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68" r:id="rId15"/>
    <p:sldId id="26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1" autoAdjust="0"/>
  </p:normalViewPr>
  <p:slideViewPr>
    <p:cSldViewPr snapToGrid="0">
      <p:cViewPr varScale="1">
        <p:scale>
          <a:sx n="67" d="100"/>
          <a:sy n="67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3D51-C560-BBD9-C9F8-5FEB6AF61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FB38-EF2B-2A52-8BED-82299310F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76392-CE65-8F96-14BE-78DB39EC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14AC-AA39-8205-73BC-5C077F3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358E-C517-9F26-4057-5BD06B1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14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B5ED-AD1A-6151-6098-0D3AA1FE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CF5D-6183-AA2B-AFD8-572E7E6B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6A6D-4E3B-89D1-9989-A4529B11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A77B-9B8F-D754-CD26-02423B2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B8AA-5087-21FA-28F4-240C8FB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96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0BD30-A7AD-3265-CD8D-2813696DC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3A08B-E02F-6F02-FB7B-A1E45B8BD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322A-EE42-EAEB-E4DC-E3C6520F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29DE-8648-9AB6-5AA1-5E7175B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468D-4692-9261-DCEF-0958F69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04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BA6D-266D-B02B-791E-89537321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CA3E-C4AB-C3CD-9858-769D4828B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BD895-B990-F758-2A8B-458EFF74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65B7-F759-3045-A446-9A74F10D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8B0E-2B49-AFA9-78D5-E8A8A599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03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3764-CBEA-D805-60A1-0A34BA1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4E7C-3C7A-96B1-C2B6-CAF1819C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063B-A4D0-BD1A-5A1A-5AC826D9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C2B4-447B-0EA8-98D1-70E7DE94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6EAF-1A0A-84C4-B238-094709B7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06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6F9-FA41-AD97-BA0A-96B23E6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2244-7F28-30A7-076E-9D56E544A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AD0F3-B1F0-5786-5EB5-FCE2F7E05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6240-1749-C29E-7296-712C8CA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54790-14FA-629F-B5C9-7C21038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BDEC-D312-64F8-77AB-C8EECC48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7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D03A-E00A-6202-93AA-BF42B1A8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C5BF1-B89C-E3E4-4434-CD5A3BA2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589EB-493E-8DAA-FBB2-61F515E3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2401-45AC-A223-FF97-868B9A1C8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96EB-B293-8E05-5370-F7CE27AF9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6A266-5CF0-713F-91A1-A518FFE4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2A0EB-E63E-73B4-2390-E2AF25FE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B59E4-8677-D6B3-C9DA-DB665A4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72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7599-0051-C5B0-DB31-A432C3A2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1DDC6-0927-0594-C2AF-F31758FD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50A74-EF61-019F-E7ED-20123396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C5B5-B0BC-2749-B3C0-7116A731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021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30209-AE16-E8F2-9FF5-68AAE178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A009-D7F1-DF83-E78B-B165034B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E75-98C6-E401-CE35-485C58BD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84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6E9D-B477-E4F8-0862-107F0652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B141-FC61-5430-4BB4-7D3005AD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F3DC-AE04-1446-0FEB-64C50A4B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6BF5-1ED2-FDD1-FEF4-FCBD0D6C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DE3DA-831A-ADB1-DFA3-49B44D9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C4D8C-C262-58EF-34C6-7556A8B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82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8046-6799-DD92-BFD9-50D83222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4EB20-4B1A-DE2D-53FB-C087DCC1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5248D-4DFE-0CFC-B8AB-DDB8C6DA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0A00C-DB7F-B0FC-06C2-2A205D9D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A642B-D214-4755-D4C7-FDC0D664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AF2B7-CE8F-5CF6-119E-2C1437F0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54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A2FF2-288F-3A50-ABAB-D9676F2A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3DEB-1DD7-106B-A89A-2BF75193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6E9F-48BA-FF0F-7516-A2B6913AF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F2DC-90FE-42DD-995F-2C6B3FAC0CC4}" type="datetimeFigureOut">
              <a:rPr lang="en-ID" smtClean="0"/>
              <a:t>06/10/2025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6074-8267-2CB9-1321-C545E80CB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97A0-DEF3-08D9-7EEC-56219FA4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17C10-7263-42C5-8F16-68E1A4678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450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03DA-C598-6F57-C82B-A9B012A7E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Integrasi RASA Framework dengan External API Services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C7C55-DC8A-EA54-7C6C-71C516A1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774"/>
            <a:ext cx="9144000" cy="1302026"/>
          </a:xfrm>
        </p:spPr>
        <p:txBody>
          <a:bodyPr/>
          <a:lstStyle/>
          <a:p>
            <a:r>
              <a:rPr lang="en-US"/>
              <a:t>atjahyanto@gmail.com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8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AEE48-1B8F-7F0B-554E-890DC4F76CE5}"/>
              </a:ext>
            </a:extLst>
          </p:cNvPr>
          <p:cNvSpPr txBox="1"/>
          <p:nvPr/>
        </p:nvSpPr>
        <p:spPr>
          <a:xfrm>
            <a:off x="4929808" y="602405"/>
            <a:ext cx="704684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/>
              <a:t>const express = require('express');</a:t>
            </a:r>
          </a:p>
          <a:p>
            <a:r>
              <a:rPr lang="en-ID"/>
              <a:t>const bodyParser = require('body-parser');</a:t>
            </a:r>
          </a:p>
          <a:p>
            <a:r>
              <a:rPr lang="en-ID"/>
              <a:t>const app = express();</a:t>
            </a:r>
          </a:p>
          <a:p>
            <a:r>
              <a:rPr lang="en-ID"/>
              <a:t>const port = 4000;</a:t>
            </a:r>
          </a:p>
          <a:p>
            <a:endParaRPr lang="en-ID"/>
          </a:p>
          <a:p>
            <a:r>
              <a:rPr lang="en-ID"/>
              <a:t>// Koneksi database</a:t>
            </a:r>
          </a:p>
          <a:p>
            <a:r>
              <a:rPr lang="en-ID"/>
              <a:t>const db = require('./config/database');</a:t>
            </a:r>
          </a:p>
          <a:p>
            <a:endParaRPr lang="en-ID"/>
          </a:p>
          <a:p>
            <a:r>
              <a:rPr lang="en-ID"/>
              <a:t>// Endpoint untuk transkrip</a:t>
            </a:r>
          </a:p>
          <a:p>
            <a:r>
              <a:rPr lang="en-ID"/>
              <a:t>app.get('/transkrip/:nrp', (req, res) =&gt; {</a:t>
            </a:r>
          </a:p>
          <a:p>
            <a:r>
              <a:rPr lang="en-ID"/>
              <a:t>  const nrp = req.params.nrp;</a:t>
            </a:r>
          </a:p>
          <a:p>
            <a:r>
              <a:rPr lang="en-ID"/>
              <a:t>  db.query('SELECT mata_kuliah, nilai FROM transkrip WHERE nrp = ?', [nrp], (err, results) =&gt; {</a:t>
            </a:r>
          </a:p>
          <a:p>
            <a:r>
              <a:rPr lang="en-ID"/>
              <a:t>    if (err) return res.status(500).json({ error: err });</a:t>
            </a:r>
          </a:p>
          <a:p>
            <a:r>
              <a:rPr lang="en-ID"/>
              <a:t>    res.json(results);</a:t>
            </a:r>
          </a:p>
          <a:p>
            <a:r>
              <a:rPr lang="en-ID"/>
              <a:t>  });</a:t>
            </a:r>
          </a:p>
          <a:p>
            <a:r>
              <a:rPr lang="en-ID"/>
              <a:t>});</a:t>
            </a:r>
          </a:p>
          <a:p>
            <a:endParaRPr lang="en-ID"/>
          </a:p>
          <a:p>
            <a:r>
              <a:rPr lang="en-ID"/>
              <a:t>app.listen(port, () =&gt; {</a:t>
            </a:r>
          </a:p>
          <a:p>
            <a:r>
              <a:rPr lang="en-ID"/>
              <a:t>  console.log(`API berjalan di http://localhost:${port}`);</a:t>
            </a:r>
          </a:p>
          <a:p>
            <a:r>
              <a:rPr lang="en-ID"/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BF55D-61A2-5443-CE29-42078DB5EE7B}"/>
              </a:ext>
            </a:extLst>
          </p:cNvPr>
          <p:cNvSpPr txBox="1"/>
          <p:nvPr/>
        </p:nvSpPr>
        <p:spPr>
          <a:xfrm>
            <a:off x="526774" y="1550504"/>
            <a:ext cx="338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$ node my-API-transkrip.js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49C91-9188-8FC9-E228-564071708CE6}"/>
              </a:ext>
            </a:extLst>
          </p:cNvPr>
          <p:cNvSpPr txBox="1"/>
          <p:nvPr/>
        </p:nvSpPr>
        <p:spPr>
          <a:xfrm>
            <a:off x="9004852" y="228600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my-API-transkrip.js</a:t>
            </a: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7EB83-51DB-1827-FA03-324FCF1A9739}"/>
              </a:ext>
            </a:extLst>
          </p:cNvPr>
          <p:cNvSpPr txBox="1"/>
          <p:nvPr/>
        </p:nvSpPr>
        <p:spPr>
          <a:xfrm>
            <a:off x="606288" y="2623930"/>
            <a:ext cx="3518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Uji dengan Postman: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http://localhost:4000/transkrip/5211</a:t>
            </a:r>
          </a:p>
          <a:p>
            <a:endParaRPr lang="en-US"/>
          </a:p>
          <a:p>
            <a:endParaRPr lang="en-ID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0D4CE2E-08F3-84E6-8317-6CBF6E2436BA}"/>
              </a:ext>
            </a:extLst>
          </p:cNvPr>
          <p:cNvSpPr/>
          <p:nvPr/>
        </p:nvSpPr>
        <p:spPr>
          <a:xfrm>
            <a:off x="3728003" y="228600"/>
            <a:ext cx="793473" cy="71710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3</a:t>
            </a:r>
            <a:endParaRPr lang="en-ID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8AD9D-E945-A14D-BDC1-D085E4F92882}"/>
              </a:ext>
            </a:extLst>
          </p:cNvPr>
          <p:cNvSpPr txBox="1"/>
          <p:nvPr/>
        </p:nvSpPr>
        <p:spPr>
          <a:xfrm>
            <a:off x="2583180" y="285303"/>
            <a:ext cx="1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API services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14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B8DF-FD88-A14A-3304-7A9BB95B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Hasil uji coba dengan Postman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1AB2C-499C-CB59-BB3C-0DD9A7F79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1011" y="1820405"/>
            <a:ext cx="7614395" cy="4672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F65C1-C62D-74C6-C5A7-DD4FF68473C7}"/>
              </a:ext>
            </a:extLst>
          </p:cNvPr>
          <p:cNvSpPr txBox="1"/>
          <p:nvPr/>
        </p:nvSpPr>
        <p:spPr>
          <a:xfrm>
            <a:off x="347871" y="2524539"/>
            <a:ext cx="253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Uji dengan Postman: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http://localhost:4000/transkrip/5211</a:t>
            </a:r>
          </a:p>
          <a:p>
            <a:endParaRPr lang="en-US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46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3B1F76B9-F36F-0567-F48F-D17E0B8B0D57}"/>
              </a:ext>
            </a:extLst>
          </p:cNvPr>
          <p:cNvSpPr/>
          <p:nvPr/>
        </p:nvSpPr>
        <p:spPr>
          <a:xfrm>
            <a:off x="4363278" y="2345635"/>
            <a:ext cx="2852531" cy="2186608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835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5B21-A428-3A30-EC10-4AC3A1B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Skenario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59E3-2D14-70EA-3076-71AF2402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261" y="365125"/>
            <a:ext cx="4608443" cy="5942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D3A76-2F5E-54C1-CB10-88EEB8787BFA}"/>
              </a:ext>
            </a:extLst>
          </p:cNvPr>
          <p:cNvSpPr txBox="1"/>
          <p:nvPr/>
        </p:nvSpPr>
        <p:spPr>
          <a:xfrm>
            <a:off x="939248" y="3140765"/>
            <a:ext cx="481054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/>
              <a:t>#--------------------------------------</a:t>
            </a:r>
          </a:p>
          <a:p>
            <a:endParaRPr lang="en-ID"/>
          </a:p>
          <a:p>
            <a:r>
              <a:rPr lang="en-ID"/>
              <a:t>- story: tanya transkrip</a:t>
            </a:r>
          </a:p>
          <a:p>
            <a:r>
              <a:rPr lang="en-ID"/>
              <a:t>  steps:</a:t>
            </a:r>
          </a:p>
          <a:p>
            <a:r>
              <a:rPr lang="en-ID"/>
              <a:t>    - intent: minta_transkrip</a:t>
            </a:r>
          </a:p>
          <a:p>
            <a:r>
              <a:rPr lang="en-ID"/>
              <a:t>    - action: utter_greet</a:t>
            </a:r>
          </a:p>
          <a:p>
            <a:r>
              <a:rPr lang="en-ID"/>
              <a:t>    - action: utter_ask_nrp</a:t>
            </a:r>
          </a:p>
          <a:p>
            <a:r>
              <a:rPr lang="en-ID"/>
              <a:t>    - intent: provide_nrp</a:t>
            </a:r>
          </a:p>
          <a:p>
            <a:r>
              <a:rPr lang="en-ID"/>
              <a:t>    - action: minta_transkrip_action</a:t>
            </a:r>
          </a:p>
          <a:p>
            <a:r>
              <a:rPr lang="en-ID"/>
              <a:t>    </a:t>
            </a:r>
          </a:p>
          <a:p>
            <a:r>
              <a:rPr lang="en-ID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F1AAE-8C67-714F-D94B-B24BA8E30D00}"/>
              </a:ext>
            </a:extLst>
          </p:cNvPr>
          <p:cNvSpPr txBox="1"/>
          <p:nvPr/>
        </p:nvSpPr>
        <p:spPr>
          <a:xfrm>
            <a:off x="3299791" y="2677804"/>
            <a:ext cx="213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data/stories.yml</a:t>
            </a:r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7BBF40-6CC9-61D0-9CE4-5D80A8636B07}"/>
              </a:ext>
            </a:extLst>
          </p:cNvPr>
          <p:cNvCxnSpPr/>
          <p:nvPr/>
        </p:nvCxnSpPr>
        <p:spPr>
          <a:xfrm flipH="1">
            <a:off x="3697357" y="934278"/>
            <a:ext cx="4263886" cy="3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11ADC9-BF6D-880D-CE5E-FE8A052216E4}"/>
              </a:ext>
            </a:extLst>
          </p:cNvPr>
          <p:cNvCxnSpPr/>
          <p:nvPr/>
        </p:nvCxnSpPr>
        <p:spPr>
          <a:xfrm flipH="1">
            <a:off x="3299791" y="2077278"/>
            <a:ext cx="4015409" cy="26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1A09D8-B7DB-6910-1640-DDC987B92402}"/>
              </a:ext>
            </a:extLst>
          </p:cNvPr>
          <p:cNvCxnSpPr/>
          <p:nvPr/>
        </p:nvCxnSpPr>
        <p:spPr>
          <a:xfrm flipH="1">
            <a:off x="3528391" y="2922104"/>
            <a:ext cx="3786809" cy="199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3CFFC1-2C15-52B6-A72B-3D1AA7B4D949}"/>
              </a:ext>
            </a:extLst>
          </p:cNvPr>
          <p:cNvCxnSpPr/>
          <p:nvPr/>
        </p:nvCxnSpPr>
        <p:spPr>
          <a:xfrm flipH="1">
            <a:off x="3299791" y="3429000"/>
            <a:ext cx="5158409" cy="181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75A76-045D-6609-CBEC-E8A1031A6B79}"/>
              </a:ext>
            </a:extLst>
          </p:cNvPr>
          <p:cNvCxnSpPr/>
          <p:nvPr/>
        </p:nvCxnSpPr>
        <p:spPr>
          <a:xfrm flipH="1">
            <a:off x="4452730" y="4790661"/>
            <a:ext cx="2613992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CFFB1BE5-DF48-2B85-07F5-500F85308267}"/>
              </a:ext>
            </a:extLst>
          </p:cNvPr>
          <p:cNvSpPr/>
          <p:nvPr/>
        </p:nvSpPr>
        <p:spPr>
          <a:xfrm>
            <a:off x="11151704" y="217170"/>
            <a:ext cx="793473" cy="71710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2</a:t>
            </a:r>
            <a:endParaRPr lang="en-ID" sz="3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73544-7549-8D86-251C-91228AE1F742}"/>
              </a:ext>
            </a:extLst>
          </p:cNvPr>
          <p:cNvSpPr txBox="1"/>
          <p:nvPr/>
        </p:nvSpPr>
        <p:spPr>
          <a:xfrm>
            <a:off x="11096955" y="1143206"/>
            <a:ext cx="90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Chatbot</a:t>
            </a: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110508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5A59-6B4D-C94C-717B-3C8EBE15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Custom Action di RASA (actions/actions.py)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A7239-9B6B-158C-7F83-9A70778AC39F}"/>
              </a:ext>
            </a:extLst>
          </p:cNvPr>
          <p:cNvSpPr txBox="1"/>
          <p:nvPr/>
        </p:nvSpPr>
        <p:spPr>
          <a:xfrm>
            <a:off x="5585792" y="1660783"/>
            <a:ext cx="5476460" cy="50013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100"/>
              <a:t>from typing import Any, Text, Dict, List</a:t>
            </a:r>
          </a:p>
          <a:p>
            <a:r>
              <a:rPr lang="en-ID" sz="1100"/>
              <a:t>from rasa_sdk import Action, Tracker</a:t>
            </a:r>
          </a:p>
          <a:p>
            <a:r>
              <a:rPr lang="en-ID" sz="1100"/>
              <a:t>from rasa_sdk.executor import CollectingDispatcher</a:t>
            </a:r>
          </a:p>
          <a:p>
            <a:r>
              <a:rPr lang="en-ID" sz="1100"/>
              <a:t>import requests</a:t>
            </a:r>
          </a:p>
          <a:p>
            <a:endParaRPr lang="en-ID" sz="1100"/>
          </a:p>
          <a:p>
            <a:r>
              <a:rPr lang="en-ID" sz="1100"/>
              <a:t>class ActionGetTranskrip(Action):</a:t>
            </a:r>
          </a:p>
          <a:p>
            <a:r>
              <a:rPr lang="en-ID" sz="1100"/>
              <a:t>    def name(self) -&gt; Text:</a:t>
            </a:r>
          </a:p>
          <a:p>
            <a:r>
              <a:rPr lang="en-ID" sz="1100"/>
              <a:t>        return "minta_transkrip_action"</a:t>
            </a:r>
          </a:p>
          <a:p>
            <a:endParaRPr lang="en-ID" sz="1100"/>
          </a:p>
          <a:p>
            <a:r>
              <a:rPr lang="en-ID" sz="1100"/>
              <a:t>    def run(self, dispatcher: CollectingDispatcher,</a:t>
            </a:r>
          </a:p>
          <a:p>
            <a:r>
              <a:rPr lang="en-ID" sz="1100"/>
              <a:t>            tracker: Tracker,</a:t>
            </a:r>
          </a:p>
          <a:p>
            <a:r>
              <a:rPr lang="en-ID" sz="1100"/>
              <a:t>            domain: Dict[Text, Any]) -&gt; List[Dict[Text, Any]]:</a:t>
            </a:r>
          </a:p>
          <a:p>
            <a:endParaRPr lang="en-ID" sz="1100"/>
          </a:p>
          <a:p>
            <a:r>
              <a:rPr lang="en-ID" sz="1100"/>
              <a:t>        print ("Masuk ke ActionGetTranskrip")</a:t>
            </a:r>
          </a:p>
          <a:p>
            <a:r>
              <a:rPr lang="en-ID" sz="1100"/>
              <a:t>        nrp = tracker.get_slot("nrp")  # Slot dari user</a:t>
            </a:r>
          </a:p>
          <a:p>
            <a:r>
              <a:rPr lang="en-ID" sz="1100"/>
              <a:t>        response = requests.get(f"http://localhost:4000/transkrip/{nrp}")</a:t>
            </a:r>
          </a:p>
          <a:p>
            <a:endParaRPr lang="en-ID" sz="1100"/>
          </a:p>
          <a:p>
            <a:r>
              <a:rPr lang="en-ID" sz="1100"/>
              <a:t>        if response.status_code == 200:</a:t>
            </a:r>
          </a:p>
          <a:p>
            <a:r>
              <a:rPr lang="en-ID" sz="1100"/>
              <a:t>            data = response.json()</a:t>
            </a:r>
          </a:p>
          <a:p>
            <a:r>
              <a:rPr lang="en-ID" sz="1100"/>
              <a:t>            if len(data) == 0:</a:t>
            </a:r>
          </a:p>
          <a:p>
            <a:r>
              <a:rPr lang="en-ID" sz="1100"/>
              <a:t>                dispatcher.utter_message(text="Transkrip tidak ditemukan.")</a:t>
            </a:r>
          </a:p>
          <a:p>
            <a:r>
              <a:rPr lang="en-ID" sz="1100"/>
              <a:t>            else:</a:t>
            </a:r>
          </a:p>
          <a:p>
            <a:r>
              <a:rPr lang="en-ID" sz="1100"/>
              <a:t>                msg = f"Transkrip nilai untuk nrp {nrp}:\n"</a:t>
            </a:r>
          </a:p>
          <a:p>
            <a:r>
              <a:rPr lang="en-ID" sz="1100"/>
              <a:t>                for item in data:</a:t>
            </a:r>
          </a:p>
          <a:p>
            <a:r>
              <a:rPr lang="en-ID" sz="1100"/>
              <a:t>                    msg += f"- {item['mata_kuliah']}: {item['nilai']}\n"</a:t>
            </a:r>
          </a:p>
          <a:p>
            <a:r>
              <a:rPr lang="en-ID" sz="1100"/>
              <a:t>                dispatcher.utter_message(text=msg)</a:t>
            </a:r>
          </a:p>
          <a:p>
            <a:r>
              <a:rPr lang="en-ID" sz="1100"/>
              <a:t>        else:</a:t>
            </a:r>
          </a:p>
          <a:p>
            <a:r>
              <a:rPr lang="en-ID" sz="1100"/>
              <a:t>            dispatcher.utter_message(text="Gagal mengambil data transkrip.")</a:t>
            </a:r>
          </a:p>
          <a:p>
            <a:r>
              <a:rPr lang="en-ID" sz="1100"/>
              <a:t>        return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453E3-0C1C-58D1-0D33-4CDF7743C463}"/>
              </a:ext>
            </a:extLst>
          </p:cNvPr>
          <p:cNvSpPr txBox="1"/>
          <p:nvPr/>
        </p:nvSpPr>
        <p:spPr>
          <a:xfrm>
            <a:off x="838200" y="1690688"/>
            <a:ext cx="44560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400"/>
              <a:t>File </a:t>
            </a:r>
            <a:r>
              <a:rPr lang="it-IT" sz="2400" b="1"/>
              <a:t>actions/actions.py</a:t>
            </a:r>
            <a:r>
              <a:rPr lang="en-ID" sz="2400"/>
              <a:t> berisi custom actions dalam bentuk kode Python.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400"/>
              <a:t>Action ini dijalankan ketika chatbot perlu melakukan sesuatu di luar jawaban statis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2400"/>
          </a:p>
          <a:p>
            <a:endParaRPr lang="en-ID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82425-A628-E9BC-886B-1D2A278A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37" y="4161467"/>
            <a:ext cx="2946037" cy="22039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073102-DECE-0DB7-D3B9-ADD3ED75E77E}"/>
              </a:ext>
            </a:extLst>
          </p:cNvPr>
          <p:cNvCxnSpPr/>
          <p:nvPr/>
        </p:nvCxnSpPr>
        <p:spPr>
          <a:xfrm flipH="1">
            <a:off x="3379304" y="3071191"/>
            <a:ext cx="3498574" cy="271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5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1858-33DC-8440-000D-E10B6518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Domain File (domain.yml)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ED061-3E50-2C13-2340-960527AD8AA2}"/>
              </a:ext>
            </a:extLst>
          </p:cNvPr>
          <p:cNvSpPr txBox="1"/>
          <p:nvPr/>
        </p:nvSpPr>
        <p:spPr>
          <a:xfrm>
            <a:off x="990602" y="2027943"/>
            <a:ext cx="5198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3200"/>
              <a:t>File </a:t>
            </a:r>
            <a:r>
              <a:rPr lang="it-IT" sz="3200" b="1"/>
              <a:t>domain.yml</a:t>
            </a:r>
            <a:r>
              <a:rPr lang="en-ID" sz="3200"/>
              <a:t> digunakan mendefinisikan intent, entity, slot, response,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D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62C1A-770D-3FD8-967D-3E8A6D45440C}"/>
              </a:ext>
            </a:extLst>
          </p:cNvPr>
          <p:cNvSpPr txBox="1"/>
          <p:nvPr/>
        </p:nvSpPr>
        <p:spPr>
          <a:xfrm>
            <a:off x="7424530" y="948690"/>
            <a:ext cx="4084983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/>
              <a:t>version: "3.1"</a:t>
            </a:r>
          </a:p>
          <a:p>
            <a:endParaRPr lang="en-ID" sz="1600"/>
          </a:p>
          <a:p>
            <a:r>
              <a:rPr lang="en-ID" sz="1600"/>
              <a:t>intents:</a:t>
            </a:r>
          </a:p>
          <a:p>
            <a:r>
              <a:rPr lang="en-ID" sz="1600"/>
              <a:t>  - greet</a:t>
            </a:r>
          </a:p>
          <a:p>
            <a:r>
              <a:rPr lang="en-ID" sz="1600"/>
              <a:t>  - provide_name</a:t>
            </a:r>
          </a:p>
          <a:p>
            <a:r>
              <a:rPr lang="en-ID" sz="1600"/>
              <a:t>  - provide_nrp </a:t>
            </a:r>
          </a:p>
          <a:p>
            <a:r>
              <a:rPr lang="en-ID" sz="1600"/>
              <a:t>  - goodbye</a:t>
            </a:r>
          </a:p>
          <a:p>
            <a:r>
              <a:rPr lang="en-ID" sz="1600"/>
              <a:t>  - mood_great </a:t>
            </a:r>
          </a:p>
          <a:p>
            <a:r>
              <a:rPr lang="en-ID" sz="1600"/>
              <a:t>  - minta_transkrip</a:t>
            </a:r>
          </a:p>
          <a:p>
            <a:endParaRPr lang="en-ID" sz="1600"/>
          </a:p>
          <a:p>
            <a:r>
              <a:rPr lang="en-ID" sz="1600"/>
              <a:t>entities:</a:t>
            </a:r>
          </a:p>
          <a:p>
            <a:r>
              <a:rPr lang="en-ID" sz="1600"/>
              <a:t>  - name</a:t>
            </a:r>
          </a:p>
          <a:p>
            <a:r>
              <a:rPr lang="en-ID" sz="1600"/>
              <a:t>  - nrp</a:t>
            </a:r>
          </a:p>
          <a:p>
            <a:endParaRPr lang="en-ID" sz="1600"/>
          </a:p>
          <a:p>
            <a:r>
              <a:rPr lang="en-ID" sz="1600"/>
              <a:t>slots:</a:t>
            </a:r>
          </a:p>
          <a:p>
            <a:r>
              <a:rPr lang="en-ID" sz="1600"/>
              <a:t>  name:</a:t>
            </a:r>
          </a:p>
          <a:p>
            <a:r>
              <a:rPr lang="en-ID" sz="1600"/>
              <a:t>    type: text</a:t>
            </a:r>
          </a:p>
          <a:p>
            <a:r>
              <a:rPr lang="en-ID" sz="1600"/>
              <a:t>    influence_conversation: true</a:t>
            </a:r>
          </a:p>
          <a:p>
            <a:r>
              <a:rPr lang="en-ID" sz="1600"/>
              <a:t>    mappings:</a:t>
            </a:r>
          </a:p>
          <a:p>
            <a:r>
              <a:rPr lang="en-ID" sz="1600"/>
              <a:t>      - type: from_entity</a:t>
            </a:r>
          </a:p>
          <a:p>
            <a:r>
              <a:rPr lang="en-ID" sz="1600"/>
              <a:t>        entity: name</a:t>
            </a:r>
          </a:p>
          <a:p>
            <a:r>
              <a:rPr lang="en-ID" sz="1600"/>
              <a:t>#--------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3A98B-C1F8-8574-D6F1-D7E6541E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37" y="4161467"/>
            <a:ext cx="2946037" cy="22039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9CCA56-2C79-B6E9-A796-21985302FC29}"/>
              </a:ext>
            </a:extLst>
          </p:cNvPr>
          <p:cNvCxnSpPr>
            <a:cxnSpLocks/>
          </p:cNvCxnSpPr>
          <p:nvPr/>
        </p:nvCxnSpPr>
        <p:spPr>
          <a:xfrm flipV="1">
            <a:off x="2932043" y="3200400"/>
            <a:ext cx="4780722" cy="203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968EF4-9C65-9B25-8856-313E1EB129CB}"/>
              </a:ext>
            </a:extLst>
          </p:cNvPr>
          <p:cNvCxnSpPr/>
          <p:nvPr/>
        </p:nvCxnSpPr>
        <p:spPr>
          <a:xfrm flipV="1">
            <a:off x="2753139" y="2484783"/>
            <a:ext cx="4740965" cy="326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990EAE-51A5-29EF-C6F7-1443951904F3}"/>
              </a:ext>
            </a:extLst>
          </p:cNvPr>
          <p:cNvSpPr/>
          <p:nvPr/>
        </p:nvSpPr>
        <p:spPr>
          <a:xfrm>
            <a:off x="8249478" y="3826565"/>
            <a:ext cx="439355" cy="944218"/>
          </a:xfrm>
          <a:custGeom>
            <a:avLst/>
            <a:gdLst>
              <a:gd name="connsiteX0" fmla="*/ 39757 w 439355"/>
              <a:gd name="connsiteY0" fmla="*/ 0 h 944218"/>
              <a:gd name="connsiteX1" fmla="*/ 109331 w 439355"/>
              <a:gd name="connsiteY1" fmla="*/ 9939 h 944218"/>
              <a:gd name="connsiteX2" fmla="*/ 258418 w 439355"/>
              <a:gd name="connsiteY2" fmla="*/ 89452 h 944218"/>
              <a:gd name="connsiteX3" fmla="*/ 367748 w 439355"/>
              <a:gd name="connsiteY3" fmla="*/ 149087 h 944218"/>
              <a:gd name="connsiteX4" fmla="*/ 417444 w 439355"/>
              <a:gd name="connsiteY4" fmla="*/ 208722 h 944218"/>
              <a:gd name="connsiteX5" fmla="*/ 437322 w 439355"/>
              <a:gd name="connsiteY5" fmla="*/ 318052 h 944218"/>
              <a:gd name="connsiteX6" fmla="*/ 347870 w 439355"/>
              <a:gd name="connsiteY6" fmla="*/ 646044 h 944218"/>
              <a:gd name="connsiteX7" fmla="*/ 268357 w 439355"/>
              <a:gd name="connsiteY7" fmla="*/ 715618 h 944218"/>
              <a:gd name="connsiteX8" fmla="*/ 168965 w 439355"/>
              <a:gd name="connsiteY8" fmla="*/ 775252 h 944218"/>
              <a:gd name="connsiteX9" fmla="*/ 79513 w 439355"/>
              <a:gd name="connsiteY9" fmla="*/ 854765 h 944218"/>
              <a:gd name="connsiteX10" fmla="*/ 59635 w 439355"/>
              <a:gd name="connsiteY10" fmla="*/ 904461 h 944218"/>
              <a:gd name="connsiteX11" fmla="*/ 0 w 439355"/>
              <a:gd name="connsiteY11" fmla="*/ 944218 h 94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9355" h="944218">
                <a:moveTo>
                  <a:pt x="39757" y="0"/>
                </a:moveTo>
                <a:cubicBezTo>
                  <a:pt x="62948" y="3313"/>
                  <a:pt x="87349" y="1840"/>
                  <a:pt x="109331" y="9939"/>
                </a:cubicBezTo>
                <a:cubicBezTo>
                  <a:pt x="271641" y="69738"/>
                  <a:pt x="182920" y="46310"/>
                  <a:pt x="258418" y="89452"/>
                </a:cubicBezTo>
                <a:cubicBezTo>
                  <a:pt x="294461" y="110048"/>
                  <a:pt x="331305" y="129209"/>
                  <a:pt x="367748" y="149087"/>
                </a:cubicBezTo>
                <a:cubicBezTo>
                  <a:pt x="384313" y="168965"/>
                  <a:pt x="407592" y="184795"/>
                  <a:pt x="417444" y="208722"/>
                </a:cubicBezTo>
                <a:cubicBezTo>
                  <a:pt x="431547" y="242973"/>
                  <a:pt x="436128" y="281030"/>
                  <a:pt x="437322" y="318052"/>
                </a:cubicBezTo>
                <a:cubicBezTo>
                  <a:pt x="441273" y="440535"/>
                  <a:pt x="449641" y="556995"/>
                  <a:pt x="347870" y="646044"/>
                </a:cubicBezTo>
                <a:cubicBezTo>
                  <a:pt x="321366" y="669235"/>
                  <a:pt x="296532" y="694487"/>
                  <a:pt x="268357" y="715618"/>
                </a:cubicBezTo>
                <a:cubicBezTo>
                  <a:pt x="182489" y="780019"/>
                  <a:pt x="280824" y="672715"/>
                  <a:pt x="168965" y="775252"/>
                </a:cubicBezTo>
                <a:cubicBezTo>
                  <a:pt x="74032" y="862274"/>
                  <a:pt x="148077" y="831911"/>
                  <a:pt x="79513" y="854765"/>
                </a:cubicBezTo>
                <a:cubicBezTo>
                  <a:pt x="72887" y="871330"/>
                  <a:pt x="71488" y="891126"/>
                  <a:pt x="59635" y="904461"/>
                </a:cubicBezTo>
                <a:cubicBezTo>
                  <a:pt x="43763" y="922317"/>
                  <a:pt x="0" y="944218"/>
                  <a:pt x="0" y="944218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420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25E6-1C5E-4A85-CD39-13AC112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Menyiapkan Percakapan Sederhana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5FAB-8C85-FB47-8167-4455AA92AAC5}"/>
              </a:ext>
            </a:extLst>
          </p:cNvPr>
          <p:cNvSpPr txBox="1"/>
          <p:nvPr/>
        </p:nvSpPr>
        <p:spPr>
          <a:xfrm>
            <a:off x="689112" y="2306241"/>
            <a:ext cx="1795671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/>
              <a:t>version: "3.1"</a:t>
            </a:r>
          </a:p>
          <a:p>
            <a:endParaRPr lang="en-US" sz="400"/>
          </a:p>
          <a:p>
            <a:r>
              <a:rPr lang="en-US" sz="400"/>
              <a:t>intents:</a:t>
            </a:r>
          </a:p>
          <a:p>
            <a:r>
              <a:rPr lang="en-US" sz="400"/>
              <a:t>  - greet</a:t>
            </a:r>
          </a:p>
          <a:p>
            <a:r>
              <a:rPr lang="en-US" sz="400"/>
              <a:t>  - provide_name</a:t>
            </a:r>
          </a:p>
          <a:p>
            <a:r>
              <a:rPr lang="en-US" sz="400"/>
              <a:t>  - provide_nrp </a:t>
            </a:r>
          </a:p>
          <a:p>
            <a:r>
              <a:rPr lang="en-US" sz="400"/>
              <a:t>  - goodbye</a:t>
            </a:r>
          </a:p>
          <a:p>
            <a:r>
              <a:rPr lang="en-US" sz="400"/>
              <a:t>  - mood_great </a:t>
            </a:r>
          </a:p>
          <a:p>
            <a:r>
              <a:rPr lang="en-US" sz="400"/>
              <a:t>  - minta_transkrip</a:t>
            </a:r>
          </a:p>
          <a:p>
            <a:endParaRPr lang="en-US" sz="400"/>
          </a:p>
          <a:p>
            <a:r>
              <a:rPr lang="en-US" sz="400"/>
              <a:t>entities:</a:t>
            </a:r>
          </a:p>
          <a:p>
            <a:r>
              <a:rPr lang="en-US" sz="400"/>
              <a:t>  - name</a:t>
            </a:r>
          </a:p>
          <a:p>
            <a:r>
              <a:rPr lang="en-US" sz="400"/>
              <a:t>  - nrp</a:t>
            </a:r>
          </a:p>
          <a:p>
            <a:endParaRPr lang="en-US" sz="400"/>
          </a:p>
          <a:p>
            <a:r>
              <a:rPr lang="en-US" sz="400"/>
              <a:t>slots:</a:t>
            </a:r>
          </a:p>
          <a:p>
            <a:r>
              <a:rPr lang="en-US" sz="400"/>
              <a:t>  name:</a:t>
            </a:r>
          </a:p>
          <a:p>
            <a:r>
              <a:rPr lang="en-US" sz="400"/>
              <a:t>    type: text</a:t>
            </a:r>
          </a:p>
          <a:p>
            <a:r>
              <a:rPr lang="en-US" sz="400"/>
              <a:t>    influence_conversation: true</a:t>
            </a:r>
          </a:p>
          <a:p>
            <a:r>
              <a:rPr lang="en-US" sz="400"/>
              <a:t>    mappings:</a:t>
            </a:r>
          </a:p>
          <a:p>
            <a:r>
              <a:rPr lang="en-US" sz="400"/>
              <a:t>      - type: from_entity</a:t>
            </a:r>
          </a:p>
          <a:p>
            <a:r>
              <a:rPr lang="en-US" sz="400"/>
              <a:t>        entity: name</a:t>
            </a:r>
          </a:p>
          <a:p>
            <a:endParaRPr lang="en-US" sz="400"/>
          </a:p>
          <a:p>
            <a:r>
              <a:rPr lang="en-US" sz="400"/>
              <a:t>  nrp:</a:t>
            </a:r>
          </a:p>
          <a:p>
            <a:r>
              <a:rPr lang="en-US" sz="400"/>
              <a:t>    type: text</a:t>
            </a:r>
          </a:p>
          <a:p>
            <a:r>
              <a:rPr lang="en-US" sz="400"/>
              <a:t>    influence_conversation: true</a:t>
            </a:r>
          </a:p>
          <a:p>
            <a:r>
              <a:rPr lang="en-US" sz="400"/>
              <a:t>    mappings:</a:t>
            </a:r>
          </a:p>
          <a:p>
            <a:r>
              <a:rPr lang="en-US" sz="400"/>
              <a:t>      - type: from_entity</a:t>
            </a:r>
          </a:p>
          <a:p>
            <a:r>
              <a:rPr lang="en-US" sz="400"/>
              <a:t>        entity: nrp</a:t>
            </a:r>
          </a:p>
          <a:p>
            <a:endParaRPr lang="en-US" sz="400"/>
          </a:p>
          <a:p>
            <a:endParaRPr lang="en-US" sz="400"/>
          </a:p>
          <a:p>
            <a:r>
              <a:rPr lang="en-US" sz="400"/>
              <a:t>responses:</a:t>
            </a:r>
          </a:p>
          <a:p>
            <a:r>
              <a:rPr lang="en-US" sz="400"/>
              <a:t>  utter_greet:</a:t>
            </a:r>
          </a:p>
          <a:p>
            <a:r>
              <a:rPr lang="en-US" sz="400"/>
              <a:t>  - text: "Halo, saya chatbot."</a:t>
            </a:r>
          </a:p>
          <a:p>
            <a:r>
              <a:rPr lang="en-US" sz="400"/>
              <a:t>  utter_confirm:</a:t>
            </a:r>
          </a:p>
          <a:p>
            <a:r>
              <a:rPr lang="en-US" sz="400"/>
              <a:t>  - text: "Ok {name}"</a:t>
            </a:r>
          </a:p>
          <a:p>
            <a:r>
              <a:rPr lang="en-US" sz="400"/>
              <a:t>  utter_confirm_nrp:</a:t>
            </a:r>
          </a:p>
          <a:p>
            <a:r>
              <a:rPr lang="en-US" sz="400"/>
              <a:t>  - text: "Ok nrp Anda adalah {nrp}"</a:t>
            </a:r>
          </a:p>
          <a:p>
            <a:r>
              <a:rPr lang="en-US" sz="400"/>
              <a:t>  utter_ask_name:</a:t>
            </a:r>
          </a:p>
          <a:p>
            <a:r>
              <a:rPr lang="en-US" sz="400"/>
              <a:t>  - text: "Siapa nama Anda?"</a:t>
            </a:r>
          </a:p>
          <a:p>
            <a:r>
              <a:rPr lang="en-US" sz="400"/>
              <a:t>  utter_ask_nrp:</a:t>
            </a:r>
          </a:p>
          <a:p>
            <a:r>
              <a:rPr lang="en-US" sz="400"/>
              <a:t>  - text: "Berapa nrp Anda?"</a:t>
            </a:r>
          </a:p>
          <a:p>
            <a:r>
              <a:rPr lang="en-US" sz="400"/>
              <a:t>  utter_name_received:</a:t>
            </a:r>
          </a:p>
          <a:p>
            <a:r>
              <a:rPr lang="en-US" sz="400"/>
              <a:t>  - text: "Senang bertemu denganmu, {name}!"</a:t>
            </a:r>
          </a:p>
          <a:p>
            <a:r>
              <a:rPr lang="en-US" sz="400"/>
              <a:t>  utter_goodbye:</a:t>
            </a:r>
          </a:p>
          <a:p>
            <a:r>
              <a:rPr lang="en-US" sz="400"/>
              <a:t>  - text: Bye</a:t>
            </a:r>
          </a:p>
          <a:p>
            <a:r>
              <a:rPr lang="en-US" sz="400"/>
              <a:t>  - text: Nice chatting with you!! Bye bye!!</a:t>
            </a:r>
          </a:p>
          <a:p>
            <a:r>
              <a:rPr lang="en-US" sz="400"/>
              <a:t>  - text: See ya!!</a:t>
            </a:r>
          </a:p>
          <a:p>
            <a:r>
              <a:rPr lang="en-US" sz="400"/>
              <a:t>  utter_restart:</a:t>
            </a:r>
          </a:p>
          <a:p>
            <a:r>
              <a:rPr lang="en-US" sz="400"/>
              <a:t>  - text: Is there anything else that I can help you with?</a:t>
            </a:r>
          </a:p>
          <a:p>
            <a:r>
              <a:rPr lang="en-US" sz="400"/>
              <a:t>  - text: Do you have any other query?</a:t>
            </a:r>
          </a:p>
          <a:p>
            <a:endParaRPr lang="en-US" sz="400"/>
          </a:p>
          <a:p>
            <a:r>
              <a:rPr lang="en-US" sz="400"/>
              <a:t>actions:</a:t>
            </a:r>
          </a:p>
          <a:p>
            <a:r>
              <a:rPr lang="en-US" sz="400"/>
              <a:t>- utter_greet</a:t>
            </a:r>
          </a:p>
          <a:p>
            <a:r>
              <a:rPr lang="en-US" sz="400"/>
              <a:t>- utter_restart</a:t>
            </a:r>
          </a:p>
          <a:p>
            <a:r>
              <a:rPr lang="en-US" sz="400"/>
              <a:t>- utter_ask_name</a:t>
            </a:r>
          </a:p>
          <a:p>
            <a:r>
              <a:rPr lang="en-US" sz="400"/>
              <a:t>- utter_ask_nrp</a:t>
            </a:r>
          </a:p>
          <a:p>
            <a:r>
              <a:rPr lang="en-US" sz="400"/>
              <a:t>- utter_confirm</a:t>
            </a:r>
          </a:p>
          <a:p>
            <a:r>
              <a:rPr lang="en-US" sz="400"/>
              <a:t>- minta_transkrip_action</a:t>
            </a:r>
          </a:p>
          <a:p>
            <a:r>
              <a:rPr lang="en-US" sz="400"/>
              <a:t>- utter_name_received</a:t>
            </a:r>
          </a:p>
          <a:p>
            <a:endParaRPr lang="en-US" sz="400"/>
          </a:p>
          <a:p>
            <a:r>
              <a:rPr lang="en-US" sz="400"/>
              <a:t>session_config:</a:t>
            </a:r>
          </a:p>
          <a:p>
            <a:r>
              <a:rPr lang="en-US" sz="400"/>
              <a:t>  session_expiration_time: 60</a:t>
            </a:r>
          </a:p>
          <a:p>
            <a:r>
              <a:rPr lang="en-US" sz="400"/>
              <a:t>  carry_over_slots_to_new_session: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1690-0C15-D065-0FF1-109EB8A897D2}"/>
              </a:ext>
            </a:extLst>
          </p:cNvPr>
          <p:cNvSpPr txBox="1"/>
          <p:nvPr/>
        </p:nvSpPr>
        <p:spPr>
          <a:xfrm>
            <a:off x="1083365" y="6308209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domain.yml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353C1-2FC0-F005-3B97-45345F330250}"/>
              </a:ext>
            </a:extLst>
          </p:cNvPr>
          <p:cNvSpPr txBox="1"/>
          <p:nvPr/>
        </p:nvSpPr>
        <p:spPr>
          <a:xfrm>
            <a:off x="2686874" y="2244686"/>
            <a:ext cx="2004394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/>
              <a:t>version: "3.1"</a:t>
            </a:r>
          </a:p>
          <a:p>
            <a:r>
              <a:rPr lang="en-US" sz="400"/>
              <a:t>nlu:</a:t>
            </a:r>
          </a:p>
          <a:p>
            <a:r>
              <a:rPr lang="en-US" sz="400"/>
              <a:t>- intent: greet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halo</a:t>
            </a:r>
          </a:p>
          <a:p>
            <a:r>
              <a:rPr lang="en-US" sz="400"/>
              <a:t>    - hi</a:t>
            </a:r>
          </a:p>
          <a:p>
            <a:r>
              <a:rPr lang="en-US" sz="400"/>
              <a:t>    - selamat pagi</a:t>
            </a:r>
          </a:p>
          <a:p>
            <a:r>
              <a:rPr lang="en-US" sz="400"/>
              <a:t>    - hai</a:t>
            </a:r>
          </a:p>
          <a:p>
            <a:endParaRPr lang="en-US" sz="400"/>
          </a:p>
          <a:p>
            <a:r>
              <a:rPr lang="en-US" sz="400"/>
              <a:t>- intent: goodbye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cu</a:t>
            </a:r>
          </a:p>
          <a:p>
            <a:r>
              <a:rPr lang="en-US" sz="400"/>
              <a:t>    - good by</a:t>
            </a:r>
          </a:p>
          <a:p>
            <a:r>
              <a:rPr lang="en-US" sz="400"/>
              <a:t>    - cee you later</a:t>
            </a:r>
          </a:p>
          <a:p>
            <a:r>
              <a:rPr lang="en-US" sz="400"/>
              <a:t>    - good night</a:t>
            </a:r>
          </a:p>
          <a:p>
            <a:r>
              <a:rPr lang="en-US" sz="400"/>
              <a:t>    - bye</a:t>
            </a:r>
          </a:p>
          <a:p>
            <a:r>
              <a:rPr lang="en-US" sz="400"/>
              <a:t>    - goodbye</a:t>
            </a:r>
          </a:p>
          <a:p>
            <a:r>
              <a:rPr lang="en-US" sz="400"/>
              <a:t>    - have a nice day</a:t>
            </a:r>
          </a:p>
          <a:p>
            <a:r>
              <a:rPr lang="en-US" sz="400"/>
              <a:t>    - see you around</a:t>
            </a:r>
          </a:p>
          <a:p>
            <a:r>
              <a:rPr lang="en-US" sz="400"/>
              <a:t>    - bye bye</a:t>
            </a:r>
          </a:p>
          <a:p>
            <a:r>
              <a:rPr lang="en-US" sz="400"/>
              <a:t>    - see you later</a:t>
            </a:r>
          </a:p>
          <a:p>
            <a:endParaRPr lang="en-US" sz="400"/>
          </a:p>
          <a:p>
            <a:r>
              <a:rPr lang="en-US" sz="400"/>
              <a:t>    </a:t>
            </a:r>
          </a:p>
          <a:p>
            <a:r>
              <a:rPr lang="en-US" sz="400"/>
              <a:t>- intent: provide_name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Nama saya [Aris](name)</a:t>
            </a:r>
          </a:p>
          <a:p>
            <a:r>
              <a:rPr lang="en-US" sz="400"/>
              <a:t>    - Saya [Budi](name)</a:t>
            </a:r>
          </a:p>
          <a:p>
            <a:r>
              <a:rPr lang="en-US" sz="400"/>
              <a:t>    - Panggil saya [Citra](name)</a:t>
            </a:r>
          </a:p>
          <a:p>
            <a:r>
              <a:rPr lang="en-US" sz="400"/>
              <a:t>    - Saya bernama [Dewi](name)</a:t>
            </a:r>
          </a:p>
          <a:p>
            <a:r>
              <a:rPr lang="en-US" sz="400"/>
              <a:t>    - [Andi](name) adalah nama saya</a:t>
            </a:r>
          </a:p>
          <a:p>
            <a:endParaRPr lang="en-US" sz="400"/>
          </a:p>
          <a:p>
            <a:r>
              <a:rPr lang="en-US" sz="400"/>
              <a:t>- intent: provide_nrp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NRP saya adalah [5211](nrp)</a:t>
            </a:r>
          </a:p>
          <a:p>
            <a:r>
              <a:rPr lang="en-US" sz="400"/>
              <a:t>    - Saya [5211](nrp)</a:t>
            </a:r>
          </a:p>
          <a:p>
            <a:r>
              <a:rPr lang="en-US" sz="400"/>
              <a:t>    - NRP saya [5211](nrp)</a:t>
            </a:r>
          </a:p>
          <a:p>
            <a:r>
              <a:rPr lang="en-US" sz="400"/>
              <a:t>    - Saya punya NRP [5211](nrp)</a:t>
            </a:r>
          </a:p>
          <a:p>
            <a:r>
              <a:rPr lang="en-US" sz="400"/>
              <a:t>    - [5211](nrp) adalah NRP saya</a:t>
            </a:r>
          </a:p>
          <a:p>
            <a:endParaRPr lang="en-US" sz="400"/>
          </a:p>
          <a:p>
            <a:endParaRPr lang="en-US" sz="400"/>
          </a:p>
          <a:p>
            <a:r>
              <a:rPr lang="en-US" sz="400"/>
              <a:t>- intent: mood_great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perfect</a:t>
            </a:r>
          </a:p>
          <a:p>
            <a:r>
              <a:rPr lang="en-US" sz="400"/>
              <a:t>    - great</a:t>
            </a:r>
          </a:p>
          <a:p>
            <a:r>
              <a:rPr lang="en-US" sz="400"/>
              <a:t>    - amazing</a:t>
            </a:r>
          </a:p>
          <a:p>
            <a:r>
              <a:rPr lang="en-US" sz="400"/>
              <a:t>    - feeling like a king</a:t>
            </a:r>
          </a:p>
          <a:p>
            <a:r>
              <a:rPr lang="en-US" sz="400"/>
              <a:t>    - wonderful</a:t>
            </a:r>
          </a:p>
          <a:p>
            <a:r>
              <a:rPr lang="en-US" sz="400"/>
              <a:t>    - I am feeling very good</a:t>
            </a:r>
          </a:p>
          <a:p>
            <a:r>
              <a:rPr lang="en-US" sz="400"/>
              <a:t>    - I am great</a:t>
            </a:r>
          </a:p>
          <a:p>
            <a:r>
              <a:rPr lang="en-US" sz="400"/>
              <a:t>    - I am amazing</a:t>
            </a:r>
          </a:p>
          <a:p>
            <a:r>
              <a:rPr lang="en-US" sz="400"/>
              <a:t>    - super stoked</a:t>
            </a:r>
          </a:p>
          <a:p>
            <a:r>
              <a:rPr lang="en-US" sz="400"/>
              <a:t>    - extremely good</a:t>
            </a:r>
          </a:p>
          <a:p>
            <a:r>
              <a:rPr lang="en-US" sz="400"/>
              <a:t>    - so so perfect</a:t>
            </a:r>
          </a:p>
          <a:p>
            <a:r>
              <a:rPr lang="en-US" sz="400"/>
              <a:t>    - so good</a:t>
            </a:r>
          </a:p>
          <a:p>
            <a:r>
              <a:rPr lang="en-US" sz="400"/>
              <a:t>    - so perfect</a:t>
            </a:r>
          </a:p>
          <a:p>
            <a:r>
              <a:rPr lang="en-US" sz="400"/>
              <a:t>    </a:t>
            </a:r>
          </a:p>
          <a:p>
            <a:r>
              <a:rPr lang="en-US" sz="400"/>
              <a:t>- intent: minta_transkrip</a:t>
            </a:r>
          </a:p>
          <a:p>
            <a:r>
              <a:rPr lang="en-US" sz="400"/>
              <a:t>  examples: |</a:t>
            </a:r>
          </a:p>
          <a:p>
            <a:r>
              <a:rPr lang="en-US" sz="400"/>
              <a:t>    - show my transcript,</a:t>
            </a:r>
          </a:p>
          <a:p>
            <a:r>
              <a:rPr lang="en-US" sz="400"/>
              <a:t>    - give me my transcript,</a:t>
            </a:r>
          </a:p>
          <a:p>
            <a:r>
              <a:rPr lang="en-US" sz="400"/>
              <a:t>    - show transcript,</a:t>
            </a:r>
          </a:p>
          <a:p>
            <a:r>
              <a:rPr lang="en-US" sz="400"/>
              <a:t>    - please show my grades,</a:t>
            </a:r>
          </a:p>
          <a:p>
            <a:r>
              <a:rPr lang="en-US" sz="400"/>
              <a:t>    - show the transcript</a:t>
            </a:r>
          </a:p>
          <a:p>
            <a:r>
              <a:rPr lang="en-US" sz="40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F1467-4836-F328-D1D7-B9E817CFBEFF}"/>
              </a:ext>
            </a:extLst>
          </p:cNvPr>
          <p:cNvSpPr txBox="1"/>
          <p:nvPr/>
        </p:nvSpPr>
        <p:spPr>
          <a:xfrm>
            <a:off x="2855838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data/nlu.yml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B426D-F8D4-10DD-1FB2-209573C4C9E1}"/>
              </a:ext>
            </a:extLst>
          </p:cNvPr>
          <p:cNvSpPr txBox="1"/>
          <p:nvPr/>
        </p:nvSpPr>
        <p:spPr>
          <a:xfrm>
            <a:off x="4943057" y="2167742"/>
            <a:ext cx="2401960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version: "3.1"</a:t>
            </a:r>
          </a:p>
          <a:p>
            <a:r>
              <a:rPr lang="en-US" sz="900"/>
              <a:t>stories:</a:t>
            </a:r>
          </a:p>
          <a:p>
            <a:r>
              <a:rPr lang="en-US" sz="900"/>
              <a:t>- story: perkenalan sederhana dengan stories</a:t>
            </a:r>
          </a:p>
          <a:p>
            <a:r>
              <a:rPr lang="en-US" sz="900"/>
              <a:t>  steps:</a:t>
            </a:r>
          </a:p>
          <a:p>
            <a:r>
              <a:rPr lang="en-US" sz="900"/>
              <a:t>    - intent: greet</a:t>
            </a:r>
          </a:p>
          <a:p>
            <a:r>
              <a:rPr lang="en-US" sz="900"/>
              <a:t>    - action: utter_greet</a:t>
            </a:r>
          </a:p>
          <a:p>
            <a:r>
              <a:rPr lang="en-US" sz="900"/>
              <a:t>    - action: utter_ask_name</a:t>
            </a:r>
          </a:p>
          <a:p>
            <a:r>
              <a:rPr lang="en-US" sz="900"/>
              <a:t>    - intent: provide_name</a:t>
            </a:r>
          </a:p>
          <a:p>
            <a:r>
              <a:rPr lang="en-US" sz="900"/>
              <a:t>    - action: utter_confirm</a:t>
            </a:r>
          </a:p>
          <a:p>
            <a:endParaRPr lang="en-US" sz="900"/>
          </a:p>
          <a:p>
            <a:endParaRPr lang="en-US" sz="900"/>
          </a:p>
          <a:p>
            <a:r>
              <a:rPr lang="en-US" sz="900"/>
              <a:t>- story: amazing dan tanya nrp</a:t>
            </a:r>
          </a:p>
          <a:p>
            <a:r>
              <a:rPr lang="en-US" sz="900"/>
              <a:t>  steps:</a:t>
            </a:r>
          </a:p>
          <a:p>
            <a:r>
              <a:rPr lang="en-US" sz="900"/>
              <a:t>    - intent: mood_great</a:t>
            </a:r>
          </a:p>
          <a:p>
            <a:r>
              <a:rPr lang="en-US" sz="900"/>
              <a:t>    - action: utter_greet</a:t>
            </a:r>
          </a:p>
          <a:p>
            <a:r>
              <a:rPr lang="en-US" sz="900"/>
              <a:t>    - action: utter_ask_nrp</a:t>
            </a:r>
          </a:p>
          <a:p>
            <a:r>
              <a:rPr lang="en-US" sz="900"/>
              <a:t>    - intent: provide_nrp</a:t>
            </a:r>
          </a:p>
          <a:p>
            <a:r>
              <a:rPr lang="en-US" sz="900"/>
              <a:t>    - action: utter_confirm_nrp</a:t>
            </a:r>
          </a:p>
          <a:p>
            <a:endParaRPr lang="en-US" sz="900"/>
          </a:p>
          <a:p>
            <a:r>
              <a:rPr lang="en-US" sz="900"/>
              <a:t>- story: tanya transkrip</a:t>
            </a:r>
          </a:p>
          <a:p>
            <a:r>
              <a:rPr lang="en-US" sz="900"/>
              <a:t>  steps:</a:t>
            </a:r>
          </a:p>
          <a:p>
            <a:r>
              <a:rPr lang="en-US" sz="900"/>
              <a:t>    - intent: minta_transkrip</a:t>
            </a:r>
          </a:p>
          <a:p>
            <a:r>
              <a:rPr lang="en-US" sz="900"/>
              <a:t>    - action: utter_greet</a:t>
            </a:r>
          </a:p>
          <a:p>
            <a:r>
              <a:rPr lang="en-US" sz="900"/>
              <a:t>    - action: utter_ask_nrp</a:t>
            </a:r>
          </a:p>
          <a:p>
            <a:r>
              <a:rPr lang="en-US" sz="900"/>
              <a:t>    - intent: provide_nrp</a:t>
            </a:r>
          </a:p>
          <a:p>
            <a:r>
              <a:rPr lang="en-US" sz="900"/>
              <a:t>    - action: minta_transkrip_action</a:t>
            </a:r>
          </a:p>
          <a:p>
            <a:r>
              <a:rPr lang="en-US" sz="900"/>
              <a:t>    </a:t>
            </a:r>
          </a:p>
          <a:p>
            <a:r>
              <a:rPr lang="en-US" sz="9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ACB24-5580-579B-713B-8A3D40DAF047}"/>
              </a:ext>
            </a:extLst>
          </p:cNvPr>
          <p:cNvSpPr txBox="1"/>
          <p:nvPr/>
        </p:nvSpPr>
        <p:spPr>
          <a:xfrm>
            <a:off x="5350561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data/stories.yml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6F0E9-9ACD-866F-0D99-61FD7B84B9AC}"/>
              </a:ext>
            </a:extLst>
          </p:cNvPr>
          <p:cNvSpPr txBox="1"/>
          <p:nvPr/>
        </p:nvSpPr>
        <p:spPr>
          <a:xfrm>
            <a:off x="7527231" y="4073081"/>
            <a:ext cx="2650440" cy="221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/>
              <a:t>recipe: default.v1</a:t>
            </a:r>
          </a:p>
          <a:p>
            <a:endParaRPr lang="en-US" sz="600"/>
          </a:p>
          <a:p>
            <a:r>
              <a:rPr lang="en-US" sz="600"/>
              <a:t>language: "en"</a:t>
            </a:r>
          </a:p>
          <a:p>
            <a:endParaRPr lang="en-US" sz="600"/>
          </a:p>
          <a:p>
            <a:r>
              <a:rPr lang="en-US" sz="600"/>
              <a:t># -------------------------</a:t>
            </a:r>
          </a:p>
          <a:p>
            <a:r>
              <a:rPr lang="en-US" sz="600"/>
              <a:t># NLU Pipeline</a:t>
            </a:r>
          </a:p>
          <a:p>
            <a:r>
              <a:rPr lang="en-US" sz="600"/>
              <a:t># -------------------------</a:t>
            </a:r>
          </a:p>
          <a:p>
            <a:r>
              <a:rPr lang="en-US" sz="600"/>
              <a:t>pipeline:</a:t>
            </a:r>
          </a:p>
          <a:p>
            <a:r>
              <a:rPr lang="en-US" sz="600"/>
              <a:t>- name: NLUCommandAdapter   # adapter ditambahkan di sini</a:t>
            </a:r>
          </a:p>
          <a:p>
            <a:r>
              <a:rPr lang="en-US" sz="600"/>
              <a:t>  url: "http://localhost:3000"   </a:t>
            </a:r>
          </a:p>
          <a:p>
            <a:endParaRPr lang="en-US" sz="600"/>
          </a:p>
          <a:p>
            <a:endParaRPr lang="en-US" sz="600"/>
          </a:p>
          <a:p>
            <a:r>
              <a:rPr lang="en-US" sz="600"/>
              <a:t># -------------------------</a:t>
            </a:r>
          </a:p>
          <a:p>
            <a:r>
              <a:rPr lang="en-US" sz="600"/>
              <a:t># Dialogue Policies</a:t>
            </a:r>
          </a:p>
          <a:p>
            <a:r>
              <a:rPr lang="en-US" sz="600"/>
              <a:t># -------------------------</a:t>
            </a:r>
          </a:p>
          <a:p>
            <a:r>
              <a:rPr lang="en-US" sz="600"/>
              <a:t>policies:</a:t>
            </a:r>
          </a:p>
          <a:p>
            <a:r>
              <a:rPr lang="en-US" sz="600"/>
              <a:t>  - name: MemoizationPolicy</a:t>
            </a:r>
          </a:p>
          <a:p>
            <a:r>
              <a:rPr lang="en-US" sz="600"/>
              <a:t>  - name: TEDPolicy</a:t>
            </a:r>
          </a:p>
          <a:p>
            <a:r>
              <a:rPr lang="en-US" sz="600"/>
              <a:t>    max_history: 10</a:t>
            </a:r>
          </a:p>
          <a:p>
            <a:r>
              <a:rPr lang="en-US" sz="600"/>
              <a:t>    epochs: 200</a:t>
            </a:r>
          </a:p>
          <a:p>
            <a:r>
              <a:rPr lang="en-US" sz="600"/>
              <a:t>  - name: RulePolicy</a:t>
            </a:r>
          </a:p>
          <a:p>
            <a:r>
              <a:rPr lang="en-US" sz="600"/>
              <a:t>  </a:t>
            </a:r>
          </a:p>
          <a:p>
            <a:r>
              <a:rPr lang="en-US" sz="600"/>
              <a:t>assistant_id: 20250924-045037-leather-model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7945B-C049-A5A1-C3F3-EE7CC62EC1B6}"/>
              </a:ext>
            </a:extLst>
          </p:cNvPr>
          <p:cNvSpPr txBox="1"/>
          <p:nvPr/>
        </p:nvSpPr>
        <p:spPr>
          <a:xfrm>
            <a:off x="7832030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config.yml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C2E6E-46D3-0F1A-35D3-8C7E91E80D6C}"/>
              </a:ext>
            </a:extLst>
          </p:cNvPr>
          <p:cNvSpPr txBox="1"/>
          <p:nvPr/>
        </p:nvSpPr>
        <p:spPr>
          <a:xfrm>
            <a:off x="1878495" y="1305531"/>
            <a:ext cx="38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Jangan lupa hapus dulu file flows.yml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35B40-197C-E797-64F9-FCF9A727E904}"/>
              </a:ext>
            </a:extLst>
          </p:cNvPr>
          <p:cNvSpPr txBox="1"/>
          <p:nvPr/>
        </p:nvSpPr>
        <p:spPr>
          <a:xfrm>
            <a:off x="8920364" y="2444740"/>
            <a:ext cx="265044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/>
              <a:t>version: "3.1"</a:t>
            </a:r>
          </a:p>
          <a:p>
            <a:endParaRPr lang="en-US" sz="600"/>
          </a:p>
          <a:p>
            <a:r>
              <a:rPr lang="en-US" sz="600"/>
              <a:t>rules:</a:t>
            </a:r>
          </a:p>
          <a:p>
            <a:endParaRPr lang="en-US" sz="600"/>
          </a:p>
          <a:p>
            <a:r>
              <a:rPr lang="en-US" sz="600"/>
              <a:t>- rule: Say goodbye anytime the user says goodbye</a:t>
            </a:r>
          </a:p>
          <a:p>
            <a:r>
              <a:rPr lang="en-US" sz="600"/>
              <a:t>  steps:</a:t>
            </a:r>
          </a:p>
          <a:p>
            <a:r>
              <a:rPr lang="en-US" sz="600"/>
              <a:t>  - intent: goodbye</a:t>
            </a:r>
          </a:p>
          <a:p>
            <a:r>
              <a:rPr lang="en-US" sz="600"/>
              <a:t>  - action: utter_goodbye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C5336-900C-DFBD-2623-5B33C07E1316}"/>
              </a:ext>
            </a:extLst>
          </p:cNvPr>
          <p:cNvSpPr txBox="1"/>
          <p:nvPr/>
        </p:nvSpPr>
        <p:spPr>
          <a:xfrm>
            <a:off x="9465360" y="3288250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data/rules.yml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02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F10C-3838-2C1B-D0CC-3E3DFF86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config.yml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D0207-A4B9-2FEC-2045-46200F786017}"/>
              </a:ext>
            </a:extLst>
          </p:cNvPr>
          <p:cNvSpPr txBox="1"/>
          <p:nvPr/>
        </p:nvSpPr>
        <p:spPr>
          <a:xfrm>
            <a:off x="987287" y="1956045"/>
            <a:ext cx="3216966" cy="398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/>
              <a:t>recipe: default.v1</a:t>
            </a:r>
          </a:p>
          <a:p>
            <a:endParaRPr lang="en-US" sz="1100"/>
          </a:p>
          <a:p>
            <a:r>
              <a:rPr lang="en-US" sz="1100"/>
              <a:t>language: "en"</a:t>
            </a:r>
          </a:p>
          <a:p>
            <a:endParaRPr lang="en-US" sz="1100"/>
          </a:p>
          <a:p>
            <a:r>
              <a:rPr lang="en-US" sz="1100"/>
              <a:t># -------------------------</a:t>
            </a:r>
          </a:p>
          <a:p>
            <a:r>
              <a:rPr lang="en-US" sz="1100"/>
              <a:t># NLU Pipeline</a:t>
            </a:r>
          </a:p>
          <a:p>
            <a:r>
              <a:rPr lang="en-US" sz="1100"/>
              <a:t># -------------------------</a:t>
            </a:r>
          </a:p>
          <a:p>
            <a:r>
              <a:rPr lang="en-US" sz="1100"/>
              <a:t>pipeline:</a:t>
            </a:r>
          </a:p>
          <a:p>
            <a:r>
              <a:rPr lang="en-US" sz="1100"/>
              <a:t>- name: NLUCommandAdapter   # adapter </a:t>
            </a:r>
          </a:p>
          <a:p>
            <a:r>
              <a:rPr lang="en-US" sz="1100"/>
              <a:t>  url: "http://localhost:3000"   </a:t>
            </a:r>
          </a:p>
          <a:p>
            <a:endParaRPr lang="en-US" sz="1100"/>
          </a:p>
          <a:p>
            <a:endParaRPr lang="en-US" sz="1100"/>
          </a:p>
          <a:p>
            <a:r>
              <a:rPr lang="en-US" sz="1100"/>
              <a:t># -------------------------</a:t>
            </a:r>
          </a:p>
          <a:p>
            <a:r>
              <a:rPr lang="en-US" sz="1100"/>
              <a:t># Dialogue Policies</a:t>
            </a:r>
          </a:p>
          <a:p>
            <a:r>
              <a:rPr lang="en-US" sz="1100"/>
              <a:t># -------------------------</a:t>
            </a:r>
          </a:p>
          <a:p>
            <a:r>
              <a:rPr lang="en-US" sz="1100"/>
              <a:t>policies:</a:t>
            </a:r>
          </a:p>
          <a:p>
            <a:r>
              <a:rPr lang="en-US" sz="1100"/>
              <a:t>  - name: MemoizationPolicy</a:t>
            </a:r>
          </a:p>
          <a:p>
            <a:r>
              <a:rPr lang="en-US" sz="1100"/>
              <a:t>  - name: TEDPolicy</a:t>
            </a:r>
          </a:p>
          <a:p>
            <a:r>
              <a:rPr lang="en-US" sz="1100"/>
              <a:t>    max_history: 10</a:t>
            </a:r>
          </a:p>
          <a:p>
            <a:r>
              <a:rPr lang="en-US" sz="1100"/>
              <a:t>    epochs: 200</a:t>
            </a:r>
          </a:p>
          <a:p>
            <a:r>
              <a:rPr lang="en-US" sz="1100"/>
              <a:t>  - name: RulePolicy</a:t>
            </a:r>
          </a:p>
          <a:p>
            <a:r>
              <a:rPr lang="en-US" sz="1100"/>
              <a:t>  </a:t>
            </a:r>
          </a:p>
          <a:p>
            <a:r>
              <a:rPr lang="en-US" sz="1100"/>
              <a:t>assistant_id: 20250924-045037-leather-model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6D8BD-ABEA-C52C-7054-98B0F34A7936}"/>
              </a:ext>
            </a:extLst>
          </p:cNvPr>
          <p:cNvSpPr txBox="1"/>
          <p:nvPr/>
        </p:nvSpPr>
        <p:spPr>
          <a:xfrm>
            <a:off x="1142999" y="6053106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config.yml</a:t>
            </a:r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72BE5-B18E-985A-C006-1382E4DEC3AB}"/>
              </a:ext>
            </a:extLst>
          </p:cNvPr>
          <p:cNvSpPr txBox="1"/>
          <p:nvPr/>
        </p:nvSpPr>
        <p:spPr>
          <a:xfrm>
            <a:off x="4689613" y="1263547"/>
            <a:ext cx="2812774" cy="46782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200"/>
              <a:t>from flask import Flask, request, jsonify</a:t>
            </a:r>
          </a:p>
          <a:p>
            <a:r>
              <a:rPr lang="en-ID" sz="200"/>
              <a:t>from transformers import pipeline</a:t>
            </a:r>
          </a:p>
          <a:p>
            <a:r>
              <a:rPr lang="en-ID" sz="200"/>
              <a:t>import re</a:t>
            </a:r>
          </a:p>
          <a:p>
            <a:endParaRPr lang="en-ID" sz="200"/>
          </a:p>
          <a:p>
            <a:r>
              <a:rPr lang="en-ID" sz="200"/>
              <a:t>app = Flask(__name__)</a:t>
            </a:r>
          </a:p>
          <a:p>
            <a:endParaRPr lang="en-ID" sz="200"/>
          </a:p>
          <a:p>
            <a:r>
              <a:rPr lang="en-ID" sz="200"/>
              <a:t>ner_pipeline = pipeline("ner", model="dslim/bert-base-NER", aggregation_strategy="simple")</a:t>
            </a:r>
          </a:p>
          <a:p>
            <a:endParaRPr lang="en-ID" sz="200"/>
          </a:p>
          <a:p>
            <a:r>
              <a:rPr lang="en-ID" sz="200"/>
              <a:t>def hybrid_entity_recognition(text):</a:t>
            </a:r>
          </a:p>
          <a:p>
            <a:r>
              <a:rPr lang="en-ID" sz="200"/>
              <a:t>    # 1. BERT-based NER</a:t>
            </a:r>
          </a:p>
          <a:p>
            <a:r>
              <a:rPr lang="en-ID" sz="200"/>
              <a:t>    bert_entities = ner_pipeline(text)</a:t>
            </a:r>
          </a:p>
          <a:p>
            <a:endParaRPr lang="en-ID" sz="200"/>
          </a:p>
          <a:p>
            <a:r>
              <a:rPr lang="en-ID" sz="200"/>
              <a:t>    # Standardisasi key dari BERT ke format seragam</a:t>
            </a:r>
          </a:p>
          <a:p>
            <a:r>
              <a:rPr lang="en-ID" sz="200"/>
              <a:t>    standardized_bert_entities = [</a:t>
            </a:r>
          </a:p>
          <a:p>
            <a:r>
              <a:rPr lang="en-ID" sz="200"/>
              <a:t>        {</a:t>
            </a:r>
          </a:p>
          <a:p>
            <a:r>
              <a:rPr lang="en-ID" sz="200"/>
              <a:t>            "entity": ent["entity_group"],</a:t>
            </a:r>
          </a:p>
          <a:p>
            <a:r>
              <a:rPr lang="en-ID" sz="200"/>
              <a:t>            "word": ent["word"],</a:t>
            </a:r>
          </a:p>
          <a:p>
            <a:r>
              <a:rPr lang="en-ID" sz="200"/>
              <a:t>            "score": ent["score"],</a:t>
            </a:r>
          </a:p>
          <a:p>
            <a:r>
              <a:rPr lang="en-ID" sz="200"/>
              <a:t>            "start": ent["start"],</a:t>
            </a:r>
          </a:p>
          <a:p>
            <a:r>
              <a:rPr lang="en-ID" sz="200"/>
              <a:t>            "end": ent["end"],</a:t>
            </a:r>
          </a:p>
          <a:p>
            <a:r>
              <a:rPr lang="en-ID" sz="200"/>
              <a:t>        }</a:t>
            </a:r>
          </a:p>
          <a:p>
            <a:r>
              <a:rPr lang="en-ID" sz="200"/>
              <a:t>        for ent in bert_entities</a:t>
            </a:r>
          </a:p>
          <a:p>
            <a:r>
              <a:rPr lang="en-ID" sz="200"/>
              <a:t>    ]</a:t>
            </a:r>
          </a:p>
          <a:p>
            <a:endParaRPr lang="en-ID" sz="200"/>
          </a:p>
          <a:p>
            <a:r>
              <a:rPr lang="en-ID" sz="200"/>
              <a:t>    # 2. Regex-based NER</a:t>
            </a:r>
          </a:p>
          <a:p>
            <a:r>
              <a:rPr lang="en-ID" sz="200"/>
              <a:t>    regex_patterns = {</a:t>
            </a:r>
          </a:p>
          <a:p>
            <a:r>
              <a:rPr lang="en-ID" sz="200"/>
              <a:t>        "EMAIL": r"[a-zA-Z0-9._%+-]+@[a-zA-Z0-9.-]+\.[a-zA-Z]{2,}",</a:t>
            </a:r>
          </a:p>
          <a:p>
            <a:r>
              <a:rPr lang="en-ID" sz="200"/>
              <a:t>        "PHONE": r"\+?\d{1,3}[-\s]?\d{3}[-\s]?\d{3}[-\s]?\d{4}",</a:t>
            </a:r>
          </a:p>
          <a:p>
            <a:r>
              <a:rPr lang="en-ID" sz="200"/>
              <a:t>        "DATE": r"\b\d{1,2}[/-]\d{1,2}[/-]\d{2,4}\b",</a:t>
            </a:r>
          </a:p>
          <a:p>
            <a:r>
              <a:rPr lang="en-ID" sz="200"/>
              <a:t>        "URL": r"https?://[^\s]+",</a:t>
            </a:r>
          </a:p>
          <a:p>
            <a:r>
              <a:rPr lang="en-ID" sz="200"/>
              <a:t>        "NRP": r"\b52\d+\b"</a:t>
            </a:r>
          </a:p>
          <a:p>
            <a:r>
              <a:rPr lang="en-ID" sz="200"/>
              <a:t>        }</a:t>
            </a:r>
          </a:p>
          <a:p>
            <a:endParaRPr lang="en-ID" sz="200"/>
          </a:p>
          <a:p>
            <a:r>
              <a:rPr lang="en-ID" sz="200"/>
              <a:t>    regex_entities = []</a:t>
            </a:r>
          </a:p>
          <a:p>
            <a:r>
              <a:rPr lang="en-ID" sz="200"/>
              <a:t>    for label, pattern in regex_patterns.items():</a:t>
            </a:r>
          </a:p>
          <a:p>
            <a:r>
              <a:rPr lang="en-ID" sz="200"/>
              <a:t>        for match in re.finditer(pattern, text):</a:t>
            </a:r>
          </a:p>
          <a:p>
            <a:r>
              <a:rPr lang="en-ID" sz="200"/>
              <a:t>            regex_entities.append({</a:t>
            </a:r>
          </a:p>
          <a:p>
            <a:r>
              <a:rPr lang="en-ID" sz="200"/>
              <a:t>                "entity": label,</a:t>
            </a:r>
          </a:p>
          <a:p>
            <a:r>
              <a:rPr lang="en-ID" sz="200"/>
              <a:t>                "word": match.group(),</a:t>
            </a:r>
          </a:p>
          <a:p>
            <a:r>
              <a:rPr lang="en-ID" sz="200"/>
              <a:t>                "score": 1.0,   # Regex tidak pakai probabilitas</a:t>
            </a:r>
          </a:p>
          <a:p>
            <a:r>
              <a:rPr lang="en-ID" sz="200"/>
              <a:t>                "start": match.start(),</a:t>
            </a:r>
          </a:p>
          <a:p>
            <a:r>
              <a:rPr lang="en-ID" sz="200"/>
              <a:t>                "end": match.end(),</a:t>
            </a:r>
          </a:p>
          <a:p>
            <a:r>
              <a:rPr lang="en-ID" sz="200"/>
              <a:t>            })</a:t>
            </a:r>
          </a:p>
          <a:p>
            <a:endParaRPr lang="en-ID" sz="200"/>
          </a:p>
          <a:p>
            <a:r>
              <a:rPr lang="en-ID" sz="200"/>
              <a:t>    # 3. Gabungkan hasil BERT + Regex</a:t>
            </a:r>
          </a:p>
          <a:p>
            <a:r>
              <a:rPr lang="en-ID" sz="200"/>
              <a:t>    all_entities = standardized_bert_entities + regex_entities</a:t>
            </a:r>
          </a:p>
          <a:p>
            <a:endParaRPr lang="en-ID" sz="200"/>
          </a:p>
          <a:p>
            <a:r>
              <a:rPr lang="en-ID" sz="200"/>
              <a:t>    return all_entities</a:t>
            </a:r>
          </a:p>
          <a:p>
            <a:endParaRPr lang="en-ID" sz="200"/>
          </a:p>
          <a:p>
            <a:endParaRPr lang="en-ID" sz="200"/>
          </a:p>
          <a:p>
            <a:r>
              <a:rPr lang="en-ID" sz="200"/>
              <a:t>#============================================</a:t>
            </a:r>
          </a:p>
          <a:p>
            <a:endParaRPr lang="en-ID" sz="200"/>
          </a:p>
          <a:p>
            <a:r>
              <a:rPr lang="en-ID" sz="200"/>
              <a:t>from transformers import BertTokenizer, BertForSequenceClassification</a:t>
            </a:r>
          </a:p>
          <a:p>
            <a:r>
              <a:rPr lang="en-ID" sz="200"/>
              <a:t>import torch</a:t>
            </a:r>
          </a:p>
          <a:p>
            <a:r>
              <a:rPr lang="en-ID" sz="200"/>
              <a:t>import pickle</a:t>
            </a:r>
          </a:p>
          <a:p>
            <a:endParaRPr lang="en-ID" sz="200"/>
          </a:p>
          <a:p>
            <a:r>
              <a:rPr lang="en-ID" sz="200"/>
              <a:t>def load_intent_model(model_path="my_intent_model"):</a:t>
            </a:r>
          </a:p>
          <a:p>
            <a:r>
              <a:rPr lang="en-ID" sz="200"/>
              <a:t>    """Load model, tokenizer, dan label encoder."""</a:t>
            </a:r>
          </a:p>
          <a:p>
            <a:r>
              <a:rPr lang="en-ID" sz="200"/>
              <a:t>    model = BertForSequenceClassification.from_pretrained(model_path)</a:t>
            </a:r>
          </a:p>
          <a:p>
            <a:r>
              <a:rPr lang="en-ID" sz="200"/>
              <a:t>    tokenizer = BertTokenizer.from_pretrained(model_path)</a:t>
            </a:r>
          </a:p>
          <a:p>
            <a:r>
              <a:rPr lang="en-ID" sz="200"/>
              <a:t>    with open(f"{model_path}/label_encoder.pkl", "rb") as f:</a:t>
            </a:r>
          </a:p>
          <a:p>
            <a:r>
              <a:rPr lang="en-ID" sz="200"/>
              <a:t>        label_encoder = pickle.load(f)</a:t>
            </a:r>
          </a:p>
          <a:p>
            <a:r>
              <a:rPr lang="en-ID" sz="200"/>
              <a:t>    model.eval()</a:t>
            </a:r>
          </a:p>
          <a:p>
            <a:r>
              <a:rPr lang="en-ID" sz="200"/>
              <a:t>    return model, tokenizer, label_encoder</a:t>
            </a:r>
          </a:p>
          <a:p>
            <a:endParaRPr lang="en-ID" sz="200"/>
          </a:p>
          <a:p>
            <a:r>
              <a:rPr lang="en-ID" sz="200"/>
              <a:t>def get_intent(text, model, tokenizer, label_encoder, entity_list, modtext):</a:t>
            </a:r>
          </a:p>
          <a:p>
            <a:r>
              <a:rPr lang="en-ID" sz="200"/>
              <a:t>    """Prediksi intent dari input text."""</a:t>
            </a:r>
          </a:p>
          <a:p>
            <a:r>
              <a:rPr lang="en-ID" sz="200"/>
              <a:t>    inputs = tokenizer(modtext, return_tensors="pt", truncation=True, padding=True)</a:t>
            </a:r>
          </a:p>
          <a:p>
            <a:r>
              <a:rPr lang="en-ID" sz="200"/>
              <a:t>    with torch.no_grad():</a:t>
            </a:r>
          </a:p>
          <a:p>
            <a:r>
              <a:rPr lang="en-ID" sz="200"/>
              <a:t>        outputs = model(**inputs)</a:t>
            </a:r>
          </a:p>
          <a:p>
            <a:r>
              <a:rPr lang="en-ID" sz="200"/>
              <a:t>        probs = torch.nn.functional.softmax(outputs.logits, dim=-1)</a:t>
            </a:r>
          </a:p>
          <a:p>
            <a:r>
              <a:rPr lang="en-ID" sz="200"/>
              <a:t>        pred_idx = torch.argmax(probs, dim=1).item()</a:t>
            </a:r>
          </a:p>
          <a:p>
            <a:r>
              <a:rPr lang="en-ID" sz="200"/>
              <a:t>        intent_name = label_encoder.inverse_transform([pred_idx])[0]</a:t>
            </a:r>
          </a:p>
          <a:p>
            <a:r>
              <a:rPr lang="en-ID" sz="200"/>
              <a:t>        confidence = probs[0][pred_idx].item()</a:t>
            </a:r>
          </a:p>
          <a:p>
            <a:endParaRPr lang="en-ID" sz="200"/>
          </a:p>
          <a:p>
            <a:r>
              <a:rPr lang="en-ID" sz="200"/>
              <a:t>    if (text=='/session_start'):</a:t>
            </a:r>
          </a:p>
          <a:p>
            <a:r>
              <a:rPr lang="en-ID" sz="200"/>
              <a:t>        intent_name = 'session_start'</a:t>
            </a:r>
          </a:p>
          <a:p>
            <a:r>
              <a:rPr lang="en-ID" sz="200"/>
              <a:t>        confidence = '1.0'</a:t>
            </a:r>
          </a:p>
          <a:p>
            <a:r>
              <a:rPr lang="en-ID" sz="200"/>
              <a:t>       </a:t>
            </a:r>
          </a:p>
          <a:p>
            <a:endParaRPr lang="en-ID" sz="200"/>
          </a:p>
          <a:p>
            <a:endParaRPr lang="en-ID" sz="200"/>
          </a:p>
          <a:p>
            <a:r>
              <a:rPr lang="en-ID" sz="200"/>
              <a:t>    return {</a:t>
            </a:r>
          </a:p>
          <a:p>
            <a:r>
              <a:rPr lang="en-ID" sz="200"/>
              <a:t>        "intent": {</a:t>
            </a:r>
          </a:p>
          <a:p>
            <a:r>
              <a:rPr lang="en-ID" sz="200"/>
              <a:t>            "name": intent_name,</a:t>
            </a:r>
          </a:p>
          <a:p>
            <a:r>
              <a:rPr lang="en-ID" sz="200"/>
              <a:t>            "confidence": float(confidence)</a:t>
            </a:r>
          </a:p>
          <a:p>
            <a:r>
              <a:rPr lang="en-ID" sz="200"/>
              <a:t>        },</a:t>
            </a:r>
          </a:p>
          <a:p>
            <a:r>
              <a:rPr lang="en-ID" sz="200"/>
              <a:t>        "entities": entity_list,</a:t>
            </a:r>
          </a:p>
          <a:p>
            <a:r>
              <a:rPr lang="en-ID" sz="200"/>
              <a:t>        "text": text,</a:t>
            </a:r>
          </a:p>
          <a:p>
            <a:r>
              <a:rPr lang="en-ID" sz="200"/>
              <a:t>        "modtext": modtext</a:t>
            </a:r>
          </a:p>
          <a:p>
            <a:r>
              <a:rPr lang="en-ID" sz="200"/>
              <a:t>    }</a:t>
            </a:r>
          </a:p>
          <a:p>
            <a:endParaRPr lang="en-ID" sz="200"/>
          </a:p>
          <a:p>
            <a:r>
              <a:rPr lang="en-ID" sz="200"/>
              <a:t>model, tokenizer, label_encoder = load_intent_model("my_intent_model")</a:t>
            </a:r>
          </a:p>
          <a:p>
            <a:endParaRPr lang="en-ID" sz="200"/>
          </a:p>
          <a:p>
            <a:r>
              <a:rPr lang="en-ID" sz="200"/>
              <a:t>def replace_entity(text, entity_value, placeholder):</a:t>
            </a:r>
          </a:p>
          <a:p>
            <a:r>
              <a:rPr lang="en-ID" sz="200"/>
              <a:t>    # Escape entity_value biar aman kalau ada karakter khusus (seperti . atau @)</a:t>
            </a:r>
          </a:p>
          <a:p>
            <a:r>
              <a:rPr lang="en-ID" sz="200"/>
              <a:t>    pattern = re.escape(entity_value)</a:t>
            </a:r>
          </a:p>
          <a:p>
            <a:r>
              <a:rPr lang="en-ID" sz="200"/>
              <a:t>    return re.sub(pattern, placeholder, text)</a:t>
            </a:r>
          </a:p>
          <a:p>
            <a:endParaRPr lang="en-ID" sz="200"/>
          </a:p>
          <a:p>
            <a:endParaRPr lang="en-ID" sz="200"/>
          </a:p>
          <a:p>
            <a:r>
              <a:rPr lang="en-ID" sz="200"/>
              <a:t>def get_intent_and_entity(text):</a:t>
            </a:r>
          </a:p>
          <a:p>
            <a:r>
              <a:rPr lang="en-ID" sz="200"/>
              <a:t>    entities = hybrid_entity_recognition(text)</a:t>
            </a:r>
          </a:p>
          <a:p>
            <a:r>
              <a:rPr lang="en-ID" sz="200"/>
              <a:t>    entity_list = []</a:t>
            </a:r>
          </a:p>
          <a:p>
            <a:r>
              <a:rPr lang="en-ID" sz="200"/>
              <a:t>    modtext = text</a:t>
            </a:r>
          </a:p>
          <a:p>
            <a:r>
              <a:rPr lang="en-ID" sz="200"/>
              <a:t>    for ent in entities:</a:t>
            </a:r>
          </a:p>
          <a:p>
            <a:r>
              <a:rPr lang="en-ID" sz="200"/>
              <a:t>        entity_type = ent['entity']</a:t>
            </a:r>
          </a:p>
          <a:p>
            <a:r>
              <a:rPr lang="en-ID" sz="200"/>
              <a:t>        entity_typex = entity_type</a:t>
            </a:r>
          </a:p>
          <a:p>
            <a:r>
              <a:rPr lang="en-ID" sz="200"/>
              <a:t>        </a:t>
            </a:r>
          </a:p>
          <a:p>
            <a:r>
              <a:rPr lang="en-ID" sz="200"/>
              <a:t>        # value dari entity_typex harus sama dengan slot pada domain.yml</a:t>
            </a:r>
          </a:p>
          <a:p>
            <a:r>
              <a:rPr lang="en-ID" sz="200"/>
              <a:t>        if (entity_type=='PER'):</a:t>
            </a:r>
          </a:p>
          <a:p>
            <a:r>
              <a:rPr lang="en-ID" sz="200"/>
              <a:t>            entity_typex = 'name'</a:t>
            </a:r>
          </a:p>
          <a:p>
            <a:r>
              <a:rPr lang="en-ID" sz="200"/>
              <a:t>        if (entity_type=='NRP'):</a:t>
            </a:r>
          </a:p>
          <a:p>
            <a:r>
              <a:rPr lang="en-ID" sz="200"/>
              <a:t>            entity_typex = 'nrp'</a:t>
            </a:r>
          </a:p>
          <a:p>
            <a:r>
              <a:rPr lang="en-ID" sz="200"/>
              <a:t>        </a:t>
            </a:r>
          </a:p>
          <a:p>
            <a:r>
              <a:rPr lang="en-ID" sz="200"/>
              <a:t>        my_entity = {'value': ent['word'], 'entity': entity_typex}</a:t>
            </a:r>
          </a:p>
          <a:p>
            <a:r>
              <a:rPr lang="en-ID" sz="200"/>
              <a:t>        entity_list.append(my_entity)</a:t>
            </a:r>
          </a:p>
          <a:p>
            <a:r>
              <a:rPr lang="en-ID" sz="200"/>
              <a:t>        </a:t>
            </a:r>
          </a:p>
          <a:p>
            <a:r>
              <a:rPr lang="en-ID" sz="200"/>
              <a:t>        # modtext adalah user_input yang digunakan untuk prediksi intent </a:t>
            </a:r>
          </a:p>
          <a:p>
            <a:r>
              <a:rPr lang="en-ID" sz="200"/>
              <a:t>        if (entity_type=='NRP'):</a:t>
            </a:r>
          </a:p>
          <a:p>
            <a:r>
              <a:rPr lang="en-ID" sz="200"/>
              <a:t>            modtext = replace_entity(text, ent['word'], "&lt;nrp&gt;")</a:t>
            </a:r>
          </a:p>
          <a:p>
            <a:r>
              <a:rPr lang="en-ID" sz="200"/>
              <a:t>        if (entity_type=='EMAIL'):</a:t>
            </a:r>
          </a:p>
          <a:p>
            <a:r>
              <a:rPr lang="en-ID" sz="200"/>
              <a:t>            modtext = replace_entity(text, ent['word'], "&lt;email&gt;")</a:t>
            </a:r>
          </a:p>
          <a:p>
            <a:r>
              <a:rPr lang="en-ID" sz="200"/>
              <a:t>        if (entity_type=='PER'):</a:t>
            </a:r>
          </a:p>
          <a:p>
            <a:r>
              <a:rPr lang="en-ID" sz="200"/>
              <a:t>            modtext = replace_entity(text, ent['word'], "&lt;name&gt;")</a:t>
            </a:r>
          </a:p>
          <a:p>
            <a:r>
              <a:rPr lang="en-ID" sz="200"/>
              <a:t>            </a:t>
            </a:r>
          </a:p>
          <a:p>
            <a:r>
              <a:rPr lang="en-ID" sz="200"/>
              <a:t>        #print(f"{ent['word']:&lt;30} --&gt; {ent['entity']} (start={ent['start']}, end={ent['end']})")</a:t>
            </a:r>
          </a:p>
          <a:p>
            <a:r>
              <a:rPr lang="en-ID" sz="200"/>
              <a:t>        </a:t>
            </a:r>
          </a:p>
          <a:p>
            <a:r>
              <a:rPr lang="en-ID" sz="200"/>
              <a:t>    hasil = get_intent(text, model, tokenizer, label_encoder, entity_list, modtext)</a:t>
            </a:r>
          </a:p>
          <a:p>
            <a:endParaRPr lang="en-ID" sz="200"/>
          </a:p>
          <a:p>
            <a:r>
              <a:rPr lang="en-ID" sz="200"/>
              <a:t>    return hasil </a:t>
            </a:r>
          </a:p>
          <a:p>
            <a:endParaRPr lang="en-ID" sz="200"/>
          </a:p>
          <a:p>
            <a:endParaRPr lang="en-ID" sz="200"/>
          </a:p>
          <a:p>
            <a:r>
              <a:rPr lang="en-ID" sz="200"/>
              <a:t>@app.route("/model/parse", methods=["POST"])</a:t>
            </a:r>
          </a:p>
          <a:p>
            <a:r>
              <a:rPr lang="en-ID" sz="200"/>
              <a:t>def parse():</a:t>
            </a:r>
          </a:p>
          <a:p>
            <a:r>
              <a:rPr lang="en-ID" sz="200"/>
              <a:t>    data = request.get_json()</a:t>
            </a:r>
          </a:p>
          <a:p>
            <a:r>
              <a:rPr lang="en-ID" sz="200"/>
              <a:t>    user_input = data.get("text", "")</a:t>
            </a:r>
          </a:p>
          <a:p>
            <a:r>
              <a:rPr lang="en-ID" sz="200"/>
              <a:t>    </a:t>
            </a:r>
          </a:p>
          <a:p>
            <a:r>
              <a:rPr lang="en-ID" sz="200"/>
              <a:t>    print(f"Text: {user_input}")</a:t>
            </a:r>
          </a:p>
          <a:p>
            <a:endParaRPr lang="en-ID" sz="200"/>
          </a:p>
          <a:p>
            <a:r>
              <a:rPr lang="en-ID" sz="200"/>
              <a:t>    # Return RASA-style response</a:t>
            </a:r>
          </a:p>
          <a:p>
            <a:r>
              <a:rPr lang="en-ID" sz="200"/>
              <a:t>    response = get_intent_and_entity(user_input)</a:t>
            </a:r>
          </a:p>
          <a:p>
            <a:endParaRPr lang="en-ID" sz="200"/>
          </a:p>
          <a:p>
            <a:r>
              <a:rPr lang="en-ID" sz="200"/>
              <a:t>    print (response)</a:t>
            </a:r>
          </a:p>
          <a:p>
            <a:r>
              <a:rPr lang="en-ID" sz="200"/>
              <a:t>    </a:t>
            </a:r>
          </a:p>
          <a:p>
            <a:r>
              <a:rPr lang="en-ID" sz="200"/>
              <a:t>    return jsonify(response)</a:t>
            </a:r>
          </a:p>
          <a:p>
            <a:endParaRPr lang="en-ID" sz="200"/>
          </a:p>
          <a:p>
            <a:r>
              <a:rPr lang="en-ID" sz="200"/>
              <a:t>if __name__ == "__main__":</a:t>
            </a:r>
          </a:p>
          <a:p>
            <a:r>
              <a:rPr lang="en-ID" sz="200"/>
              <a:t>    app.run(host="0.0.0.0", port=3000)</a:t>
            </a:r>
          </a:p>
          <a:p>
            <a:endParaRPr lang="en-ID" sz="200"/>
          </a:p>
          <a:p>
            <a:endParaRPr lang="en-ID" sz="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4F201-8C8B-EE6D-2B65-2FA06302CEBE}"/>
              </a:ext>
            </a:extLst>
          </p:cNvPr>
          <p:cNvSpPr txBox="1"/>
          <p:nvPr/>
        </p:nvSpPr>
        <p:spPr>
          <a:xfrm>
            <a:off x="4689613" y="6053106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myInterpreter.py</a:t>
            </a:r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57FEB7-7F34-D7B8-8F6C-640042C2B006}"/>
              </a:ext>
            </a:extLst>
          </p:cNvPr>
          <p:cNvCxnSpPr/>
          <p:nvPr/>
        </p:nvCxnSpPr>
        <p:spPr>
          <a:xfrm>
            <a:off x="2753139" y="3717235"/>
            <a:ext cx="1936474" cy="233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C9AE93-BE18-5BAB-DD1B-26224F1B32F2}"/>
              </a:ext>
            </a:extLst>
          </p:cNvPr>
          <p:cNvSpPr txBox="1"/>
          <p:nvPr/>
        </p:nvSpPr>
        <p:spPr>
          <a:xfrm>
            <a:off x="8691771" y="1648268"/>
            <a:ext cx="2812774" cy="42934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00"/>
              <a:t>import torch</a:t>
            </a:r>
          </a:p>
          <a:p>
            <a:r>
              <a:rPr lang="en-ID" sz="100"/>
              <a:t>import pandas as pd </a:t>
            </a:r>
          </a:p>
          <a:p>
            <a:r>
              <a:rPr lang="en-ID" sz="100"/>
              <a:t>import numpy as np </a:t>
            </a:r>
          </a:p>
          <a:p>
            <a:r>
              <a:rPr lang="en-ID" sz="100"/>
              <a:t>import torch.nn as nn</a:t>
            </a:r>
          </a:p>
          <a:p>
            <a:r>
              <a:rPr lang="en-ID" sz="100"/>
              <a:t>from torch.utils.data import DataLoader, Dataset</a:t>
            </a:r>
          </a:p>
          <a:p>
            <a:r>
              <a:rPr lang="en-ID" sz="100"/>
              <a:t>from transformers import BertTokenizer, BertForSequenceClassification</a:t>
            </a:r>
          </a:p>
          <a:p>
            <a:r>
              <a:rPr lang="en-ID" sz="100"/>
              <a:t>from sklearn.model_selection import train_test_split</a:t>
            </a:r>
          </a:p>
          <a:p>
            <a:r>
              <a:rPr lang="en-ID" sz="100"/>
              <a:t>from sklearn.preprocessing import LabelEncoder</a:t>
            </a:r>
          </a:p>
          <a:p>
            <a:r>
              <a:rPr lang="en-ID" sz="100"/>
              <a:t>from sklearn.metrics import accuracy_score, classification_report</a:t>
            </a:r>
          </a:p>
          <a:p>
            <a:r>
              <a:rPr lang="en-ID" sz="100"/>
              <a:t>import matplotlib.pyplot as plt</a:t>
            </a:r>
          </a:p>
          <a:p>
            <a:endParaRPr lang="en-ID" sz="100"/>
          </a:p>
          <a:p>
            <a:r>
              <a:rPr lang="en-ID" sz="100"/>
              <a:t>bertModel = 'bert-base-uncased'</a:t>
            </a:r>
          </a:p>
          <a:p>
            <a:r>
              <a:rPr lang="en-ID" sz="100"/>
              <a:t>bertModel = 'distilbert-base-uncased'</a:t>
            </a:r>
          </a:p>
          <a:p>
            <a:endParaRPr lang="en-ID" sz="100"/>
          </a:p>
          <a:p>
            <a:r>
              <a:rPr lang="en-ID" sz="100"/>
              <a:t>n_epochs = 10</a:t>
            </a:r>
          </a:p>
          <a:p>
            <a:endParaRPr lang="en-ID" sz="100"/>
          </a:p>
          <a:p>
            <a:r>
              <a:rPr lang="en-ID" sz="100"/>
              <a:t># Load the dataset </a:t>
            </a:r>
          </a:p>
          <a:p>
            <a:endParaRPr lang="en-ID" sz="100"/>
          </a:p>
          <a:p>
            <a:r>
              <a:rPr lang="en-ID" sz="100"/>
              <a:t># ====== Dataset ======</a:t>
            </a:r>
          </a:p>
          <a:p>
            <a:r>
              <a:rPr lang="en-ID" sz="100"/>
              <a:t>data = {</a:t>
            </a:r>
          </a:p>
          <a:p>
            <a:r>
              <a:rPr lang="en-ID" sz="100"/>
              <a:t>    "text": [</a:t>
            </a:r>
          </a:p>
          <a:p>
            <a:r>
              <a:rPr lang="en-ID" sz="100"/>
              <a:t>    # greet</a:t>
            </a:r>
          </a:p>
          <a:p>
            <a:r>
              <a:rPr lang="en-ID" sz="100"/>
              <a:t>    "hallo", "hello", "hi",  "good morning",  </a:t>
            </a:r>
          </a:p>
          <a:p>
            <a:r>
              <a:rPr lang="en-ID" sz="100"/>
              <a:t>    "hey dude", "good afternoon",</a:t>
            </a:r>
          </a:p>
          <a:p>
            <a:endParaRPr lang="en-ID" sz="100"/>
          </a:p>
          <a:p>
            <a:r>
              <a:rPr lang="en-ID" sz="100"/>
              <a:t>    # goodbye</a:t>
            </a:r>
          </a:p>
          <a:p>
            <a:r>
              <a:rPr lang="en-ID" sz="100"/>
              <a:t>    "good bye", "cee you later", "byebye","goodbye", "bye bye", "see you later",</a:t>
            </a:r>
          </a:p>
          <a:p>
            <a:endParaRPr lang="en-ID" sz="100"/>
          </a:p>
          <a:p>
            <a:r>
              <a:rPr lang="en-ID" sz="100"/>
              <a:t>    # affirm</a:t>
            </a:r>
          </a:p>
          <a:p>
            <a:r>
              <a:rPr lang="en-ID" sz="100"/>
              <a:t>    "yes", "yeah", "indeed", "of course", "that sounds good", "correct",</a:t>
            </a:r>
          </a:p>
          <a:p>
            <a:endParaRPr lang="en-ID" sz="100"/>
          </a:p>
          <a:p>
            <a:r>
              <a:rPr lang="en-ID" sz="100"/>
              <a:t>    # deny</a:t>
            </a:r>
          </a:p>
          <a:p>
            <a:r>
              <a:rPr lang="en-ID" sz="100"/>
              <a:t>    "no", "not", "never", "don't like that", "no way", "not really",</a:t>
            </a:r>
          </a:p>
          <a:p>
            <a:endParaRPr lang="en-ID" sz="100"/>
          </a:p>
          <a:p>
            <a:r>
              <a:rPr lang="en-ID" sz="100"/>
              <a:t>    # mood_great</a:t>
            </a:r>
          </a:p>
          <a:p>
            <a:r>
              <a:rPr lang="en-ID" sz="100"/>
              <a:t>    "perfect", "great", "amazing", "wonderful",</a:t>
            </a:r>
          </a:p>
          <a:p>
            <a:r>
              <a:rPr lang="en-ID" sz="100"/>
              <a:t>    "so good", "so perfect",</a:t>
            </a:r>
          </a:p>
          <a:p>
            <a:endParaRPr lang="en-ID" sz="100"/>
          </a:p>
          <a:p>
            <a:r>
              <a:rPr lang="en-ID" sz="100"/>
              <a:t>    # mood_unhappy</a:t>
            </a:r>
          </a:p>
          <a:p>
            <a:r>
              <a:rPr lang="en-ID" sz="100"/>
              <a:t>    "my day was horrible", "I am sad", "I don't feel very well", "I am disappointed", "I'm so sad",</a:t>
            </a:r>
          </a:p>
          <a:p>
            <a:endParaRPr lang="en-ID" sz="100"/>
          </a:p>
          <a:p>
            <a:r>
              <a:rPr lang="en-ID" sz="100"/>
              <a:t>    # bot_challenge</a:t>
            </a:r>
          </a:p>
          <a:p>
            <a:r>
              <a:rPr lang="en-ID" sz="100"/>
              <a:t>    "are you a bot?", "are you a human?", "am I talking to a bot?", "am I talking to a human?",</a:t>
            </a:r>
          </a:p>
          <a:p>
            <a:endParaRPr lang="en-ID" sz="100"/>
          </a:p>
          <a:p>
            <a:r>
              <a:rPr lang="en-ID" sz="100"/>
              <a:t>    # provide_name</a:t>
            </a:r>
          </a:p>
          <a:p>
            <a:r>
              <a:rPr lang="en-ID" sz="100"/>
              <a:t>    "My name is &lt;name&gt;",  "I am &lt;name&gt;",  "It's &lt;name&gt;",   "Name &lt;name&gt;", "It is &lt;name&gt;",</a:t>
            </a:r>
          </a:p>
          <a:p>
            <a:endParaRPr lang="en-ID" sz="100"/>
          </a:p>
          <a:p>
            <a:r>
              <a:rPr lang="en-ID" sz="100"/>
              <a:t>    # provide_email</a:t>
            </a:r>
          </a:p>
          <a:p>
            <a:r>
              <a:rPr lang="en-ID" sz="100"/>
              <a:t>    "My email is &lt;email&gt;", "This email &lt;email&gt; is mine", "You can reach me at &lt;email&gt;", "email saya adalah &lt;email&gt;",</a:t>
            </a:r>
          </a:p>
          <a:p>
            <a:endParaRPr lang="en-ID" sz="100"/>
          </a:p>
          <a:p>
            <a:r>
              <a:rPr lang="en-ID" sz="100"/>
              <a:t>    # provide_nrp</a:t>
            </a:r>
          </a:p>
          <a:p>
            <a:r>
              <a:rPr lang="en-ID" sz="100"/>
              <a:t>    "My nim is &lt;nrp&gt;", "My nrp is &lt;nrp&gt;", "NRP saya &lt;nrp&gt;", "NRP &lt;nrp&gt;","NIM &lt;nrp&gt;",</a:t>
            </a:r>
          </a:p>
          <a:p>
            <a:endParaRPr lang="en-ID" sz="100"/>
          </a:p>
          <a:p>
            <a:endParaRPr lang="en-ID" sz="100"/>
          </a:p>
          <a:p>
            <a:r>
              <a:rPr lang="en-ID" sz="100"/>
              <a:t>    # user_regist</a:t>
            </a:r>
          </a:p>
          <a:p>
            <a:r>
              <a:rPr lang="en-ID" sz="100"/>
              <a:t>    "I want to register", "Registration please", "I am a new user",</a:t>
            </a:r>
          </a:p>
          <a:p>
            <a:endParaRPr lang="en-ID" sz="100"/>
          </a:p>
          <a:p>
            <a:r>
              <a:rPr lang="en-ID" sz="100"/>
              <a:t>    # show_info</a:t>
            </a:r>
          </a:p>
          <a:p>
            <a:r>
              <a:rPr lang="en-ID" sz="100"/>
              <a:t>    "Show me my registration", "What did I give?", "Review my data",</a:t>
            </a:r>
          </a:p>
          <a:p>
            <a:r>
              <a:rPr lang="en-ID" sz="100"/>
              <a:t>    </a:t>
            </a:r>
          </a:p>
          <a:p>
            <a:r>
              <a:rPr lang="en-ID" sz="100"/>
              <a:t>    "show my transcript",</a:t>
            </a:r>
          </a:p>
          <a:p>
            <a:r>
              <a:rPr lang="en-ID" sz="100"/>
              <a:t>    "give me my transcript",</a:t>
            </a:r>
          </a:p>
          <a:p>
            <a:r>
              <a:rPr lang="en-ID" sz="100"/>
              <a:t>    "show transcript",</a:t>
            </a:r>
          </a:p>
          <a:p>
            <a:r>
              <a:rPr lang="en-ID" sz="100"/>
              <a:t>    "please show my grades",</a:t>
            </a:r>
          </a:p>
          <a:p>
            <a:r>
              <a:rPr lang="en-ID" sz="100"/>
              <a:t>    "show the transcript"</a:t>
            </a:r>
          </a:p>
          <a:p>
            <a:endParaRPr lang="en-ID" sz="100"/>
          </a:p>
          <a:p>
            <a:r>
              <a:rPr lang="en-ID" sz="100"/>
              <a:t>    ],</a:t>
            </a:r>
          </a:p>
          <a:p>
            <a:r>
              <a:rPr lang="en-ID" sz="100"/>
              <a:t>    </a:t>
            </a:r>
          </a:p>
          <a:p>
            <a:r>
              <a:rPr lang="en-ID" sz="100"/>
              <a:t>    "label": [</a:t>
            </a:r>
          </a:p>
          <a:p>
            <a:r>
              <a:rPr lang="en-ID" sz="100"/>
              <a:t>    # greet</a:t>
            </a:r>
          </a:p>
          <a:p>
            <a:r>
              <a:rPr lang="en-ID" sz="100"/>
              <a:t>    "greet","greet","greet","greet","greet","greet", </a:t>
            </a:r>
          </a:p>
          <a:p>
            <a:endParaRPr lang="en-ID" sz="100"/>
          </a:p>
          <a:p>
            <a:r>
              <a:rPr lang="en-ID" sz="100"/>
              <a:t>    # goodbye</a:t>
            </a:r>
          </a:p>
          <a:p>
            <a:r>
              <a:rPr lang="en-ID" sz="100"/>
              <a:t>    "goodbye","goodbye","goodbye","goodbye","goodbye","goodbye", </a:t>
            </a:r>
          </a:p>
          <a:p>
            <a:endParaRPr lang="en-ID" sz="100"/>
          </a:p>
          <a:p>
            <a:r>
              <a:rPr lang="en-ID" sz="100"/>
              <a:t>    # affirm</a:t>
            </a:r>
          </a:p>
          <a:p>
            <a:r>
              <a:rPr lang="en-ID" sz="100"/>
              <a:t>    "affirm","affirm","affirm","affirm","affirm","affirm",</a:t>
            </a:r>
          </a:p>
          <a:p>
            <a:endParaRPr lang="en-ID" sz="100"/>
          </a:p>
          <a:p>
            <a:r>
              <a:rPr lang="en-ID" sz="100"/>
              <a:t>    # deny</a:t>
            </a:r>
          </a:p>
          <a:p>
            <a:r>
              <a:rPr lang="en-ID" sz="100"/>
              <a:t>    "deny","deny","deny","deny","deny","deny",</a:t>
            </a:r>
          </a:p>
          <a:p>
            <a:endParaRPr lang="en-ID" sz="100"/>
          </a:p>
          <a:p>
            <a:r>
              <a:rPr lang="en-ID" sz="100"/>
              <a:t>    # mood_great</a:t>
            </a:r>
          </a:p>
          <a:p>
            <a:r>
              <a:rPr lang="en-ID" sz="100"/>
              <a:t>    "mood_great","mood_great","mood_great","mood_great","mood_great",    "mood_great",</a:t>
            </a:r>
          </a:p>
          <a:p>
            <a:endParaRPr lang="en-ID" sz="100"/>
          </a:p>
          <a:p>
            <a:r>
              <a:rPr lang="en-ID" sz="100"/>
              <a:t>    # mood_unhappy</a:t>
            </a:r>
          </a:p>
          <a:p>
            <a:r>
              <a:rPr lang="en-ID" sz="100"/>
              <a:t>    "mood_unhappy","mood_unhappy","mood_unhappy","mood_unhappy","mood_unhappy",</a:t>
            </a:r>
          </a:p>
          <a:p>
            <a:endParaRPr lang="en-ID" sz="100"/>
          </a:p>
          <a:p>
            <a:r>
              <a:rPr lang="en-ID" sz="100"/>
              <a:t>    # bot_challenge</a:t>
            </a:r>
          </a:p>
          <a:p>
            <a:r>
              <a:rPr lang="en-ID" sz="100"/>
              <a:t>    "bot_challenge","bot_challenge","bot_challenge","bot_challenge",</a:t>
            </a:r>
          </a:p>
          <a:p>
            <a:endParaRPr lang="en-ID" sz="100"/>
          </a:p>
          <a:p>
            <a:r>
              <a:rPr lang="en-ID" sz="100"/>
              <a:t>    # provide_name</a:t>
            </a:r>
          </a:p>
          <a:p>
            <a:r>
              <a:rPr lang="en-ID" sz="100"/>
              <a:t>    "provide_name","provide_name","provide_name","provide_name", "provide_name",</a:t>
            </a:r>
          </a:p>
          <a:p>
            <a:endParaRPr lang="en-ID" sz="100"/>
          </a:p>
          <a:p>
            <a:r>
              <a:rPr lang="en-ID" sz="100"/>
              <a:t>    # provide_email</a:t>
            </a:r>
          </a:p>
          <a:p>
            <a:r>
              <a:rPr lang="en-ID" sz="100"/>
              <a:t>    "provide_email","provide_email","provide_email","provide_email",</a:t>
            </a:r>
          </a:p>
          <a:p>
            <a:endParaRPr lang="en-ID" sz="100"/>
          </a:p>
          <a:p>
            <a:r>
              <a:rPr lang="en-ID" sz="100"/>
              <a:t>    # provide_nrp</a:t>
            </a:r>
          </a:p>
          <a:p>
            <a:r>
              <a:rPr lang="en-ID" sz="100"/>
              <a:t>    "provide_nrp","provide_nrp","provide_nrp","provide_nrp", "provide_nrp",</a:t>
            </a:r>
          </a:p>
          <a:p>
            <a:endParaRPr lang="en-ID" sz="100"/>
          </a:p>
          <a:p>
            <a:endParaRPr lang="en-ID" sz="100"/>
          </a:p>
          <a:p>
            <a:r>
              <a:rPr lang="en-ID" sz="100"/>
              <a:t>    # user_regist</a:t>
            </a:r>
          </a:p>
          <a:p>
            <a:r>
              <a:rPr lang="en-ID" sz="100"/>
              <a:t>    "user_regist","user_regist","user_regist",</a:t>
            </a:r>
          </a:p>
          <a:p>
            <a:endParaRPr lang="en-ID" sz="100"/>
          </a:p>
          <a:p>
            <a:r>
              <a:rPr lang="en-ID" sz="100"/>
              <a:t>    # show_info</a:t>
            </a:r>
          </a:p>
          <a:p>
            <a:r>
              <a:rPr lang="en-ID" sz="100"/>
              <a:t>    "show_info","show_info","show_info",</a:t>
            </a:r>
          </a:p>
          <a:p>
            <a:r>
              <a:rPr lang="en-ID" sz="100"/>
              <a:t>    </a:t>
            </a:r>
          </a:p>
          <a:p>
            <a:r>
              <a:rPr lang="en-ID" sz="100"/>
              <a:t>    # minta_transkrip</a:t>
            </a:r>
          </a:p>
          <a:p>
            <a:r>
              <a:rPr lang="en-ID" sz="100"/>
              <a:t>    "minta_transkrip", "minta_transkrip", "minta_transkrip", "minta_transkrip", "minta_transkrip"</a:t>
            </a:r>
          </a:p>
          <a:p>
            <a:r>
              <a:rPr lang="en-ID" sz="100"/>
              <a:t>    ]</a:t>
            </a:r>
          </a:p>
          <a:p>
            <a:r>
              <a:rPr lang="en-ID" sz="100"/>
              <a:t>}</a:t>
            </a:r>
          </a:p>
          <a:p>
            <a:r>
              <a:rPr lang="en-ID" sz="100"/>
              <a:t>df = pd.DataFrame(data)</a:t>
            </a:r>
          </a:p>
          <a:p>
            <a:endParaRPr lang="en-ID" sz="100"/>
          </a:p>
          <a:p>
            <a:r>
              <a:rPr lang="en-ID" sz="100"/>
              <a:t>texts = list(df["text"])</a:t>
            </a:r>
          </a:p>
          <a:p>
            <a:r>
              <a:rPr lang="en-ID" sz="100"/>
              <a:t>labels = df["label"].values</a:t>
            </a:r>
          </a:p>
          <a:p>
            <a:endParaRPr lang="en-ID" sz="100"/>
          </a:p>
          <a:p>
            <a:r>
              <a:rPr lang="en-ID" sz="100"/>
              <a:t>categories = np.unique(labels)</a:t>
            </a:r>
          </a:p>
          <a:p>
            <a:r>
              <a:rPr lang="en-ID" sz="100"/>
              <a:t>sample_size = len(texts)</a:t>
            </a:r>
          </a:p>
          <a:p>
            <a:r>
              <a:rPr lang="en-ID" sz="100"/>
              <a:t>num_class = len(categories)</a:t>
            </a:r>
          </a:p>
          <a:p>
            <a:endParaRPr lang="en-ID" sz="100"/>
          </a:p>
          <a:p>
            <a:r>
              <a:rPr lang="en-ID" sz="100"/>
              <a:t># Encode labels</a:t>
            </a:r>
          </a:p>
          <a:p>
            <a:r>
              <a:rPr lang="en-ID" sz="100"/>
              <a:t>label_encoder = LabelEncoder()</a:t>
            </a:r>
          </a:p>
          <a:p>
            <a:r>
              <a:rPr lang="en-ID" sz="100"/>
              <a:t>encoded_labels = label_encoder.fit_transform(labels)</a:t>
            </a:r>
          </a:p>
          <a:p>
            <a:endParaRPr lang="en-ID" sz="100"/>
          </a:p>
          <a:p>
            <a:r>
              <a:rPr lang="en-ID" sz="100"/>
              <a:t># Split the dataset into train and test sets</a:t>
            </a:r>
          </a:p>
          <a:p>
            <a:r>
              <a:rPr lang="en-ID" sz="100"/>
              <a:t>X_train, X_test, y_train, y_test = train_test_split(texts, encoded_labels, test_size=0.3, random_state=42)</a:t>
            </a:r>
          </a:p>
          <a:p>
            <a:endParaRPr lang="en-ID" sz="100"/>
          </a:p>
          <a:p>
            <a:r>
              <a:rPr lang="en-ID" sz="100"/>
              <a:t># Tokenizer and Dataset Class</a:t>
            </a:r>
          </a:p>
          <a:p>
            <a:r>
              <a:rPr lang="en-ID" sz="100"/>
              <a:t>tokenizer = BertTokenizer.from_pretrained(bertModel)</a:t>
            </a:r>
          </a:p>
          <a:p>
            <a:endParaRPr lang="en-ID" sz="100"/>
          </a:p>
          <a:p>
            <a:r>
              <a:rPr lang="en-ID" sz="100"/>
              <a:t>class myDataset(Dataset):</a:t>
            </a:r>
          </a:p>
          <a:p>
            <a:r>
              <a:rPr lang="en-ID" sz="100"/>
              <a:t>    def __init__(self, texts, labels, tokenizer, max_len=512):</a:t>
            </a:r>
          </a:p>
          <a:p>
            <a:r>
              <a:rPr lang="en-ID" sz="100"/>
              <a:t>        self.texts = texts</a:t>
            </a:r>
          </a:p>
          <a:p>
            <a:r>
              <a:rPr lang="en-ID" sz="100"/>
              <a:t>        self.labels = labels</a:t>
            </a:r>
          </a:p>
          <a:p>
            <a:r>
              <a:rPr lang="en-ID" sz="100"/>
              <a:t>        self.tokenizer = tokenizer</a:t>
            </a:r>
          </a:p>
          <a:p>
            <a:r>
              <a:rPr lang="en-ID" sz="100"/>
              <a:t>        self.max_len = max_len</a:t>
            </a:r>
          </a:p>
          <a:p>
            <a:endParaRPr lang="en-ID" sz="100"/>
          </a:p>
          <a:p>
            <a:r>
              <a:rPr lang="en-ID" sz="100"/>
              <a:t>    def __len__(self):</a:t>
            </a:r>
          </a:p>
          <a:p>
            <a:r>
              <a:rPr lang="en-ID" sz="100"/>
              <a:t>        return len(self.texts)</a:t>
            </a:r>
          </a:p>
          <a:p>
            <a:endParaRPr lang="en-ID" sz="100"/>
          </a:p>
          <a:p>
            <a:r>
              <a:rPr lang="en-ID" sz="100"/>
              <a:t>    def __getitem__(self, idx):</a:t>
            </a:r>
          </a:p>
          <a:p>
            <a:r>
              <a:rPr lang="en-ID" sz="100"/>
              <a:t>        text = self.texts[idx]</a:t>
            </a:r>
          </a:p>
          <a:p>
            <a:r>
              <a:rPr lang="en-ID" sz="100"/>
              <a:t>        label = self.labels[idx]</a:t>
            </a:r>
          </a:p>
          <a:p>
            <a:r>
              <a:rPr lang="en-ID" sz="100"/>
              <a:t>        encoding = self.tokenizer.encode_plus(</a:t>
            </a:r>
          </a:p>
          <a:p>
            <a:r>
              <a:rPr lang="en-ID" sz="100"/>
              <a:t>            text,</a:t>
            </a:r>
          </a:p>
          <a:p>
            <a:r>
              <a:rPr lang="en-ID" sz="100"/>
              <a:t>            add_special_tokens=True,</a:t>
            </a:r>
          </a:p>
          <a:p>
            <a:r>
              <a:rPr lang="en-ID" sz="100"/>
              <a:t>            truncation=True,</a:t>
            </a:r>
          </a:p>
          <a:p>
            <a:r>
              <a:rPr lang="en-ID" sz="100"/>
              <a:t>            max_length=self.max_len,</a:t>
            </a:r>
          </a:p>
          <a:p>
            <a:r>
              <a:rPr lang="en-ID" sz="100"/>
              <a:t>            return_token_type_ids=False,</a:t>
            </a:r>
          </a:p>
          <a:p>
            <a:r>
              <a:rPr lang="en-ID" sz="100"/>
              <a:t>            padding='max_length',</a:t>
            </a:r>
          </a:p>
          <a:p>
            <a:r>
              <a:rPr lang="en-ID" sz="100"/>
              <a:t>            return_attention_mask=True,</a:t>
            </a:r>
          </a:p>
          <a:p>
            <a:r>
              <a:rPr lang="en-ID" sz="100"/>
              <a:t>            return_tensors='pt'</a:t>
            </a:r>
          </a:p>
          <a:p>
            <a:r>
              <a:rPr lang="en-ID" sz="100"/>
              <a:t>        )</a:t>
            </a:r>
          </a:p>
          <a:p>
            <a:r>
              <a:rPr lang="en-ID" sz="100"/>
              <a:t>        return {</a:t>
            </a:r>
          </a:p>
          <a:p>
            <a:r>
              <a:rPr lang="en-ID" sz="100"/>
              <a:t>            'input_ids': encoding['input_ids'].flatten(),</a:t>
            </a:r>
          </a:p>
          <a:p>
            <a:r>
              <a:rPr lang="en-ID" sz="100"/>
              <a:t>            'attention_mask': encoding['attention_mask'].flatten(),</a:t>
            </a:r>
          </a:p>
          <a:p>
            <a:r>
              <a:rPr lang="en-ID" sz="100"/>
              <a:t>            'label': torch.tensor(label, dtype=torch.long)</a:t>
            </a:r>
          </a:p>
          <a:p>
            <a:r>
              <a:rPr lang="en-ID" sz="100"/>
              <a:t>        }</a:t>
            </a:r>
          </a:p>
          <a:p>
            <a:endParaRPr lang="en-ID" sz="100"/>
          </a:p>
          <a:p>
            <a:endParaRPr lang="en-ID" sz="100"/>
          </a:p>
          <a:p>
            <a:r>
              <a:rPr lang="en-ID" sz="100"/>
              <a:t>print ("Prepare the datasets")</a:t>
            </a:r>
          </a:p>
          <a:p>
            <a:endParaRPr lang="en-ID" sz="100"/>
          </a:p>
          <a:p>
            <a:r>
              <a:rPr lang="en-ID" sz="100"/>
              <a:t># Prepare the datasets</a:t>
            </a:r>
          </a:p>
          <a:p>
            <a:r>
              <a:rPr lang="en-ID" sz="100"/>
              <a:t>train_dataset = myDataset(X_train, y_train, tokenizer)</a:t>
            </a:r>
          </a:p>
          <a:p>
            <a:r>
              <a:rPr lang="en-ID" sz="100"/>
              <a:t>test_dataset = myDataset(X_test, y_test, tokenizer)</a:t>
            </a:r>
          </a:p>
          <a:p>
            <a:endParaRPr lang="en-ID" sz="100"/>
          </a:p>
          <a:p>
            <a:r>
              <a:rPr lang="en-ID" sz="100"/>
              <a:t># DataLoader</a:t>
            </a:r>
          </a:p>
          <a:p>
            <a:r>
              <a:rPr lang="en-ID" sz="100"/>
              <a:t>train_loader = DataLoader(train_dataset, batch_size=16, shuffle=True)</a:t>
            </a:r>
          </a:p>
          <a:p>
            <a:r>
              <a:rPr lang="en-ID" sz="100"/>
              <a:t>test_loader = DataLoader(test_dataset, batch_size=16)</a:t>
            </a:r>
          </a:p>
          <a:p>
            <a:endParaRPr lang="en-ID" sz="100"/>
          </a:p>
          <a:p>
            <a:endParaRPr lang="en-ID" sz="100"/>
          </a:p>
          <a:p>
            <a:r>
              <a:rPr lang="en-ID" sz="100"/>
              <a:t>print ("Load the BERT model")</a:t>
            </a:r>
          </a:p>
          <a:p>
            <a:endParaRPr lang="en-ID" sz="100"/>
          </a:p>
          <a:p>
            <a:r>
              <a:rPr lang="en-ID" sz="100"/>
              <a:t># Load BERT model</a:t>
            </a:r>
          </a:p>
          <a:p>
            <a:r>
              <a:rPr lang="en-ID" sz="100"/>
              <a:t>model = BertForSequenceClassification.from_pretrained(bertModel, num_labels=num_class)</a:t>
            </a:r>
          </a:p>
          <a:p>
            <a:r>
              <a:rPr lang="en-ID" sz="100"/>
              <a:t>device = torch.device('cuda' if torch.cuda.is_available() else 'cpu')</a:t>
            </a:r>
          </a:p>
          <a:p>
            <a:r>
              <a:rPr lang="en-ID" sz="100"/>
              <a:t>model.to(device)</a:t>
            </a:r>
          </a:p>
          <a:p>
            <a:endParaRPr lang="en-ID" sz="100"/>
          </a:p>
          <a:p>
            <a:r>
              <a:rPr lang="en-ID" sz="100"/>
              <a:t>print ("Device yang dipakai: ", device)</a:t>
            </a:r>
          </a:p>
          <a:p>
            <a:endParaRPr lang="en-ID" sz="100"/>
          </a:p>
          <a:p>
            <a:r>
              <a:rPr lang="en-ID" sz="100"/>
              <a:t># Optimizer and loss function</a:t>
            </a:r>
          </a:p>
          <a:p>
            <a:r>
              <a:rPr lang="en-ID" sz="100"/>
              <a:t>optimizer = torch.optim.Adam(model.parameters(), lr=2e-5)</a:t>
            </a:r>
          </a:p>
          <a:p>
            <a:r>
              <a:rPr lang="en-ID" sz="100"/>
              <a:t>loss_fn = nn.CrossEntropyLoss()</a:t>
            </a:r>
          </a:p>
          <a:p>
            <a:endParaRPr lang="en-ID" sz="100"/>
          </a:p>
          <a:p>
            <a:endParaRPr lang="en-ID" sz="100"/>
          </a:p>
          <a:p>
            <a:r>
              <a:rPr lang="en-ID" sz="100"/>
              <a:t># save the model</a:t>
            </a:r>
          </a:p>
          <a:p>
            <a:r>
              <a:rPr lang="en-ID" sz="100"/>
              <a:t>def save_model(model, tokenizer, model_name = "my_intent_model"):</a:t>
            </a:r>
          </a:p>
          <a:p>
            <a:r>
              <a:rPr lang="en-ID" sz="100"/>
              <a:t>   # ======  Save Model and Tokenizer ======</a:t>
            </a:r>
          </a:p>
          <a:p>
            <a:r>
              <a:rPr lang="en-ID" sz="100"/>
              <a:t>   model.save_pretrained(model_name)</a:t>
            </a:r>
          </a:p>
          <a:p>
            <a:r>
              <a:rPr lang="en-ID" sz="100"/>
              <a:t>   tokenizer.save_pretrained(model_name)</a:t>
            </a:r>
          </a:p>
          <a:p>
            <a:r>
              <a:rPr lang="en-ID" sz="100"/>
              <a:t>   import pickle</a:t>
            </a:r>
          </a:p>
          <a:p>
            <a:r>
              <a:rPr lang="en-ID" sz="100"/>
              <a:t>   with open(model_name+"/label_encoder.pkl", "wb") as f:</a:t>
            </a:r>
          </a:p>
          <a:p>
            <a:r>
              <a:rPr lang="en-ID" sz="100"/>
              <a:t>       pickle.dump(label_encoder, f)</a:t>
            </a:r>
          </a:p>
          <a:p>
            <a:endParaRPr lang="en-ID" sz="100"/>
          </a:p>
          <a:p>
            <a:r>
              <a:rPr lang="en-ID" sz="100"/>
              <a:t>   return </a:t>
            </a:r>
          </a:p>
          <a:p>
            <a:endParaRPr lang="en-ID" sz="100"/>
          </a:p>
          <a:p>
            <a:r>
              <a:rPr lang="en-ID" sz="100"/>
              <a:t># Training loop</a:t>
            </a:r>
          </a:p>
          <a:p>
            <a:r>
              <a:rPr lang="en-ID" sz="100"/>
              <a:t>def train_model(model, train_loader, loss_fn, optimizer, device, epochs=n_epochs):</a:t>
            </a:r>
          </a:p>
          <a:p>
            <a:r>
              <a:rPr lang="en-ID" sz="100"/>
              <a:t>    model.train()</a:t>
            </a:r>
          </a:p>
          <a:p>
            <a:r>
              <a:rPr lang="en-ID" sz="100"/>
              <a:t>    train_losses = []</a:t>
            </a:r>
          </a:p>
          <a:p>
            <a:r>
              <a:rPr lang="en-ID" sz="100"/>
              <a:t>    for epoch in range(epochs):</a:t>
            </a:r>
          </a:p>
          <a:p>
            <a:r>
              <a:rPr lang="en-ID" sz="100"/>
              <a:t>        total_loss = 0</a:t>
            </a:r>
          </a:p>
          <a:p>
            <a:r>
              <a:rPr lang="en-ID" sz="100"/>
              <a:t>        correct_predictions = 0</a:t>
            </a:r>
          </a:p>
          <a:p>
            <a:r>
              <a:rPr lang="en-ID" sz="100"/>
              <a:t>        for batch in train_loader:</a:t>
            </a:r>
          </a:p>
          <a:p>
            <a:r>
              <a:rPr lang="en-ID" sz="100"/>
              <a:t>            input_ids = batch['input_ids'].to(device)</a:t>
            </a:r>
          </a:p>
          <a:p>
            <a:r>
              <a:rPr lang="en-ID" sz="100"/>
              <a:t>            attention_mask = batch['attention_mask'].to(device)</a:t>
            </a:r>
          </a:p>
          <a:p>
            <a:r>
              <a:rPr lang="en-ID" sz="100"/>
              <a:t>            labels = batch['label'].to(device)</a:t>
            </a:r>
          </a:p>
          <a:p>
            <a:endParaRPr lang="en-ID" sz="100"/>
          </a:p>
          <a:p>
            <a:r>
              <a:rPr lang="en-ID" sz="100"/>
              <a:t>            optimizer.zero_grad()</a:t>
            </a:r>
          </a:p>
          <a:p>
            <a:r>
              <a:rPr lang="en-ID" sz="100"/>
              <a:t>            outputs = model(input_ids=input_ids, attention_mask=attention_mask)</a:t>
            </a:r>
          </a:p>
          <a:p>
            <a:r>
              <a:rPr lang="en-ID" sz="100"/>
              <a:t>            loss = loss_fn(outputs.logits, labels)</a:t>
            </a:r>
          </a:p>
          <a:p>
            <a:r>
              <a:rPr lang="en-ID" sz="100"/>
              <a:t>            total_loss += loss.item()</a:t>
            </a:r>
          </a:p>
          <a:p>
            <a:endParaRPr lang="en-ID" sz="100"/>
          </a:p>
          <a:p>
            <a:r>
              <a:rPr lang="en-ID" sz="100"/>
              <a:t>            _, preds = torch.max(outputs.logits, dim=1)</a:t>
            </a:r>
          </a:p>
          <a:p>
            <a:r>
              <a:rPr lang="en-ID" sz="100"/>
              <a:t>            correct_predictions += torch.sum(preds == labels)</a:t>
            </a:r>
          </a:p>
          <a:p>
            <a:r>
              <a:rPr lang="en-ID" sz="100"/>
              <a:t>            loss.backward()</a:t>
            </a:r>
          </a:p>
          <a:p>
            <a:r>
              <a:rPr lang="en-ID" sz="100"/>
              <a:t>            optimizer.step()</a:t>
            </a:r>
          </a:p>
          <a:p>
            <a:endParaRPr lang="en-ID" sz="100"/>
          </a:p>
          <a:p>
            <a:r>
              <a:rPr lang="en-ID" sz="100"/>
              <a:t>        avg_loss = total_loss / len(train_loader)</a:t>
            </a:r>
          </a:p>
          <a:p>
            <a:r>
              <a:rPr lang="en-ID" sz="100"/>
              <a:t>        accuracy = correct_predictions.double() / len(train_loader.dataset)</a:t>
            </a:r>
          </a:p>
          <a:p>
            <a:r>
              <a:rPr lang="en-ID" sz="100"/>
              <a:t>        train_losses.append(avg_loss)</a:t>
            </a:r>
          </a:p>
          <a:p>
            <a:endParaRPr lang="en-ID" sz="100"/>
          </a:p>
          <a:p>
            <a:r>
              <a:rPr lang="en-ID" sz="100"/>
              <a:t>        print(f'Epoch {epoch+1}/{epochs}, Loss: {avg_loss}, Accuracy: {accuracy:.4f}')</a:t>
            </a:r>
          </a:p>
          <a:p>
            <a:endParaRPr lang="en-ID" sz="100"/>
          </a:p>
          <a:p>
            <a:r>
              <a:rPr lang="en-ID" sz="100"/>
              <a:t>    return train_losses</a:t>
            </a:r>
          </a:p>
          <a:p>
            <a:endParaRPr lang="en-ID" sz="100"/>
          </a:p>
          <a:p>
            <a:r>
              <a:rPr lang="en-ID" sz="100"/>
              <a:t># Evaluation</a:t>
            </a:r>
          </a:p>
          <a:p>
            <a:r>
              <a:rPr lang="en-ID" sz="100"/>
              <a:t>def evaluate_model(model, test_loader, device):</a:t>
            </a:r>
          </a:p>
          <a:p>
            <a:r>
              <a:rPr lang="en-ID" sz="100"/>
              <a:t>    model.eval()</a:t>
            </a:r>
          </a:p>
          <a:p>
            <a:r>
              <a:rPr lang="en-ID" sz="100"/>
              <a:t>    all_preds = []</a:t>
            </a:r>
          </a:p>
          <a:p>
            <a:r>
              <a:rPr lang="en-ID" sz="100"/>
              <a:t>    all_labels = []</a:t>
            </a:r>
          </a:p>
          <a:p>
            <a:r>
              <a:rPr lang="en-ID" sz="100"/>
              <a:t>    with torch.no_grad():</a:t>
            </a:r>
          </a:p>
          <a:p>
            <a:r>
              <a:rPr lang="en-ID" sz="100"/>
              <a:t>        for batch in test_loader:</a:t>
            </a:r>
          </a:p>
          <a:p>
            <a:r>
              <a:rPr lang="en-ID" sz="100"/>
              <a:t>            input_ids = batch['input_ids'].to(device)</a:t>
            </a:r>
          </a:p>
          <a:p>
            <a:r>
              <a:rPr lang="en-ID" sz="100"/>
              <a:t>            attention_mask = batch['attention_mask'].to(device)</a:t>
            </a:r>
          </a:p>
          <a:p>
            <a:r>
              <a:rPr lang="en-ID" sz="100"/>
              <a:t>            labels = batch['label'].to(device)</a:t>
            </a:r>
          </a:p>
          <a:p>
            <a:endParaRPr lang="en-ID" sz="100"/>
          </a:p>
          <a:p>
            <a:r>
              <a:rPr lang="en-ID" sz="100"/>
              <a:t>            outputs = model(input_ids=input_ids, attention_mask=attention_mask)</a:t>
            </a:r>
          </a:p>
          <a:p>
            <a:r>
              <a:rPr lang="en-ID" sz="100"/>
              <a:t>            _, preds = torch.max(outputs.logits, dim=1)</a:t>
            </a:r>
          </a:p>
          <a:p>
            <a:endParaRPr lang="en-ID" sz="100"/>
          </a:p>
          <a:p>
            <a:r>
              <a:rPr lang="en-ID" sz="100"/>
              <a:t>            all_preds.extend(preds.cpu().numpy())</a:t>
            </a:r>
          </a:p>
          <a:p>
            <a:r>
              <a:rPr lang="en-ID" sz="100"/>
              <a:t>            all_labels.extend(labels.cpu().numpy())</a:t>
            </a:r>
          </a:p>
          <a:p>
            <a:endParaRPr lang="en-ID" sz="100"/>
          </a:p>
          <a:p>
            <a:r>
              <a:rPr lang="en-ID" sz="100"/>
              <a:t>    print (all_labels)</a:t>
            </a:r>
          </a:p>
          <a:p>
            <a:r>
              <a:rPr lang="en-ID" sz="100"/>
              <a:t>    print (all_preds)</a:t>
            </a:r>
          </a:p>
          <a:p>
            <a:r>
              <a:rPr lang="en-ID" sz="100"/>
              <a:t>    </a:t>
            </a:r>
          </a:p>
          <a:p>
            <a:r>
              <a:rPr lang="en-ID" sz="100"/>
              <a:t>    print (type(all_labels))</a:t>
            </a:r>
          </a:p>
          <a:p>
            <a:r>
              <a:rPr lang="en-ID" sz="100"/>
              <a:t>    print (type(all_preds))</a:t>
            </a:r>
          </a:p>
          <a:p>
            <a:r>
              <a:rPr lang="en-ID" sz="100"/>
              <a:t>        </a:t>
            </a:r>
          </a:p>
          <a:p>
            <a:r>
              <a:rPr lang="en-ID" sz="100"/>
              <a:t>    accuracy = accuracy_score(all_labels, all_preds)</a:t>
            </a:r>
          </a:p>
          <a:p>
            <a:r>
              <a:rPr lang="en-ID" sz="100"/>
              <a:t>    print(f'Accuracy: {accuracy:.4f}')</a:t>
            </a:r>
          </a:p>
          <a:p>
            <a:r>
              <a:rPr lang="en-ID" sz="100"/>
              <a:t>    print(classification_report(all_labels, all_preds))</a:t>
            </a:r>
          </a:p>
          <a:p>
            <a:r>
              <a:rPr lang="en-ID" sz="100"/>
              <a:t>    </a:t>
            </a:r>
          </a:p>
          <a:p>
            <a:r>
              <a:rPr lang="en-ID" sz="100"/>
              <a:t>    return accuracy</a:t>
            </a:r>
          </a:p>
          <a:p>
            <a:endParaRPr lang="en-ID" sz="100"/>
          </a:p>
          <a:p>
            <a:r>
              <a:rPr lang="en-ID" sz="100"/>
              <a:t># Train the model</a:t>
            </a:r>
          </a:p>
          <a:p>
            <a:r>
              <a:rPr lang="en-ID" sz="100"/>
              <a:t>train_losses = train_model(model, train_loader, loss_fn, optimizer, device)</a:t>
            </a:r>
          </a:p>
          <a:p>
            <a:endParaRPr lang="en-ID" sz="100"/>
          </a:p>
          <a:p>
            <a:r>
              <a:rPr lang="en-ID" sz="100"/>
              <a:t>save_model(model, tokenizer)</a:t>
            </a:r>
          </a:p>
          <a:p>
            <a:endParaRPr lang="en-ID" sz="100"/>
          </a:p>
          <a:p>
            <a:r>
              <a:rPr lang="en-ID" sz="100"/>
              <a:t># Evaluate the model</a:t>
            </a:r>
          </a:p>
          <a:p>
            <a:r>
              <a:rPr lang="en-ID" sz="100"/>
              <a:t>accuracy = evaluate_model(model, test_loader, device)</a:t>
            </a:r>
          </a:p>
          <a:p>
            <a:endParaRPr lang="en-ID" sz="100"/>
          </a:p>
          <a:p>
            <a:r>
              <a:rPr lang="en-ID" sz="100"/>
              <a:t># Plot training loss</a:t>
            </a:r>
          </a:p>
          <a:p>
            <a:r>
              <a:rPr lang="en-ID" sz="100"/>
              <a:t>plt.plot(train_losses, label='Training loss')</a:t>
            </a:r>
          </a:p>
          <a:p>
            <a:r>
              <a:rPr lang="en-ID" sz="100"/>
              <a:t>plt.title('Training Loss over Epochs')</a:t>
            </a:r>
          </a:p>
          <a:p>
            <a:r>
              <a:rPr lang="en-ID" sz="100"/>
              <a:t>plt.xlabel('Epochs')</a:t>
            </a:r>
          </a:p>
          <a:p>
            <a:r>
              <a:rPr lang="en-ID" sz="100"/>
              <a:t>plt.ylabel('Loss')</a:t>
            </a:r>
          </a:p>
          <a:p>
            <a:r>
              <a:rPr lang="en-ID" sz="100"/>
              <a:t>plt.legend()</a:t>
            </a:r>
          </a:p>
          <a:p>
            <a:r>
              <a:rPr lang="en-ID" sz="100"/>
              <a:t>plt.show()</a:t>
            </a:r>
          </a:p>
          <a:p>
            <a:endParaRPr lang="en-ID" sz="100"/>
          </a:p>
          <a:p>
            <a:endParaRPr lang="en-ID" sz="100"/>
          </a:p>
          <a:p>
            <a:endParaRPr lang="en-ID" sz="100"/>
          </a:p>
          <a:p>
            <a:endParaRPr lang="en-ID" sz="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FC965-F68D-B9E8-3EA8-6B159CE01286}"/>
              </a:ext>
            </a:extLst>
          </p:cNvPr>
          <p:cNvSpPr txBox="1"/>
          <p:nvPr/>
        </p:nvSpPr>
        <p:spPr>
          <a:xfrm>
            <a:off x="8986631" y="6049104"/>
            <a:ext cx="30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Fine-tuning-myInterpreter.py</a:t>
            </a:r>
            <a:endParaRPr lang="en-ID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EFB93B9-7313-1457-A98D-2CA27DEEF208}"/>
              </a:ext>
            </a:extLst>
          </p:cNvPr>
          <p:cNvSpPr/>
          <p:nvPr/>
        </p:nvSpPr>
        <p:spPr>
          <a:xfrm>
            <a:off x="7732643" y="3429000"/>
            <a:ext cx="808383" cy="6361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A03C83C-BD8E-063C-5229-134EB4921741}"/>
              </a:ext>
            </a:extLst>
          </p:cNvPr>
          <p:cNvSpPr/>
          <p:nvPr/>
        </p:nvSpPr>
        <p:spPr>
          <a:xfrm>
            <a:off x="6469545" y="199141"/>
            <a:ext cx="793473" cy="717108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1</a:t>
            </a:r>
            <a:endParaRPr lang="en-ID" sz="3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5CB6F-6C41-CACC-66F0-9B6A177C41EC}"/>
              </a:ext>
            </a:extLst>
          </p:cNvPr>
          <p:cNvSpPr txBox="1"/>
          <p:nvPr/>
        </p:nvSpPr>
        <p:spPr>
          <a:xfrm>
            <a:off x="4914900" y="365125"/>
            <a:ext cx="140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Intent &amp; Entity recognizer</a:t>
            </a: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179925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FE1-9764-5390-2463-05F89B64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Integrasi RASA Framework dengan External API Services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6D1A-7449-CE9D-8E6F-1433DA09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Agar RASA </a:t>
            </a:r>
            <a:r>
              <a:rPr lang="en-ID"/>
              <a:t>dapat </a:t>
            </a:r>
            <a:r>
              <a:rPr lang="en-ID" b="1"/>
              <a:t>berkomunikasi dengan layanan eksternal melalui API</a:t>
            </a:r>
            <a:r>
              <a:rPr lang="en-ID"/>
              <a:t>. </a:t>
            </a:r>
          </a:p>
          <a:p>
            <a:r>
              <a:rPr lang="en-ID"/>
              <a:t>Contoh layanan eksternal:</a:t>
            </a:r>
          </a:p>
          <a:p>
            <a:pPr lvl="1"/>
            <a:r>
              <a:rPr lang="en-ID" b="1"/>
              <a:t>Akademik</a:t>
            </a:r>
            <a:r>
              <a:rPr lang="en-ID"/>
              <a:t>: Menampilkan transkrip nilai, jadwal kuliah, status pembayaran.</a:t>
            </a:r>
          </a:p>
          <a:p>
            <a:pPr lvl="1"/>
            <a:r>
              <a:rPr lang="en-ID" b="1"/>
              <a:t>E-commerce</a:t>
            </a:r>
            <a:r>
              <a:rPr lang="en-ID"/>
              <a:t>: Mengecek status pesanan, stok barang, harga terbaru.</a:t>
            </a:r>
          </a:p>
          <a:p>
            <a:pPr lvl="1"/>
            <a:r>
              <a:rPr lang="en-ID" b="1"/>
              <a:t>Perjalanan</a:t>
            </a:r>
            <a:r>
              <a:rPr lang="en-ID"/>
              <a:t>: Mengecek tiket pesawat/kereta, jadwal keberangkatan.</a:t>
            </a:r>
          </a:p>
          <a:p>
            <a:pPr lvl="1"/>
            <a:r>
              <a:rPr lang="en-ID" b="1"/>
              <a:t>Informasi</a:t>
            </a:r>
            <a:r>
              <a:rPr lang="en-ID"/>
              <a:t> </a:t>
            </a:r>
            <a:r>
              <a:rPr lang="en-ID" b="1"/>
              <a:t>umum</a:t>
            </a:r>
            <a:r>
              <a:rPr lang="en-ID"/>
              <a:t>: Cuaca, berita terkini, kurs mata uang.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2B374D-FA9E-3E09-9306-23909252FC8B}"/>
              </a:ext>
            </a:extLst>
          </p:cNvPr>
          <p:cNvGrpSpPr/>
          <p:nvPr/>
        </p:nvGrpSpPr>
        <p:grpSpPr>
          <a:xfrm>
            <a:off x="6480312" y="2914755"/>
            <a:ext cx="5400053" cy="1665527"/>
            <a:chOff x="6261652" y="2179259"/>
            <a:chExt cx="5400053" cy="1665527"/>
          </a:xfrm>
        </p:grpSpPr>
        <p:pic>
          <p:nvPicPr>
            <p:cNvPr id="3074" name="Picture 2" descr="Api - Free ui icons">
              <a:extLst>
                <a:ext uri="{FF2B5EF4-FFF2-40B4-BE49-F238E27FC236}">
                  <a16:creationId xmlns:a16="http://schemas.microsoft.com/office/drawing/2014/main" id="{5733A819-DCCB-C2EF-F1A3-CB9C1222D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3734" y="2179259"/>
              <a:ext cx="1657971" cy="1657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asa · GitHub">
              <a:extLst>
                <a:ext uri="{FF2B5EF4-FFF2-40B4-BE49-F238E27FC236}">
                  <a16:creationId xmlns:a16="http://schemas.microsoft.com/office/drawing/2014/main" id="{31AB0D0D-919C-8AE5-20F6-C4E77CD84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682" y="2378764"/>
              <a:ext cx="1466022" cy="14660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35906C-F382-5325-24D6-0BB9BF228C00}"/>
                </a:ext>
              </a:extLst>
            </p:cNvPr>
            <p:cNvCxnSpPr/>
            <p:nvPr/>
          </p:nvCxnSpPr>
          <p:spPr>
            <a:xfrm>
              <a:off x="6261652" y="2693504"/>
              <a:ext cx="11380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1EB056-5AFA-48B3-592A-F4F4103BE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652" y="3429000"/>
              <a:ext cx="11380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A8B502-E809-3D83-15FF-524C44F884CD}"/>
                </a:ext>
              </a:extLst>
            </p:cNvPr>
            <p:cNvSpPr txBox="1"/>
            <p:nvPr/>
          </p:nvSpPr>
          <p:spPr>
            <a:xfrm>
              <a:off x="6380448" y="2277719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request</a:t>
              </a:r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417412-A0C6-03E5-96F3-EE32DE8803AB}"/>
                </a:ext>
              </a:extLst>
            </p:cNvPr>
            <p:cNvSpPr txBox="1"/>
            <p:nvPr/>
          </p:nvSpPr>
          <p:spPr>
            <a:xfrm>
              <a:off x="6380448" y="3008245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response</a:t>
              </a:r>
              <a:endParaRPr lang="en-ID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C28697-961E-119E-6606-71708911BAC4}"/>
                </a:ext>
              </a:extLst>
            </p:cNvPr>
            <p:cNvCxnSpPr/>
            <p:nvPr/>
          </p:nvCxnSpPr>
          <p:spPr>
            <a:xfrm>
              <a:off x="8865704" y="2696817"/>
              <a:ext cx="11380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219C5C-A9D0-443F-F6B2-54193EAE0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5704" y="3432313"/>
              <a:ext cx="11380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65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39EF-757D-A123-FA17-5B9B9AEE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External API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E44D-684A-979F-542E-8538EB8A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351338"/>
          </a:xfrm>
        </p:spPr>
        <p:txBody>
          <a:bodyPr>
            <a:normAutofit lnSpcReduction="10000"/>
          </a:bodyPr>
          <a:lstStyle/>
          <a:p>
            <a:r>
              <a:rPr lang="en-ID"/>
              <a:t>Layanan eksternal yang menyediakan Application Programming Interface (API) agar aplikasi lain bisa berkomunikasi, bertukar data, atau menggunakan fitur tertentu tanpa harus membangun semuanya dari nol.</a:t>
            </a:r>
          </a:p>
          <a:p>
            <a:r>
              <a:rPr lang="en-ID"/>
              <a:t>Menggunakan protokol HTTP/HTTPS dengan format data JSON atau XML, sehingga mudah diakses lintas platform.</a:t>
            </a:r>
          </a:p>
        </p:txBody>
      </p:sp>
      <p:pic>
        <p:nvPicPr>
          <p:cNvPr id="2050" name="Picture 2" descr="Deepser API – Deepser">
            <a:extLst>
              <a:ext uri="{FF2B5EF4-FFF2-40B4-BE49-F238E27FC236}">
                <a16:creationId xmlns:a16="http://schemas.microsoft.com/office/drawing/2014/main" id="{52F13994-9664-C766-98FC-757E81A2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77" y="56633"/>
            <a:ext cx="3268110" cy="326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C02594-9D9A-7A97-A885-CF8C4EC4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15" y="3633235"/>
            <a:ext cx="5514898" cy="19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930-8126-2CB1-0689-0CCFDF24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Skenario pada Chatbot Akademik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1FE1-DA18-12C1-D35B-9293D783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04908" cy="4351338"/>
          </a:xfrm>
        </p:spPr>
        <p:txBody>
          <a:bodyPr>
            <a:normAutofit fontScale="92500" lnSpcReduction="20000"/>
          </a:bodyPr>
          <a:lstStyle/>
          <a:p>
            <a:r>
              <a:rPr lang="en-ID"/>
              <a:t>User bertanya: “</a:t>
            </a:r>
            <a:r>
              <a:rPr lang="en-ID" b="1"/>
              <a:t>Tolong tampilkan transkrip nilai saya</a:t>
            </a:r>
            <a:r>
              <a:rPr lang="en-ID"/>
              <a:t>.”</a:t>
            </a:r>
          </a:p>
          <a:p>
            <a:r>
              <a:rPr lang="en-ID"/>
              <a:t>RASA mengenali intent → minta_transkrip.</a:t>
            </a:r>
          </a:p>
          <a:p>
            <a:r>
              <a:rPr lang="en-ID"/>
              <a:t>Custom Action di RASA memanggil API eksternal (misalnya NodeJS + MySQL) yang menyediakan data nilai.</a:t>
            </a:r>
          </a:p>
          <a:p>
            <a:r>
              <a:rPr lang="en-ID"/>
              <a:t>API mengembalikan data JSON (daftar mata kuliah dan nilai).</a:t>
            </a:r>
          </a:p>
          <a:p>
            <a:r>
              <a:rPr lang="en-ID"/>
              <a:t>RASA menampilkan hasil ke user dalam format natural language.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76DD1-5984-3C30-3712-A4DD8D72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44" y="2504661"/>
            <a:ext cx="3681659" cy="2402508"/>
          </a:xfrm>
          <a:prstGeom prst="rect">
            <a:avLst/>
          </a:prstGeom>
        </p:spPr>
      </p:pic>
      <p:pic>
        <p:nvPicPr>
          <p:cNvPr id="1026" name="Picture 2" descr="External API eCommerce Integrations ...">
            <a:extLst>
              <a:ext uri="{FF2B5EF4-FFF2-40B4-BE49-F238E27FC236}">
                <a16:creationId xmlns:a16="http://schemas.microsoft.com/office/drawing/2014/main" id="{6929793C-1427-DD48-2367-F54EF4B4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994" y="3429000"/>
            <a:ext cx="1489006" cy="148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F62C-E4B0-0EF7-D4D1-996A359525D8}"/>
              </a:ext>
            </a:extLst>
          </p:cNvPr>
          <p:cNvCxnSpPr/>
          <p:nvPr/>
        </p:nvCxnSpPr>
        <p:spPr>
          <a:xfrm>
            <a:off x="9740348" y="4084983"/>
            <a:ext cx="96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FF4283-2475-BE8F-C0D4-6EEE3D38B84E}"/>
              </a:ext>
            </a:extLst>
          </p:cNvPr>
          <p:cNvCxnSpPr/>
          <p:nvPr/>
        </p:nvCxnSpPr>
        <p:spPr>
          <a:xfrm flipH="1" flipV="1">
            <a:off x="9740348" y="4393096"/>
            <a:ext cx="962646" cy="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7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A9E0-6280-04DB-EFFB-753AAA66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Services</a:t>
            </a:r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422FE-BF44-F9C8-795A-DE3643EE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57" y="1690688"/>
            <a:ext cx="9627556" cy="40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519-DF9B-A627-ACC3-15EE3ADF96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NodeJS Rest API</a:t>
            </a:r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45BDAB-109E-1568-8F46-974B4A915571}"/>
              </a:ext>
            </a:extLst>
          </p:cNvPr>
          <p:cNvGrpSpPr/>
          <p:nvPr/>
        </p:nvGrpSpPr>
        <p:grpSpPr>
          <a:xfrm>
            <a:off x="6212265" y="207390"/>
            <a:ext cx="5665508" cy="4117525"/>
            <a:chOff x="6165131" y="1536569"/>
            <a:chExt cx="5665508" cy="41175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DC8A8A-D195-F94C-7D8E-2451CE928212}"/>
                </a:ext>
              </a:extLst>
            </p:cNvPr>
            <p:cNvSpPr txBox="1"/>
            <p:nvPr/>
          </p:nvSpPr>
          <p:spPr>
            <a:xfrm>
              <a:off x="6165131" y="1960775"/>
              <a:ext cx="5665508" cy="369331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// from browser type :    http://localhost:3000/</a:t>
              </a:r>
            </a:p>
            <a:p>
              <a:endParaRPr lang="en-US" dirty="0"/>
            </a:p>
            <a:p>
              <a:r>
                <a:rPr lang="en-US" dirty="0"/>
                <a:t>const express = require('express')</a:t>
              </a:r>
            </a:p>
            <a:p>
              <a:r>
                <a:rPr lang="en-US" dirty="0"/>
                <a:t>const app = express()</a:t>
              </a:r>
            </a:p>
            <a:p>
              <a:r>
                <a:rPr lang="en-US" dirty="0"/>
                <a:t>const port = 3000</a:t>
              </a:r>
            </a:p>
            <a:p>
              <a:endParaRPr lang="en-US" dirty="0"/>
            </a:p>
            <a:p>
              <a:r>
                <a:rPr lang="en-US" dirty="0" err="1"/>
                <a:t>app.get</a:t>
              </a:r>
              <a:r>
                <a:rPr lang="en-US" dirty="0"/>
                <a:t>('/', (req, res) =&gt; 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res.send</a:t>
              </a:r>
              <a:r>
                <a:rPr lang="en-US" dirty="0"/>
                <a:t>('Hello World!')</a:t>
              </a:r>
            </a:p>
            <a:p>
              <a:r>
                <a:rPr lang="en-US" dirty="0"/>
                <a:t>})</a:t>
              </a:r>
            </a:p>
            <a:p>
              <a:endParaRPr lang="en-US" dirty="0"/>
            </a:p>
            <a:p>
              <a:r>
                <a:rPr lang="en-US" dirty="0" err="1"/>
                <a:t>app.listen</a:t>
              </a:r>
              <a:r>
                <a:rPr lang="en-US" dirty="0"/>
                <a:t>(port, () =&gt; {</a:t>
              </a:r>
            </a:p>
            <a:p>
              <a:r>
                <a:rPr lang="en-US" dirty="0"/>
                <a:t>  console.log(`Example app listening on port ${port}`)</a:t>
              </a:r>
            </a:p>
            <a:p>
              <a:r>
                <a:rPr lang="en-US" dirty="0"/>
                <a:t>})</a:t>
              </a:r>
              <a:endParaRPr lang="en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279F2B-E8D3-F120-46B7-334CA294D9D3}"/>
                </a:ext>
              </a:extLst>
            </p:cNvPr>
            <p:cNvSpPr txBox="1"/>
            <p:nvPr/>
          </p:nvSpPr>
          <p:spPr>
            <a:xfrm>
              <a:off x="7532016" y="1536569"/>
              <a:ext cx="2432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index.js</a:t>
              </a:r>
              <a:endParaRPr lang="en-ID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B5C36A-60DA-238F-E863-FC81FBBCCE0E}"/>
              </a:ext>
            </a:extLst>
          </p:cNvPr>
          <p:cNvSpPr txBox="1">
            <a:spLocks/>
          </p:cNvSpPr>
          <p:nvPr/>
        </p:nvSpPr>
        <p:spPr>
          <a:xfrm>
            <a:off x="876492" y="1495687"/>
            <a:ext cx="4968711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/>
              <a:t>Git Bash or CMD: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D"/>
              <a:t>$ mkdir my-nodejs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D"/>
              <a:t>$ cd my-nodejs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D"/>
              <a:t>$ </a:t>
            </a:r>
            <a:r>
              <a:rPr lang="en-ID" b="1"/>
              <a:t>npm install express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D"/>
          </a:p>
          <a:p>
            <a:r>
              <a:rPr lang="en-ID"/>
              <a:t>Tes hello world 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D"/>
              <a:t>$ node index.js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9A230-CAE6-25AE-E186-4A267451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1" y="4597831"/>
            <a:ext cx="2932077" cy="17140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EEEA4E-7A3C-471B-6A55-93DB1DEA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21" y="4553945"/>
            <a:ext cx="2843068" cy="2054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0D8B0-26E0-A10E-8AAD-929D87C45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14" y="4500563"/>
            <a:ext cx="4238625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CD0825B-F9C2-014A-71EE-45954C6700FE}"/>
              </a:ext>
            </a:extLst>
          </p:cNvPr>
          <p:cNvSpPr/>
          <p:nvPr/>
        </p:nvSpPr>
        <p:spPr>
          <a:xfrm>
            <a:off x="5350213" y="3219855"/>
            <a:ext cx="629523" cy="209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E6338BB-1E5C-8127-400F-5884529E3EDD}"/>
              </a:ext>
            </a:extLst>
          </p:cNvPr>
          <p:cNvSpPr/>
          <p:nvPr/>
        </p:nvSpPr>
        <p:spPr>
          <a:xfrm>
            <a:off x="6579908" y="5684363"/>
            <a:ext cx="829559" cy="16266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18038BE-6F9C-2043-60C2-59766F9CBEF8}"/>
              </a:ext>
            </a:extLst>
          </p:cNvPr>
          <p:cNvSpPr/>
          <p:nvPr/>
        </p:nvSpPr>
        <p:spPr>
          <a:xfrm>
            <a:off x="2526383" y="3120272"/>
            <a:ext cx="113122" cy="25640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3ABAB-4FD6-79E3-2595-6F2303C136AA}"/>
              </a:ext>
            </a:extLst>
          </p:cNvPr>
          <p:cNvSpPr txBox="1"/>
          <p:nvPr/>
        </p:nvSpPr>
        <p:spPr>
          <a:xfrm>
            <a:off x="9711326" y="1816414"/>
            <a:ext cx="17194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‘/hello’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53A80A-9AC5-9F89-E2DE-6772C7A970C2}"/>
              </a:ext>
            </a:extLst>
          </p:cNvPr>
          <p:cNvCxnSpPr/>
          <p:nvPr/>
        </p:nvCxnSpPr>
        <p:spPr>
          <a:xfrm flipV="1">
            <a:off x="7409467" y="2007704"/>
            <a:ext cx="2112220" cy="308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88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B87-A6FF-F3FD-D7A0-13777F9633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Create database &amp; table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42792-4A7B-6801-819C-26B5561F2421}"/>
              </a:ext>
            </a:extLst>
          </p:cNvPr>
          <p:cNvSpPr txBox="1"/>
          <p:nvPr/>
        </p:nvSpPr>
        <p:spPr>
          <a:xfrm>
            <a:off x="1206230" y="2023353"/>
            <a:ext cx="474709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mahasiswa</a:t>
            </a:r>
            <a:r>
              <a:rPr lang="en-US" dirty="0"/>
              <a:t>(</a:t>
            </a:r>
          </a:p>
          <a:p>
            <a:r>
              <a:rPr lang="en-US" dirty="0" err="1"/>
              <a:t>nrp</a:t>
            </a:r>
            <a:r>
              <a:rPr lang="en-US" dirty="0"/>
              <a:t> INT(11) PRIMARY KEY NOT NULL,</a:t>
            </a:r>
          </a:p>
          <a:p>
            <a:r>
              <a:rPr lang="en-US" dirty="0" err="1"/>
              <a:t>mhs_name</a:t>
            </a:r>
            <a:r>
              <a:rPr lang="en-US" dirty="0"/>
              <a:t> VARCHAR(30),</a:t>
            </a:r>
          </a:p>
          <a:p>
            <a:r>
              <a:rPr lang="en-US" dirty="0" err="1"/>
              <a:t>mhs_addr</a:t>
            </a:r>
            <a:r>
              <a:rPr lang="en-US" dirty="0"/>
              <a:t> VARCHAR(80)</a:t>
            </a:r>
          </a:p>
          <a:p>
            <a:r>
              <a:rPr lang="en-US" dirty="0"/>
              <a:t>)ENGINE=INNODB;</a:t>
            </a:r>
          </a:p>
          <a:p>
            <a:endParaRPr lang="en-ID" dirty="0"/>
          </a:p>
          <a:p>
            <a:r>
              <a:rPr lang="en-ID" dirty="0"/>
              <a:t>INSERT INTO </a:t>
            </a:r>
            <a:r>
              <a:rPr lang="en-ID" dirty="0" err="1"/>
              <a:t>mahasiswa</a:t>
            </a:r>
            <a:r>
              <a:rPr lang="en-ID" dirty="0"/>
              <a:t>(</a:t>
            </a:r>
            <a:r>
              <a:rPr lang="en-ID" dirty="0" err="1"/>
              <a:t>nrp,mhs_name</a:t>
            </a:r>
            <a:r>
              <a:rPr lang="en-ID" dirty="0"/>
              <a:t>, </a:t>
            </a:r>
            <a:r>
              <a:rPr lang="en-ID" dirty="0" err="1"/>
              <a:t>mhs_addr</a:t>
            </a:r>
            <a:r>
              <a:rPr lang="en-ID" dirty="0"/>
              <a:t>) VALUES</a:t>
            </a:r>
          </a:p>
          <a:p>
            <a:r>
              <a:rPr lang="en-ID"/>
              <a:t>(5211</a:t>
            </a:r>
            <a:r>
              <a:rPr lang="en-ID" dirty="0"/>
              <a:t>,'Adi </a:t>
            </a:r>
            <a:r>
              <a:rPr lang="en-ID" dirty="0" err="1"/>
              <a:t>Husada</a:t>
            </a:r>
            <a:r>
              <a:rPr lang="en-ID" dirty="0"/>
              <a:t>','</a:t>
            </a:r>
            <a:r>
              <a:rPr lang="en-ID" dirty="0" err="1"/>
              <a:t>Jl</a:t>
            </a:r>
            <a:r>
              <a:rPr lang="en-ID" dirty="0"/>
              <a:t> Mangga 123 Surabaya'),</a:t>
            </a:r>
          </a:p>
          <a:p>
            <a:r>
              <a:rPr lang="en-ID"/>
              <a:t>(5222</a:t>
            </a:r>
            <a:r>
              <a:rPr lang="en-ID" dirty="0"/>
              <a:t>,'Budi </a:t>
            </a:r>
            <a:r>
              <a:rPr lang="en-ID" dirty="0" err="1"/>
              <a:t>Santosa</a:t>
            </a:r>
            <a:r>
              <a:rPr lang="en-ID" dirty="0"/>
              <a:t>', '</a:t>
            </a:r>
            <a:r>
              <a:rPr lang="en-ID" dirty="0" err="1"/>
              <a:t>Jl</a:t>
            </a:r>
            <a:r>
              <a:rPr lang="en-ID" dirty="0"/>
              <a:t> Nanas 54 Surabaya'),</a:t>
            </a:r>
          </a:p>
          <a:p>
            <a:r>
              <a:rPr lang="en-ID"/>
              <a:t>(5233</a:t>
            </a:r>
            <a:r>
              <a:rPr lang="en-ID" dirty="0"/>
              <a:t>,'Edi </a:t>
            </a:r>
            <a:r>
              <a:rPr lang="en-ID" dirty="0" err="1"/>
              <a:t>Darmadi</a:t>
            </a:r>
            <a:r>
              <a:rPr lang="en-ID" dirty="0"/>
              <a:t>','Jl. </a:t>
            </a:r>
            <a:r>
              <a:rPr lang="en-ID" dirty="0" err="1"/>
              <a:t>Pangsud</a:t>
            </a:r>
            <a:r>
              <a:rPr lang="en-ID" dirty="0"/>
              <a:t> 2A Surabaya'),</a:t>
            </a:r>
          </a:p>
          <a:p>
            <a:r>
              <a:rPr lang="en-ID"/>
              <a:t>(5244</a:t>
            </a:r>
            <a:r>
              <a:rPr lang="en-ID" dirty="0"/>
              <a:t>,'Farida Pasha','</a:t>
            </a:r>
            <a:r>
              <a:rPr lang="en-ID" dirty="0" err="1"/>
              <a:t>Jl</a:t>
            </a:r>
            <a:r>
              <a:rPr lang="en-ID" dirty="0"/>
              <a:t>. </a:t>
            </a:r>
            <a:r>
              <a:rPr lang="en-ID" dirty="0" err="1"/>
              <a:t>Gatsu</a:t>
            </a:r>
            <a:r>
              <a:rPr lang="en-ID" dirty="0"/>
              <a:t> 65 Surabaya'),</a:t>
            </a:r>
          </a:p>
          <a:p>
            <a:r>
              <a:rPr lang="en-ID"/>
              <a:t>(5255</a:t>
            </a:r>
            <a:r>
              <a:rPr lang="en-ID" dirty="0"/>
              <a:t>,'Gigih Perkasa','</a:t>
            </a:r>
            <a:r>
              <a:rPr lang="en-ID" dirty="0" err="1"/>
              <a:t>Jl</a:t>
            </a:r>
            <a:r>
              <a:rPr lang="en-ID" dirty="0"/>
              <a:t>. ARH 73 Surabaya');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9CE7E-2041-B619-E2B4-C4D66A520E0B}"/>
              </a:ext>
            </a:extLst>
          </p:cNvPr>
          <p:cNvSpPr txBox="1"/>
          <p:nvPr/>
        </p:nvSpPr>
        <p:spPr>
          <a:xfrm>
            <a:off x="7224486" y="3024818"/>
            <a:ext cx="43325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Akses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>
                <a:hlinkClick r:id="rId2"/>
              </a:rPr>
              <a:t>http://localhost/phpmyadmin/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 db, misal: </a:t>
            </a:r>
            <a:r>
              <a:rPr lang="en-US" b="1"/>
              <a:t>cobadb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dst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5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83BC-8712-6138-D069-258EC06D8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8625-D10C-9932-9C44-A981DC3BFC9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Create table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FE49F-043F-0E3F-F6E6-AD9CEC4A40BB}"/>
              </a:ext>
            </a:extLst>
          </p:cNvPr>
          <p:cNvSpPr txBox="1"/>
          <p:nvPr/>
        </p:nvSpPr>
        <p:spPr>
          <a:xfrm>
            <a:off x="1226108" y="1414562"/>
            <a:ext cx="5631892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CREATE TABLE transkrip (</a:t>
            </a:r>
          </a:p>
          <a:p>
            <a:r>
              <a:rPr lang="en-US"/>
              <a:t>    id INT AUTO_INCREMENT PRIMARY KEY,</a:t>
            </a:r>
          </a:p>
          <a:p>
            <a:r>
              <a:rPr lang="en-US"/>
              <a:t>    nrp INT(11),</a:t>
            </a:r>
          </a:p>
          <a:p>
            <a:r>
              <a:rPr lang="en-US"/>
              <a:t>    mata_kuliah VARCHAR(100),</a:t>
            </a:r>
          </a:p>
          <a:p>
            <a:r>
              <a:rPr lang="en-US"/>
              <a:t>    nilai CHAR(2)</a:t>
            </a:r>
          </a:p>
          <a:p>
            <a:r>
              <a:rPr lang="en-US"/>
              <a:t>);</a:t>
            </a:r>
          </a:p>
          <a:p>
            <a:endParaRPr lang="en-US"/>
          </a:p>
          <a:p>
            <a:r>
              <a:rPr lang="en-US"/>
              <a:t>INSERT INTO transkrip (nrp, mata_kuliah, nilai) VALUES</a:t>
            </a:r>
          </a:p>
          <a:p>
            <a:r>
              <a:rPr lang="en-US"/>
              <a:t>(5211, 'Algoritma dan Struktur Data', 'A'),</a:t>
            </a:r>
          </a:p>
          <a:p>
            <a:r>
              <a:rPr lang="en-US"/>
              <a:t>(5211, 'Basis Data', 'B+'),</a:t>
            </a:r>
          </a:p>
          <a:p>
            <a:r>
              <a:rPr lang="en-US"/>
              <a:t>(5211, 'Kecerdasan Buatan', 'A-'),</a:t>
            </a:r>
          </a:p>
          <a:p>
            <a:r>
              <a:rPr lang="en-US"/>
              <a:t>(5222, 'Algoritma dan Struktur Data', 'AB'),</a:t>
            </a:r>
          </a:p>
          <a:p>
            <a:r>
              <a:rPr lang="en-US"/>
              <a:t>(5222, 'Basis Data', 'AB'),</a:t>
            </a:r>
          </a:p>
          <a:p>
            <a:r>
              <a:rPr lang="en-US"/>
              <a:t>(5222, 'Kecerdasan Buatan', 'AB');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831E-8760-CF1B-3196-5ADC460B31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Configure database connection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B06F-0FEA-CA20-EA2F-6D45208DF1A3}"/>
              </a:ext>
            </a:extLst>
          </p:cNvPr>
          <p:cNvSpPr txBox="1">
            <a:spLocks/>
          </p:cNvSpPr>
          <p:nvPr/>
        </p:nvSpPr>
        <p:spPr>
          <a:xfrm>
            <a:off x="838200" y="1514340"/>
            <a:ext cx="388944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 directory: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$ mkdir config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$ cd config</a:t>
            </a:r>
          </a:p>
          <a:p>
            <a:r>
              <a:rPr lang="en-US"/>
              <a:t>Create a database.js file in the folder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EB6F2-E9F2-0443-5A02-A3358EFA8728}"/>
              </a:ext>
            </a:extLst>
          </p:cNvPr>
          <p:cNvSpPr txBox="1"/>
          <p:nvPr/>
        </p:nvSpPr>
        <p:spPr>
          <a:xfrm>
            <a:off x="5282118" y="2139612"/>
            <a:ext cx="5360743" cy="4647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600" dirty="0" err="1"/>
              <a:t>const</a:t>
            </a:r>
            <a:r>
              <a:rPr lang="en-ID" sz="1600" dirty="0"/>
              <a:t> </a:t>
            </a:r>
            <a:r>
              <a:rPr lang="en-ID" sz="1600" dirty="0" err="1"/>
              <a:t>mysql</a:t>
            </a:r>
            <a:r>
              <a:rPr lang="en-ID" sz="1600" dirty="0"/>
              <a:t> = require('</a:t>
            </a:r>
            <a:r>
              <a:rPr lang="en-ID" sz="1600" dirty="0" err="1"/>
              <a:t>mysql</a:t>
            </a:r>
            <a:r>
              <a:rPr lang="en-ID" sz="1600" dirty="0"/>
              <a:t>');</a:t>
            </a:r>
          </a:p>
          <a:p>
            <a:endParaRPr lang="en-ID" sz="1600" dirty="0"/>
          </a:p>
          <a:p>
            <a:r>
              <a:rPr lang="en-ID" sz="1600" dirty="0"/>
              <a:t>// buat </a:t>
            </a:r>
            <a:r>
              <a:rPr lang="en-ID" sz="1600" dirty="0" err="1"/>
              <a:t>konfigurasi</a:t>
            </a:r>
            <a:r>
              <a:rPr lang="en-ID" sz="1600" dirty="0"/>
              <a:t> </a:t>
            </a:r>
            <a:r>
              <a:rPr lang="en-ID" sz="1600" dirty="0" err="1"/>
              <a:t>koneksi</a:t>
            </a:r>
            <a:endParaRPr lang="en-ID" sz="1600" dirty="0"/>
          </a:p>
          <a:p>
            <a:r>
              <a:rPr lang="en-ID" sz="1600" dirty="0" err="1"/>
              <a:t>const</a:t>
            </a:r>
            <a:r>
              <a:rPr lang="en-ID" sz="1600" dirty="0"/>
              <a:t> </a:t>
            </a:r>
            <a:r>
              <a:rPr lang="en-ID" sz="1600" dirty="0" err="1"/>
              <a:t>koneksi</a:t>
            </a:r>
            <a:r>
              <a:rPr lang="en-ID" sz="1600" dirty="0"/>
              <a:t> = </a:t>
            </a:r>
            <a:r>
              <a:rPr lang="en-ID" sz="1600" dirty="0" err="1"/>
              <a:t>mysql.createConnection</a:t>
            </a:r>
            <a:r>
              <a:rPr lang="en-ID" sz="1600" dirty="0"/>
              <a:t>({</a:t>
            </a:r>
          </a:p>
          <a:p>
            <a:r>
              <a:rPr lang="en-ID" sz="1600" dirty="0"/>
              <a:t>    host: 'localhost',</a:t>
            </a:r>
          </a:p>
          <a:p>
            <a:r>
              <a:rPr lang="en-ID" sz="1600" dirty="0"/>
              <a:t>    user: 'root',</a:t>
            </a:r>
          </a:p>
          <a:p>
            <a:r>
              <a:rPr lang="en-ID" sz="1600" dirty="0"/>
              <a:t>    password: '',</a:t>
            </a:r>
          </a:p>
          <a:p>
            <a:r>
              <a:rPr lang="en-ID" sz="1600" dirty="0"/>
              <a:t>    database: '</a:t>
            </a:r>
            <a:r>
              <a:rPr lang="en-ID" sz="1600" dirty="0" err="1"/>
              <a:t>cobadb</a:t>
            </a:r>
            <a:r>
              <a:rPr lang="en-ID" sz="1600" dirty="0"/>
              <a:t>',</a:t>
            </a:r>
          </a:p>
          <a:p>
            <a:r>
              <a:rPr lang="en-ID" sz="1600" dirty="0"/>
              <a:t>    </a:t>
            </a:r>
            <a:r>
              <a:rPr lang="en-ID" sz="1600" dirty="0" err="1"/>
              <a:t>multipleStatements</a:t>
            </a:r>
            <a:r>
              <a:rPr lang="en-ID" sz="1600" dirty="0"/>
              <a:t>: true</a:t>
            </a:r>
          </a:p>
          <a:p>
            <a:r>
              <a:rPr lang="en-ID" sz="1600" dirty="0"/>
              <a:t>});</a:t>
            </a:r>
          </a:p>
          <a:p>
            <a:endParaRPr lang="en-ID" sz="1600" dirty="0"/>
          </a:p>
          <a:p>
            <a:r>
              <a:rPr lang="en-ID" sz="1600" dirty="0"/>
              <a:t>// </a:t>
            </a:r>
            <a:r>
              <a:rPr lang="en-ID" sz="1600" dirty="0" err="1"/>
              <a:t>koneksi</a:t>
            </a:r>
            <a:r>
              <a:rPr lang="en-ID" sz="1600" dirty="0"/>
              <a:t> database</a:t>
            </a:r>
          </a:p>
          <a:p>
            <a:r>
              <a:rPr lang="en-ID" sz="1600" dirty="0" err="1"/>
              <a:t>koneksi.connect</a:t>
            </a:r>
            <a:r>
              <a:rPr lang="en-ID" sz="1600" dirty="0"/>
              <a:t>((err) =&gt; {</a:t>
            </a:r>
          </a:p>
          <a:p>
            <a:r>
              <a:rPr lang="en-ID" sz="1600" dirty="0"/>
              <a:t>    if (err) throw err;</a:t>
            </a:r>
          </a:p>
          <a:p>
            <a:r>
              <a:rPr lang="en-ID" sz="1600" dirty="0"/>
              <a:t>    console.log('MySQL Connected...');</a:t>
            </a:r>
          </a:p>
          <a:p>
            <a:r>
              <a:rPr lang="en-ID" sz="1600" dirty="0"/>
              <a:t>});</a:t>
            </a:r>
          </a:p>
          <a:p>
            <a:endParaRPr lang="en-ID" sz="1600" dirty="0"/>
          </a:p>
          <a:p>
            <a:r>
              <a:rPr lang="en-ID" sz="1600" dirty="0" err="1"/>
              <a:t>module.exports</a:t>
            </a:r>
            <a:r>
              <a:rPr lang="en-ID" sz="1600" dirty="0"/>
              <a:t> = </a:t>
            </a:r>
            <a:r>
              <a:rPr lang="en-ID" sz="1600" dirty="0" err="1"/>
              <a:t>koneksi</a:t>
            </a:r>
            <a:r>
              <a:rPr lang="en-ID" sz="1600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B9B8A-F1FF-CB78-2649-D2D08539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077" y="365125"/>
            <a:ext cx="3373686" cy="1988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1F4D5-AE01-6256-E4CC-EE2EED52BD8F}"/>
              </a:ext>
            </a:extLst>
          </p:cNvPr>
          <p:cNvSpPr txBox="1"/>
          <p:nvPr/>
        </p:nvSpPr>
        <p:spPr>
          <a:xfrm>
            <a:off x="5719864" y="1760706"/>
            <a:ext cx="26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database.js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0BCA0-0486-3733-277D-B5AB9254B8B8}"/>
              </a:ext>
            </a:extLst>
          </p:cNvPr>
          <p:cNvCxnSpPr>
            <a:cxnSpLocks/>
          </p:cNvCxnSpPr>
          <p:nvPr/>
        </p:nvCxnSpPr>
        <p:spPr>
          <a:xfrm flipV="1">
            <a:off x="7220932" y="2017336"/>
            <a:ext cx="2545237" cy="15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8904D4-A137-BC14-865F-EE0533C4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83" y="4082374"/>
            <a:ext cx="3159676" cy="252257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7EE42E76-EF0E-8736-1D31-462874315E4D}"/>
              </a:ext>
            </a:extLst>
          </p:cNvPr>
          <p:cNvSpPr/>
          <p:nvPr/>
        </p:nvSpPr>
        <p:spPr>
          <a:xfrm>
            <a:off x="3808474" y="5116748"/>
            <a:ext cx="675976" cy="226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2" descr="4 Warning Stamp Vector (PNG Transparent, SVG) | OnlyGFX.com">
            <a:extLst>
              <a:ext uri="{FF2B5EF4-FFF2-40B4-BE49-F238E27FC236}">
                <a16:creationId xmlns:a16="http://schemas.microsoft.com/office/drawing/2014/main" id="{F6D17231-197B-6E37-07B1-63B6EABA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083" y="3173761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94D8E-59ED-A29D-C4E2-7EBFF2B4C3C0}"/>
              </a:ext>
            </a:extLst>
          </p:cNvPr>
          <p:cNvSpPr txBox="1"/>
          <p:nvPr/>
        </p:nvSpPr>
        <p:spPr>
          <a:xfrm>
            <a:off x="9372600" y="5116748"/>
            <a:ext cx="233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COPAS </a:t>
            </a:r>
            <a:r>
              <a:rPr lang="en-US" dirty="0" err="1"/>
              <a:t>dari</a:t>
            </a:r>
            <a:r>
              <a:rPr lang="en-US" dirty="0"/>
              <a:t> PPT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petik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634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5391</Words>
  <Application>Microsoft Office PowerPoint</Application>
  <PresentationFormat>Widescreen</PresentationFormat>
  <Paragraphs>846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Integrasi RASA Framework dengan External API Services</vt:lpstr>
      <vt:lpstr>Integrasi RASA Framework dengan External API Services</vt:lpstr>
      <vt:lpstr>External API Services</vt:lpstr>
      <vt:lpstr>Contoh Skenario pada Chatbot Akademik</vt:lpstr>
      <vt:lpstr>API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uji coba dengan Postman</vt:lpstr>
      <vt:lpstr>PowerPoint Presentation</vt:lpstr>
      <vt:lpstr>Contoh Skenario</vt:lpstr>
      <vt:lpstr>Custom Action di RASA (actions/actions.py)</vt:lpstr>
      <vt:lpstr>Domain File (domain.yml)</vt:lpstr>
      <vt:lpstr>Menyiapkan Percakapan Sederhana</vt:lpstr>
      <vt:lpstr>File config.yml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Reviewer</dc:creator>
  <cp:lastModifiedBy>Reviewer</cp:lastModifiedBy>
  <cp:revision>37</cp:revision>
  <dcterms:created xsi:type="dcterms:W3CDTF">2025-10-06T06:41:19Z</dcterms:created>
  <dcterms:modified xsi:type="dcterms:W3CDTF">2025-10-08T02:25:38Z</dcterms:modified>
</cp:coreProperties>
</file>