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2" r:id="rId6"/>
    <p:sldId id="263" r:id="rId7"/>
    <p:sldId id="261" r:id="rId8"/>
    <p:sldId id="264" r:id="rId9"/>
    <p:sldId id="25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veat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Medium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v0mfw2b7lIbylxRdyEAbQIAMJ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92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26b0cc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f626b0cc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26b0cc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f626b0cc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81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26b0cc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f626b0cc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45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26b0cc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f626b0cc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06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26b0cc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f626b0cc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86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e412d5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ce412d5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85"/>
            <a:ext cx="2332500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Wildan Zakaria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6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Formatting &amp; Cleansing</a:t>
            </a:r>
            <a:endParaRPr sz="6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36550" y="903175"/>
            <a:ext cx="7973700" cy="36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extraction</a:t>
            </a:r>
            <a:endParaRPr lang="en-ID" sz="1100" b="1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Ekstrasi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yaitu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membaca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data(</a:t>
            </a:r>
            <a:r>
              <a:rPr lang="en-ID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tabel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di excel </a:t>
            </a:r>
            <a:r>
              <a:rPr lang="en-ID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berbagai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sumber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berbeda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excel </a:t>
            </a:r>
            <a:r>
              <a:rPr lang="en-ID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worbook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text/csv, website, pdf.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teps :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&gt; get &amp; transform data &gt;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pilih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sumber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dituju</a:t>
            </a:r>
            <a:endParaRPr lang="en-ID" sz="1100" b="1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1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formatting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Berfungsi</a:t>
            </a:r>
            <a:r>
              <a:rPr lang="en-US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mempermudah</a:t>
            </a:r>
            <a:r>
              <a:rPr lang="en-US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membaca</a:t>
            </a:r>
            <a:r>
              <a:rPr lang="en-US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US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menganalisis</a:t>
            </a:r>
            <a:r>
              <a:rPr lang="en-US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 : 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home &gt; section number &gt; </a:t>
            </a:r>
            <a:r>
              <a:rPr lang="en-US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pilih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format </a:t>
            </a:r>
            <a:r>
              <a:rPr lang="en-US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kriteria</a:t>
            </a:r>
            <a:endParaRPr lang="en-US" sz="1100" b="1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 of format data 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General (format cell 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dispesifikan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Number (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Currency (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mata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uang)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Accounting (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akuntansi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Date (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tanggal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Time (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waktu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Percentage (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persentase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 Fraction (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pecahan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9. Scientific (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notasi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ilmiah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10. Text (</a:t>
            </a:r>
            <a:r>
              <a:rPr lang="en-ID" sz="11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teks</a:t>
            </a: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1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346823" y="817688"/>
            <a:ext cx="8562576" cy="388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duplicate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duplikat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ganda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biasanya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terjadi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karena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kesalahan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sistem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kesalahan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penginput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Data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duplikat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ditangani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menghapus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diperlukan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 :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blok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tabel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&gt; data &gt;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revome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duplicates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1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validation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Berfungsi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meminimalkan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kesalahan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input data yang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menyebabkan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konsisten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peruntukannya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ID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 :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ID" sz="11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Data validation: setting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Blok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/range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validation &gt; data &gt; settings &gt; 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pilih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kriteria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validation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validation: input message (</a:t>
            </a:r>
            <a:r>
              <a:rPr lang="en-US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US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petunjuk</a:t>
            </a:r>
            <a:r>
              <a:rPr lang="en-US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pengisiam</a:t>
            </a:r>
            <a:r>
              <a:rPr lang="en-US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>
              <a:lnSpc>
                <a:spcPct val="115000"/>
              </a:lnSpc>
              <a:buSzPts val="1700"/>
            </a:pP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Blok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/range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validation &gt; data &gt; input message &gt;  </a:t>
            </a:r>
            <a:r>
              <a:rPr lang="en-US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masukan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pesan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ingin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disampaikan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</a:t>
            </a:r>
            <a:r>
              <a:rPr lang="en-US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</a:t>
            </a:r>
            <a:r>
              <a:rPr lang="en-US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/range data </a:t>
            </a:r>
            <a:r>
              <a:rPr lang="en-US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validaton</a:t>
            </a:r>
            <a:endParaRPr lang="en-US" sz="1100" b="1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Data validation: error alert (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memunculkan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memasukkan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kriteria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validation)</a:t>
            </a:r>
          </a:p>
          <a:p>
            <a:pPr>
              <a:lnSpc>
                <a:spcPct val="115000"/>
              </a:lnSpc>
              <a:buSzPts val="1700"/>
            </a:pP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Blok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/range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validation &gt; data &gt; error alert &gt; 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pilih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jenis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eror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masukan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pesan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ingin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disampaikan</a:t>
            </a:r>
            <a:endParaRPr lang="en-US" sz="1100" b="1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Jenis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error alert pada data validation :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Stop :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memaksa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mengisi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kriteria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validasi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menolak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memasukkan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sesuai</a:t>
            </a:r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Warning :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peringatan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apabila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kriteria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validasi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pilihan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apakah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yakin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menginput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kriteria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validasi</a:t>
            </a:r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Information :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memasukkan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walaupun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kriteria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validasi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lalu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informasi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terkait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hal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tersebut</a:t>
            </a:r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6269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f626b0cc23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f626b0cc23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626b0cc23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626b0cc23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f626b0cc23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f626b0cc23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f626b0cc23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f626b0cc23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f626b0cc23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626b0cc23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f626b0cc23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f626b0cc23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f626b0cc23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f626b0cc23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f626b0cc23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f626b0cc23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f626b0cc23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Jawaban Tugas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1f626b0cc23_1_0"/>
          <p:cNvSpPr txBox="1"/>
          <p:nvPr/>
        </p:nvSpPr>
        <p:spPr>
          <a:xfrm>
            <a:off x="436550" y="903175"/>
            <a:ext cx="79737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dirty="0">
                <a:solidFill>
                  <a:schemeClr val="tx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200" dirty="0">
                <a:solidFill>
                  <a:schemeClr val="tx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ase : Data Formatting</a:t>
            </a:r>
            <a:endParaRPr sz="1200" b="0" u="none" strike="noStrike" cap="none" dirty="0">
              <a:solidFill>
                <a:schemeClr val="tx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ADD6CE-314B-D5B0-64A2-22962191D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26612"/>
              </p:ext>
            </p:extLst>
          </p:nvPr>
        </p:nvGraphicFramePr>
        <p:xfrm>
          <a:off x="628077" y="1358162"/>
          <a:ext cx="6578273" cy="120120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97675">
                  <a:extLst>
                    <a:ext uri="{9D8B030D-6E8A-4147-A177-3AD203B41FA5}">
                      <a16:colId xmlns:a16="http://schemas.microsoft.com/office/drawing/2014/main" val="826270243"/>
                    </a:ext>
                  </a:extLst>
                </a:gridCol>
                <a:gridCol w="3604725">
                  <a:extLst>
                    <a:ext uri="{9D8B030D-6E8A-4147-A177-3AD203B41FA5}">
                      <a16:colId xmlns:a16="http://schemas.microsoft.com/office/drawing/2014/main" val="3725596692"/>
                    </a:ext>
                  </a:extLst>
                </a:gridCol>
                <a:gridCol w="2075873">
                  <a:extLst>
                    <a:ext uri="{9D8B030D-6E8A-4147-A177-3AD203B41FA5}">
                      <a16:colId xmlns:a16="http://schemas.microsoft.com/office/drawing/2014/main" val="45277585"/>
                    </a:ext>
                  </a:extLst>
                </a:gridCol>
              </a:tblGrid>
              <a:tr h="245628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u="none" strike="noStrike" dirty="0">
                          <a:effectLst/>
                        </a:rPr>
                        <a:t>Angka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u="none" strike="noStrike" dirty="0" err="1">
                          <a:effectLst/>
                        </a:rPr>
                        <a:t>Tugas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Jawaban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151008"/>
                  </a:ext>
                </a:extLst>
              </a:tr>
              <a:tr h="245628"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u="none" strike="noStrike" dirty="0">
                          <a:effectLst/>
                        </a:rPr>
                        <a:t>9980000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u="none" strike="noStrike" dirty="0">
                          <a:effectLst/>
                        </a:rPr>
                        <a:t>Ubah ke dalam format mata uang rupiah</a:t>
                      </a:r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Rp9.980.000,00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016840"/>
                  </a:ext>
                </a:extLst>
              </a:tr>
              <a:tr h="245628"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u="none" strike="noStrike">
                          <a:effectLst/>
                        </a:rPr>
                        <a:t>0,53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u="none" strike="noStrike" dirty="0" err="1">
                          <a:effectLst/>
                        </a:rPr>
                        <a:t>Ubah</a:t>
                      </a:r>
                      <a:r>
                        <a:rPr lang="en-ID" sz="1200" u="none" strike="noStrike" dirty="0">
                          <a:effectLst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</a:rPr>
                        <a:t>ke</a:t>
                      </a:r>
                      <a:r>
                        <a:rPr lang="en-ID" sz="1200" u="none" strike="noStrike" dirty="0">
                          <a:effectLst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</a:rPr>
                        <a:t>dalam</a:t>
                      </a:r>
                      <a:r>
                        <a:rPr lang="en-ID" sz="1200" u="none" strike="noStrike" dirty="0">
                          <a:effectLst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</a:rPr>
                        <a:t>bentuk</a:t>
                      </a:r>
                      <a:r>
                        <a:rPr lang="en-ID" sz="1200" u="none" strike="noStrike" dirty="0">
                          <a:effectLst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</a:rPr>
                        <a:t>pecahan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53/100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69077"/>
                  </a:ext>
                </a:extLst>
              </a:tr>
              <a:tr h="464317"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u="none" strike="noStrike">
                          <a:effectLst/>
                        </a:rPr>
                        <a:t>04/01/1995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u="none" strike="noStrike" dirty="0" err="1">
                          <a:effectLst/>
                        </a:rPr>
                        <a:t>Ubah</a:t>
                      </a:r>
                      <a:r>
                        <a:rPr lang="en-ID" sz="1200" u="none" strike="noStrike" dirty="0">
                          <a:effectLst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</a:rPr>
                        <a:t>ke</a:t>
                      </a:r>
                      <a:r>
                        <a:rPr lang="en-ID" sz="1200" u="none" strike="noStrike" dirty="0">
                          <a:effectLst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</a:rPr>
                        <a:t>dalam</a:t>
                      </a:r>
                      <a:r>
                        <a:rPr lang="en-ID" sz="1200" u="none" strike="noStrike" dirty="0">
                          <a:effectLst/>
                        </a:rPr>
                        <a:t> format 'Hari, </a:t>
                      </a:r>
                      <a:r>
                        <a:rPr lang="en-ID" sz="1200" u="none" strike="noStrike" dirty="0" err="1">
                          <a:effectLst/>
                        </a:rPr>
                        <a:t>tanggal</a:t>
                      </a:r>
                      <a:r>
                        <a:rPr lang="en-ID" sz="1200" u="none" strike="noStrike" dirty="0">
                          <a:effectLst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</a:rPr>
                        <a:t>bulan</a:t>
                      </a:r>
                      <a:r>
                        <a:rPr lang="en-ID" sz="1200" u="none" strike="noStrike" dirty="0">
                          <a:effectLst/>
                        </a:rPr>
                        <a:t>, </a:t>
                      </a:r>
                      <a:r>
                        <a:rPr lang="en-ID" sz="1200" u="none" strike="noStrike" dirty="0" err="1">
                          <a:effectLst/>
                        </a:rPr>
                        <a:t>tahun</a:t>
                      </a:r>
                      <a:r>
                        <a:rPr lang="en-ID" sz="1200" u="none" strike="noStrike" dirty="0">
                          <a:effectLst/>
                        </a:rPr>
                        <a:t>'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Wednesday, 04 January 1995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8565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f626b0cc23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f626b0cc23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626b0cc23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626b0cc23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f626b0cc23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f626b0cc23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f626b0cc23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f626b0cc23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f626b0cc23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626b0cc23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f626b0cc23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f626b0cc23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f626b0cc23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f626b0cc23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f626b0cc23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f626b0cc23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f626b0cc23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Jawaban Tugas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1f626b0cc23_1_0"/>
          <p:cNvSpPr txBox="1"/>
          <p:nvPr/>
        </p:nvSpPr>
        <p:spPr>
          <a:xfrm>
            <a:off x="436550" y="903175"/>
            <a:ext cx="8360146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dirty="0">
                <a:solidFill>
                  <a:schemeClr val="tx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200" dirty="0">
                <a:solidFill>
                  <a:schemeClr val="tx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ase : Data Duplicate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Perhatikan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bahwa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Penelope Jordan dan Madeline Walker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EEID yang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sama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dikarenakan</a:t>
            </a:r>
            <a:r>
              <a:rPr lang="en-ID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kesalahan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pencatatan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Karena Penelope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terlebih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dulu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muncul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tabel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hapus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entri</a:t>
            </a:r>
            <a:r>
              <a:rPr lang="en-ID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Madeline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metode</a:t>
            </a:r>
            <a:r>
              <a:rPr lang="en-ID" sz="120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remove duplicate</a:t>
            </a:r>
            <a:endParaRPr sz="120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EB4970-982A-A81E-8280-D425ADF7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936" y="1810396"/>
            <a:ext cx="6045200" cy="2178050"/>
          </a:xfrm>
          <a:prstGeom prst="rect">
            <a:avLst/>
          </a:prstGeom>
        </p:spPr>
      </p:pic>
      <p:sp>
        <p:nvSpPr>
          <p:cNvPr id="3" name="Google Shape;108;g1f626b0cc23_1_0">
            <a:extLst>
              <a:ext uri="{FF2B5EF4-FFF2-40B4-BE49-F238E27FC236}">
                <a16:creationId xmlns:a16="http://schemas.microsoft.com/office/drawing/2014/main" id="{CD846DC5-1981-F572-E1A0-029FF73C5C76}"/>
              </a:ext>
            </a:extLst>
          </p:cNvPr>
          <p:cNvSpPr txBox="1"/>
          <p:nvPr/>
        </p:nvSpPr>
        <p:spPr>
          <a:xfrm>
            <a:off x="669568" y="2246371"/>
            <a:ext cx="1102082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this</a:t>
            </a:r>
            <a:endParaRPr sz="1200" b="1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178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f626b0cc23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f626b0cc23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626b0cc23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626b0cc23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f626b0cc23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f626b0cc23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f626b0cc23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f626b0cc23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f626b0cc23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626b0cc23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f626b0cc23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f626b0cc23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f626b0cc23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f626b0cc23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f626b0cc23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f626b0cc23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f626b0cc23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Jawaban Tugas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08;g1f626b0cc23_1_0">
            <a:extLst>
              <a:ext uri="{FF2B5EF4-FFF2-40B4-BE49-F238E27FC236}">
                <a16:creationId xmlns:a16="http://schemas.microsoft.com/office/drawing/2014/main" id="{CD846DC5-1981-F572-E1A0-029FF73C5C76}"/>
              </a:ext>
            </a:extLst>
          </p:cNvPr>
          <p:cNvSpPr txBox="1"/>
          <p:nvPr/>
        </p:nvSpPr>
        <p:spPr>
          <a:xfrm>
            <a:off x="545593" y="2373248"/>
            <a:ext cx="703543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this</a:t>
            </a:r>
            <a:endParaRPr sz="1200" b="1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A60349-9DED-EBB2-6B0C-9CB0953A7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54360"/>
              </p:ext>
            </p:extLst>
          </p:nvPr>
        </p:nvGraphicFramePr>
        <p:xfrm>
          <a:off x="1540632" y="1511439"/>
          <a:ext cx="5832036" cy="2120620"/>
        </p:xfrm>
        <a:graphic>
          <a:graphicData uri="http://schemas.openxmlformats.org/drawingml/2006/table">
            <a:tbl>
              <a:tblPr/>
              <a:tblGrid>
                <a:gridCol w="426521">
                  <a:extLst>
                    <a:ext uri="{9D8B030D-6E8A-4147-A177-3AD203B41FA5}">
                      <a16:colId xmlns:a16="http://schemas.microsoft.com/office/drawing/2014/main" val="682567232"/>
                    </a:ext>
                  </a:extLst>
                </a:gridCol>
                <a:gridCol w="898009">
                  <a:extLst>
                    <a:ext uri="{9D8B030D-6E8A-4147-A177-3AD203B41FA5}">
                      <a16:colId xmlns:a16="http://schemas.microsoft.com/office/drawing/2014/main" val="1758867457"/>
                    </a:ext>
                  </a:extLst>
                </a:gridCol>
                <a:gridCol w="1502846">
                  <a:extLst>
                    <a:ext uri="{9D8B030D-6E8A-4147-A177-3AD203B41FA5}">
                      <a16:colId xmlns:a16="http://schemas.microsoft.com/office/drawing/2014/main" val="3271955167"/>
                    </a:ext>
                  </a:extLst>
                </a:gridCol>
                <a:gridCol w="677346">
                  <a:extLst>
                    <a:ext uri="{9D8B030D-6E8A-4147-A177-3AD203B41FA5}">
                      <a16:colId xmlns:a16="http://schemas.microsoft.com/office/drawing/2014/main" val="320052740"/>
                    </a:ext>
                  </a:extLst>
                </a:gridCol>
                <a:gridCol w="1352034">
                  <a:extLst>
                    <a:ext uri="{9D8B030D-6E8A-4147-A177-3AD203B41FA5}">
                      <a16:colId xmlns:a16="http://schemas.microsoft.com/office/drawing/2014/main" val="4036830158"/>
                    </a:ext>
                  </a:extLst>
                </a:gridCol>
                <a:gridCol w="421759">
                  <a:extLst>
                    <a:ext uri="{9D8B030D-6E8A-4147-A177-3AD203B41FA5}">
                      <a16:colId xmlns:a16="http://schemas.microsoft.com/office/drawing/2014/main" val="1617765063"/>
                    </a:ext>
                  </a:extLst>
                </a:gridCol>
                <a:gridCol w="553521">
                  <a:extLst>
                    <a:ext uri="{9D8B030D-6E8A-4147-A177-3AD203B41FA5}">
                      <a16:colId xmlns:a16="http://schemas.microsoft.com/office/drawing/2014/main" val="4147993540"/>
                    </a:ext>
                  </a:extLst>
                </a:gridCol>
              </a:tblGrid>
              <a:tr h="145817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EEID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Title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Unit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Ethnicity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198904"/>
                  </a:ext>
                </a:extLst>
              </a:tr>
              <a:tr h="200962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E02387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Emily Davis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Manger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890545"/>
                  </a:ext>
                </a:extLst>
              </a:tr>
              <a:tr h="200962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E04105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Theodore Dinh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Architect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042"/>
                  </a:ext>
                </a:extLst>
              </a:tr>
              <a:tr h="200962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E02572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Luna Sanders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Speciality Products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Caucasian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390064"/>
                  </a:ext>
                </a:extLst>
              </a:tr>
              <a:tr h="299726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E02832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Penelope Jordan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Systems Manager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Caucasian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30503"/>
                  </a:ext>
                </a:extLst>
              </a:tr>
              <a:tr h="200962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E01639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 Vo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Analyst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683030"/>
                  </a:ext>
                </a:extLst>
              </a:tr>
              <a:tr h="299726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E00644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Joshua Gupta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Representative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849674"/>
                  </a:ext>
                </a:extLst>
              </a:tr>
              <a:tr h="145817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E01550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Ruby Barnes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Caucasian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397706"/>
                  </a:ext>
                </a:extLst>
              </a:tr>
              <a:tr h="200962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E04332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Luke Martin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Analyst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503107"/>
                  </a:ext>
                </a:extLst>
              </a:tr>
              <a:tr h="200962"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E04533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Easton Bailey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Caucasian</a:t>
                      </a:r>
                    </a:p>
                  </a:txBody>
                  <a:tcPr marL="5298" marR="5298" marT="5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4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9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f626b0cc23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f626b0cc23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626b0cc23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626b0cc23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f626b0cc23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f626b0cc23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f626b0cc23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f626b0cc23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f626b0cc23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626b0cc23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f626b0cc23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f626b0cc23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f626b0cc23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f626b0cc23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f626b0cc23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f626b0cc23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f626b0cc23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Jawaban Tugas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1f626b0cc23_1_0"/>
          <p:cNvSpPr txBox="1"/>
          <p:nvPr/>
        </p:nvSpPr>
        <p:spPr>
          <a:xfrm>
            <a:off x="436550" y="903175"/>
            <a:ext cx="8360146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Case : Data Validation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Pada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kolom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ethnicity,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valid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asian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black,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caucasian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buat data validation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informasi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atas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lalu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data yang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valid pada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kolom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age (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kolom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kosong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validation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kriteria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bulat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30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sampai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60.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4025AA-F96F-AD88-A22E-58DD0ADEE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12511"/>
              </p:ext>
            </p:extLst>
          </p:nvPr>
        </p:nvGraphicFramePr>
        <p:xfrm>
          <a:off x="1217478" y="1727709"/>
          <a:ext cx="6709040" cy="2697766"/>
        </p:xfrm>
        <a:graphic>
          <a:graphicData uri="http://schemas.openxmlformats.org/drawingml/2006/table">
            <a:tbl>
              <a:tblPr/>
              <a:tblGrid>
                <a:gridCol w="838630">
                  <a:extLst>
                    <a:ext uri="{9D8B030D-6E8A-4147-A177-3AD203B41FA5}">
                      <a16:colId xmlns:a16="http://schemas.microsoft.com/office/drawing/2014/main" val="159775290"/>
                    </a:ext>
                  </a:extLst>
                </a:gridCol>
                <a:gridCol w="838630">
                  <a:extLst>
                    <a:ext uri="{9D8B030D-6E8A-4147-A177-3AD203B41FA5}">
                      <a16:colId xmlns:a16="http://schemas.microsoft.com/office/drawing/2014/main" val="3354299487"/>
                    </a:ext>
                  </a:extLst>
                </a:gridCol>
                <a:gridCol w="838630">
                  <a:extLst>
                    <a:ext uri="{9D8B030D-6E8A-4147-A177-3AD203B41FA5}">
                      <a16:colId xmlns:a16="http://schemas.microsoft.com/office/drawing/2014/main" val="3494620545"/>
                    </a:ext>
                  </a:extLst>
                </a:gridCol>
                <a:gridCol w="838630">
                  <a:extLst>
                    <a:ext uri="{9D8B030D-6E8A-4147-A177-3AD203B41FA5}">
                      <a16:colId xmlns:a16="http://schemas.microsoft.com/office/drawing/2014/main" val="377958512"/>
                    </a:ext>
                  </a:extLst>
                </a:gridCol>
                <a:gridCol w="838630">
                  <a:extLst>
                    <a:ext uri="{9D8B030D-6E8A-4147-A177-3AD203B41FA5}">
                      <a16:colId xmlns:a16="http://schemas.microsoft.com/office/drawing/2014/main" val="18792400"/>
                    </a:ext>
                  </a:extLst>
                </a:gridCol>
                <a:gridCol w="838630">
                  <a:extLst>
                    <a:ext uri="{9D8B030D-6E8A-4147-A177-3AD203B41FA5}">
                      <a16:colId xmlns:a16="http://schemas.microsoft.com/office/drawing/2014/main" val="3225307214"/>
                    </a:ext>
                  </a:extLst>
                </a:gridCol>
                <a:gridCol w="838630">
                  <a:extLst>
                    <a:ext uri="{9D8B030D-6E8A-4147-A177-3AD203B41FA5}">
                      <a16:colId xmlns:a16="http://schemas.microsoft.com/office/drawing/2014/main" val="1654605020"/>
                    </a:ext>
                  </a:extLst>
                </a:gridCol>
                <a:gridCol w="838630">
                  <a:extLst>
                    <a:ext uri="{9D8B030D-6E8A-4147-A177-3AD203B41FA5}">
                      <a16:colId xmlns:a16="http://schemas.microsoft.com/office/drawing/2014/main" val="402211566"/>
                    </a:ext>
                  </a:extLst>
                </a:gridCol>
              </a:tblGrid>
              <a:tr h="178351">
                <a:tc>
                  <a:txBody>
                    <a:bodyPr/>
                    <a:lstStyle/>
                    <a:p>
                      <a:pPr rtl="0" fontAlgn="b"/>
                      <a:r>
                        <a:rPr lang="en-ID" sz="900" b="1" i="1" dirty="0">
                          <a:effectLst/>
                        </a:rPr>
                        <a:t>EEID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b="1" i="1">
                          <a:effectLst/>
                        </a:rPr>
                        <a:t>Full Name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b="1" i="1">
                          <a:effectLst/>
                        </a:rPr>
                        <a:t>Job Title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b="1" i="1">
                          <a:effectLst/>
                        </a:rPr>
                        <a:t>Department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b="1" i="1">
                          <a:effectLst/>
                        </a:rPr>
                        <a:t>Business Unit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b="1" i="1">
                          <a:effectLst/>
                        </a:rPr>
                        <a:t>Gender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b="1" i="1">
                          <a:effectLst/>
                        </a:rPr>
                        <a:t>Ethnicity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b="1" i="1">
                          <a:effectLst/>
                        </a:rPr>
                        <a:t>Age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91690"/>
                  </a:ext>
                </a:extLst>
              </a:tr>
              <a:tr h="237801"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E02387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>
                          <a:effectLst/>
                        </a:rPr>
                        <a:t>Emily Davis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Sr. Manger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IT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Research &amp; Development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Female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Black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sz="900">
                        <a:effectLst/>
                      </a:endParaRP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46163"/>
                  </a:ext>
                </a:extLst>
              </a:tr>
              <a:tr h="237801"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E04105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>
                          <a:effectLst/>
                        </a:rPr>
                        <a:t>Theodore Dinh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>
                          <a:effectLst/>
                        </a:rPr>
                        <a:t>Technical Architect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IT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Manufacturing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Asian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sz="900">
                        <a:effectLst/>
                      </a:endParaRP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514104"/>
                  </a:ext>
                </a:extLst>
              </a:tr>
              <a:tr h="237801"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E02572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Luna Sanders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>
                          <a:effectLst/>
                        </a:rPr>
                        <a:t>Director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Finance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Speciality Products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Female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Caucasian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sz="900">
                        <a:effectLst/>
                      </a:endParaRP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05206"/>
                  </a:ext>
                </a:extLst>
              </a:tr>
              <a:tr h="356702"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E02832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Penelope Jordan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>
                          <a:effectLst/>
                        </a:rPr>
                        <a:t>Computer Systems Manager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IT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Manufacturing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Female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Purple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sz="900">
                        <a:effectLst/>
                      </a:endParaRP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841597"/>
                  </a:ext>
                </a:extLst>
              </a:tr>
              <a:tr h="178351"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E01639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Austin Vo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>
                          <a:effectLst/>
                        </a:rPr>
                        <a:t>Sr. Analyst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Finance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Manufacturing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Asian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sz="900">
                        <a:effectLst/>
                      </a:endParaRP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1913"/>
                  </a:ext>
                </a:extLst>
              </a:tr>
              <a:tr h="297251"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E00644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Joshua Gupta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>
                          <a:effectLst/>
                        </a:rPr>
                        <a:t>Account Representative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>
                          <a:effectLst/>
                        </a:rPr>
                        <a:t>Sales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Corporate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Asian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sz="900">
                        <a:effectLst/>
                      </a:endParaRP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550668"/>
                  </a:ext>
                </a:extLst>
              </a:tr>
              <a:tr h="178351"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E01550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Ruby Barnes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Manager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IT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Corporate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Female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Caucasian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sz="900">
                        <a:effectLst/>
                      </a:endParaRP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05319"/>
                  </a:ext>
                </a:extLst>
              </a:tr>
              <a:tr h="178351"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E04332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Luke Martin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Analyst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Finance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Manufacturing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>
                          <a:effectLst/>
                        </a:rPr>
                        <a:t>Green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sz="900">
                        <a:effectLst/>
                      </a:endParaRP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59008"/>
                  </a:ext>
                </a:extLst>
              </a:tr>
              <a:tr h="178351"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E04533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Easton Bailey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Manager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Accounting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Manufacturing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Caucasian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sz="900" dirty="0">
                        <a:effectLst/>
                      </a:endParaRP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593880"/>
                  </a:ext>
                </a:extLst>
              </a:tr>
              <a:tr h="237801"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E02832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Madeline Walker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Sr. Analyst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Finance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Speciality Products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Female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</a:rPr>
                        <a:t>Caucasian</a:t>
                      </a: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D" sz="900" dirty="0">
                        <a:effectLst/>
                      </a:endParaRPr>
                    </a:p>
                  </a:txBody>
                  <a:tcPr marL="7263" marR="726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45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6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f626b0cc23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f626b0cc23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626b0cc23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626b0cc23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f626b0cc23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f626b0cc23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f626b0cc23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f626b0cc23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f626b0cc23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626b0cc23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f626b0cc23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f626b0cc23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f626b0cc23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f626b0cc23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f626b0cc23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f626b0cc23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f626b0cc23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Jawaban Tugas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DFB8A-BA67-7298-1A5C-76F06B455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67" y="1022955"/>
            <a:ext cx="7175869" cy="2527430"/>
          </a:xfrm>
          <a:prstGeom prst="rect">
            <a:avLst/>
          </a:prstGeom>
        </p:spPr>
      </p:pic>
      <p:sp>
        <p:nvSpPr>
          <p:cNvPr id="4" name="Google Shape;108;g1f626b0cc23_1_0">
            <a:extLst>
              <a:ext uri="{FF2B5EF4-FFF2-40B4-BE49-F238E27FC236}">
                <a16:creationId xmlns:a16="http://schemas.microsoft.com/office/drawing/2014/main" id="{0A0CAB47-32A3-48A0-737E-4D1B0B5E0E10}"/>
              </a:ext>
            </a:extLst>
          </p:cNvPr>
          <p:cNvSpPr txBox="1"/>
          <p:nvPr/>
        </p:nvSpPr>
        <p:spPr>
          <a:xfrm>
            <a:off x="7464534" y="2169382"/>
            <a:ext cx="1679466" cy="13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Tanda circle = </a:t>
            </a:r>
            <a:r>
              <a:rPr lang="en-ID" sz="11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ID" sz="1100" b="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</a:t>
            </a:r>
            <a:r>
              <a:rPr lang="en-ID" sz="11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 </a:t>
            </a:r>
            <a:r>
              <a:rPr lang="en-ID" sz="1100" b="1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1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valid 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pada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kolom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Ethnicity,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karena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valid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hanya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Asian, Black,  dan Caucasian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39A11D-B286-EB5D-EF0E-3852AE71922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539593" y="2068337"/>
            <a:ext cx="924941" cy="77736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B75E2-60C4-3956-4984-1A4CDDAF1A4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539593" y="2845706"/>
            <a:ext cx="92494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63D7603-C6B6-38A1-33BA-6D28E01DD5CB}"/>
              </a:ext>
            </a:extLst>
          </p:cNvPr>
          <p:cNvSpPr/>
          <p:nvPr/>
        </p:nvSpPr>
        <p:spPr>
          <a:xfrm>
            <a:off x="1480041" y="1643641"/>
            <a:ext cx="4312254" cy="12638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792E47-7AC0-E8FE-2E11-6AD3517F4EC0}"/>
              </a:ext>
            </a:extLst>
          </p:cNvPr>
          <p:cNvSpPr/>
          <p:nvPr/>
        </p:nvSpPr>
        <p:spPr>
          <a:xfrm>
            <a:off x="6713419" y="3195938"/>
            <a:ext cx="751115" cy="2449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A334513-AA40-AA07-1A43-ED7CB1277514}"/>
              </a:ext>
            </a:extLst>
          </p:cNvPr>
          <p:cNvCxnSpPr>
            <a:stCxn id="23" idx="4"/>
            <a:endCxn id="26" idx="2"/>
          </p:cNvCxnSpPr>
          <p:nvPr/>
        </p:nvCxnSpPr>
        <p:spPr>
          <a:xfrm rot="16200000" flipH="1">
            <a:off x="4969322" y="1574303"/>
            <a:ext cx="410943" cy="3077251"/>
          </a:xfrm>
          <a:prstGeom prst="bentConnector2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08;g1f626b0cc23_1_0">
            <a:extLst>
              <a:ext uri="{FF2B5EF4-FFF2-40B4-BE49-F238E27FC236}">
                <a16:creationId xmlns:a16="http://schemas.microsoft.com/office/drawing/2014/main" id="{B266E7D3-0CB9-1D3E-5E5B-F2949AC71FB3}"/>
              </a:ext>
            </a:extLst>
          </p:cNvPr>
          <p:cNvSpPr txBox="1"/>
          <p:nvPr/>
        </p:nvSpPr>
        <p:spPr>
          <a:xfrm>
            <a:off x="752636" y="3601872"/>
            <a:ext cx="3482578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1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Tanda data </a:t>
            </a:r>
            <a:r>
              <a:rPr lang="en-ID" sz="1100" b="1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1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valid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karena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130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memenuhi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kriteria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validation yang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kolom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age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yaitu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bulat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30 </a:t>
            </a:r>
            <a:r>
              <a:rPr lang="en-ID" sz="11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sampai</a:t>
            </a:r>
            <a:r>
              <a:rPr lang="en-ID" sz="11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60</a:t>
            </a:r>
            <a:r>
              <a:rPr lang="en-ID" sz="11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lang="en-ID" sz="1100" b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193D4A-24DC-534E-4D97-EA1EFE5FF0B0}"/>
              </a:ext>
            </a:extLst>
          </p:cNvPr>
          <p:cNvCxnSpPr>
            <a:stCxn id="23" idx="3"/>
          </p:cNvCxnSpPr>
          <p:nvPr/>
        </p:nvCxnSpPr>
        <p:spPr>
          <a:xfrm flipH="1">
            <a:off x="2106386" y="2722376"/>
            <a:ext cx="5170" cy="8897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5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e412d58c8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ce412d58c8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@Wildanzkkr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@rekfoop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Wildan Zakaria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ce412d58c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ce412d58c8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830</Words>
  <Application>Microsoft Office PowerPoint</Application>
  <PresentationFormat>On-screen Show (16:9)</PresentationFormat>
  <Paragraphs>229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Medium</vt:lpstr>
      <vt:lpstr>Calibri</vt:lpstr>
      <vt:lpstr>Arial</vt:lpstr>
      <vt:lpstr>Roboto</vt:lpstr>
      <vt:lpstr>Caveat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ideapad slim 3i</cp:lastModifiedBy>
  <cp:revision>3</cp:revision>
  <dcterms:modified xsi:type="dcterms:W3CDTF">2023-04-17T17:06:11Z</dcterms:modified>
</cp:coreProperties>
</file>