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59" r:id="rId11"/>
  </p:sldIdLst>
  <p:sldSz cx="9144000" cy="5143500" type="screen16x9"/>
  <p:notesSz cx="6858000" cy="9144000"/>
  <p:embeddedFontLst>
    <p:embeddedFont>
      <p:font typeface="Caveat" panose="020B060402020202020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UHvri/jDb6+gQoHpnvjeDVXL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19C3E-1310-4378-A2B0-50685C93B910}">
  <a:tblStyle styleId="{24119C3E-1310-4378-A2B0-50685C93B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e409768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ce409768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53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8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52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29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2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54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2332500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Wildan Zakaria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5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Practice SQL for Data Analysis Part 2</a:t>
            </a:r>
            <a:endParaRPr sz="5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e40976807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1ce40976807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@Wildanzkkr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-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Wildan Zakaria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1ce4097680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ce40976807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8F9E4F4D-2B3A-9929-BB28-FA9ADD0D1733}"/>
              </a:ext>
            </a:extLst>
          </p:cNvPr>
          <p:cNvSpPr txBox="1"/>
          <p:nvPr/>
        </p:nvSpPr>
        <p:spPr>
          <a:xfrm>
            <a:off x="492899" y="931917"/>
            <a:ext cx="8416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92100" lvl="0" indent="-1714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200" b="1" dirty="0"/>
              <a:t>INNER JOIN </a:t>
            </a:r>
            <a:r>
              <a:rPr lang="en-US" sz="1200" dirty="0"/>
              <a:t>: Returns records that have matching values in both tables</a:t>
            </a:r>
          </a:p>
          <a:p>
            <a:pPr marL="292100" lvl="0" indent="-1714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200" b="1" dirty="0"/>
              <a:t>LEFT JOIN </a:t>
            </a:r>
            <a:r>
              <a:rPr lang="en-US" sz="1200" dirty="0"/>
              <a:t>: Returns all records from the left table, and the matched records from the right table</a:t>
            </a:r>
          </a:p>
          <a:p>
            <a:pPr marL="292100" lvl="0" indent="-1714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200" b="1" dirty="0"/>
              <a:t>RIGHT JOIN </a:t>
            </a:r>
            <a:r>
              <a:rPr lang="en-US" sz="1200" dirty="0"/>
              <a:t>: Returns all records from the right table, and the matched records from the left table</a:t>
            </a:r>
          </a:p>
          <a:p>
            <a:pPr marL="292100" lvl="0" indent="-1714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200" b="1" dirty="0"/>
              <a:t>FULL JOIN </a:t>
            </a:r>
            <a:r>
              <a:rPr lang="en-US" sz="1200" dirty="0"/>
              <a:t>: Returns all records when there is a match in either left or right table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D81F9-E0D7-89F3-B356-3E446968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96" y="2198510"/>
            <a:ext cx="6229134" cy="1506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6D550-4070-45CA-AECB-704E6BAF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01" y="1076248"/>
            <a:ext cx="6239242" cy="33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8F9E4F4D-2B3A-9929-BB28-FA9ADD0D1733}"/>
              </a:ext>
            </a:extLst>
          </p:cNvPr>
          <p:cNvSpPr txBox="1"/>
          <p:nvPr/>
        </p:nvSpPr>
        <p:spPr>
          <a:xfrm>
            <a:off x="272900" y="903175"/>
            <a:ext cx="8416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200" dirty="0"/>
              <a:t>Subquery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query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halnya</a:t>
            </a:r>
            <a:r>
              <a:rPr lang="en-US" sz="1200" dirty="0"/>
              <a:t> query </a:t>
            </a:r>
            <a:r>
              <a:rPr lang="en-US" sz="1200" dirty="0" err="1"/>
              <a:t>biasa</a:t>
            </a:r>
            <a:r>
              <a:rPr lang="en-US" sz="1200" dirty="0"/>
              <a:t> yang </a:t>
            </a:r>
            <a:r>
              <a:rPr lang="en-US" sz="1200" dirty="0" err="1"/>
              <a:t>berjalan</a:t>
            </a:r>
            <a:r>
              <a:rPr lang="en-US" sz="1200" dirty="0"/>
              <a:t> di </a:t>
            </a:r>
            <a:r>
              <a:rPr lang="en-US" sz="1200" dirty="0" err="1"/>
              <a:t>dalam</a:t>
            </a:r>
            <a:r>
              <a:rPr lang="en-US" sz="1200" dirty="0"/>
              <a:t> query lain. Subquery </a:t>
            </a:r>
            <a:r>
              <a:rPr lang="en-US" sz="1200" dirty="0" err="1"/>
              <a:t>biasanya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memecah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 </a:t>
            </a:r>
            <a:r>
              <a:rPr lang="en-US" sz="1200" dirty="0" err="1"/>
              <a:t>kompleks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solusi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bertahap</a:t>
            </a:r>
            <a:r>
              <a:rPr lang="en-US" sz="1200" dirty="0"/>
              <a:t>. Subquery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terletak</a:t>
            </a:r>
            <a:r>
              <a:rPr lang="en-US" sz="1200" dirty="0"/>
              <a:t> di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klausa</a:t>
            </a:r>
            <a:r>
              <a:rPr lang="en-US" sz="1200" dirty="0"/>
              <a:t> </a:t>
            </a:r>
            <a:r>
              <a:rPr lang="en-US" sz="1200" b="1" dirty="0"/>
              <a:t>SELECT, FROM, dan WHERE</a:t>
            </a:r>
            <a:r>
              <a:rPr lang="en-US" sz="1200" dirty="0"/>
              <a:t>,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17355-2978-F7E6-1A17-E107A947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1" y="2207129"/>
            <a:ext cx="3289469" cy="138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14677-FCC9-F3FB-E228-C6E898A5F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563" y="2207129"/>
            <a:ext cx="3740342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3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8F9E4F4D-2B3A-9929-BB28-FA9ADD0D1733}"/>
              </a:ext>
            </a:extLst>
          </p:cNvPr>
          <p:cNvSpPr txBox="1"/>
          <p:nvPr/>
        </p:nvSpPr>
        <p:spPr>
          <a:xfrm>
            <a:off x="272900" y="903175"/>
            <a:ext cx="8416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b="1" dirty="0"/>
              <a:t>subquery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di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klausa</a:t>
            </a:r>
            <a:r>
              <a:rPr lang="en-US" sz="1200" dirty="0"/>
              <a:t> : </a:t>
            </a:r>
          </a:p>
          <a:p>
            <a:pPr marL="292100" lvl="0" indent="-1714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200" b="1" dirty="0"/>
              <a:t>WHERE</a:t>
            </a:r>
          </a:p>
          <a:p>
            <a:pPr marL="292100" lvl="0" indent="-1714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200" b="1" dirty="0"/>
              <a:t>HAVING</a:t>
            </a:r>
          </a:p>
          <a:p>
            <a:pPr marL="292100" lvl="0" indent="-1714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200" b="1" dirty="0"/>
              <a:t>FROM</a:t>
            </a:r>
            <a:endParaRPr sz="1200" b="1" dirty="0"/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104FFA23-EEA8-D3CE-E9FA-CFD201C45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716" y="2017274"/>
            <a:ext cx="2287803" cy="1981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65641-E554-B52B-9A07-CAC6EE0E9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181" y="2017273"/>
            <a:ext cx="2068709" cy="1886559"/>
          </a:xfrm>
          <a:prstGeom prst="rect">
            <a:avLst/>
          </a:prstGeom>
        </p:spPr>
      </p:pic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2863BD34-CD71-2387-D449-6FA1FA1AFCFA}"/>
              </a:ext>
            </a:extLst>
          </p:cNvPr>
          <p:cNvSpPr txBox="1"/>
          <p:nvPr/>
        </p:nvSpPr>
        <p:spPr>
          <a:xfrm>
            <a:off x="1584088" y="3998400"/>
            <a:ext cx="177089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200" dirty="0"/>
              <a:t>Subquery in HAVING</a:t>
            </a:r>
            <a:endParaRPr sz="1200" dirty="0"/>
          </a:p>
        </p:txBody>
      </p:sp>
      <p:sp>
        <p:nvSpPr>
          <p:cNvPr id="8" name="Google Shape;108;p3">
            <a:extLst>
              <a:ext uri="{FF2B5EF4-FFF2-40B4-BE49-F238E27FC236}">
                <a16:creationId xmlns:a16="http://schemas.microsoft.com/office/drawing/2014/main" id="{5652ADA2-8697-4FE3-C56F-527B23FCA1CD}"/>
              </a:ext>
            </a:extLst>
          </p:cNvPr>
          <p:cNvSpPr txBox="1"/>
          <p:nvPr/>
        </p:nvSpPr>
        <p:spPr>
          <a:xfrm>
            <a:off x="3941152" y="3903832"/>
            <a:ext cx="177089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200" dirty="0"/>
              <a:t>Subquery in FROM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3400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8F9E4F4D-2B3A-9929-BB28-FA9ADD0D1733}"/>
              </a:ext>
            </a:extLst>
          </p:cNvPr>
          <p:cNvSpPr txBox="1"/>
          <p:nvPr/>
        </p:nvSpPr>
        <p:spPr>
          <a:xfrm>
            <a:off x="359325" y="885376"/>
            <a:ext cx="8416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600" dirty="0" err="1"/>
              <a:t>Membuat</a:t>
            </a:r>
            <a:r>
              <a:rPr lang="en-US" sz="1600" dirty="0"/>
              <a:t> subquery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tertata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dan alias (</a:t>
            </a:r>
            <a:r>
              <a:rPr lang="en-US" sz="1600" b="1" dirty="0"/>
              <a:t>AS</a:t>
            </a:r>
            <a:r>
              <a:rPr lang="en-US" sz="1600" dirty="0"/>
              <a:t>)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22539-5CEB-97FC-32C0-B076B6AF6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47" y="1458475"/>
            <a:ext cx="7909138" cy="25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1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8F9E4F4D-2B3A-9929-BB28-FA9ADD0D1733}"/>
              </a:ext>
            </a:extLst>
          </p:cNvPr>
          <p:cNvSpPr txBox="1"/>
          <p:nvPr/>
        </p:nvSpPr>
        <p:spPr>
          <a:xfrm>
            <a:off x="380196" y="1034726"/>
            <a:ext cx="84165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600" b="1" dirty="0"/>
              <a:t>TIMESTAMP</a:t>
            </a: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endParaRPr lang="en-US" sz="1600" dirty="0"/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600" dirty="0"/>
              <a:t>select CURRENT_TIME</a:t>
            </a: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endParaRPr lang="en-US" sz="1600" dirty="0"/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600" dirty="0"/>
              <a:t>select CURRENT_DATE</a:t>
            </a: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dan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disertai</a:t>
            </a:r>
            <a:r>
              <a:rPr lang="en-US" sz="1600" dirty="0"/>
              <a:t> </a:t>
            </a:r>
            <a:r>
              <a:rPr lang="en-US" sz="1600" dirty="0" err="1"/>
              <a:t>timezone</a:t>
            </a:r>
            <a:endParaRPr lang="en-US" sz="1600" dirty="0"/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600" dirty="0"/>
              <a:t>select NOW</a:t>
            </a: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600" dirty="0"/>
              <a:t>AGE (</a:t>
            </a:r>
            <a:r>
              <a:rPr lang="en-US" sz="1600" dirty="0" err="1"/>
              <a:t>Menampilkan</a:t>
            </a:r>
            <a:r>
              <a:rPr lang="en-US" sz="1600" dirty="0"/>
              <a:t> interval </a:t>
            </a:r>
            <a:r>
              <a:rPr lang="en-US" sz="1600" dirty="0" err="1"/>
              <a:t>diantara</a:t>
            </a:r>
            <a:r>
              <a:rPr lang="en-US" sz="1600" dirty="0"/>
              <a:t> dua </a:t>
            </a:r>
            <a:r>
              <a:rPr lang="en-US" sz="1600" dirty="0" err="1"/>
              <a:t>tanggal</a:t>
            </a:r>
            <a:r>
              <a:rPr lang="en-US" sz="1600" dirty="0"/>
              <a:t>)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600" dirty="0"/>
              <a:t>select AGE(tanggal1, tanggal2)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600" dirty="0"/>
              <a:t>select AGE(</a:t>
            </a:r>
            <a:r>
              <a:rPr lang="en-US" sz="1600" dirty="0" err="1"/>
              <a:t>tanggal</a:t>
            </a:r>
            <a:r>
              <a:rPr lang="en-US" sz="1600" dirty="0"/>
              <a:t>)</a:t>
            </a:r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sz="1600" dirty="0"/>
              <a:t>DATE_PART (</a:t>
            </a:r>
            <a:r>
              <a:rPr lang="en-US" sz="1600" dirty="0" err="1"/>
              <a:t>mengekstraksi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)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600" dirty="0"/>
              <a:t>select DATE_PART(‘year’/’month’/’day’/</a:t>
            </a:r>
            <a:r>
              <a:rPr lang="en-US" sz="1600" dirty="0" err="1"/>
              <a:t>dst</a:t>
            </a:r>
            <a:r>
              <a:rPr lang="en-US" sz="1600" dirty="0"/>
              <a:t>, </a:t>
            </a:r>
            <a:r>
              <a:rPr lang="en-US" sz="1600" dirty="0" err="1"/>
              <a:t>tanggal</a:t>
            </a:r>
            <a:r>
              <a:rPr lang="en-US" sz="1600" dirty="0"/>
              <a:t>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187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72900" y="903175"/>
            <a:ext cx="84165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[tokopaedi] Buat daftar konsumen dengan rata-rata spending per transsaksi di atas rata-rata seluruh konsumen</a:t>
            </a:r>
            <a:endParaRPr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F1F81-A712-EFFB-3098-5C7943BC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71" y="1983067"/>
            <a:ext cx="6257761" cy="932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FC9F2-629A-B938-6F74-E1A949240E31}"/>
              </a:ext>
            </a:extLst>
          </p:cNvPr>
          <p:cNvSpPr txBox="1"/>
          <p:nvPr/>
        </p:nvSpPr>
        <p:spPr>
          <a:xfrm>
            <a:off x="792653" y="1622941"/>
            <a:ext cx="4604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dirty="0"/>
              <a:t>Query 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A0D66-9056-43D0-7197-49372D5604E7}"/>
              </a:ext>
            </a:extLst>
          </p:cNvPr>
          <p:cNvSpPr txBox="1"/>
          <p:nvPr/>
        </p:nvSpPr>
        <p:spPr>
          <a:xfrm>
            <a:off x="801367" y="2968315"/>
            <a:ext cx="4604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400" dirty="0"/>
              <a:t>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AAC78-A421-FAD2-F55C-B547D51E2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71" y="3321029"/>
            <a:ext cx="1718418" cy="13747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00742" y="767902"/>
            <a:ext cx="84165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" sz="1700" dirty="0"/>
              <a:t>2. [dvdrental] Buat tabel berisi riwayat transaksi rental dengan kolom sebagai berikut</a:t>
            </a:r>
            <a:endParaRPr sz="1700" dirty="0"/>
          </a:p>
        </p:txBody>
      </p:sp>
      <p:graphicFrame>
        <p:nvGraphicFramePr>
          <p:cNvPr id="109" name="Google Shape;109;p3"/>
          <p:cNvGraphicFramePr/>
          <p:nvPr>
            <p:extLst>
              <p:ext uri="{D42A27DB-BD31-4B8C-83A1-F6EECF244321}">
                <p14:modId xmlns:p14="http://schemas.microsoft.com/office/powerpoint/2010/main" val="448345997"/>
              </p:ext>
            </p:extLst>
          </p:nvPr>
        </p:nvGraphicFramePr>
        <p:xfrm>
          <a:off x="552373" y="1233610"/>
          <a:ext cx="6877613" cy="434225"/>
        </p:xfrm>
        <a:graphic>
          <a:graphicData uri="http://schemas.openxmlformats.org/drawingml/2006/table">
            <a:tbl>
              <a:tblPr>
                <a:noFill/>
                <a:tableStyleId>{24119C3E-1310-4378-A2B0-50685C93B910}</a:tableStyleId>
              </a:tblPr>
              <a:tblGrid>
                <a:gridCol w="91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rental_id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rental_date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return_date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film_title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customer_name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5985FA-ED56-6985-B943-9E4967299AC5}"/>
              </a:ext>
            </a:extLst>
          </p:cNvPr>
          <p:cNvSpPr txBox="1"/>
          <p:nvPr/>
        </p:nvSpPr>
        <p:spPr>
          <a:xfrm>
            <a:off x="359325" y="1817775"/>
            <a:ext cx="4604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dirty="0"/>
              <a:t>Query 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7ABE3-819D-B9D1-5B4A-32C140F9827B}"/>
              </a:ext>
            </a:extLst>
          </p:cNvPr>
          <p:cNvSpPr txBox="1"/>
          <p:nvPr/>
        </p:nvSpPr>
        <p:spPr>
          <a:xfrm>
            <a:off x="4363968" y="1817775"/>
            <a:ext cx="4604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400" dirty="0"/>
              <a:t>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0546A-88AE-26E0-DB14-CE25B5644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3" y="2226037"/>
            <a:ext cx="3738739" cy="1613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4845EC-7F94-0BD2-E5F2-9813C7607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277" y="2232223"/>
            <a:ext cx="4225965" cy="9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611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353</Words>
  <Application>Microsoft Office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Caveat</vt:lpstr>
      <vt:lpstr>Roboto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ideapad slim 3i</cp:lastModifiedBy>
  <cp:revision>3</cp:revision>
  <dcterms:modified xsi:type="dcterms:W3CDTF">2023-05-12T14:23:12Z</dcterms:modified>
</cp:coreProperties>
</file>