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3" r:id="rId6"/>
    <p:sldId id="262" r:id="rId7"/>
    <p:sldId id="259" r:id="rId8"/>
  </p:sldIdLst>
  <p:sldSz cx="9144000" cy="5143500" type="screen16x9"/>
  <p:notesSz cx="6858000" cy="9144000"/>
  <p:embeddedFontLst>
    <p:embeddedFont>
      <p:font typeface="Caveat" panose="020B0604020202020204" charset="0"/>
      <p:regular r:id="rId10"/>
      <p:bold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Roboto Medium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iJnDUPn3v4Mm1zdciPetihloZ4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customschemas.google.com/relationships/presentationmetadata" Target="meta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537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3734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93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742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e41369d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ce41369d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A2A7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8850" y="186749"/>
            <a:ext cx="1053300" cy="462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 l="44385" r="23207" b="4798"/>
          <a:stretch/>
        </p:blipFill>
        <p:spPr>
          <a:xfrm>
            <a:off x="0" y="0"/>
            <a:ext cx="262284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2902325" y="406300"/>
            <a:ext cx="318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Analyst</a:t>
            </a:r>
            <a:endParaRPr sz="24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2971725" y="3509885"/>
            <a:ext cx="2332500" cy="30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Oleh: </a:t>
            </a: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Wildan Zakaria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2917050" y="1275900"/>
            <a:ext cx="6005100" cy="1717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-ID" sz="6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SQL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-ID" sz="6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Basics 1</a:t>
            </a:r>
            <a:endParaRPr sz="62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" name="Google Shape;60;p1"/>
          <p:cNvCxnSpPr/>
          <p:nvPr/>
        </p:nvCxnSpPr>
        <p:spPr>
          <a:xfrm>
            <a:off x="2971725" y="4074671"/>
            <a:ext cx="1053300" cy="0"/>
          </a:xfrm>
          <a:prstGeom prst="straightConnector1">
            <a:avLst/>
          </a:prstGeom>
          <a:noFill/>
          <a:ln w="476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"/>
          <p:cNvSpPr/>
          <p:nvPr/>
        </p:nvSpPr>
        <p:spPr>
          <a:xfrm>
            <a:off x="2971725" y="4345442"/>
            <a:ext cx="3808149" cy="586519"/>
          </a:xfrm>
          <a:custGeom>
            <a:avLst/>
            <a:gdLst/>
            <a:ahLst/>
            <a:cxnLst/>
            <a:rect l="l" t="t" r="r" b="b"/>
            <a:pathLst>
              <a:path w="2347087" h="361491" extrusionOk="0">
                <a:moveTo>
                  <a:pt x="30498" y="0"/>
                </a:moveTo>
                <a:lnTo>
                  <a:pt x="2316590" y="0"/>
                </a:lnTo>
                <a:cubicBezTo>
                  <a:pt x="2324678" y="0"/>
                  <a:pt x="2332435" y="3213"/>
                  <a:pt x="2338155" y="8933"/>
                </a:cubicBezTo>
                <a:cubicBezTo>
                  <a:pt x="2343874" y="14652"/>
                  <a:pt x="2347087" y="22409"/>
                  <a:pt x="2347087" y="30498"/>
                </a:cubicBezTo>
                <a:lnTo>
                  <a:pt x="2347087" y="330993"/>
                </a:lnTo>
                <a:cubicBezTo>
                  <a:pt x="2347087" y="339082"/>
                  <a:pt x="2343874" y="346839"/>
                  <a:pt x="2338155" y="352558"/>
                </a:cubicBezTo>
                <a:cubicBezTo>
                  <a:pt x="2332435" y="358278"/>
                  <a:pt x="2324678" y="361491"/>
                  <a:pt x="2316590" y="361491"/>
                </a:cubicBezTo>
                <a:lnTo>
                  <a:pt x="30498" y="361491"/>
                </a:lnTo>
                <a:cubicBezTo>
                  <a:pt x="22409" y="361491"/>
                  <a:pt x="14652" y="358278"/>
                  <a:pt x="8933" y="352558"/>
                </a:cubicBezTo>
                <a:cubicBezTo>
                  <a:pt x="3213" y="346839"/>
                  <a:pt x="0" y="339082"/>
                  <a:pt x="0" y="330993"/>
                </a:cubicBezTo>
                <a:lnTo>
                  <a:pt x="0" y="30498"/>
                </a:lnTo>
                <a:cubicBezTo>
                  <a:pt x="0" y="22409"/>
                  <a:pt x="3213" y="14652"/>
                  <a:pt x="8933" y="8933"/>
                </a:cubicBezTo>
                <a:cubicBezTo>
                  <a:pt x="14652" y="3213"/>
                  <a:pt x="22409" y="0"/>
                  <a:pt x="30498" y="0"/>
                </a:cubicBez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3128550" y="4423125"/>
            <a:ext cx="357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JOIN THE BEST UPSKILLING COMMUNITY</a:t>
            </a:r>
            <a:endParaRPr sz="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WITH ME at</a:t>
            </a:r>
            <a:r>
              <a:rPr lang="en" sz="15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myskill.id/bootcamp</a:t>
            </a:r>
            <a:endParaRPr sz="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2826125" y="76200"/>
            <a:ext cx="311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FULLSTACK INTENSIVE BOOTCAMP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6950475" y="4500100"/>
            <a:ext cx="21408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MINI PORTOFOLIO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0" name="Google Shape;70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74" name="Google Shape;74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Course Summary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108;p3">
            <a:extLst>
              <a:ext uri="{FF2B5EF4-FFF2-40B4-BE49-F238E27FC236}">
                <a16:creationId xmlns:a16="http://schemas.microsoft.com/office/drawing/2014/main" id="{25A6A70F-F8C5-D786-02D9-304AB0A4770F}"/>
              </a:ext>
            </a:extLst>
          </p:cNvPr>
          <p:cNvSpPr txBox="1"/>
          <p:nvPr/>
        </p:nvSpPr>
        <p:spPr>
          <a:xfrm>
            <a:off x="607825" y="1320450"/>
            <a:ext cx="72438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1714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ID" b="1" dirty="0"/>
              <a:t>Database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data yang </a:t>
            </a:r>
            <a:r>
              <a:rPr lang="en-ID" dirty="0" err="1"/>
              <a:t>terorganisasi</a:t>
            </a:r>
            <a:endParaRPr lang="en-ID" dirty="0"/>
          </a:p>
          <a:p>
            <a:pPr marL="285750" lvl="0" indent="-1714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ID" b="1" dirty="0"/>
              <a:t>Database Management System (DBMS) </a:t>
            </a:r>
            <a:r>
              <a:rPr lang="en-ID" dirty="0" err="1"/>
              <a:t>adalah</a:t>
            </a:r>
            <a:r>
              <a:rPr lang="en-ID" dirty="0"/>
              <a:t> software </a:t>
            </a:r>
            <a:r>
              <a:rPr lang="en-ID" dirty="0" err="1"/>
              <a:t>komputer</a:t>
            </a:r>
            <a:r>
              <a:rPr lang="en-ID" dirty="0"/>
              <a:t> yang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mengelola</a:t>
            </a:r>
            <a:r>
              <a:rPr lang="en-ID" dirty="0"/>
              <a:t>, </a:t>
            </a:r>
            <a:r>
              <a:rPr lang="en-ID" dirty="0" err="1"/>
              <a:t>menyimpan</a:t>
            </a:r>
            <a:r>
              <a:rPr lang="en-ID" dirty="0"/>
              <a:t>, dan </a:t>
            </a:r>
            <a:r>
              <a:rPr lang="en-ID" dirty="0" err="1"/>
              <a:t>memanipulasi</a:t>
            </a:r>
            <a:r>
              <a:rPr lang="en-ID" dirty="0"/>
              <a:t> data.</a:t>
            </a:r>
          </a:p>
          <a:p>
            <a:pPr marL="285750" lvl="0" indent="-1714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ID" b="1" dirty="0" err="1"/>
              <a:t>Contoh-contoh</a:t>
            </a:r>
            <a:r>
              <a:rPr lang="en-ID" b="1" dirty="0"/>
              <a:t> DBMS </a:t>
            </a:r>
            <a:r>
              <a:rPr lang="en-ID" dirty="0" err="1"/>
              <a:t>misalnya</a:t>
            </a:r>
            <a:r>
              <a:rPr lang="en-ID" dirty="0"/>
              <a:t> : MySQL, PostgreSQL, MS SQL Server, Oracle.</a:t>
            </a:r>
          </a:p>
          <a:p>
            <a:pPr marL="285750" lvl="0" indent="-1714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ID" b="1" dirty="0"/>
              <a:t>Relational database  </a:t>
            </a:r>
            <a:r>
              <a:rPr lang="en-ID" dirty="0" err="1"/>
              <a:t>adalah</a:t>
            </a:r>
            <a:r>
              <a:rPr lang="en-ID" dirty="0"/>
              <a:t> table-table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database yang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terhubung</a:t>
            </a:r>
            <a:r>
              <a:rPr lang="en-ID" dirty="0"/>
              <a:t> (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relasi</a:t>
            </a:r>
            <a:r>
              <a:rPr lang="en-ID" dirty="0"/>
              <a:t>) dan </a:t>
            </a:r>
            <a:r>
              <a:rPr lang="en-ID" dirty="0" err="1"/>
              <a:t>relasi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table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digambarkan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scheme.</a:t>
            </a:r>
          </a:p>
          <a:p>
            <a:pPr marL="285750" indent="-171450">
              <a:buSzPts val="1800"/>
              <a:buFont typeface="Arial" panose="020B0604020202020204" pitchFamily="34" charset="0"/>
              <a:buChar char="•"/>
            </a:pPr>
            <a:r>
              <a:rPr lang="en-US" sz="1400" b="1" dirty="0"/>
              <a:t>SQL </a:t>
            </a:r>
            <a:r>
              <a:rPr lang="en-US" sz="1400" b="1" dirty="0" err="1"/>
              <a:t>atau</a:t>
            </a:r>
            <a:r>
              <a:rPr lang="en-US" sz="1400" b="1" dirty="0"/>
              <a:t> Structured Query Language </a:t>
            </a:r>
            <a:r>
              <a:rPr lang="en-US" sz="1400" dirty="0" err="1"/>
              <a:t>adalah</a:t>
            </a:r>
            <a:r>
              <a:rPr lang="en-US" sz="1400" dirty="0"/>
              <a:t> salah </a:t>
            </a:r>
            <a:r>
              <a:rPr lang="en-US" sz="1400" dirty="0" err="1"/>
              <a:t>satu</a:t>
            </a:r>
            <a:r>
              <a:rPr lang="en-US" sz="1400" dirty="0"/>
              <a:t> Bahasa </a:t>
            </a:r>
            <a:r>
              <a:rPr lang="en-US" sz="1400" dirty="0" err="1"/>
              <a:t>standar</a:t>
            </a:r>
            <a:r>
              <a:rPr lang="en-US" sz="1400" dirty="0"/>
              <a:t> </a:t>
            </a:r>
            <a:r>
              <a:rPr lang="en-US" sz="1400" dirty="0" err="1"/>
              <a:t>pemrograman</a:t>
            </a:r>
            <a:r>
              <a:rPr lang="en-US" sz="1400" dirty="0"/>
              <a:t> yang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berkomunikasi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database.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0" name="Google Shape;70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74" name="Google Shape;74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Course Summary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554373-1353-4A92-0E39-EA80D6836970}"/>
              </a:ext>
            </a:extLst>
          </p:cNvPr>
          <p:cNvSpPr/>
          <p:nvPr/>
        </p:nvSpPr>
        <p:spPr>
          <a:xfrm>
            <a:off x="3099660" y="1150190"/>
            <a:ext cx="2189747" cy="389011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SQL </a:t>
            </a:r>
            <a:r>
              <a:rPr lang="en-US" sz="1100" dirty="0">
                <a:solidFill>
                  <a:schemeClr val="tx1"/>
                </a:solidFill>
              </a:rPr>
              <a:t>Commands</a:t>
            </a:r>
            <a:endParaRPr lang="en-ID" sz="11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B23466-C434-BC76-DE03-990B9E61A879}"/>
              </a:ext>
            </a:extLst>
          </p:cNvPr>
          <p:cNvSpPr/>
          <p:nvPr/>
        </p:nvSpPr>
        <p:spPr>
          <a:xfrm>
            <a:off x="5478681" y="2031514"/>
            <a:ext cx="1675225" cy="1661158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TCL (Transaction Control Language)</a:t>
            </a:r>
          </a:p>
          <a:p>
            <a:pPr algn="ctr"/>
            <a:r>
              <a:rPr lang="en-ID" sz="1100" dirty="0" err="1">
                <a:solidFill>
                  <a:schemeClr val="tx1"/>
                </a:solidFill>
              </a:rPr>
              <a:t>Mengontrol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ubahan</a:t>
            </a:r>
            <a:endParaRPr lang="en-ID" sz="1100" dirty="0">
              <a:solidFill>
                <a:schemeClr val="tx1"/>
              </a:solidFill>
            </a:endParaRPr>
          </a:p>
          <a:p>
            <a:pPr algn="ctr"/>
            <a:r>
              <a:rPr lang="en-ID" sz="1100" dirty="0">
                <a:solidFill>
                  <a:schemeClr val="tx1"/>
                </a:solidFill>
              </a:rPr>
              <a:t>yang </a:t>
            </a:r>
            <a:r>
              <a:rPr lang="en-ID" sz="1100" dirty="0" err="1">
                <a:solidFill>
                  <a:schemeClr val="tx1"/>
                </a:solidFill>
              </a:rPr>
              <a:t>dilakukan</a:t>
            </a:r>
            <a:r>
              <a:rPr lang="en-ID" sz="1100" dirty="0">
                <a:solidFill>
                  <a:schemeClr val="tx1"/>
                </a:solidFill>
              </a:rPr>
              <a:t> oleh</a:t>
            </a:r>
          </a:p>
          <a:p>
            <a:pPr algn="ctr"/>
            <a:r>
              <a:rPr lang="en-ID" sz="1100" dirty="0">
                <a:solidFill>
                  <a:schemeClr val="tx1"/>
                </a:solidFill>
              </a:rPr>
              <a:t>DML</a:t>
            </a:r>
          </a:p>
          <a:p>
            <a:pPr algn="ctr"/>
            <a:r>
              <a:rPr lang="en-ID" sz="1100" b="1" dirty="0">
                <a:solidFill>
                  <a:schemeClr val="tx1"/>
                </a:solidFill>
              </a:rPr>
              <a:t>Commands TCL:</a:t>
            </a:r>
          </a:p>
          <a:p>
            <a:pPr algn="ctr"/>
            <a:r>
              <a:rPr lang="en-ID" sz="1100" b="1" dirty="0">
                <a:solidFill>
                  <a:schemeClr val="tx1"/>
                </a:solidFill>
              </a:rPr>
              <a:t>- COMMIT</a:t>
            </a:r>
          </a:p>
          <a:p>
            <a:pPr marL="171450" indent="-171450" algn="ctr">
              <a:buFontTx/>
              <a:buChar char="-"/>
            </a:pPr>
            <a:r>
              <a:rPr lang="en-ID" sz="1100" b="1" dirty="0">
                <a:solidFill>
                  <a:schemeClr val="tx1"/>
                </a:solidFill>
              </a:rPr>
              <a:t>ROLLBACK</a:t>
            </a:r>
            <a:endParaRPr lang="en-US" sz="1100" b="1" dirty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en-US" sz="1100" b="1" dirty="0">
                <a:solidFill>
                  <a:schemeClr val="tx1"/>
                </a:solidFill>
              </a:rPr>
              <a:t>SAVEPOINT</a:t>
            </a:r>
            <a:endParaRPr lang="en-ID" sz="11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5C6609-5369-1680-0873-F682FDEB4B8C}"/>
              </a:ext>
            </a:extLst>
          </p:cNvPr>
          <p:cNvSpPr/>
          <p:nvPr/>
        </p:nvSpPr>
        <p:spPr>
          <a:xfrm>
            <a:off x="7234174" y="2043711"/>
            <a:ext cx="1675225" cy="1259912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DQL (Data Query Language)</a:t>
            </a:r>
          </a:p>
          <a:p>
            <a:pPr algn="ctr"/>
            <a:r>
              <a:rPr lang="en-US" sz="1100" dirty="0" err="1">
                <a:solidFill>
                  <a:schemeClr val="tx1"/>
                </a:solidFill>
              </a:rPr>
              <a:t>Mengambil</a:t>
            </a:r>
            <a:r>
              <a:rPr lang="en-US" sz="1100" dirty="0">
                <a:solidFill>
                  <a:schemeClr val="tx1"/>
                </a:solidFill>
              </a:rPr>
              <a:t> data </a:t>
            </a:r>
            <a:r>
              <a:rPr lang="en-US" sz="1100" dirty="0" err="1">
                <a:solidFill>
                  <a:schemeClr val="tx1"/>
                </a:solidFill>
              </a:rPr>
              <a:t>dari</a:t>
            </a:r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Commands DQL: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- SELECT</a:t>
            </a:r>
            <a:endParaRPr lang="en-ID" sz="11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A9B0C9-149E-9D2E-49F7-146DC95094FA}"/>
              </a:ext>
            </a:extLst>
          </p:cNvPr>
          <p:cNvSpPr/>
          <p:nvPr/>
        </p:nvSpPr>
        <p:spPr>
          <a:xfrm>
            <a:off x="3845795" y="2025559"/>
            <a:ext cx="1551347" cy="166115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DCL (Data Control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Language)</a:t>
            </a:r>
          </a:p>
          <a:p>
            <a:pPr algn="ctr"/>
            <a:r>
              <a:rPr lang="en-ID" sz="1100" dirty="0" err="1">
                <a:solidFill>
                  <a:schemeClr val="tx1"/>
                </a:solidFill>
              </a:rPr>
              <a:t>Mengubah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akses</a:t>
            </a:r>
            <a:endParaRPr lang="en-ID" sz="1100" dirty="0">
              <a:solidFill>
                <a:schemeClr val="tx1"/>
              </a:solidFill>
            </a:endParaRPr>
          </a:p>
          <a:p>
            <a:pPr algn="ctr"/>
            <a:r>
              <a:rPr lang="en-ID" sz="1100" dirty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en-ID" sz="1100" dirty="0">
                <a:solidFill>
                  <a:schemeClr val="tx1"/>
                </a:solidFill>
              </a:rPr>
              <a:t>(grant/revoke) authority</a:t>
            </a:r>
          </a:p>
          <a:p>
            <a:pPr algn="ctr"/>
            <a:r>
              <a:rPr lang="en-ID" sz="1100" b="1" dirty="0">
                <a:solidFill>
                  <a:schemeClr val="tx1"/>
                </a:solidFill>
              </a:rPr>
              <a:t>Commands DCL:</a:t>
            </a:r>
          </a:p>
          <a:p>
            <a:pPr algn="ctr"/>
            <a:r>
              <a:rPr lang="en-ID" sz="1100" b="1" dirty="0">
                <a:solidFill>
                  <a:schemeClr val="tx1"/>
                </a:solidFill>
              </a:rPr>
              <a:t>- GRANT</a:t>
            </a:r>
          </a:p>
          <a:p>
            <a:pPr algn="ctr"/>
            <a:r>
              <a:rPr lang="en-ID" sz="1100" b="1" dirty="0">
                <a:solidFill>
                  <a:schemeClr val="tx1"/>
                </a:solidFill>
              </a:rPr>
              <a:t>- REVOKE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E9D080-1C8B-99A2-65D4-28D3AF3A1D92}"/>
              </a:ext>
            </a:extLst>
          </p:cNvPr>
          <p:cNvSpPr/>
          <p:nvPr/>
        </p:nvSpPr>
        <p:spPr>
          <a:xfrm>
            <a:off x="335014" y="2025558"/>
            <a:ext cx="1675225" cy="2032996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DDL (Data Definition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Language)</a:t>
            </a:r>
          </a:p>
          <a:p>
            <a:pPr algn="ctr"/>
            <a:r>
              <a:rPr lang="en-ID" sz="1100" dirty="0" err="1">
                <a:solidFill>
                  <a:schemeClr val="tx1"/>
                </a:solidFill>
              </a:rPr>
              <a:t>Merubah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struktur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tabel</a:t>
            </a:r>
            <a:endParaRPr lang="en-ID" sz="1100" dirty="0">
              <a:solidFill>
                <a:schemeClr val="tx1"/>
              </a:solidFill>
            </a:endParaRPr>
          </a:p>
          <a:p>
            <a:pPr algn="ctr"/>
            <a:r>
              <a:rPr lang="en-ID" sz="1100" dirty="0" err="1">
                <a:solidFill>
                  <a:schemeClr val="tx1"/>
                </a:solidFill>
              </a:rPr>
              <a:t>seperti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membuat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tabel</a:t>
            </a:r>
            <a:r>
              <a:rPr lang="en-ID" sz="11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ID" sz="1100" dirty="0" err="1">
                <a:solidFill>
                  <a:schemeClr val="tx1"/>
                </a:solidFill>
              </a:rPr>
              <a:t>menghapus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tabel</a:t>
            </a:r>
            <a:r>
              <a:rPr lang="en-ID" sz="11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ID" sz="1100" dirty="0" err="1">
                <a:solidFill>
                  <a:schemeClr val="tx1"/>
                </a:solidFill>
              </a:rPr>
              <a:t>menambah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kolom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dll</a:t>
            </a:r>
            <a:r>
              <a:rPr lang="en-ID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ID" sz="1100" b="1" dirty="0">
                <a:solidFill>
                  <a:schemeClr val="tx1"/>
                </a:solidFill>
              </a:rPr>
              <a:t>command DDL:</a:t>
            </a:r>
          </a:p>
          <a:p>
            <a:pPr algn="ctr"/>
            <a:r>
              <a:rPr lang="en-ID" sz="1100" b="1" dirty="0">
                <a:solidFill>
                  <a:schemeClr val="tx1"/>
                </a:solidFill>
              </a:rPr>
              <a:t>- CREATE</a:t>
            </a:r>
          </a:p>
          <a:p>
            <a:pPr algn="ctr"/>
            <a:r>
              <a:rPr lang="en-ID" sz="1100" b="1" dirty="0">
                <a:solidFill>
                  <a:schemeClr val="tx1"/>
                </a:solidFill>
              </a:rPr>
              <a:t>- ALTER</a:t>
            </a:r>
          </a:p>
          <a:p>
            <a:pPr algn="ctr"/>
            <a:r>
              <a:rPr lang="en-ID" sz="1100" b="1" dirty="0">
                <a:solidFill>
                  <a:schemeClr val="tx1"/>
                </a:solidFill>
              </a:rPr>
              <a:t>- DROP</a:t>
            </a:r>
          </a:p>
          <a:p>
            <a:pPr algn="ctr"/>
            <a:r>
              <a:rPr lang="en-ID" sz="1100" b="1" dirty="0">
                <a:solidFill>
                  <a:schemeClr val="tx1"/>
                </a:solidFill>
              </a:rPr>
              <a:t>- TRUNCATE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ECE116-5E3C-79BA-6DE7-A2C33BF819CD}"/>
              </a:ext>
            </a:extLst>
          </p:cNvPr>
          <p:cNvSpPr/>
          <p:nvPr/>
        </p:nvSpPr>
        <p:spPr>
          <a:xfrm>
            <a:off x="2091778" y="2025558"/>
            <a:ext cx="1675225" cy="166115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DML (Data Manipulation Language)</a:t>
            </a:r>
          </a:p>
          <a:p>
            <a:pPr algn="ctr"/>
            <a:r>
              <a:rPr lang="en-ID" sz="1100" dirty="0" err="1">
                <a:solidFill>
                  <a:schemeClr val="tx1"/>
                </a:solidFill>
              </a:rPr>
              <a:t>Membuat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ubahan</a:t>
            </a:r>
            <a:r>
              <a:rPr lang="en-ID" sz="1100" dirty="0">
                <a:solidFill>
                  <a:schemeClr val="tx1"/>
                </a:solidFill>
              </a:rPr>
              <a:t> pada</a:t>
            </a:r>
          </a:p>
          <a:p>
            <a:pPr algn="ctr"/>
            <a:r>
              <a:rPr lang="en-ID" sz="1100" dirty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en-ID" sz="1100" b="1" dirty="0">
                <a:solidFill>
                  <a:schemeClr val="tx1"/>
                </a:solidFill>
              </a:rPr>
              <a:t>command DML:</a:t>
            </a:r>
          </a:p>
          <a:p>
            <a:pPr algn="ctr"/>
            <a:r>
              <a:rPr lang="en-ID" sz="1100" b="1" dirty="0">
                <a:solidFill>
                  <a:schemeClr val="tx1"/>
                </a:solidFill>
              </a:rPr>
              <a:t>- INSERT</a:t>
            </a:r>
          </a:p>
          <a:p>
            <a:pPr algn="ctr"/>
            <a:r>
              <a:rPr lang="en-ID" sz="1100" b="1" dirty="0">
                <a:solidFill>
                  <a:schemeClr val="tx1"/>
                </a:solidFill>
              </a:rPr>
              <a:t>- UPDATE</a:t>
            </a:r>
          </a:p>
          <a:p>
            <a:pPr algn="ctr"/>
            <a:r>
              <a:rPr lang="en-ID" sz="1100" b="1" dirty="0">
                <a:solidFill>
                  <a:schemeClr val="tx1"/>
                </a:solidFill>
              </a:rPr>
              <a:t>- DELETE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DF70D03-F47D-9464-C8DC-C650C8A3DF4D}"/>
              </a:ext>
            </a:extLst>
          </p:cNvPr>
          <p:cNvCxnSpPr>
            <a:stCxn id="3" idx="2"/>
            <a:endCxn id="7" idx="0"/>
          </p:cNvCxnSpPr>
          <p:nvPr/>
        </p:nvCxnSpPr>
        <p:spPr>
          <a:xfrm rot="5400000">
            <a:off x="2440403" y="271426"/>
            <a:ext cx="486357" cy="30219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CC26656-4CC5-D751-7BAD-C216B4DD2658}"/>
              </a:ext>
            </a:extLst>
          </p:cNvPr>
          <p:cNvCxnSpPr>
            <a:endCxn id="6" idx="0"/>
          </p:cNvCxnSpPr>
          <p:nvPr/>
        </p:nvCxnSpPr>
        <p:spPr>
          <a:xfrm>
            <a:off x="3601360" y="1782379"/>
            <a:ext cx="1020109" cy="2431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D08B517-DFD5-1A71-676E-EB5BFE2A1269}"/>
              </a:ext>
            </a:extLst>
          </p:cNvPr>
          <p:cNvCxnSpPr>
            <a:endCxn id="4" idx="0"/>
          </p:cNvCxnSpPr>
          <p:nvPr/>
        </p:nvCxnSpPr>
        <p:spPr>
          <a:xfrm>
            <a:off x="3561963" y="1782379"/>
            <a:ext cx="2754331" cy="2491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FB6997F-BD52-318C-8B45-CEBEF5C0E00E}"/>
              </a:ext>
            </a:extLst>
          </p:cNvPr>
          <p:cNvCxnSpPr>
            <a:endCxn id="5" idx="0"/>
          </p:cNvCxnSpPr>
          <p:nvPr/>
        </p:nvCxnSpPr>
        <p:spPr>
          <a:xfrm>
            <a:off x="3601360" y="1779401"/>
            <a:ext cx="4470427" cy="264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19E24CD-57E4-BB7D-27CF-4992FD4BCC6F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rot="5400000">
            <a:off x="3318785" y="1149808"/>
            <a:ext cx="486357" cy="12651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15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0" name="Google Shape;70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74" name="Google Shape;74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Course Summary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108;p3">
            <a:extLst>
              <a:ext uri="{FF2B5EF4-FFF2-40B4-BE49-F238E27FC236}">
                <a16:creationId xmlns:a16="http://schemas.microsoft.com/office/drawing/2014/main" id="{25A6A70F-F8C5-D786-02D9-304AB0A4770F}"/>
              </a:ext>
            </a:extLst>
          </p:cNvPr>
          <p:cNvSpPr txBox="1"/>
          <p:nvPr/>
        </p:nvSpPr>
        <p:spPr>
          <a:xfrm>
            <a:off x="347304" y="826663"/>
            <a:ext cx="8323400" cy="418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1714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200" dirty="0" err="1"/>
              <a:t>Tipe</a:t>
            </a:r>
            <a:r>
              <a:rPr lang="en-US" sz="1200" dirty="0"/>
              <a:t> data pada </a:t>
            </a:r>
            <a:r>
              <a:rPr lang="en-US" sz="1200" dirty="0" err="1"/>
              <a:t>postgreSQL</a:t>
            </a:r>
            <a:endParaRPr lang="en-US" sz="1200" b="1" dirty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200" b="1" dirty="0"/>
              <a:t>INT		</a:t>
            </a:r>
            <a:r>
              <a:rPr lang="en-US" sz="1200" dirty="0"/>
              <a:t>: </a:t>
            </a:r>
            <a:r>
              <a:rPr lang="en-US" sz="1200" dirty="0" err="1"/>
              <a:t>Bilangan</a:t>
            </a:r>
            <a:r>
              <a:rPr lang="en-US" sz="1200" dirty="0"/>
              <a:t> </a:t>
            </a:r>
            <a:r>
              <a:rPr lang="en-US" sz="1200" dirty="0" err="1"/>
              <a:t>bulat</a:t>
            </a:r>
            <a:endParaRPr lang="en-US" sz="1200" dirty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200" b="1" dirty="0"/>
              <a:t>FLOAT		</a:t>
            </a:r>
            <a:r>
              <a:rPr lang="en-US" sz="1200" dirty="0"/>
              <a:t>: </a:t>
            </a:r>
            <a:r>
              <a:rPr lang="en-US" sz="1200" dirty="0" err="1"/>
              <a:t>Bilangan</a:t>
            </a:r>
            <a:r>
              <a:rPr lang="en-US" sz="1200" dirty="0"/>
              <a:t> </a:t>
            </a:r>
            <a:r>
              <a:rPr lang="en-US" sz="1200" dirty="0" err="1"/>
              <a:t>ril</a:t>
            </a:r>
            <a:endParaRPr lang="en-US" sz="1200" dirty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200" b="1" dirty="0"/>
              <a:t>SERIAL		</a:t>
            </a:r>
            <a:r>
              <a:rPr lang="en-US" sz="1200" dirty="0"/>
              <a:t>: Pseudo-type integer,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urutan</a:t>
            </a:r>
            <a:r>
              <a:rPr lang="en-US" sz="1200" dirty="0"/>
              <a:t> (</a:t>
            </a:r>
            <a:r>
              <a:rPr lang="en-US" sz="1200" dirty="0" err="1"/>
              <a:t>otomatis</a:t>
            </a:r>
            <a:r>
              <a:rPr lang="en-US" sz="1200" dirty="0"/>
              <a:t>)</a:t>
            </a:r>
            <a:endParaRPr lang="en-US" sz="1200" b="1" dirty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200" b="1" dirty="0"/>
              <a:t>BOOLEAN	</a:t>
            </a:r>
            <a:r>
              <a:rPr lang="en-US" sz="1200" dirty="0"/>
              <a:t>: TRUE/FALSE</a:t>
            </a:r>
            <a:endParaRPr lang="en-US" sz="1200" b="1" dirty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200" b="1" dirty="0"/>
              <a:t>DATE		</a:t>
            </a:r>
            <a:r>
              <a:rPr lang="en-US" sz="1200" dirty="0"/>
              <a:t>: </a:t>
            </a:r>
            <a:r>
              <a:rPr lang="en-US" sz="1200" dirty="0" err="1"/>
              <a:t>Tanggal</a:t>
            </a:r>
            <a:endParaRPr lang="en-US" sz="1200" b="1" dirty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200" b="1" dirty="0"/>
              <a:t>CHAR(n)		</a:t>
            </a:r>
            <a:r>
              <a:rPr lang="en-US" sz="1200" dirty="0"/>
              <a:t>: </a:t>
            </a:r>
            <a:r>
              <a:rPr lang="en-US" sz="1200" dirty="0" err="1"/>
              <a:t>Karakter</a:t>
            </a:r>
            <a:r>
              <a:rPr lang="en-US" sz="1200" dirty="0"/>
              <a:t>, fixed length, blank padded</a:t>
            </a:r>
            <a:endParaRPr lang="en-US" sz="1200" b="1" dirty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200" b="1" dirty="0"/>
              <a:t>VARCHAR(n) 	</a:t>
            </a:r>
            <a:r>
              <a:rPr lang="en-US" sz="1200" dirty="0"/>
              <a:t>: </a:t>
            </a:r>
            <a:r>
              <a:rPr lang="en-US" sz="1200" dirty="0" err="1"/>
              <a:t>Karakter</a:t>
            </a:r>
            <a:r>
              <a:rPr lang="en-US" sz="1200" dirty="0"/>
              <a:t>, variable length</a:t>
            </a:r>
          </a:p>
          <a:p>
            <a:pPr marL="285750" lvl="0" indent="-1714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200" dirty="0" err="1"/>
              <a:t>Membuat</a:t>
            </a:r>
            <a:r>
              <a:rPr lang="en-US" sz="1200" dirty="0"/>
              <a:t> database : </a:t>
            </a:r>
            <a:r>
              <a:rPr lang="en-US" sz="1200" dirty="0">
                <a:solidFill>
                  <a:schemeClr val="accent5"/>
                </a:solidFill>
              </a:rPr>
              <a:t>CREATE DATABASE </a:t>
            </a:r>
            <a:r>
              <a:rPr lang="en-US" sz="1200" dirty="0" err="1"/>
              <a:t>nama_database</a:t>
            </a:r>
            <a:r>
              <a:rPr lang="en-US" sz="1200" dirty="0"/>
              <a:t>;</a:t>
            </a:r>
          </a:p>
          <a:p>
            <a:pPr marL="285750" lvl="0" indent="-1714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200" dirty="0" err="1"/>
              <a:t>Menghapus</a:t>
            </a:r>
            <a:r>
              <a:rPr lang="en-US" sz="1200" dirty="0"/>
              <a:t> database : </a:t>
            </a:r>
            <a:r>
              <a:rPr lang="en-US" sz="1200" dirty="0">
                <a:solidFill>
                  <a:schemeClr val="accent5"/>
                </a:solidFill>
              </a:rPr>
              <a:t>DROP DATABASE </a:t>
            </a:r>
            <a:r>
              <a:rPr lang="en-US" sz="1200" dirty="0" err="1"/>
              <a:t>nama_database</a:t>
            </a:r>
            <a:r>
              <a:rPr lang="en-US" sz="1200" dirty="0"/>
              <a:t>;</a:t>
            </a:r>
          </a:p>
          <a:p>
            <a:pPr marL="285750" lvl="0" indent="-1714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200" dirty="0" err="1"/>
              <a:t>Membuat</a:t>
            </a:r>
            <a:r>
              <a:rPr lang="en-US" sz="1200" dirty="0"/>
              <a:t> table: 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200" dirty="0">
                <a:solidFill>
                  <a:schemeClr val="accent5"/>
                </a:solidFill>
              </a:rPr>
              <a:t>CREATE TABLE </a:t>
            </a:r>
            <a:r>
              <a:rPr lang="en-US" sz="1200" dirty="0" err="1"/>
              <a:t>nama_table</a:t>
            </a:r>
            <a:r>
              <a:rPr lang="en-US" sz="1200" dirty="0"/>
              <a:t>( 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200" dirty="0"/>
              <a:t>	column1 datatype,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200" dirty="0"/>
              <a:t>	column2 datatype,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200" dirty="0"/>
              <a:t>	column3 datatype,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200" dirty="0"/>
              <a:t>	…);</a:t>
            </a:r>
          </a:p>
          <a:p>
            <a:pPr marL="285750" lvl="0" indent="-1714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200" dirty="0" err="1"/>
              <a:t>Menghapus</a:t>
            </a:r>
            <a:r>
              <a:rPr lang="en-US" sz="1200" dirty="0"/>
              <a:t> table : </a:t>
            </a:r>
            <a:r>
              <a:rPr lang="en-US" sz="1200" dirty="0">
                <a:solidFill>
                  <a:schemeClr val="accent5"/>
                </a:solidFill>
              </a:rPr>
              <a:t>DROP TABLE </a:t>
            </a:r>
            <a:r>
              <a:rPr lang="en-US" sz="1200" dirty="0" err="1"/>
              <a:t>nama_table</a:t>
            </a:r>
            <a:r>
              <a:rPr lang="en-US" sz="1200" dirty="0"/>
              <a:t>;</a:t>
            </a:r>
          </a:p>
          <a:p>
            <a:pPr marL="285750" lvl="0" indent="-1714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200" dirty="0" err="1"/>
              <a:t>Memasukkan</a:t>
            </a:r>
            <a:r>
              <a:rPr lang="en-US" sz="1200" dirty="0"/>
              <a:t> data </a:t>
            </a:r>
            <a:r>
              <a:rPr lang="en-US" sz="1200" dirty="0" err="1"/>
              <a:t>ke</a:t>
            </a:r>
            <a:r>
              <a:rPr lang="en-US" sz="1200" dirty="0"/>
              <a:t> table : 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200" dirty="0">
                <a:solidFill>
                  <a:schemeClr val="accent5"/>
                </a:solidFill>
              </a:rPr>
              <a:t>INSERT INTO </a:t>
            </a:r>
            <a:r>
              <a:rPr lang="en-US" sz="1200" dirty="0" err="1"/>
              <a:t>nama_table</a:t>
            </a:r>
            <a:r>
              <a:rPr lang="en-US" sz="1200" dirty="0"/>
              <a:t> (column1, column2, column3, …)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200" dirty="0">
                <a:solidFill>
                  <a:schemeClr val="accent5"/>
                </a:solidFill>
              </a:rPr>
              <a:t>VALUES</a:t>
            </a:r>
            <a:r>
              <a:rPr lang="en-US" sz="1200" dirty="0"/>
              <a:t> (values1, values2, values3, …);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3840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0" name="Google Shape;70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74" name="Google Shape;74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Course Summary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108;p3">
            <a:extLst>
              <a:ext uri="{FF2B5EF4-FFF2-40B4-BE49-F238E27FC236}">
                <a16:creationId xmlns:a16="http://schemas.microsoft.com/office/drawing/2014/main" id="{25A6A70F-F8C5-D786-02D9-304AB0A4770F}"/>
              </a:ext>
            </a:extLst>
          </p:cNvPr>
          <p:cNvSpPr txBox="1"/>
          <p:nvPr/>
        </p:nvSpPr>
        <p:spPr>
          <a:xfrm>
            <a:off x="383569" y="972469"/>
            <a:ext cx="8323400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1714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200" dirty="0" err="1"/>
              <a:t>Menghapus</a:t>
            </a:r>
            <a:r>
              <a:rPr lang="en-US" sz="1200" dirty="0"/>
              <a:t> data :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200" dirty="0"/>
              <a:t>DELETE FROM </a:t>
            </a:r>
            <a:r>
              <a:rPr lang="en-US" sz="1200" dirty="0" err="1"/>
              <a:t>nama_table</a:t>
            </a:r>
            <a:endParaRPr lang="en-US" sz="1200" dirty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200" dirty="0"/>
              <a:t>WHERE </a:t>
            </a:r>
            <a:r>
              <a:rPr lang="en-US" sz="1200" dirty="0" err="1"/>
              <a:t>kondisi</a:t>
            </a:r>
            <a:r>
              <a:rPr lang="en-US" sz="1200" dirty="0"/>
              <a:t>;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200" dirty="0" err="1"/>
              <a:t>Kondisi</a:t>
            </a:r>
            <a:r>
              <a:rPr lang="en-US" sz="1200" dirty="0"/>
              <a:t> : row/</a:t>
            </a:r>
            <a:r>
              <a:rPr lang="en-US" sz="1200" dirty="0" err="1"/>
              <a:t>entri</a:t>
            </a:r>
            <a:r>
              <a:rPr lang="en-US" sz="1200" dirty="0"/>
              <a:t> yang </a:t>
            </a:r>
            <a:r>
              <a:rPr lang="en-US" sz="1200" dirty="0" err="1"/>
              <a:t>memenuhi</a:t>
            </a:r>
            <a:r>
              <a:rPr lang="en-US" sz="1200" dirty="0"/>
              <a:t> </a:t>
            </a:r>
            <a:r>
              <a:rPr lang="en-US" sz="1200" dirty="0" err="1"/>
              <a:t>kondisi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dihapus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table</a:t>
            </a:r>
          </a:p>
          <a:p>
            <a:pPr marL="285750" lvl="0" indent="-1714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200" dirty="0" err="1"/>
              <a:t>Menambahkan</a:t>
            </a:r>
            <a:r>
              <a:rPr lang="en-US" sz="1200" dirty="0"/>
              <a:t> </a:t>
            </a:r>
            <a:r>
              <a:rPr lang="en-US" sz="1200" dirty="0" err="1"/>
              <a:t>kolom</a:t>
            </a:r>
            <a:r>
              <a:rPr lang="en-US" sz="1200" dirty="0"/>
              <a:t> </a:t>
            </a:r>
            <a:r>
              <a:rPr lang="en-US" sz="1200" dirty="0" err="1"/>
              <a:t>baru</a:t>
            </a:r>
            <a:r>
              <a:rPr lang="en-US" sz="1200" dirty="0"/>
              <a:t> pada table: 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200" dirty="0">
                <a:solidFill>
                  <a:schemeClr val="accent5"/>
                </a:solidFill>
              </a:rPr>
              <a:t>ALTER TABLE </a:t>
            </a:r>
            <a:r>
              <a:rPr lang="en-US" sz="1200" dirty="0" err="1"/>
              <a:t>nama_tabel</a:t>
            </a:r>
            <a:endParaRPr lang="en-US" sz="1200" dirty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200" dirty="0">
                <a:solidFill>
                  <a:schemeClr val="accent5"/>
                </a:solidFill>
              </a:rPr>
              <a:t>ADD COLUMN </a:t>
            </a:r>
            <a:r>
              <a:rPr lang="en-US" sz="1200" dirty="0"/>
              <a:t>newcolumn1 datatype,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200" dirty="0">
                <a:solidFill>
                  <a:schemeClr val="accent5"/>
                </a:solidFill>
              </a:rPr>
              <a:t>ADD COLUMN </a:t>
            </a:r>
            <a:r>
              <a:rPr lang="en-US" sz="1200" dirty="0"/>
              <a:t>newcolumn2 datatype,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200" dirty="0">
                <a:solidFill>
                  <a:schemeClr val="accent5"/>
                </a:solidFill>
              </a:rPr>
              <a:t>ADD COLUMN </a:t>
            </a:r>
            <a:r>
              <a:rPr lang="en-US" sz="1200" dirty="0"/>
              <a:t>newcolumn3 datatype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200" dirty="0"/>
              <a:t>...;</a:t>
            </a:r>
          </a:p>
          <a:p>
            <a:pPr marL="285750" lvl="0" indent="-1714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200" dirty="0" err="1"/>
              <a:t>Menghapus</a:t>
            </a:r>
            <a:r>
              <a:rPr lang="en-US" sz="1200" dirty="0"/>
              <a:t> </a:t>
            </a:r>
            <a:r>
              <a:rPr lang="en-US" sz="1200" dirty="0" err="1"/>
              <a:t>kolom</a:t>
            </a:r>
            <a:r>
              <a:rPr lang="en-US" sz="1200" dirty="0"/>
              <a:t> pada table :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200" dirty="0">
                <a:solidFill>
                  <a:schemeClr val="accent5"/>
                </a:solidFill>
              </a:rPr>
              <a:t>ALTER TABLE </a:t>
            </a:r>
            <a:r>
              <a:rPr lang="en-US" sz="1200" dirty="0" err="1"/>
              <a:t>nama_tabel</a:t>
            </a:r>
            <a:endParaRPr lang="en-US" sz="1200" dirty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200" dirty="0">
                <a:solidFill>
                  <a:schemeClr val="accent5"/>
                </a:solidFill>
              </a:rPr>
              <a:t>DROP COLUMN </a:t>
            </a:r>
            <a:r>
              <a:rPr lang="en-US" sz="1200" dirty="0"/>
              <a:t>newcolumn1,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200" dirty="0">
                <a:solidFill>
                  <a:schemeClr val="accent5"/>
                </a:solidFill>
              </a:rPr>
              <a:t>DROP COLUMN </a:t>
            </a:r>
            <a:r>
              <a:rPr lang="en-US" sz="1200" dirty="0"/>
              <a:t>newcolumn2,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200" dirty="0">
                <a:solidFill>
                  <a:schemeClr val="accent5"/>
                </a:solidFill>
              </a:rPr>
              <a:t>DROP COLUMN </a:t>
            </a:r>
            <a:r>
              <a:rPr lang="en-US" sz="1200" dirty="0"/>
              <a:t>newcolumn3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200" dirty="0"/>
              <a:t>...;</a:t>
            </a:r>
          </a:p>
        </p:txBody>
      </p:sp>
    </p:spTree>
    <p:extLst>
      <p:ext uri="{BB962C8B-B14F-4D97-AF65-F5344CB8AC3E}">
        <p14:creationId xmlns:p14="http://schemas.microsoft.com/office/powerpoint/2010/main" val="4162774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0" name="Google Shape;70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74" name="Google Shape;74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Course Summary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108;p3">
            <a:extLst>
              <a:ext uri="{FF2B5EF4-FFF2-40B4-BE49-F238E27FC236}">
                <a16:creationId xmlns:a16="http://schemas.microsoft.com/office/drawing/2014/main" id="{25A6A70F-F8C5-D786-02D9-304AB0A4770F}"/>
              </a:ext>
            </a:extLst>
          </p:cNvPr>
          <p:cNvSpPr txBox="1"/>
          <p:nvPr/>
        </p:nvSpPr>
        <p:spPr>
          <a:xfrm>
            <a:off x="371357" y="817688"/>
            <a:ext cx="83234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1714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200" dirty="0" err="1"/>
              <a:t>Mengubah</a:t>
            </a:r>
            <a:r>
              <a:rPr lang="en-US" sz="1200" dirty="0"/>
              <a:t> </a:t>
            </a:r>
            <a:r>
              <a:rPr lang="en-US" sz="1200" dirty="0" err="1"/>
              <a:t>tipe</a:t>
            </a:r>
            <a:r>
              <a:rPr lang="en-US" sz="1200" dirty="0"/>
              <a:t> data </a:t>
            </a:r>
            <a:r>
              <a:rPr lang="en-US" sz="1200" dirty="0" err="1"/>
              <a:t>kolom</a:t>
            </a:r>
            <a:r>
              <a:rPr lang="en-US" sz="1200" dirty="0"/>
              <a:t> pada table :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200" dirty="0">
                <a:solidFill>
                  <a:schemeClr val="accent5"/>
                </a:solidFill>
              </a:rPr>
              <a:t>ALTER TABLE </a:t>
            </a:r>
            <a:r>
              <a:rPr lang="en-US" sz="1200" dirty="0" err="1"/>
              <a:t>nama_tabel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accent5"/>
                </a:solidFill>
              </a:rPr>
              <a:t>ALTER COLUMN </a:t>
            </a:r>
            <a:r>
              <a:rPr lang="en-US" sz="1200" dirty="0" err="1"/>
              <a:t>column_name</a:t>
            </a:r>
            <a:r>
              <a:rPr lang="en-US" sz="1200" dirty="0"/>
              <a:t> datatype;</a:t>
            </a:r>
          </a:p>
          <a:p>
            <a:pPr marL="285750" lvl="0" indent="-1714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200" dirty="0" err="1"/>
              <a:t>Mengubah</a:t>
            </a:r>
            <a:r>
              <a:rPr lang="en-US" sz="1200" dirty="0"/>
              <a:t> </a:t>
            </a:r>
            <a:r>
              <a:rPr lang="en-US" sz="1200" dirty="0" err="1"/>
              <a:t>tipe</a:t>
            </a:r>
            <a:r>
              <a:rPr lang="en-US" sz="1200" dirty="0"/>
              <a:t> data </a:t>
            </a:r>
            <a:r>
              <a:rPr lang="en-US" sz="1200" dirty="0" err="1"/>
              <a:t>kolom</a:t>
            </a:r>
            <a:r>
              <a:rPr lang="en-US" sz="1200" dirty="0"/>
              <a:t> pada table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200" dirty="0">
                <a:solidFill>
                  <a:schemeClr val="accent5"/>
                </a:solidFill>
              </a:rPr>
              <a:t>ALTER TABLE </a:t>
            </a:r>
            <a:r>
              <a:rPr lang="en-US" sz="1200" dirty="0" err="1"/>
              <a:t>nama_table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accent5"/>
                </a:solidFill>
              </a:rPr>
              <a:t>ALTER COLUMN </a:t>
            </a:r>
            <a:r>
              <a:rPr lang="en-US" sz="1200" dirty="0" err="1"/>
              <a:t>column_name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accent5"/>
                </a:solidFill>
              </a:rPr>
              <a:t>TYPE</a:t>
            </a:r>
            <a:r>
              <a:rPr lang="en-US" sz="1200" dirty="0"/>
              <a:t> </a:t>
            </a:r>
            <a:r>
              <a:rPr lang="en-US" sz="1200" dirty="0" err="1"/>
              <a:t>new_datatype</a:t>
            </a:r>
            <a:r>
              <a:rPr lang="en-US" sz="1200" dirty="0"/>
              <a:t>;</a:t>
            </a:r>
          </a:p>
          <a:p>
            <a:pPr marL="285750" lvl="0" indent="-1714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200" dirty="0" err="1"/>
              <a:t>Mengubah</a:t>
            </a:r>
            <a:r>
              <a:rPr lang="en-US" sz="1200" dirty="0"/>
              <a:t> </a:t>
            </a:r>
            <a:r>
              <a:rPr lang="en-US" sz="1200" dirty="0" err="1"/>
              <a:t>nama</a:t>
            </a:r>
            <a:r>
              <a:rPr lang="en-US" sz="1200" dirty="0"/>
              <a:t> </a:t>
            </a:r>
            <a:r>
              <a:rPr lang="en-US" sz="1200" dirty="0" err="1"/>
              <a:t>kolom</a:t>
            </a:r>
            <a:r>
              <a:rPr lang="en-US" sz="1200" dirty="0"/>
              <a:t> pada table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200" dirty="0">
                <a:solidFill>
                  <a:schemeClr val="accent5"/>
                </a:solidFill>
              </a:rPr>
              <a:t>ALTER TABLE </a:t>
            </a:r>
            <a:r>
              <a:rPr lang="en-US" sz="1200" dirty="0" err="1"/>
              <a:t>nama_table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accent5"/>
                </a:solidFill>
              </a:rPr>
              <a:t>RENAME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accent5"/>
                </a:solidFill>
              </a:rPr>
              <a:t>COLUMN </a:t>
            </a:r>
            <a:r>
              <a:rPr lang="en-US" sz="1200" dirty="0" err="1"/>
              <a:t>column_name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accent5"/>
                </a:solidFill>
              </a:rPr>
              <a:t>TO</a:t>
            </a:r>
            <a:r>
              <a:rPr lang="en-US" sz="1200" dirty="0"/>
              <a:t> </a:t>
            </a:r>
            <a:r>
              <a:rPr lang="en-US" sz="1200" dirty="0" err="1"/>
              <a:t>new_column_name</a:t>
            </a:r>
            <a:r>
              <a:rPr lang="en-US" sz="1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4139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ce41369dd5_0_0"/>
          <p:cNvSpPr txBox="1"/>
          <p:nvPr/>
        </p:nvSpPr>
        <p:spPr>
          <a:xfrm>
            <a:off x="332350" y="299525"/>
            <a:ext cx="8520600" cy="13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" sz="5200" b="1" i="0" u="none" strike="noStrike" cap="none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Follow me!</a:t>
            </a:r>
            <a:endParaRPr sz="5200" b="0" i="0" u="none" strike="noStrike" cap="none"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g1ce41369dd5_0_0"/>
          <p:cNvSpPr txBox="1"/>
          <p:nvPr/>
        </p:nvSpPr>
        <p:spPr>
          <a:xfrm>
            <a:off x="398525" y="1685150"/>
            <a:ext cx="4962000" cy="17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Instagram : @wildanzkkr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Twitter : 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LinkedIn : Wildan Zakaria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g1ce41369dd5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2925" y="830550"/>
            <a:ext cx="3482400" cy="3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1ce41369dd5_0_0"/>
          <p:cNvSpPr txBox="1"/>
          <p:nvPr/>
        </p:nvSpPr>
        <p:spPr>
          <a:xfrm>
            <a:off x="454075" y="3800825"/>
            <a:ext cx="526770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</a:rPr>
              <a:t>Bootcamp Data Analysis</a:t>
            </a:r>
            <a:endParaRPr sz="2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by @myskill.id</a:t>
            </a:r>
            <a:endParaRPr sz="2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532</Words>
  <Application>Microsoft Office PowerPoint</Application>
  <PresentationFormat>On-screen Show (16:9)</PresentationFormat>
  <Paragraphs>111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Roboto Medium</vt:lpstr>
      <vt:lpstr>Roboto</vt:lpstr>
      <vt:lpstr>Arial</vt:lpstr>
      <vt:lpstr>Caveat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ideapad slim 3i</cp:lastModifiedBy>
  <cp:revision>2</cp:revision>
  <dcterms:modified xsi:type="dcterms:W3CDTF">2023-05-11T07:58:08Z</dcterms:modified>
</cp:coreProperties>
</file>