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181"/>
  </p:normalViewPr>
  <p:slideViewPr>
    <p:cSldViewPr snapToGrid="0" snapToObjects="1">
      <p:cViewPr varScale="1">
        <p:scale>
          <a:sx n="51" d="100"/>
          <a:sy n="51" d="100"/>
        </p:scale>
        <p:origin x="1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 CSS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Fullstack Developer Training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36137"/>
          </a:xfrm>
          <a:prstGeom prst="rect">
            <a:avLst/>
          </a:prstGeom>
        </p:spPr>
        <p:txBody>
          <a:bodyPr/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brackets command + e or controll + e</a:t>
            </a:r>
          </a:p>
        </p:txBody>
      </p:sp>
      <p:pic>
        <p:nvPicPr>
          <p:cNvPr id="163" name="Screen Shot 2017-12-05 at 12.56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3962" y="2076502"/>
            <a:ext cx="6524097" cy="560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978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952500" y="88900"/>
            <a:ext cx="11099800" cy="9695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dan ID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" y="1183216"/>
            <a:ext cx="6924973" cy="619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smtClean="0"/>
              <a:t>c</a:t>
            </a:r>
            <a:r>
              <a:rPr lang="en-US" smtClean="0"/>
              <a:t>la</a:t>
            </a:r>
            <a:r>
              <a:rPr smtClean="0"/>
              <a:t>ss </a:t>
            </a:r>
            <a:r>
              <a:t>dan id kita sebut selector</a:t>
            </a:r>
          </a:p>
          <a:p>
            <a:pPr algn="l"/>
            <a:endParaRPr dirty="0"/>
          </a:p>
          <a:p>
            <a:pPr algn="l"/>
            <a:r>
              <a:rPr dirty="0"/>
              <a:t>&lt;p class=“main-text”&gt;</a:t>
            </a:r>
          </a:p>
          <a:p>
            <a:pPr algn="l"/>
            <a:r>
              <a:rPr dirty="0"/>
              <a:t>&lt;p class=“profile-text”&gt;</a:t>
            </a:r>
          </a:p>
          <a:p>
            <a:pPr algn="l"/>
            <a:endParaRPr dirty="0"/>
          </a:p>
          <a:p>
            <a:pPr algn="l"/>
            <a:r>
              <a:rPr dirty="0"/>
              <a:t>.main-text {</a:t>
            </a:r>
          </a:p>
          <a:p>
            <a:pPr lvl="1" algn="l"/>
            <a:r>
              <a:rPr dirty="0"/>
              <a:t>text-align: justify;</a:t>
            </a:r>
          </a:p>
          <a:p>
            <a:pPr algn="l"/>
            <a:r>
              <a:rPr dirty="0"/>
              <a:t>}</a:t>
            </a:r>
          </a:p>
          <a:p>
            <a:pPr algn="l"/>
            <a:r>
              <a:rPr dirty="0"/>
              <a:t>.profile-text {</a:t>
            </a:r>
          </a:p>
          <a:p>
            <a:pPr lvl="1" algn="l"/>
            <a:r>
              <a:rPr dirty="0"/>
              <a:t>font-size: 22px;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169" name="Shape 169"/>
          <p:cNvSpPr/>
          <p:nvPr/>
        </p:nvSpPr>
        <p:spPr>
          <a:xfrm>
            <a:off x="494368" y="7448550"/>
            <a:ext cx="11881061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Gunakan ID hanya untuk pakai 1x saja dalam 1 section, dan ID digunakan lebih banyak untuk JavaScript dalam memanipulasi Element (DOM)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25500" y="190500"/>
            <a:ext cx="11099800" cy="1003168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r>
              <a:t>Penggunaan &lt;div&gt; pada HTML</a:t>
            </a:r>
          </a:p>
        </p:txBody>
      </p:sp>
      <p:sp>
        <p:nvSpPr>
          <p:cNvPr id="172" name="Shape 172"/>
          <p:cNvSpPr/>
          <p:nvPr/>
        </p:nvSpPr>
        <p:spPr>
          <a:xfrm>
            <a:off x="540715" y="1394883"/>
            <a:ext cx="11923369" cy="782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700"/>
            </a:pPr>
            <a:r>
              <a:t>div —&gt; division —&gt; Element —&gt; digunakan untuk menempatkan Selector ID atau class.</a:t>
            </a:r>
          </a:p>
          <a:p>
            <a:pPr algn="l">
              <a:defRPr sz="2700"/>
            </a:pPr>
            <a:endParaRPr/>
          </a:p>
          <a:p>
            <a:pPr algn="l">
              <a:defRPr sz="2700"/>
            </a:pPr>
            <a:r>
              <a:t>contoh: </a:t>
            </a:r>
          </a:p>
          <a:p>
            <a:pPr algn="l">
              <a:defRPr sz="2700"/>
            </a:pPr>
            <a:endParaRPr/>
          </a:p>
          <a:p>
            <a:pPr lvl="1" algn="l">
              <a:defRPr sz="2700"/>
            </a:pPr>
            <a:r>
              <a:t>&lt;div class=“main-text”&gt;</a:t>
            </a:r>
          </a:p>
          <a:p>
            <a:pPr lvl="2" algn="l">
              <a:defRPr sz="2700"/>
            </a:pPr>
            <a:r>
              <a:t>konten</a:t>
            </a:r>
          </a:p>
          <a:p>
            <a:pPr lvl="1" algn="l">
              <a:defRPr sz="2700"/>
            </a:pPr>
            <a:r>
              <a:t>&lt;/div&gt;</a:t>
            </a:r>
          </a:p>
          <a:p>
            <a:pPr lvl="1" algn="l">
              <a:defRPr sz="2700"/>
            </a:pPr>
            <a:endParaRPr/>
          </a:p>
          <a:p>
            <a:pPr algn="l">
              <a:defRPr sz="2700"/>
            </a:pPr>
            <a:r>
              <a:t>atau</a:t>
            </a:r>
          </a:p>
          <a:p>
            <a:pPr algn="l">
              <a:defRPr sz="2700"/>
            </a:pPr>
            <a:endParaRPr/>
          </a:p>
          <a:p>
            <a:pPr lvl="1" algn="l">
              <a:defRPr sz="2700"/>
            </a:pPr>
            <a:r>
              <a:rPr>
                <a:solidFill>
                  <a:schemeClr val="accent5"/>
                </a:solidFill>
              </a:rPr>
              <a:t>&lt;div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id=“main-text”</a:t>
            </a:r>
            <a:r>
              <a:t>&gt;</a:t>
            </a:r>
          </a:p>
          <a:p>
            <a:pPr lvl="2" algn="l">
              <a:defRPr sz="2700"/>
            </a:pPr>
            <a:r>
              <a:t>konten</a:t>
            </a:r>
          </a:p>
          <a:p>
            <a:pPr lvl="1" algn="l">
              <a:defRPr sz="2700">
                <a:solidFill>
                  <a:schemeClr val="accent5"/>
                </a:solidFill>
              </a:defRPr>
            </a:pPr>
            <a:r>
              <a:t>&lt;/div&gt;</a:t>
            </a:r>
          </a:p>
          <a:p>
            <a:pPr lvl="1" algn="l">
              <a:defRPr sz="2700">
                <a:solidFill>
                  <a:schemeClr val="accent5"/>
                </a:solidFill>
              </a:defRPr>
            </a:pPr>
            <a:endParaRPr/>
          </a:p>
          <a:p>
            <a:pPr lvl="1" algn="l">
              <a:defRPr sz="2700">
                <a:solidFill>
                  <a:schemeClr val="accent5"/>
                </a:solidFill>
              </a:defRPr>
            </a:pPr>
            <a:r>
              <a:t>contoh: &lt;img src="img_typo.jpg" alt="Girl with a jacket"&gt;</a:t>
            </a:r>
          </a:p>
          <a:p>
            <a:pPr lvl="1" algn="l">
              <a:defRPr sz="2700"/>
            </a:pPr>
            <a:endParaRPr/>
          </a:p>
          <a:p>
            <a:pPr lvl="1" algn="l">
              <a:defRPr sz="2700"/>
            </a:pPr>
            <a:r>
              <a:t>Antar 2 div ini (pembuka dan penutup) dalam CSS ibarat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box</a:t>
            </a:r>
            <a:r>
              <a:t> (kotak) yang dapat kita beri style. Contoh border, background, color, margin dsb.</a:t>
            </a:r>
          </a:p>
        </p:txBody>
      </p:sp>
      <p:sp>
        <p:nvSpPr>
          <p:cNvPr id="173" name="Shape 173"/>
          <p:cNvSpPr/>
          <p:nvPr/>
        </p:nvSpPr>
        <p:spPr>
          <a:xfrm flipH="1">
            <a:off x="3415969" y="5545564"/>
            <a:ext cx="1046494" cy="415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97400" y="5111750"/>
            <a:ext cx="1362126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Attribute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1256969" y="5596364"/>
            <a:ext cx="1046494" cy="415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803400" y="5124450"/>
            <a:ext cx="1306983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Element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CSS BOX Model</a:t>
            </a:r>
          </a:p>
        </p:txBody>
      </p:sp>
      <p:pic>
        <p:nvPicPr>
          <p:cNvPr id="179" name="Screen Shot 2017-12-05 at 3.4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742" y="1510572"/>
            <a:ext cx="10776371" cy="4481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17-12-05 at 3.52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1918" y="6276975"/>
            <a:ext cx="5306349" cy="292629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026024" y="7416272"/>
            <a:ext cx="23748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box-sizing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5579533" y="7810500"/>
            <a:ext cx="118372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17-12-05 at 3.55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77" y="2384887"/>
            <a:ext cx="11757846" cy="522571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Block Element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17-12-05 at 3.56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033" y="2014272"/>
            <a:ext cx="8533444" cy="648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Inline Element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t>Asterik Selector </a:t>
            </a:r>
            <a:r>
              <a:rPr>
                <a:solidFill>
                  <a:srgbClr val="FF2F92"/>
                </a:solidFill>
              </a:rPr>
              <a:t>*</a:t>
            </a:r>
          </a:p>
        </p:txBody>
      </p:sp>
      <p:sp>
        <p:nvSpPr>
          <p:cNvPr id="191" name="Shape 191"/>
          <p:cNvSpPr/>
          <p:nvPr/>
        </p:nvSpPr>
        <p:spPr>
          <a:xfrm>
            <a:off x="1270000" y="1488016"/>
            <a:ext cx="4854893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500"/>
            </a:pPr>
            <a:r>
              <a:t>      * {</a:t>
            </a:r>
          </a:p>
          <a:p>
            <a:pPr lvl="7" algn="l">
              <a:defRPr sz="2500"/>
            </a:pPr>
            <a:r>
              <a:t>margin: 0;</a:t>
            </a:r>
          </a:p>
          <a:p>
            <a:pPr lvl="7" algn="l">
              <a:defRPr sz="2500"/>
            </a:pPr>
            <a:r>
              <a:t>padding: 0;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dan update</a:t>
            </a:r>
          </a:p>
          <a:p>
            <a:pPr lvl="6" algn="l">
              <a:defRPr sz="2500"/>
            </a:pPr>
            <a:r>
              <a:t> </a:t>
            </a:r>
          </a:p>
          <a:p>
            <a:pPr lvl="6" algn="l">
              <a:defRPr sz="2500"/>
            </a:pPr>
            <a:r>
              <a:t>h1 {</a:t>
            </a:r>
          </a:p>
          <a:p>
            <a:pPr lvl="7" algn="l">
              <a:defRPr sz="2500"/>
            </a:pPr>
            <a:r>
              <a:t>margin-bottom: 20px;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h2 {</a:t>
            </a:r>
          </a:p>
          <a:p>
            <a:pPr lvl="7" algn="l">
              <a:defRPr sz="2500"/>
            </a:pPr>
            <a:r>
              <a:t>margin-bottom: 10px;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.main-text {</a:t>
            </a:r>
          </a:p>
          <a:p>
            <a:pPr lvl="7" algn="l">
              <a:defRPr sz="2500"/>
            </a:pPr>
            <a:r>
              <a:t>margin-bottom: 20px;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327400" y="3740150"/>
            <a:ext cx="63550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 SIMPLE LAYOUT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0084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Membuat simple layout</a:t>
            </a:r>
          </a:p>
        </p:txBody>
      </p:sp>
      <p:pic>
        <p:nvPicPr>
          <p:cNvPr id="196" name="Screen Shot 2017-12-05 at 5.3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465" y="2124008"/>
            <a:ext cx="8658325" cy="697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317500"/>
            <a:ext cx="11099800" cy="85705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2204">
              <a:defRPr sz="4960"/>
            </a:lvl1pPr>
          </a:lstStyle>
          <a:p>
            <a:r>
              <a:t>Apa itu CSS</a:t>
            </a:r>
          </a:p>
        </p:txBody>
      </p:sp>
      <p:sp>
        <p:nvSpPr>
          <p:cNvPr id="123" name="Shape 123"/>
          <p:cNvSpPr/>
          <p:nvPr/>
        </p:nvSpPr>
        <p:spPr>
          <a:xfrm>
            <a:off x="736599" y="1193800"/>
            <a:ext cx="556422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Cascading Style Sheets.</a:t>
            </a:r>
          </a:p>
        </p:txBody>
      </p:sp>
      <p:sp>
        <p:nvSpPr>
          <p:cNvPr id="124" name="Shape 124"/>
          <p:cNvSpPr/>
          <p:nvPr/>
        </p:nvSpPr>
        <p:spPr>
          <a:xfrm>
            <a:off x="736600" y="1739900"/>
            <a:ext cx="11099800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CSS mengatur bagaimana tampilan HTML pada browser.</a:t>
            </a:r>
          </a:p>
        </p:txBody>
      </p:sp>
      <p:sp>
        <p:nvSpPr>
          <p:cNvPr id="125" name="Shape 125"/>
          <p:cNvSpPr/>
          <p:nvPr/>
        </p:nvSpPr>
        <p:spPr>
          <a:xfrm>
            <a:off x="736600" y="2819400"/>
            <a:ext cx="709168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/>
              <a:t>Definisi </a:t>
            </a:r>
            <a:r>
              <a:rPr lang="en-US" dirty="0" smtClean="0"/>
              <a:t>: </a:t>
            </a:r>
            <a:r>
              <a:rPr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dirty="0" smtClean="0"/>
              <a:t> </a:t>
            </a:r>
            <a:r>
              <a:rPr dirty="0"/>
              <a:t>adalah Content.</a:t>
            </a:r>
          </a:p>
        </p:txBody>
      </p:sp>
      <p:sp>
        <p:nvSpPr>
          <p:cNvPr id="126" name="Shape 126"/>
          <p:cNvSpPr/>
          <p:nvPr/>
        </p:nvSpPr>
        <p:spPr>
          <a:xfrm>
            <a:off x="736600" y="3416300"/>
            <a:ext cx="4244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dirty="0"/>
              <a:t>adalah Style.</a:t>
            </a:r>
          </a:p>
        </p:txBody>
      </p:sp>
      <p:pic>
        <p:nvPicPr>
          <p:cNvPr id="127" name="Screen Shot 2017-12-05 at 10.17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471" y="4029868"/>
            <a:ext cx="10703517" cy="539363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153517" y="4157457"/>
            <a:ext cx="1069577" cy="158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9"/>
                </a:moveTo>
                <a:lnTo>
                  <a:pt x="431" y="21600"/>
                </a:lnTo>
                <a:lnTo>
                  <a:pt x="21600" y="21362"/>
                </a:lnTo>
                <a:lnTo>
                  <a:pt x="19933" y="0"/>
                </a:lnTo>
                <a:lnTo>
                  <a:pt x="0" y="2359"/>
                </a:lnTo>
                <a:close/>
              </a:path>
            </a:pathLst>
          </a:cu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295003" y="6055376"/>
            <a:ext cx="812852" cy="152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1448"/>
                </a:moveTo>
                <a:lnTo>
                  <a:pt x="0" y="21345"/>
                </a:lnTo>
                <a:lnTo>
                  <a:pt x="18793" y="21600"/>
                </a:lnTo>
                <a:lnTo>
                  <a:pt x="21600" y="0"/>
                </a:lnTo>
                <a:lnTo>
                  <a:pt x="940" y="1448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237125" y="8003045"/>
            <a:ext cx="783829" cy="123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" y="296"/>
                </a:moveTo>
                <a:lnTo>
                  <a:pt x="0" y="21599"/>
                </a:lnTo>
                <a:lnTo>
                  <a:pt x="21600" y="21600"/>
                </a:lnTo>
                <a:lnTo>
                  <a:pt x="21095" y="0"/>
                </a:lnTo>
                <a:lnTo>
                  <a:pt x="162" y="296"/>
                </a:lnTo>
                <a:close/>
              </a:path>
            </a:pathLst>
          </a:cu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071533" y="256116"/>
            <a:ext cx="2832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Step by step</a:t>
            </a:r>
          </a:p>
        </p:txBody>
      </p:sp>
      <p:sp>
        <p:nvSpPr>
          <p:cNvPr id="199" name="Shape 199"/>
          <p:cNvSpPr/>
          <p:nvPr/>
        </p:nvSpPr>
        <p:spPr>
          <a:xfrm>
            <a:off x="550333" y="1373716"/>
            <a:ext cx="11875121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/>
            </a:pPr>
            <a:r>
              <a:t>Membuat &lt;div&gt; setelah &lt;body&gt; dan sebelum &lt;/body&gt;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&lt;body&gt;</a:t>
            </a:r>
          </a:p>
          <a:p>
            <a:pPr lvl="1" algn="l">
              <a:defRPr sz="3000"/>
            </a:pPr>
            <a:r>
              <a:t>&lt;div class=“container”&gt;</a:t>
            </a:r>
          </a:p>
          <a:p>
            <a:pPr lvl="2" algn="l">
              <a:defRPr sz="3000"/>
            </a:pPr>
            <a:r>
              <a:t>&lt;div class=“blog-post”&gt;</a:t>
            </a:r>
          </a:p>
          <a:p>
            <a:pPr lvl="3" algn="l">
              <a:defRPr sz="3000"/>
            </a:pPr>
            <a:r>
              <a:t>……….</a:t>
            </a:r>
          </a:p>
          <a:p>
            <a:pPr lvl="3" algn="l">
              <a:defRPr sz="3000"/>
            </a:pPr>
            <a:r>
              <a:t>……….</a:t>
            </a:r>
          </a:p>
          <a:p>
            <a:pPr lvl="2" algn="l">
              <a:defRPr sz="3000"/>
            </a:pPr>
            <a:r>
              <a:t>&lt;/div&gt;</a:t>
            </a:r>
          </a:p>
          <a:p>
            <a:pPr lvl="2" algn="l">
              <a:defRPr sz="3000"/>
            </a:pPr>
            <a:r>
              <a:t>&lt;div class=“sidebar”&gt;</a:t>
            </a:r>
          </a:p>
          <a:p>
            <a:pPr lvl="3" algn="l">
              <a:defRPr sz="3000"/>
            </a:pPr>
            <a:r>
              <a:t>………</a:t>
            </a:r>
          </a:p>
          <a:p>
            <a:pPr lvl="3" algn="l">
              <a:defRPr sz="3000"/>
            </a:pPr>
            <a:r>
              <a:t>………</a:t>
            </a:r>
          </a:p>
          <a:p>
            <a:pPr lvl="2" algn="l">
              <a:defRPr sz="3000"/>
            </a:pPr>
            <a:r>
              <a:t>&lt;/sidebar&gt;</a:t>
            </a:r>
          </a:p>
          <a:p>
            <a:pPr lvl="2" algn="l">
              <a:defRPr sz="3000"/>
            </a:pPr>
            <a:r>
              <a:t>&lt;div class=“profile”&gt;&lt;/div&gt;</a:t>
            </a:r>
          </a:p>
          <a:p>
            <a:pPr lvl="2" algn="l">
              <a:defRPr sz="3000"/>
            </a:pPr>
            <a:r>
              <a:t>&lt;div class=“komentar”&gt;&lt;/div&gt;</a:t>
            </a:r>
          </a:p>
          <a:p>
            <a:pPr lvl="1" algn="l">
              <a:defRPr sz="3000"/>
            </a:pPr>
            <a:r>
              <a:t>&lt;/div&gt;</a:t>
            </a:r>
          </a:p>
          <a:p>
            <a:pPr algn="l">
              <a:defRPr sz="3000"/>
            </a:pPr>
            <a:r>
              <a:t>&lt;/body&gt;</a:t>
            </a:r>
          </a:p>
          <a:p>
            <a:pPr algn="l">
              <a:defRPr sz="3000"/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40348" y="596899"/>
            <a:ext cx="10760055" cy="861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css nya </a:t>
            </a:r>
          </a:p>
          <a:p>
            <a:pPr algn="l"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500"/>
            </a:pPr>
            <a:r>
              <a:t>.container {</a:t>
            </a:r>
          </a:p>
          <a:p>
            <a:pPr lvl="1" algn="l">
              <a:defRPr sz="2500"/>
            </a:pPr>
            <a:r>
              <a:t>width: 1140;</a:t>
            </a:r>
          </a:p>
          <a:p>
            <a:pPr lvl="1" algn="l">
              <a:defRPr sz="2500"/>
            </a:pPr>
            <a:r>
              <a:t>margin-left: auto;</a:t>
            </a:r>
          </a:p>
          <a:p>
            <a:pPr lvl="1" algn="l">
              <a:defRPr sz="2500"/>
            </a:pPr>
            <a:r>
              <a:t>margin-right: auto;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/>
            </a:pPr>
            <a:r>
              <a:t>.blog-post {</a:t>
            </a:r>
          </a:p>
          <a:p>
            <a:pPr lvl="1" algn="l">
              <a:defRPr sz="2500"/>
            </a:pPr>
            <a:r>
              <a:t>background-color: </a:t>
            </a:r>
          </a:p>
          <a:p>
            <a:pPr lvl="1" algn="l">
              <a:defRPr sz="2500"/>
            </a:pPr>
            <a:r>
              <a:t>width: 65%;</a:t>
            </a:r>
          </a:p>
          <a:p>
            <a:pPr lvl="1" algn="l">
              <a:defRPr sz="2500">
                <a:solidFill>
                  <a:srgbClr val="0096FF"/>
                </a:solidFill>
              </a:defRPr>
            </a:pPr>
            <a:r>
              <a:t>float: left;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&lt;!— sidebar here —&gt;</a:t>
            </a:r>
          </a:p>
          <a:p>
            <a:pPr algn="l">
              <a:defRPr sz="2500"/>
            </a:pPr>
            <a:r>
              <a:t>.sidebar {</a:t>
            </a:r>
          </a:p>
          <a:p>
            <a:pPr lvl="1" algn="l">
              <a:defRPr sz="2500"/>
            </a:pPr>
            <a:r>
              <a:t>background-color:</a:t>
            </a:r>
          </a:p>
          <a:p>
            <a:pPr lvl="1" algn="l">
              <a:defRPr sz="2500"/>
            </a:pPr>
            <a:r>
              <a:t>width: 25%;</a:t>
            </a:r>
          </a:p>
          <a:p>
            <a:pPr lvl="1" algn="l">
              <a:defRPr sz="2500">
                <a:solidFill>
                  <a:srgbClr val="0096FF"/>
                </a:solidFill>
              </a:defRPr>
            </a:pPr>
            <a:r>
              <a:t>float: left;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/>
            </a:pPr>
            <a:r>
              <a:t>.profile-post {</a:t>
            </a:r>
          </a:p>
          <a:p>
            <a:pPr lvl="1" algn="l">
              <a:defRPr sz="2500"/>
            </a:pPr>
            <a:r>
              <a:t>background-color:…..</a:t>
            </a:r>
          </a:p>
          <a:p>
            <a:pPr algn="l">
              <a:defRPr sz="2500"/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99533" y="129116"/>
            <a:ext cx="63637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Menambahkan property float</a:t>
            </a:r>
          </a:p>
        </p:txBody>
      </p:sp>
      <p:sp>
        <p:nvSpPr>
          <p:cNvPr id="204" name="Shape 204"/>
          <p:cNvSpPr/>
          <p:nvPr/>
        </p:nvSpPr>
        <p:spPr>
          <a:xfrm>
            <a:off x="499533" y="891116"/>
            <a:ext cx="1200573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/>
            </a:pPr>
            <a:r>
              <a:t>Menggunakan float agar 2 element bisa sejajar berbagi baris (row).</a:t>
            </a:r>
          </a:p>
          <a:p>
            <a:pPr algn="l">
              <a:defRPr sz="3000"/>
            </a:pPr>
            <a:r>
              <a:t>Maka tambahkan float: left or right pada 2 element tersebut.</a:t>
            </a:r>
          </a:p>
          <a:p>
            <a:pPr algn="l">
              <a:defRPr sz="3000"/>
            </a:pPr>
            <a:r>
              <a:t>Untuk mencegah element lain ikut float, maka sisipkan div kosong dengan class clear-fix. </a:t>
            </a:r>
          </a:p>
        </p:txBody>
      </p:sp>
      <p:sp>
        <p:nvSpPr>
          <p:cNvPr id="205" name="Shape 205"/>
          <p:cNvSpPr/>
          <p:nvPr/>
        </p:nvSpPr>
        <p:spPr>
          <a:xfrm>
            <a:off x="512737" y="3005666"/>
            <a:ext cx="1197932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Menambahkan Clearfix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Tambahkan setelah element style float, agar block lain tidak ikut sejajar. Gunakan untuk menkonter float.</a:t>
            </a:r>
          </a:p>
          <a:p>
            <a:pPr algn="l">
              <a:defRPr sz="3000"/>
            </a:pPr>
            <a:r>
              <a:t> </a:t>
            </a:r>
          </a:p>
          <a:p>
            <a:pPr lvl="1" algn="l">
              <a:defRPr sz="3000"/>
            </a:pPr>
            <a:r>
              <a:t>&lt;div class=“clearfix”&gt;&lt;/div&gt;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Tambahkan padding pada box, padding digunakan untuk menambahkan white space, didalam box, yaitu .blog-post.</a:t>
            </a:r>
          </a:p>
          <a:p>
            <a:pPr lvl="1" algn="l">
              <a:defRPr sz="3000"/>
            </a:pPr>
            <a:r>
              <a:t>.clearfix:after {</a:t>
            </a:r>
          </a:p>
          <a:p>
            <a:pPr lvl="2" algn="l">
              <a:defRPr sz="3000"/>
            </a:pPr>
            <a:r>
              <a:t>content: “”;</a:t>
            </a:r>
          </a:p>
          <a:p>
            <a:pPr lvl="2" algn="l">
              <a:defRPr sz="3000"/>
            </a:pPr>
            <a:r>
              <a:t>display: table;</a:t>
            </a:r>
          </a:p>
          <a:p>
            <a:pPr lvl="2" algn="l">
              <a:defRPr sz="3000"/>
            </a:pPr>
            <a:r>
              <a:t>clear: both;</a:t>
            </a:r>
          </a:p>
          <a:p>
            <a:pPr lvl="1" algn="l">
              <a:defRPr sz="3000"/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765969"/>
          </a:xfrm>
          <a:prstGeom prst="rect">
            <a:avLst/>
          </a:prstGeom>
        </p:spPr>
        <p:txBody>
          <a:bodyPr/>
          <a:lstStyle>
            <a:lvl1pPr defTabSz="315468">
              <a:defRPr sz="432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Finishing Blog-post</a:t>
            </a:r>
          </a:p>
        </p:txBody>
      </p:sp>
      <p:pic>
        <p:nvPicPr>
          <p:cNvPr id="208" name="Screen Shot 2017-12-06 at 3.0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11" y="2149607"/>
            <a:ext cx="6665292" cy="5043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440266" y="1200150"/>
            <a:ext cx="17145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Sidebar</a:t>
            </a:r>
          </a:p>
        </p:txBody>
      </p:sp>
      <p:pic>
        <p:nvPicPr>
          <p:cNvPr id="210" name="Screen Shot 2017-12-06 at 3.14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445" y="2020315"/>
            <a:ext cx="5380391" cy="108177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366000" y="1200150"/>
            <a:ext cx="13761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Profile</a:t>
            </a:r>
          </a:p>
        </p:txBody>
      </p:sp>
      <p:pic>
        <p:nvPicPr>
          <p:cNvPr id="212" name="Screen Shot 2017-12-06 at 3.17.3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9673" y="3131024"/>
            <a:ext cx="5381935" cy="20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7402846" y="5416550"/>
            <a:ext cx="5255590" cy="391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Buat dulu nama profile.</a:t>
            </a:r>
          </a:p>
          <a:p>
            <a:pPr algn="l">
              <a:defRPr sz="2500"/>
            </a:pPr>
            <a:r>
              <a:t>Next membuat photo profile dan nama profile bersebelahan, gambar diatas tambahkan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float left</a:t>
            </a:r>
            <a:r>
              <a:t>.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r>
              <a:t>Tambahkan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float left</a:t>
            </a:r>
            <a:r>
              <a:t> pada profile dan nama profile.</a:t>
            </a:r>
          </a:p>
          <a:p>
            <a:pPr algn="l">
              <a:defRPr sz="2500"/>
            </a:pPr>
            <a:r>
              <a:t>Dan tambahkan margin-top 30, dan margin-left 10px.</a:t>
            </a:r>
          </a:p>
        </p:txBody>
      </p:sp>
      <p:sp>
        <p:nvSpPr>
          <p:cNvPr id="214" name="Shape 214"/>
          <p:cNvSpPr/>
          <p:nvPr/>
        </p:nvSpPr>
        <p:spPr>
          <a:xfrm>
            <a:off x="491066" y="8193616"/>
            <a:ext cx="666529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500"/>
            </a:lvl1pPr>
          </a:lstStyle>
          <a:p>
            <a:r>
              <a:t>Tambahkan margin top dan left pada nama profile,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978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57581"/>
          </a:xfrm>
          <a:prstGeom prst="rect">
            <a:avLst/>
          </a:prstGeom>
        </p:spPr>
        <p:txBody>
          <a:bodyPr/>
          <a:lstStyle>
            <a:lvl1pPr defTabSz="362204">
              <a:defRPr sz="49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Position Element</a:t>
            </a:r>
          </a:p>
        </p:txBody>
      </p:sp>
      <p:sp>
        <p:nvSpPr>
          <p:cNvPr id="219" name="Shape 219"/>
          <p:cNvSpPr/>
          <p:nvPr/>
        </p:nvSpPr>
        <p:spPr>
          <a:xfrm>
            <a:off x="727339" y="1826683"/>
            <a:ext cx="11711882" cy="810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/>
            </a:pPr>
            <a:r>
              <a:t>Biasanya posisi element adalah position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relative</a:t>
            </a:r>
            <a:r>
              <a:t>, artinya posisi suatu element ditentukan dengan element lain.</a:t>
            </a:r>
          </a:p>
          <a:p>
            <a:pPr algn="l">
              <a:defRPr sz="2500"/>
            </a:pPr>
            <a:r>
              <a:t>position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absolute</a:t>
            </a:r>
            <a:r>
              <a:t>, dapat menempatkan element dimana saja yang kita mau.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r>
              <a:t>misalkan ingin menempatkan tanggal.</a:t>
            </a:r>
          </a:p>
          <a:p>
            <a:pPr algn="l">
              <a:defRPr sz="2500"/>
            </a:pPr>
            <a:endParaRPr/>
          </a:p>
          <a:p>
            <a:pPr lvl="1" algn="l">
              <a:defRPr sz="2500"/>
            </a:pPr>
            <a:r>
              <a:t>&lt;p class=“date”&gt;5 Desember 2017&lt;/p&gt; dan ditempatkan sebagai child dari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.blog-post</a:t>
            </a:r>
            <a:r>
              <a:t>, maka .blog-post position harus relative.</a:t>
            </a:r>
          </a:p>
          <a:p>
            <a:pPr lvl="1" algn="l">
              <a:defRPr sz="2500"/>
            </a:pPr>
            <a:endParaRPr/>
          </a:p>
          <a:p>
            <a:pPr lvl="1" algn="l">
              <a:defRPr sz="2500"/>
            </a:pPr>
            <a:r>
              <a:t>.date {</a:t>
            </a:r>
          </a:p>
          <a:p>
            <a:pPr lvl="2" algn="l">
              <a:defRPr sz="2500"/>
            </a:pPr>
            <a:r>
              <a:t>position: absolute;</a:t>
            </a:r>
          </a:p>
          <a:p>
            <a:pPr lvl="2" algn="l">
              <a:defRPr sz="2500"/>
            </a:pPr>
            <a:r>
              <a:t>top: 10px;</a:t>
            </a:r>
          </a:p>
          <a:p>
            <a:pPr lvl="2" algn="l">
              <a:defRPr sz="2500"/>
            </a:pPr>
            <a:r>
              <a:t>right: 30px;</a:t>
            </a:r>
          </a:p>
          <a:p>
            <a:pPr lvl="1" algn="l">
              <a:defRPr sz="2500"/>
            </a:pPr>
            <a:r>
              <a:t>}</a:t>
            </a:r>
          </a:p>
          <a:p>
            <a:pPr lvl="1" algn="l">
              <a:defRPr sz="2500"/>
            </a:pPr>
            <a:endParaRPr/>
          </a:p>
          <a:p>
            <a:pPr lvl="1"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825500" y="190500"/>
            <a:ext cx="11099800" cy="97697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t>Menerapkan CSS</a:t>
            </a:r>
          </a:p>
        </p:txBody>
      </p:sp>
      <p:sp>
        <p:nvSpPr>
          <p:cNvPr id="133" name="Shape 133"/>
          <p:cNvSpPr/>
          <p:nvPr/>
        </p:nvSpPr>
        <p:spPr>
          <a:xfrm>
            <a:off x="532605" y="1193800"/>
            <a:ext cx="12253501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Buat file baru : style.css</a:t>
            </a:r>
          </a:p>
          <a:p>
            <a:pPr marL="444500" indent="-444500" algn="l">
              <a:buSzPct val="75000"/>
              <a:buChar char="•"/>
            </a:pPr>
            <a:r>
              <a:t>Membuat link :</a:t>
            </a:r>
          </a:p>
          <a:p>
            <a:pPr lvl="3" algn="l"/>
            <a:r>
              <a:t>&lt;link rel=“stylesheet” type=“text/css” href=“stye.css”&gt;</a:t>
            </a:r>
          </a:p>
        </p:txBody>
      </p:sp>
      <p:pic>
        <p:nvPicPr>
          <p:cNvPr id="134" name="Screen Shot 2017-12-05 at 10.43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465" y="3078460"/>
            <a:ext cx="9837782" cy="644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75650" y="397933"/>
            <a:ext cx="12253501" cy="838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Brackets short key: 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t>&lt;p&gt; press control / command e to edit css.</a:t>
            </a:r>
          </a:p>
        </p:txBody>
      </p:sp>
      <p:sp>
        <p:nvSpPr>
          <p:cNvPr id="137" name="Shape 137"/>
          <p:cNvSpPr/>
          <p:nvPr/>
        </p:nvSpPr>
        <p:spPr>
          <a:xfrm>
            <a:off x="405605" y="1828800"/>
            <a:ext cx="12253501" cy="284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3" algn="l">
              <a:defRPr sz="3000"/>
            </a:pPr>
            <a:r>
              <a:rPr dirty="0"/>
              <a:t>p {</a:t>
            </a:r>
          </a:p>
          <a:p>
            <a:pPr lvl="4" algn="l">
              <a:defRPr sz="3000"/>
            </a:pPr>
            <a:r>
              <a:rPr dirty="0"/>
              <a:t>font-size: 18px;</a:t>
            </a:r>
          </a:p>
          <a:p>
            <a:pPr lvl="4" algn="l">
              <a:defRPr sz="3000"/>
            </a:pPr>
            <a:r>
              <a:rPr dirty="0"/>
              <a:t>text-align: justify;</a:t>
            </a:r>
          </a:p>
          <a:p>
            <a:pPr lvl="4" algn="l">
              <a:defRPr sz="3000"/>
            </a:pPr>
            <a:r>
              <a:rPr dirty="0"/>
              <a:t>font-family: Helvatia Neue, Arial;</a:t>
            </a:r>
          </a:p>
          <a:p>
            <a:pPr lvl="3" algn="l">
              <a:defRPr sz="3000"/>
            </a:pPr>
            <a:r>
              <a:rPr dirty="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388350" y="4906433"/>
            <a:ext cx="1225350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3" algn="l">
              <a:defRPr sz="3000"/>
            </a:pPr>
            <a:r>
              <a:rPr dirty="0"/>
              <a:t>body {</a:t>
            </a:r>
          </a:p>
          <a:p>
            <a:pPr lvl="4" algn="l">
              <a:defRPr sz="3000"/>
            </a:pPr>
            <a:r>
              <a:rPr dirty="0"/>
              <a:t>font-family: Helvetic Neue, Arial;</a:t>
            </a:r>
          </a:p>
          <a:p>
            <a:pPr lvl="4" algn="l">
              <a:defRPr sz="3000"/>
            </a:pPr>
            <a:r>
              <a:rPr dirty="0"/>
              <a:t>font-size: 18px;</a:t>
            </a:r>
          </a:p>
          <a:p>
            <a:pPr lvl="4" algn="l">
              <a:defRPr sz="3000"/>
            </a:pPr>
            <a:endParaRPr dirty="0"/>
          </a:p>
          <a:p>
            <a:pPr lvl="3" algn="l">
              <a:defRPr sz="3000"/>
            </a:pPr>
            <a:r>
              <a:rPr dirty="0"/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406400" y="4248150"/>
            <a:ext cx="130896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rPr dirty="0"/>
              <a:t>Atau 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851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82212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r>
              <a:t>CSS COLOR</a:t>
            </a:r>
          </a:p>
        </p:txBody>
      </p:sp>
      <p:pic>
        <p:nvPicPr>
          <p:cNvPr id="144" name="Screen Shot 2017-12-05 at 11.58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22" y="2141536"/>
            <a:ext cx="7091310" cy="7146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12-05 at 11.59.0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6289" y="2119047"/>
            <a:ext cx="5003801" cy="505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829634" y="3299883"/>
            <a:ext cx="2477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RGB Model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073400" y="184150"/>
            <a:ext cx="600744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Color tools Google chrome</a:t>
            </a:r>
          </a:p>
        </p:txBody>
      </p:sp>
      <p:pic>
        <p:nvPicPr>
          <p:cNvPr id="149" name="Screen Shot 2017-12-05 at 12.15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2005740"/>
            <a:ext cx="11722100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457200" y="963083"/>
            <a:ext cx="3518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Instal ColorZilla :</a:t>
            </a:r>
          </a:p>
        </p:txBody>
      </p:sp>
      <p:pic>
        <p:nvPicPr>
          <p:cNvPr id="151" name="Screen Shot 2017-12-05 at 12.20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0765" y="3569096"/>
            <a:ext cx="8814923" cy="514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7-12-05 at 12.2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840" y="1629936"/>
            <a:ext cx="8343546" cy="4667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2074333" y="311150"/>
            <a:ext cx="91661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TRANSPARANCY COLOR gunakan RGBA</a:t>
            </a:r>
          </a:p>
        </p:txBody>
      </p:sp>
      <p:sp>
        <p:nvSpPr>
          <p:cNvPr id="155" name="Shape 155"/>
          <p:cNvSpPr/>
          <p:nvPr/>
        </p:nvSpPr>
        <p:spPr>
          <a:xfrm>
            <a:off x="427566" y="7126816"/>
            <a:ext cx="122766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rgba —&gt; red, green, blue, a ??</a:t>
            </a:r>
          </a:p>
          <a:p>
            <a:pPr algn="l">
              <a:defRPr sz="2800"/>
            </a:pPr>
            <a:r>
              <a:t>An RGBA color value is specified with: rgba(red, green, blue, alpha). The alpha parameter is a number between 0.0 (fully transparent) and 1.0 (fully opaque).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351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6240"/>
            </a:lvl1pPr>
          </a:lstStyle>
          <a:p>
            <a:r>
              <a:t>Grey color</a:t>
            </a:r>
          </a:p>
        </p:txBody>
      </p:sp>
      <p:pic>
        <p:nvPicPr>
          <p:cNvPr id="158" name="Screen Shot 2017-12-05 at 12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177" y="1631553"/>
            <a:ext cx="12054060" cy="6286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17-12-05 at 12.50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3351" y="685481"/>
            <a:ext cx="3302001" cy="868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338666" y="6974416"/>
            <a:ext cx="900362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#aaa, #a22a2, #999, #919191, #888, #808080, #777, #6f6f6f, #666, #5e5e5e, #555, #4d4d4d, #444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786</Words>
  <Application>Microsoft Macintosh PowerPoint</Application>
  <PresentationFormat>Custom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Helvetica</vt:lpstr>
      <vt:lpstr>Helvetica Light</vt:lpstr>
      <vt:lpstr>Helvetica Neue</vt:lpstr>
      <vt:lpstr>White</vt:lpstr>
      <vt:lpstr>Materi CSS</vt:lpstr>
      <vt:lpstr>Apa itu CSS</vt:lpstr>
      <vt:lpstr>Menerapkan CSS</vt:lpstr>
      <vt:lpstr>PowerPoint Presentation</vt:lpstr>
      <vt:lpstr>PowerPoint Presentation</vt:lpstr>
      <vt:lpstr>CSS COLOR</vt:lpstr>
      <vt:lpstr>PowerPoint Presentation</vt:lpstr>
      <vt:lpstr>PowerPoint Presentation</vt:lpstr>
      <vt:lpstr>Grey color</vt:lpstr>
      <vt:lpstr>brackets command + e or controll + e</vt:lpstr>
      <vt:lpstr>PowerPoint Presentation</vt:lpstr>
      <vt:lpstr>Class dan ID</vt:lpstr>
      <vt:lpstr>Penggunaan &lt;div&gt; pada HTML</vt:lpstr>
      <vt:lpstr>CSS BOX Model</vt:lpstr>
      <vt:lpstr>Block Element</vt:lpstr>
      <vt:lpstr>Inline Element</vt:lpstr>
      <vt:lpstr>Asterik Selector *</vt:lpstr>
      <vt:lpstr>PowerPoint Presentation</vt:lpstr>
      <vt:lpstr>Membuat simple layout</vt:lpstr>
      <vt:lpstr>PowerPoint Presentation</vt:lpstr>
      <vt:lpstr>PowerPoint Presentation</vt:lpstr>
      <vt:lpstr>PowerPoint Presentation</vt:lpstr>
      <vt:lpstr>Finishing Blog-post</vt:lpstr>
      <vt:lpstr>PowerPoint Presentation</vt:lpstr>
      <vt:lpstr>Position Element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CSS</dc:title>
  <cp:lastModifiedBy>Microsoft Office User</cp:lastModifiedBy>
  <cp:revision>2</cp:revision>
  <dcterms:modified xsi:type="dcterms:W3CDTF">2018-12-21T06:36:39Z</dcterms:modified>
</cp:coreProperties>
</file>