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3" r:id="rId8"/>
    <p:sldId id="264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"/>
            <a:ext cx="12188951" cy="68559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99589" y="2178507"/>
            <a:ext cx="859282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227" y="734949"/>
            <a:ext cx="3459454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3542" y="1314145"/>
            <a:ext cx="5567680" cy="419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_1ed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533904"/>
            <a:ext cx="3729354" cy="1391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0" spc="-10" dirty="0">
                <a:latin typeface="Calibri Light"/>
                <a:cs typeface="Calibri Light"/>
              </a:rPr>
              <a:t>CYBV474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ts val="1595"/>
              </a:lnSpc>
            </a:pPr>
            <a:r>
              <a:rPr sz="1400" b="0" dirty="0">
                <a:latin typeface="Calibri Light"/>
                <a:cs typeface="Calibri Light"/>
              </a:rPr>
              <a:t>Advanced</a:t>
            </a:r>
            <a:r>
              <a:rPr sz="1400" b="0" spc="-60" dirty="0">
                <a:latin typeface="Calibri Light"/>
                <a:cs typeface="Calibri Light"/>
              </a:rPr>
              <a:t> </a:t>
            </a:r>
            <a:r>
              <a:rPr sz="1400" b="0" dirty="0">
                <a:latin typeface="Calibri Light"/>
                <a:cs typeface="Calibri Light"/>
              </a:rPr>
              <a:t>Analytics</a:t>
            </a:r>
            <a:r>
              <a:rPr sz="1400" b="0" spc="-60" dirty="0">
                <a:latin typeface="Calibri Light"/>
                <a:cs typeface="Calibri Light"/>
              </a:rPr>
              <a:t> </a:t>
            </a:r>
            <a:r>
              <a:rPr sz="1400" b="0" dirty="0">
                <a:latin typeface="Calibri Light"/>
                <a:cs typeface="Calibri Light"/>
              </a:rPr>
              <a:t>for</a:t>
            </a:r>
            <a:r>
              <a:rPr sz="1400" b="0" spc="-40" dirty="0">
                <a:latin typeface="Calibri Light"/>
                <a:cs typeface="Calibri Light"/>
              </a:rPr>
              <a:t> </a:t>
            </a:r>
            <a:r>
              <a:rPr sz="1400" b="0" dirty="0">
                <a:latin typeface="Calibri Light"/>
                <a:cs typeface="Calibri Light"/>
              </a:rPr>
              <a:t>Security</a:t>
            </a:r>
            <a:r>
              <a:rPr sz="1400" b="0" spc="-45" dirty="0">
                <a:latin typeface="Calibri Light"/>
                <a:cs typeface="Calibri Light"/>
              </a:rPr>
              <a:t> </a:t>
            </a:r>
            <a:r>
              <a:rPr sz="1400" b="0" spc="-10" dirty="0">
                <a:latin typeface="Calibri Light"/>
                <a:cs typeface="Calibri Light"/>
              </a:rPr>
              <a:t>Operations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400" b="0" dirty="0">
                <a:latin typeface="Calibri Light"/>
                <a:cs typeface="Calibri Light"/>
              </a:rPr>
              <a:t>Week</a:t>
            </a:r>
            <a:r>
              <a:rPr sz="1400" b="0" spc="215" dirty="0">
                <a:latin typeface="Calibri Light"/>
                <a:cs typeface="Calibri Light"/>
              </a:rPr>
              <a:t> </a:t>
            </a:r>
            <a:r>
              <a:rPr sz="1400" b="0" spc="-50" dirty="0">
                <a:latin typeface="Calibri Light"/>
                <a:cs typeface="Calibri Light"/>
              </a:rPr>
              <a:t>7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ts val="1595"/>
              </a:lnSpc>
              <a:spcBef>
                <a:spcPts val="1345"/>
              </a:spcBef>
            </a:pPr>
            <a:r>
              <a:rPr sz="1400" b="0" spc="-25" dirty="0">
                <a:latin typeface="Calibri Light"/>
                <a:cs typeface="Calibri Light"/>
              </a:rPr>
              <a:t>Natural</a:t>
            </a:r>
            <a:r>
              <a:rPr sz="1400" b="0" spc="-45" dirty="0">
                <a:latin typeface="Calibri Light"/>
                <a:cs typeface="Calibri Light"/>
              </a:rPr>
              <a:t> </a:t>
            </a:r>
            <a:r>
              <a:rPr sz="1400" b="0" spc="-10" dirty="0">
                <a:latin typeface="Calibri Light"/>
                <a:cs typeface="Calibri Light"/>
              </a:rPr>
              <a:t>Language</a:t>
            </a:r>
            <a:r>
              <a:rPr sz="1400" b="0" spc="-45" dirty="0">
                <a:latin typeface="Calibri Light"/>
                <a:cs typeface="Calibri Light"/>
              </a:rPr>
              <a:t> </a:t>
            </a:r>
            <a:r>
              <a:rPr sz="1400" b="0" spc="-20" dirty="0">
                <a:latin typeface="Calibri Light"/>
                <a:cs typeface="Calibri Light"/>
              </a:rPr>
              <a:t>Part</a:t>
            </a:r>
            <a:r>
              <a:rPr sz="1400" b="0" spc="-40" dirty="0">
                <a:latin typeface="Calibri Light"/>
                <a:cs typeface="Calibri Light"/>
              </a:rPr>
              <a:t> </a:t>
            </a:r>
            <a:r>
              <a:rPr sz="1400" b="0" dirty="0">
                <a:latin typeface="Calibri Light"/>
                <a:cs typeface="Calibri Light"/>
              </a:rPr>
              <a:t>II</a:t>
            </a:r>
            <a:r>
              <a:rPr sz="1400" b="0" spc="-10" dirty="0">
                <a:latin typeface="Calibri Light"/>
                <a:cs typeface="Calibri Light"/>
              </a:rPr>
              <a:t> </a:t>
            </a:r>
            <a:r>
              <a:rPr sz="1400" b="0" dirty="0">
                <a:latin typeface="Calibri Light"/>
                <a:cs typeface="Calibri Light"/>
              </a:rPr>
              <a:t>– The</a:t>
            </a:r>
            <a:r>
              <a:rPr sz="1400" b="0" spc="-45" dirty="0">
                <a:latin typeface="Calibri Light"/>
                <a:cs typeface="Calibri Light"/>
              </a:rPr>
              <a:t> </a:t>
            </a:r>
            <a:r>
              <a:rPr sz="1400" b="0" spc="-20" dirty="0">
                <a:latin typeface="Calibri Light"/>
                <a:cs typeface="Calibri Light"/>
              </a:rPr>
              <a:t>amazing</a:t>
            </a:r>
            <a:r>
              <a:rPr sz="1400" b="0" spc="-45" dirty="0">
                <a:latin typeface="Calibri Light"/>
                <a:cs typeface="Calibri Light"/>
              </a:rPr>
              <a:t> </a:t>
            </a:r>
            <a:r>
              <a:rPr sz="1400" b="0" spc="-10" dirty="0">
                <a:latin typeface="Calibri Light"/>
                <a:cs typeface="Calibri Light"/>
              </a:rPr>
              <a:t>history</a:t>
            </a:r>
            <a:r>
              <a:rPr sz="1400" b="0" spc="-55" dirty="0">
                <a:latin typeface="Calibri Light"/>
                <a:cs typeface="Calibri Light"/>
              </a:rPr>
              <a:t> </a:t>
            </a:r>
            <a:r>
              <a:rPr sz="1400" b="0" dirty="0">
                <a:latin typeface="Calibri Light"/>
                <a:cs typeface="Calibri Light"/>
              </a:rPr>
              <a:t>of</a:t>
            </a:r>
            <a:r>
              <a:rPr sz="1400" b="0" spc="-30" dirty="0">
                <a:latin typeface="Calibri Light"/>
                <a:cs typeface="Calibri Light"/>
              </a:rPr>
              <a:t> </a:t>
            </a:r>
            <a:r>
              <a:rPr sz="1400" b="0" spc="-25" dirty="0">
                <a:latin typeface="Calibri Light"/>
                <a:cs typeface="Calibri Light"/>
              </a:rPr>
              <a:t>the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ts val="1595"/>
              </a:lnSpc>
            </a:pPr>
            <a:r>
              <a:rPr sz="1400" b="0" spc="-20" dirty="0">
                <a:latin typeface="Calibri Light"/>
                <a:cs typeface="Calibri Light"/>
              </a:rPr>
              <a:t>Natural</a:t>
            </a:r>
            <a:r>
              <a:rPr sz="1400" b="0" spc="-25" dirty="0">
                <a:latin typeface="Calibri Light"/>
                <a:cs typeface="Calibri Light"/>
              </a:rPr>
              <a:t> </a:t>
            </a:r>
            <a:r>
              <a:rPr sz="1400" b="0" spc="-20" dirty="0">
                <a:latin typeface="Calibri Light"/>
                <a:cs typeface="Calibri Light"/>
              </a:rPr>
              <a:t>Language</a:t>
            </a:r>
            <a:r>
              <a:rPr sz="1400" b="0" spc="-25" dirty="0">
                <a:latin typeface="Calibri Light"/>
                <a:cs typeface="Calibri Light"/>
              </a:rPr>
              <a:t> </a:t>
            </a:r>
            <a:r>
              <a:rPr sz="1400" b="0" spc="-10" dirty="0">
                <a:latin typeface="Calibri Light"/>
                <a:cs typeface="Calibri Light"/>
              </a:rPr>
              <a:t>Corpus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19470" cy="2131060"/>
          </a:xfrm>
          <a:custGeom>
            <a:avLst/>
            <a:gdLst/>
            <a:ahLst/>
            <a:cxnLst/>
            <a:rect l="l" t="t" r="r" b="b"/>
            <a:pathLst>
              <a:path w="5919470" h="2131060">
                <a:moveTo>
                  <a:pt x="5919216" y="0"/>
                </a:moveTo>
                <a:lnTo>
                  <a:pt x="0" y="0"/>
                </a:lnTo>
                <a:lnTo>
                  <a:pt x="0" y="2130552"/>
                </a:lnTo>
                <a:lnTo>
                  <a:pt x="4935855" y="2130552"/>
                </a:lnTo>
                <a:lnTo>
                  <a:pt x="591921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967" y="3009521"/>
            <a:ext cx="4818468" cy="98947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683252"/>
            <a:ext cx="12189460" cy="2174875"/>
            <a:chOff x="0" y="4683252"/>
            <a:chExt cx="12189460" cy="2174875"/>
          </a:xfrm>
        </p:grpSpPr>
        <p:sp>
          <p:nvSpPr>
            <p:cNvPr id="6" name="object 6"/>
            <p:cNvSpPr/>
            <p:nvPr/>
          </p:nvSpPr>
          <p:spPr>
            <a:xfrm>
              <a:off x="6265164" y="4683252"/>
              <a:ext cx="5923915" cy="2174875"/>
            </a:xfrm>
            <a:custGeom>
              <a:avLst/>
              <a:gdLst/>
              <a:ahLst/>
              <a:cxnLst/>
              <a:rect l="l" t="t" r="r" b="b"/>
              <a:pathLst>
                <a:path w="5923915" h="2174875">
                  <a:moveTo>
                    <a:pt x="5923788" y="0"/>
                  </a:moveTo>
                  <a:lnTo>
                    <a:pt x="1006983" y="0"/>
                  </a:lnTo>
                  <a:lnTo>
                    <a:pt x="0" y="2174747"/>
                  </a:lnTo>
                  <a:lnTo>
                    <a:pt x="5923788" y="2174747"/>
                  </a:lnTo>
                  <a:lnTo>
                    <a:pt x="592378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683252"/>
              <a:ext cx="7091680" cy="2174875"/>
            </a:xfrm>
            <a:custGeom>
              <a:avLst/>
              <a:gdLst/>
              <a:ahLst/>
              <a:cxnLst/>
              <a:rect l="l" t="t" r="r" b="b"/>
              <a:pathLst>
                <a:path w="7091680" h="2174875">
                  <a:moveTo>
                    <a:pt x="7091172" y="0"/>
                  </a:moveTo>
                  <a:lnTo>
                    <a:pt x="0" y="0"/>
                  </a:lnTo>
                  <a:lnTo>
                    <a:pt x="0" y="2174747"/>
                  </a:lnTo>
                  <a:lnTo>
                    <a:pt x="6084316" y="2174747"/>
                  </a:lnTo>
                  <a:lnTo>
                    <a:pt x="7091172" y="0"/>
                  </a:lnTo>
                  <a:close/>
                </a:path>
              </a:pathLst>
            </a:custGeom>
            <a:solidFill>
              <a:srgbClr val="B1B1B1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8409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Agenda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497" y="2723870"/>
            <a:ext cx="4125595" cy="25565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little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history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Utilizing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 Analysis</a:t>
            </a:r>
            <a:endParaRPr sz="20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280"/>
              </a:lnSpc>
              <a:spcBef>
                <a:spcPts val="234"/>
              </a:spcBef>
              <a:buFont typeface="Wingdings"/>
              <a:buChar char=""/>
              <a:tabLst>
                <a:tab pos="697865" algn="l"/>
              </a:tabLst>
            </a:pPr>
            <a:r>
              <a:rPr sz="2000" spc="-40" dirty="0">
                <a:latin typeface="Times New Roman"/>
                <a:cs typeface="Times New Roman"/>
              </a:rPr>
              <a:t>Your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week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98500" marR="2667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characteristics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speech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tendencies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1155065" algn="l"/>
              </a:tabLst>
            </a:pPr>
            <a:r>
              <a:rPr sz="1600" dirty="0">
                <a:latin typeface="Times New Roman"/>
                <a:cs typeface="Times New Roman"/>
              </a:rPr>
              <a:t>POS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candidate</a:t>
            </a:r>
            <a:endParaRPr sz="16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1155065" algn="l"/>
              </a:tabLst>
            </a:pPr>
            <a:r>
              <a:rPr sz="1600" spc="-10" dirty="0">
                <a:latin typeface="Times New Roman"/>
                <a:cs typeface="Times New Roman"/>
              </a:rPr>
              <a:t>TOP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words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candidate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82029" y="0"/>
            <a:ext cx="6107430" cy="6858000"/>
            <a:chOff x="6082029" y="0"/>
            <a:chExt cx="6107430" cy="6858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029" y="2956305"/>
              <a:ext cx="2679573" cy="2679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8577" y="0"/>
              <a:ext cx="4040374" cy="34338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6903" y="224027"/>
              <a:ext cx="3204972" cy="24033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5979" y="3822061"/>
              <a:ext cx="1125220" cy="762000"/>
            </a:xfrm>
            <a:custGeom>
              <a:avLst/>
              <a:gdLst/>
              <a:ahLst/>
              <a:cxnLst/>
              <a:rect l="l" t="t" r="r" b="b"/>
              <a:pathLst>
                <a:path w="1125220" h="762000">
                  <a:moveTo>
                    <a:pt x="1058856" y="0"/>
                  </a:moveTo>
                  <a:lnTo>
                    <a:pt x="66178" y="0"/>
                  </a:lnTo>
                  <a:lnTo>
                    <a:pt x="40482" y="5224"/>
                  </a:lnTo>
                  <a:lnTo>
                    <a:pt x="19439" y="19449"/>
                  </a:lnTo>
                  <a:lnTo>
                    <a:pt x="5221" y="40502"/>
                  </a:lnTo>
                  <a:lnTo>
                    <a:pt x="0" y="66211"/>
                  </a:lnTo>
                  <a:lnTo>
                    <a:pt x="0" y="761434"/>
                  </a:lnTo>
                  <a:lnTo>
                    <a:pt x="1125034" y="761434"/>
                  </a:lnTo>
                  <a:lnTo>
                    <a:pt x="1125034" y="662117"/>
                  </a:lnTo>
                  <a:lnTo>
                    <a:pt x="99267" y="662117"/>
                  </a:lnTo>
                  <a:lnTo>
                    <a:pt x="99267" y="99317"/>
                  </a:lnTo>
                  <a:lnTo>
                    <a:pt x="1125034" y="99317"/>
                  </a:lnTo>
                  <a:lnTo>
                    <a:pt x="1125034" y="66211"/>
                  </a:lnTo>
                  <a:lnTo>
                    <a:pt x="1119812" y="40502"/>
                  </a:lnTo>
                  <a:lnTo>
                    <a:pt x="1105594" y="19449"/>
                  </a:lnTo>
                  <a:lnTo>
                    <a:pt x="1084552" y="5224"/>
                  </a:lnTo>
                  <a:lnTo>
                    <a:pt x="1058856" y="0"/>
                  </a:lnTo>
                  <a:close/>
                </a:path>
                <a:path w="1125220" h="762000">
                  <a:moveTo>
                    <a:pt x="1125034" y="99317"/>
                  </a:moveTo>
                  <a:lnTo>
                    <a:pt x="1025766" y="99317"/>
                  </a:lnTo>
                  <a:lnTo>
                    <a:pt x="1025766" y="662117"/>
                  </a:lnTo>
                  <a:lnTo>
                    <a:pt x="1125034" y="662117"/>
                  </a:lnTo>
                  <a:lnTo>
                    <a:pt x="1125034" y="9931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7442" y="3822061"/>
              <a:ext cx="1522730" cy="927100"/>
            </a:xfrm>
            <a:custGeom>
              <a:avLst/>
              <a:gdLst/>
              <a:ahLst/>
              <a:cxnLst/>
              <a:rect l="l" t="t" r="r" b="b"/>
              <a:pathLst>
                <a:path w="1522729" h="927100">
                  <a:moveTo>
                    <a:pt x="1224303" y="662117"/>
                  </a:moveTo>
                  <a:lnTo>
                    <a:pt x="297804" y="662117"/>
                  </a:lnTo>
                  <a:lnTo>
                    <a:pt x="297804" y="99317"/>
                  </a:lnTo>
                  <a:lnTo>
                    <a:pt x="1224303" y="99317"/>
                  </a:lnTo>
                  <a:lnTo>
                    <a:pt x="1224303" y="662117"/>
                  </a:lnTo>
                  <a:close/>
                </a:path>
                <a:path w="1522729" h="927100">
                  <a:moveTo>
                    <a:pt x="1323571" y="66211"/>
                  </a:moveTo>
                  <a:lnTo>
                    <a:pt x="1318349" y="40502"/>
                  </a:lnTo>
                  <a:lnTo>
                    <a:pt x="1304131" y="19449"/>
                  </a:lnTo>
                  <a:lnTo>
                    <a:pt x="1283088" y="5224"/>
                  </a:lnTo>
                  <a:lnTo>
                    <a:pt x="1257393" y="0"/>
                  </a:lnTo>
                  <a:lnTo>
                    <a:pt x="264715" y="0"/>
                  </a:lnTo>
                  <a:lnTo>
                    <a:pt x="239019" y="5224"/>
                  </a:lnTo>
                  <a:lnTo>
                    <a:pt x="217976" y="19449"/>
                  </a:lnTo>
                  <a:lnTo>
                    <a:pt x="203758" y="40502"/>
                  </a:lnTo>
                  <a:lnTo>
                    <a:pt x="198536" y="66211"/>
                  </a:lnTo>
                  <a:lnTo>
                    <a:pt x="198536" y="761434"/>
                  </a:lnTo>
                  <a:lnTo>
                    <a:pt x="1323571" y="761434"/>
                  </a:lnTo>
                  <a:lnTo>
                    <a:pt x="1323571" y="66211"/>
                  </a:lnTo>
                  <a:close/>
                </a:path>
                <a:path w="1522729" h="927100">
                  <a:moveTo>
                    <a:pt x="860321" y="827646"/>
                  </a:moveTo>
                  <a:lnTo>
                    <a:pt x="860321" y="844199"/>
                  </a:lnTo>
                  <a:lnTo>
                    <a:pt x="860321" y="854131"/>
                  </a:lnTo>
                  <a:lnTo>
                    <a:pt x="853704" y="860752"/>
                  </a:lnTo>
                  <a:lnTo>
                    <a:pt x="843777" y="860752"/>
                  </a:lnTo>
                  <a:lnTo>
                    <a:pt x="678331" y="860752"/>
                  </a:lnTo>
                  <a:lnTo>
                    <a:pt x="668404" y="860752"/>
                  </a:lnTo>
                  <a:lnTo>
                    <a:pt x="661786" y="854131"/>
                  </a:lnTo>
                  <a:lnTo>
                    <a:pt x="661786" y="844199"/>
                  </a:lnTo>
                  <a:lnTo>
                    <a:pt x="661786" y="827646"/>
                  </a:lnTo>
                  <a:lnTo>
                    <a:pt x="0" y="827646"/>
                  </a:lnTo>
                  <a:lnTo>
                    <a:pt x="0" y="860752"/>
                  </a:lnTo>
                  <a:lnTo>
                    <a:pt x="5221" y="886460"/>
                  </a:lnTo>
                  <a:lnTo>
                    <a:pt x="19439" y="907514"/>
                  </a:lnTo>
                  <a:lnTo>
                    <a:pt x="40482" y="921739"/>
                  </a:lnTo>
                  <a:lnTo>
                    <a:pt x="66178" y="926963"/>
                  </a:lnTo>
                  <a:lnTo>
                    <a:pt x="1455928" y="926963"/>
                  </a:lnTo>
                  <a:lnTo>
                    <a:pt x="1481624" y="921739"/>
                  </a:lnTo>
                  <a:lnTo>
                    <a:pt x="1502667" y="907514"/>
                  </a:lnTo>
                  <a:lnTo>
                    <a:pt x="1516885" y="886460"/>
                  </a:lnTo>
                  <a:lnTo>
                    <a:pt x="1522107" y="860752"/>
                  </a:lnTo>
                  <a:lnTo>
                    <a:pt x="1522107" y="827646"/>
                  </a:lnTo>
                  <a:lnTo>
                    <a:pt x="860321" y="827646"/>
                  </a:lnTo>
                  <a:close/>
                </a:path>
              </a:pathLst>
            </a:custGeom>
            <a:ln w="1930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0781" y="4254496"/>
              <a:ext cx="3138170" cy="26035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9591" y="5010911"/>
              <a:ext cx="2113788" cy="1661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3280" cy="6858000"/>
          </a:xfrm>
          <a:custGeom>
            <a:avLst/>
            <a:gdLst/>
            <a:ahLst/>
            <a:cxnLst/>
            <a:rect l="l" t="t" r="r" b="b"/>
            <a:pathLst>
              <a:path w="4653280" h="6858000">
                <a:moveTo>
                  <a:pt x="4652772" y="0"/>
                </a:moveTo>
                <a:lnTo>
                  <a:pt x="0" y="0"/>
                </a:lnTo>
                <a:lnTo>
                  <a:pt x="0" y="6858000"/>
                </a:lnTo>
                <a:lnTo>
                  <a:pt x="4652772" y="6858000"/>
                </a:lnTo>
                <a:lnTo>
                  <a:pt x="4652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39" y="2316861"/>
            <a:ext cx="285305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Week</a:t>
            </a:r>
            <a:r>
              <a:rPr sz="44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10" dirty="0">
                <a:solidFill>
                  <a:srgbClr val="FFFFFF"/>
                </a:solidFill>
                <a:latin typeface="Calibri Light"/>
                <a:cs typeface="Calibri Light"/>
              </a:rPr>
              <a:t>Seven Assignments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6200394"/>
            <a:ext cx="4297045" cy="0"/>
          </a:xfrm>
          <a:custGeom>
            <a:avLst/>
            <a:gdLst/>
            <a:ahLst/>
            <a:cxnLst/>
            <a:rect l="l" t="t" r="r" b="b"/>
            <a:pathLst>
              <a:path w="4297045">
                <a:moveTo>
                  <a:pt x="0" y="0"/>
                </a:moveTo>
                <a:lnTo>
                  <a:pt x="4296537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509005" y="563626"/>
            <a:ext cx="3050540" cy="1513840"/>
            <a:chOff x="5509005" y="563626"/>
            <a:chExt cx="3050540" cy="1513840"/>
          </a:xfrm>
        </p:grpSpPr>
        <p:sp>
          <p:nvSpPr>
            <p:cNvPr id="6" name="object 6"/>
            <p:cNvSpPr/>
            <p:nvPr/>
          </p:nvSpPr>
          <p:spPr>
            <a:xfrm>
              <a:off x="5515356" y="569975"/>
              <a:ext cx="3044190" cy="1501140"/>
            </a:xfrm>
            <a:custGeom>
              <a:avLst/>
              <a:gdLst/>
              <a:ahLst/>
              <a:cxnLst/>
              <a:rect l="l" t="t" r="r" b="b"/>
              <a:pathLst>
                <a:path w="3044190" h="1501139">
                  <a:moveTo>
                    <a:pt x="3044063" y="749808"/>
                  </a:moveTo>
                  <a:lnTo>
                    <a:pt x="3033166" y="743458"/>
                  </a:lnTo>
                  <a:lnTo>
                    <a:pt x="2955417" y="698119"/>
                  </a:lnTo>
                  <a:lnTo>
                    <a:pt x="2951480" y="699135"/>
                  </a:lnTo>
                  <a:lnTo>
                    <a:pt x="2949702" y="702183"/>
                  </a:lnTo>
                  <a:lnTo>
                    <a:pt x="2948051" y="705231"/>
                  </a:lnTo>
                  <a:lnTo>
                    <a:pt x="2949067" y="709041"/>
                  </a:lnTo>
                  <a:lnTo>
                    <a:pt x="2951988" y="710819"/>
                  </a:lnTo>
                  <a:lnTo>
                    <a:pt x="3007918" y="743458"/>
                  </a:lnTo>
                  <a:lnTo>
                    <a:pt x="2500871" y="743458"/>
                  </a:lnTo>
                  <a:lnTo>
                    <a:pt x="2500871" y="0"/>
                  </a:lnTo>
                  <a:lnTo>
                    <a:pt x="0" y="0"/>
                  </a:lnTo>
                  <a:lnTo>
                    <a:pt x="0" y="1501140"/>
                  </a:lnTo>
                  <a:lnTo>
                    <a:pt x="2500871" y="1501140"/>
                  </a:lnTo>
                  <a:lnTo>
                    <a:pt x="2500871" y="756158"/>
                  </a:lnTo>
                  <a:lnTo>
                    <a:pt x="3007918" y="756158"/>
                  </a:lnTo>
                  <a:lnTo>
                    <a:pt x="2951988" y="788797"/>
                  </a:lnTo>
                  <a:lnTo>
                    <a:pt x="2949067" y="790575"/>
                  </a:lnTo>
                  <a:lnTo>
                    <a:pt x="2948051" y="794385"/>
                  </a:lnTo>
                  <a:lnTo>
                    <a:pt x="2949702" y="797433"/>
                  </a:lnTo>
                  <a:lnTo>
                    <a:pt x="2951480" y="800481"/>
                  </a:lnTo>
                  <a:lnTo>
                    <a:pt x="2955417" y="801497"/>
                  </a:lnTo>
                  <a:lnTo>
                    <a:pt x="3033166" y="756158"/>
                  </a:lnTo>
                  <a:lnTo>
                    <a:pt x="3044063" y="74980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5355" y="569976"/>
              <a:ext cx="2501265" cy="1501140"/>
            </a:xfrm>
            <a:custGeom>
              <a:avLst/>
              <a:gdLst/>
              <a:ahLst/>
              <a:cxnLst/>
              <a:rect l="l" t="t" r="r" b="b"/>
              <a:pathLst>
                <a:path w="2501265" h="1501139">
                  <a:moveTo>
                    <a:pt x="0" y="1501139"/>
                  </a:moveTo>
                  <a:lnTo>
                    <a:pt x="2500883" y="1501139"/>
                  </a:lnTo>
                  <a:lnTo>
                    <a:pt x="2500883" y="0"/>
                  </a:lnTo>
                  <a:lnTo>
                    <a:pt x="0" y="0"/>
                  </a:lnTo>
                  <a:lnTo>
                    <a:pt x="0" y="15011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15355" y="569976"/>
            <a:ext cx="2501265" cy="15011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78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endParaRPr sz="1400">
              <a:latin typeface="Calibri"/>
              <a:cs typeface="Calibri"/>
            </a:endParaRPr>
          </a:p>
          <a:p>
            <a:pPr marL="179070" marR="323850" indent="-57150">
              <a:lnSpc>
                <a:spcPct val="91900"/>
              </a:lnSpc>
              <a:spcBef>
                <a:spcPts val="610"/>
              </a:spcBef>
              <a:buSzPct val="90909"/>
              <a:buFont typeface="Arial"/>
              <a:buChar char="•"/>
              <a:tabLst>
                <a:tab pos="180340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Chapters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6,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NLTK 	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Online 	</a:t>
            </a:r>
            <a:r>
              <a:rPr sz="11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http://www.nltk.org/book_1ed/</a:t>
            </a:r>
            <a:endParaRPr sz="1100">
              <a:latin typeface="Calibri"/>
              <a:cs typeface="Calibri"/>
            </a:endParaRPr>
          </a:p>
          <a:p>
            <a:pPr marL="179070" marR="207645" indent="-57150">
              <a:lnSpc>
                <a:spcPts val="1210"/>
              </a:lnSpc>
              <a:spcBef>
                <a:spcPts val="215"/>
              </a:spcBef>
              <a:buSzPct val="90909"/>
              <a:buFont typeface="Arial"/>
              <a:buChar char="•"/>
              <a:tabLst>
                <a:tab pos="180340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experiment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sklearn: 	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https://scikit-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learn.org/stable/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13346" y="563626"/>
            <a:ext cx="4384675" cy="2051050"/>
            <a:chOff x="6713346" y="563626"/>
            <a:chExt cx="4384675" cy="2051050"/>
          </a:xfrm>
        </p:grpSpPr>
        <p:sp>
          <p:nvSpPr>
            <p:cNvPr id="10" name="object 10"/>
            <p:cNvSpPr/>
            <p:nvPr/>
          </p:nvSpPr>
          <p:spPr>
            <a:xfrm>
              <a:off x="6713346" y="2069592"/>
              <a:ext cx="3134995" cy="544830"/>
            </a:xfrm>
            <a:custGeom>
              <a:avLst/>
              <a:gdLst/>
              <a:ahLst/>
              <a:cxnLst/>
              <a:rect l="l" t="t" r="r" b="b"/>
              <a:pathLst>
                <a:path w="3134995" h="544830">
                  <a:moveTo>
                    <a:pt x="7111" y="448691"/>
                  </a:moveTo>
                  <a:lnTo>
                    <a:pt x="4063" y="450342"/>
                  </a:lnTo>
                  <a:lnTo>
                    <a:pt x="1016" y="452120"/>
                  </a:lnTo>
                  <a:lnTo>
                    <a:pt x="0" y="456057"/>
                  </a:lnTo>
                  <a:lnTo>
                    <a:pt x="51688" y="544703"/>
                  </a:lnTo>
                  <a:lnTo>
                    <a:pt x="59020" y="532130"/>
                  </a:lnTo>
                  <a:lnTo>
                    <a:pt x="45338" y="532130"/>
                  </a:lnTo>
                  <a:lnTo>
                    <a:pt x="45338" y="508580"/>
                  </a:lnTo>
                  <a:lnTo>
                    <a:pt x="12700" y="452628"/>
                  </a:lnTo>
                  <a:lnTo>
                    <a:pt x="10922" y="449707"/>
                  </a:lnTo>
                  <a:lnTo>
                    <a:pt x="7111" y="448691"/>
                  </a:lnTo>
                  <a:close/>
                </a:path>
                <a:path w="3134995" h="544830">
                  <a:moveTo>
                    <a:pt x="45339" y="508580"/>
                  </a:moveTo>
                  <a:lnTo>
                    <a:pt x="45338" y="532130"/>
                  </a:lnTo>
                  <a:lnTo>
                    <a:pt x="58038" y="532130"/>
                  </a:lnTo>
                  <a:lnTo>
                    <a:pt x="58038" y="528828"/>
                  </a:lnTo>
                  <a:lnTo>
                    <a:pt x="46227" y="528828"/>
                  </a:lnTo>
                  <a:lnTo>
                    <a:pt x="51689" y="519466"/>
                  </a:lnTo>
                  <a:lnTo>
                    <a:pt x="45339" y="508580"/>
                  </a:lnTo>
                  <a:close/>
                </a:path>
                <a:path w="3134995" h="544830">
                  <a:moveTo>
                    <a:pt x="96266" y="448691"/>
                  </a:moveTo>
                  <a:lnTo>
                    <a:pt x="92455" y="449707"/>
                  </a:lnTo>
                  <a:lnTo>
                    <a:pt x="90677" y="452628"/>
                  </a:lnTo>
                  <a:lnTo>
                    <a:pt x="58038" y="508580"/>
                  </a:lnTo>
                  <a:lnTo>
                    <a:pt x="58038" y="532130"/>
                  </a:lnTo>
                  <a:lnTo>
                    <a:pt x="59020" y="532130"/>
                  </a:lnTo>
                  <a:lnTo>
                    <a:pt x="103377" y="456057"/>
                  </a:lnTo>
                  <a:lnTo>
                    <a:pt x="102361" y="452120"/>
                  </a:lnTo>
                  <a:lnTo>
                    <a:pt x="99313" y="450342"/>
                  </a:lnTo>
                  <a:lnTo>
                    <a:pt x="96266" y="448691"/>
                  </a:lnTo>
                  <a:close/>
                </a:path>
                <a:path w="3134995" h="544830">
                  <a:moveTo>
                    <a:pt x="51689" y="519466"/>
                  </a:moveTo>
                  <a:lnTo>
                    <a:pt x="46227" y="528828"/>
                  </a:lnTo>
                  <a:lnTo>
                    <a:pt x="57150" y="528828"/>
                  </a:lnTo>
                  <a:lnTo>
                    <a:pt x="51689" y="519466"/>
                  </a:lnTo>
                  <a:close/>
                </a:path>
                <a:path w="3134995" h="544830">
                  <a:moveTo>
                    <a:pt x="58038" y="508580"/>
                  </a:moveTo>
                  <a:lnTo>
                    <a:pt x="51689" y="519466"/>
                  </a:lnTo>
                  <a:lnTo>
                    <a:pt x="57150" y="528828"/>
                  </a:lnTo>
                  <a:lnTo>
                    <a:pt x="58038" y="528828"/>
                  </a:lnTo>
                  <a:lnTo>
                    <a:pt x="58038" y="508580"/>
                  </a:lnTo>
                  <a:close/>
                </a:path>
                <a:path w="3134995" h="544830">
                  <a:moveTo>
                    <a:pt x="3121786" y="283083"/>
                  </a:moveTo>
                  <a:lnTo>
                    <a:pt x="45338" y="283083"/>
                  </a:lnTo>
                  <a:lnTo>
                    <a:pt x="45339" y="508580"/>
                  </a:lnTo>
                  <a:lnTo>
                    <a:pt x="51689" y="519466"/>
                  </a:lnTo>
                  <a:lnTo>
                    <a:pt x="58038" y="508580"/>
                  </a:lnTo>
                  <a:lnTo>
                    <a:pt x="58038" y="295783"/>
                  </a:lnTo>
                  <a:lnTo>
                    <a:pt x="51688" y="295783"/>
                  </a:lnTo>
                  <a:lnTo>
                    <a:pt x="58038" y="289433"/>
                  </a:lnTo>
                  <a:lnTo>
                    <a:pt x="3121786" y="289433"/>
                  </a:lnTo>
                  <a:lnTo>
                    <a:pt x="3121786" y="283083"/>
                  </a:lnTo>
                  <a:close/>
                </a:path>
                <a:path w="3134995" h="544830">
                  <a:moveTo>
                    <a:pt x="58038" y="289433"/>
                  </a:moveTo>
                  <a:lnTo>
                    <a:pt x="51688" y="295783"/>
                  </a:lnTo>
                  <a:lnTo>
                    <a:pt x="58038" y="295783"/>
                  </a:lnTo>
                  <a:lnTo>
                    <a:pt x="58038" y="289433"/>
                  </a:lnTo>
                  <a:close/>
                </a:path>
                <a:path w="3134995" h="544830">
                  <a:moveTo>
                    <a:pt x="3134486" y="283083"/>
                  </a:moveTo>
                  <a:lnTo>
                    <a:pt x="3128136" y="283083"/>
                  </a:lnTo>
                  <a:lnTo>
                    <a:pt x="3121786" y="289433"/>
                  </a:lnTo>
                  <a:lnTo>
                    <a:pt x="58038" y="289433"/>
                  </a:lnTo>
                  <a:lnTo>
                    <a:pt x="58038" y="295783"/>
                  </a:lnTo>
                  <a:lnTo>
                    <a:pt x="3134486" y="295783"/>
                  </a:lnTo>
                  <a:lnTo>
                    <a:pt x="3134486" y="283083"/>
                  </a:lnTo>
                  <a:close/>
                </a:path>
                <a:path w="3134995" h="544830">
                  <a:moveTo>
                    <a:pt x="3134486" y="0"/>
                  </a:moveTo>
                  <a:lnTo>
                    <a:pt x="3121786" y="0"/>
                  </a:lnTo>
                  <a:lnTo>
                    <a:pt x="3121786" y="289433"/>
                  </a:lnTo>
                  <a:lnTo>
                    <a:pt x="3128136" y="283083"/>
                  </a:lnTo>
                  <a:lnTo>
                    <a:pt x="3134486" y="283083"/>
                  </a:lnTo>
                  <a:lnTo>
                    <a:pt x="313448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90787" y="569976"/>
              <a:ext cx="2501265" cy="1501140"/>
            </a:xfrm>
            <a:custGeom>
              <a:avLst/>
              <a:gdLst/>
              <a:ahLst/>
              <a:cxnLst/>
              <a:rect l="l" t="t" r="r" b="b"/>
              <a:pathLst>
                <a:path w="2501265" h="1501139">
                  <a:moveTo>
                    <a:pt x="2500883" y="0"/>
                  </a:moveTo>
                  <a:lnTo>
                    <a:pt x="0" y="0"/>
                  </a:lnTo>
                  <a:lnTo>
                    <a:pt x="0" y="1501139"/>
                  </a:lnTo>
                  <a:lnTo>
                    <a:pt x="2500883" y="1501139"/>
                  </a:lnTo>
                  <a:lnTo>
                    <a:pt x="2500883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90787" y="569976"/>
              <a:ext cx="2501265" cy="1501140"/>
            </a:xfrm>
            <a:custGeom>
              <a:avLst/>
              <a:gdLst/>
              <a:ahLst/>
              <a:cxnLst/>
              <a:rect l="l" t="t" r="r" b="b"/>
              <a:pathLst>
                <a:path w="2501265" h="1501139">
                  <a:moveTo>
                    <a:pt x="0" y="1501139"/>
                  </a:moveTo>
                  <a:lnTo>
                    <a:pt x="2500883" y="1501139"/>
                  </a:lnTo>
                  <a:lnTo>
                    <a:pt x="2500883" y="0"/>
                  </a:lnTo>
                  <a:lnTo>
                    <a:pt x="0" y="0"/>
                  </a:lnTo>
                  <a:lnTo>
                    <a:pt x="0" y="15011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90788" y="569976"/>
            <a:ext cx="2501265" cy="15011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78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endParaRPr sz="1400">
              <a:latin typeface="Calibri"/>
              <a:cs typeface="Calibri"/>
            </a:endParaRPr>
          </a:p>
          <a:p>
            <a:pPr marL="193040" indent="-76200">
              <a:lnSpc>
                <a:spcPct val="100000"/>
              </a:lnSpc>
              <a:spcBef>
                <a:spcPts val="500"/>
              </a:spcBef>
              <a:buSzPct val="90909"/>
              <a:buChar char="•"/>
              <a:tabLst>
                <a:tab pos="193040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videos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09005" y="2639314"/>
            <a:ext cx="3050540" cy="1513840"/>
            <a:chOff x="5509005" y="2639314"/>
            <a:chExt cx="3050540" cy="1513840"/>
          </a:xfrm>
        </p:grpSpPr>
        <p:sp>
          <p:nvSpPr>
            <p:cNvPr id="15" name="object 15"/>
            <p:cNvSpPr/>
            <p:nvPr/>
          </p:nvSpPr>
          <p:spPr>
            <a:xfrm>
              <a:off x="8014716" y="3345307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4">
                  <a:moveTo>
                    <a:pt x="519466" y="51688"/>
                  </a:moveTo>
                  <a:lnTo>
                    <a:pt x="452627" y="90677"/>
                  </a:lnTo>
                  <a:lnTo>
                    <a:pt x="449706" y="92455"/>
                  </a:lnTo>
                  <a:lnTo>
                    <a:pt x="448690" y="96265"/>
                  </a:lnTo>
                  <a:lnTo>
                    <a:pt x="450341" y="99313"/>
                  </a:lnTo>
                  <a:lnTo>
                    <a:pt x="452119" y="102362"/>
                  </a:lnTo>
                  <a:lnTo>
                    <a:pt x="456056" y="103377"/>
                  </a:lnTo>
                  <a:lnTo>
                    <a:pt x="533812" y="58038"/>
                  </a:lnTo>
                  <a:lnTo>
                    <a:pt x="532129" y="58038"/>
                  </a:lnTo>
                  <a:lnTo>
                    <a:pt x="532129" y="57150"/>
                  </a:lnTo>
                  <a:lnTo>
                    <a:pt x="528827" y="57150"/>
                  </a:lnTo>
                  <a:lnTo>
                    <a:pt x="519466" y="51688"/>
                  </a:lnTo>
                  <a:close/>
                </a:path>
                <a:path w="544829" h="103504">
                  <a:moveTo>
                    <a:pt x="50858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580" y="58038"/>
                  </a:lnTo>
                  <a:lnTo>
                    <a:pt x="519466" y="51688"/>
                  </a:lnTo>
                  <a:lnTo>
                    <a:pt x="508580" y="45338"/>
                  </a:lnTo>
                  <a:close/>
                </a:path>
                <a:path w="544829" h="103504">
                  <a:moveTo>
                    <a:pt x="533812" y="45338"/>
                  </a:moveTo>
                  <a:lnTo>
                    <a:pt x="532129" y="45338"/>
                  </a:lnTo>
                  <a:lnTo>
                    <a:pt x="532129" y="58038"/>
                  </a:lnTo>
                  <a:lnTo>
                    <a:pt x="533812" y="58038"/>
                  </a:lnTo>
                  <a:lnTo>
                    <a:pt x="544702" y="51688"/>
                  </a:lnTo>
                  <a:lnTo>
                    <a:pt x="533812" y="45338"/>
                  </a:lnTo>
                  <a:close/>
                </a:path>
                <a:path w="544829" h="103504">
                  <a:moveTo>
                    <a:pt x="528827" y="46227"/>
                  </a:moveTo>
                  <a:lnTo>
                    <a:pt x="519466" y="51688"/>
                  </a:lnTo>
                  <a:lnTo>
                    <a:pt x="528827" y="57150"/>
                  </a:lnTo>
                  <a:lnTo>
                    <a:pt x="528827" y="46227"/>
                  </a:lnTo>
                  <a:close/>
                </a:path>
                <a:path w="544829" h="103504">
                  <a:moveTo>
                    <a:pt x="532129" y="46227"/>
                  </a:moveTo>
                  <a:lnTo>
                    <a:pt x="528827" y="46227"/>
                  </a:lnTo>
                  <a:lnTo>
                    <a:pt x="528827" y="57150"/>
                  </a:lnTo>
                  <a:lnTo>
                    <a:pt x="532129" y="57150"/>
                  </a:lnTo>
                  <a:lnTo>
                    <a:pt x="532129" y="46227"/>
                  </a:lnTo>
                  <a:close/>
                </a:path>
                <a:path w="544829" h="103504">
                  <a:moveTo>
                    <a:pt x="456056" y="0"/>
                  </a:moveTo>
                  <a:lnTo>
                    <a:pt x="452119" y="1015"/>
                  </a:lnTo>
                  <a:lnTo>
                    <a:pt x="450341" y="4063"/>
                  </a:lnTo>
                  <a:lnTo>
                    <a:pt x="448690" y="7112"/>
                  </a:lnTo>
                  <a:lnTo>
                    <a:pt x="449706" y="10921"/>
                  </a:lnTo>
                  <a:lnTo>
                    <a:pt x="452627" y="12700"/>
                  </a:lnTo>
                  <a:lnTo>
                    <a:pt x="519466" y="51688"/>
                  </a:lnTo>
                  <a:lnTo>
                    <a:pt x="528827" y="46227"/>
                  </a:lnTo>
                  <a:lnTo>
                    <a:pt x="532129" y="46227"/>
                  </a:lnTo>
                  <a:lnTo>
                    <a:pt x="532129" y="45338"/>
                  </a:lnTo>
                  <a:lnTo>
                    <a:pt x="533812" y="45338"/>
                  </a:lnTo>
                  <a:lnTo>
                    <a:pt x="456056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15355" y="2645664"/>
              <a:ext cx="2501265" cy="1501140"/>
            </a:xfrm>
            <a:custGeom>
              <a:avLst/>
              <a:gdLst/>
              <a:ahLst/>
              <a:cxnLst/>
              <a:rect l="l" t="t" r="r" b="b"/>
              <a:pathLst>
                <a:path w="2501265" h="1501139">
                  <a:moveTo>
                    <a:pt x="2500883" y="0"/>
                  </a:moveTo>
                  <a:lnTo>
                    <a:pt x="0" y="0"/>
                  </a:lnTo>
                  <a:lnTo>
                    <a:pt x="0" y="1501140"/>
                  </a:lnTo>
                  <a:lnTo>
                    <a:pt x="2500883" y="1501140"/>
                  </a:lnTo>
                  <a:lnTo>
                    <a:pt x="2500883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5355" y="2645664"/>
              <a:ext cx="2501265" cy="1501140"/>
            </a:xfrm>
            <a:custGeom>
              <a:avLst/>
              <a:gdLst/>
              <a:ahLst/>
              <a:cxnLst/>
              <a:rect l="l" t="t" r="r" b="b"/>
              <a:pathLst>
                <a:path w="2501265" h="1501139">
                  <a:moveTo>
                    <a:pt x="0" y="1501140"/>
                  </a:moveTo>
                  <a:lnTo>
                    <a:pt x="2500883" y="1501140"/>
                  </a:lnTo>
                  <a:lnTo>
                    <a:pt x="2500883" y="0"/>
                  </a:lnTo>
                  <a:lnTo>
                    <a:pt x="0" y="0"/>
                  </a:lnTo>
                  <a:lnTo>
                    <a:pt x="0" y="15011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15355" y="2645664"/>
            <a:ext cx="2501265" cy="15011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78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Participate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180340" marR="144780" indent="-65405">
              <a:lnSpc>
                <a:spcPts val="1210"/>
              </a:lnSpc>
              <a:spcBef>
                <a:spcPts val="635"/>
              </a:spcBef>
              <a:buSzPct val="90909"/>
              <a:buFont typeface="Calibri"/>
              <a:buChar char="•"/>
              <a:tabLst>
                <a:tab pos="180340" algn="l"/>
                <a:tab pos="191135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Participate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week's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live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lecture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(or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replay,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unable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attend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person)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13346" y="2639314"/>
            <a:ext cx="4384675" cy="2051050"/>
            <a:chOff x="6713346" y="2639314"/>
            <a:chExt cx="4384675" cy="2051050"/>
          </a:xfrm>
        </p:grpSpPr>
        <p:sp>
          <p:nvSpPr>
            <p:cNvPr id="20" name="object 20"/>
            <p:cNvSpPr/>
            <p:nvPr/>
          </p:nvSpPr>
          <p:spPr>
            <a:xfrm>
              <a:off x="6713346" y="4145280"/>
              <a:ext cx="3134995" cy="544830"/>
            </a:xfrm>
            <a:custGeom>
              <a:avLst/>
              <a:gdLst/>
              <a:ahLst/>
              <a:cxnLst/>
              <a:rect l="l" t="t" r="r" b="b"/>
              <a:pathLst>
                <a:path w="3134995" h="544829">
                  <a:moveTo>
                    <a:pt x="7111" y="448691"/>
                  </a:moveTo>
                  <a:lnTo>
                    <a:pt x="4063" y="450342"/>
                  </a:lnTo>
                  <a:lnTo>
                    <a:pt x="1016" y="452120"/>
                  </a:lnTo>
                  <a:lnTo>
                    <a:pt x="0" y="456057"/>
                  </a:lnTo>
                  <a:lnTo>
                    <a:pt x="51688" y="544703"/>
                  </a:lnTo>
                  <a:lnTo>
                    <a:pt x="59020" y="532130"/>
                  </a:lnTo>
                  <a:lnTo>
                    <a:pt x="45338" y="532130"/>
                  </a:lnTo>
                  <a:lnTo>
                    <a:pt x="45338" y="508580"/>
                  </a:lnTo>
                  <a:lnTo>
                    <a:pt x="12700" y="452628"/>
                  </a:lnTo>
                  <a:lnTo>
                    <a:pt x="10922" y="449707"/>
                  </a:lnTo>
                  <a:lnTo>
                    <a:pt x="7111" y="448691"/>
                  </a:lnTo>
                  <a:close/>
                </a:path>
                <a:path w="3134995" h="544829">
                  <a:moveTo>
                    <a:pt x="45339" y="508580"/>
                  </a:moveTo>
                  <a:lnTo>
                    <a:pt x="45338" y="532130"/>
                  </a:lnTo>
                  <a:lnTo>
                    <a:pt x="58038" y="532130"/>
                  </a:lnTo>
                  <a:lnTo>
                    <a:pt x="58038" y="528828"/>
                  </a:lnTo>
                  <a:lnTo>
                    <a:pt x="46227" y="528828"/>
                  </a:lnTo>
                  <a:lnTo>
                    <a:pt x="51689" y="519466"/>
                  </a:lnTo>
                  <a:lnTo>
                    <a:pt x="45339" y="508580"/>
                  </a:lnTo>
                  <a:close/>
                </a:path>
                <a:path w="3134995" h="544829">
                  <a:moveTo>
                    <a:pt x="96266" y="448691"/>
                  </a:moveTo>
                  <a:lnTo>
                    <a:pt x="92455" y="449707"/>
                  </a:lnTo>
                  <a:lnTo>
                    <a:pt x="90677" y="452628"/>
                  </a:lnTo>
                  <a:lnTo>
                    <a:pt x="58038" y="508580"/>
                  </a:lnTo>
                  <a:lnTo>
                    <a:pt x="58038" y="532130"/>
                  </a:lnTo>
                  <a:lnTo>
                    <a:pt x="59020" y="532130"/>
                  </a:lnTo>
                  <a:lnTo>
                    <a:pt x="103377" y="456057"/>
                  </a:lnTo>
                  <a:lnTo>
                    <a:pt x="102361" y="452120"/>
                  </a:lnTo>
                  <a:lnTo>
                    <a:pt x="99313" y="450342"/>
                  </a:lnTo>
                  <a:lnTo>
                    <a:pt x="96266" y="448691"/>
                  </a:lnTo>
                  <a:close/>
                </a:path>
                <a:path w="3134995" h="544829">
                  <a:moveTo>
                    <a:pt x="51689" y="519466"/>
                  </a:moveTo>
                  <a:lnTo>
                    <a:pt x="46227" y="528828"/>
                  </a:lnTo>
                  <a:lnTo>
                    <a:pt x="57150" y="528828"/>
                  </a:lnTo>
                  <a:lnTo>
                    <a:pt x="51689" y="519466"/>
                  </a:lnTo>
                  <a:close/>
                </a:path>
                <a:path w="3134995" h="544829">
                  <a:moveTo>
                    <a:pt x="58038" y="508580"/>
                  </a:moveTo>
                  <a:lnTo>
                    <a:pt x="51689" y="519466"/>
                  </a:lnTo>
                  <a:lnTo>
                    <a:pt x="57150" y="528828"/>
                  </a:lnTo>
                  <a:lnTo>
                    <a:pt x="58038" y="528828"/>
                  </a:lnTo>
                  <a:lnTo>
                    <a:pt x="58038" y="508580"/>
                  </a:lnTo>
                  <a:close/>
                </a:path>
                <a:path w="3134995" h="544829">
                  <a:moveTo>
                    <a:pt x="3121786" y="283083"/>
                  </a:moveTo>
                  <a:lnTo>
                    <a:pt x="45338" y="283083"/>
                  </a:lnTo>
                  <a:lnTo>
                    <a:pt x="45339" y="508580"/>
                  </a:lnTo>
                  <a:lnTo>
                    <a:pt x="51689" y="519466"/>
                  </a:lnTo>
                  <a:lnTo>
                    <a:pt x="58038" y="508580"/>
                  </a:lnTo>
                  <a:lnTo>
                    <a:pt x="58038" y="295783"/>
                  </a:lnTo>
                  <a:lnTo>
                    <a:pt x="51688" y="295783"/>
                  </a:lnTo>
                  <a:lnTo>
                    <a:pt x="58038" y="289433"/>
                  </a:lnTo>
                  <a:lnTo>
                    <a:pt x="3121786" y="289433"/>
                  </a:lnTo>
                  <a:lnTo>
                    <a:pt x="3121786" y="283083"/>
                  </a:lnTo>
                  <a:close/>
                </a:path>
                <a:path w="3134995" h="544829">
                  <a:moveTo>
                    <a:pt x="58038" y="289433"/>
                  </a:moveTo>
                  <a:lnTo>
                    <a:pt x="51688" y="295783"/>
                  </a:lnTo>
                  <a:lnTo>
                    <a:pt x="58038" y="295783"/>
                  </a:lnTo>
                  <a:lnTo>
                    <a:pt x="58038" y="289433"/>
                  </a:lnTo>
                  <a:close/>
                </a:path>
                <a:path w="3134995" h="544829">
                  <a:moveTo>
                    <a:pt x="3134486" y="283083"/>
                  </a:moveTo>
                  <a:lnTo>
                    <a:pt x="3128136" y="283083"/>
                  </a:lnTo>
                  <a:lnTo>
                    <a:pt x="3121786" y="289433"/>
                  </a:lnTo>
                  <a:lnTo>
                    <a:pt x="58038" y="289433"/>
                  </a:lnTo>
                  <a:lnTo>
                    <a:pt x="58038" y="295783"/>
                  </a:lnTo>
                  <a:lnTo>
                    <a:pt x="3134486" y="295783"/>
                  </a:lnTo>
                  <a:lnTo>
                    <a:pt x="3134486" y="283083"/>
                  </a:lnTo>
                  <a:close/>
                </a:path>
                <a:path w="3134995" h="544829">
                  <a:moveTo>
                    <a:pt x="3134486" y="0"/>
                  </a:moveTo>
                  <a:lnTo>
                    <a:pt x="3121786" y="0"/>
                  </a:lnTo>
                  <a:lnTo>
                    <a:pt x="3121786" y="289433"/>
                  </a:lnTo>
                  <a:lnTo>
                    <a:pt x="3128136" y="283083"/>
                  </a:lnTo>
                  <a:lnTo>
                    <a:pt x="3134486" y="283083"/>
                  </a:lnTo>
                  <a:lnTo>
                    <a:pt x="313448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90787" y="2645664"/>
              <a:ext cx="2501265" cy="1501140"/>
            </a:xfrm>
            <a:custGeom>
              <a:avLst/>
              <a:gdLst/>
              <a:ahLst/>
              <a:cxnLst/>
              <a:rect l="l" t="t" r="r" b="b"/>
              <a:pathLst>
                <a:path w="2501265" h="1501139">
                  <a:moveTo>
                    <a:pt x="2500883" y="0"/>
                  </a:moveTo>
                  <a:lnTo>
                    <a:pt x="0" y="0"/>
                  </a:lnTo>
                  <a:lnTo>
                    <a:pt x="0" y="1501140"/>
                  </a:lnTo>
                  <a:lnTo>
                    <a:pt x="2500883" y="1501140"/>
                  </a:lnTo>
                  <a:lnTo>
                    <a:pt x="2500883" y="0"/>
                  </a:lnTo>
                  <a:close/>
                </a:path>
              </a:pathLst>
            </a:custGeom>
            <a:solidFill>
              <a:srgbClr val="47B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90787" y="2645664"/>
              <a:ext cx="2501265" cy="1501140"/>
            </a:xfrm>
            <a:custGeom>
              <a:avLst/>
              <a:gdLst/>
              <a:ahLst/>
              <a:cxnLst/>
              <a:rect l="l" t="t" r="r" b="b"/>
              <a:pathLst>
                <a:path w="2501265" h="1501139">
                  <a:moveTo>
                    <a:pt x="0" y="1501140"/>
                  </a:moveTo>
                  <a:lnTo>
                    <a:pt x="2500883" y="1501140"/>
                  </a:lnTo>
                  <a:lnTo>
                    <a:pt x="2500883" y="0"/>
                  </a:lnTo>
                  <a:lnTo>
                    <a:pt x="0" y="0"/>
                  </a:lnTo>
                  <a:lnTo>
                    <a:pt x="0" y="15011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90788" y="2645664"/>
            <a:ext cx="2501265" cy="15011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78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endParaRPr sz="1400">
              <a:latin typeface="Calibri"/>
              <a:cs typeface="Calibri"/>
            </a:endParaRPr>
          </a:p>
          <a:p>
            <a:pPr marL="193040" indent="-76200">
              <a:lnSpc>
                <a:spcPct val="100000"/>
              </a:lnSpc>
              <a:spcBef>
                <a:spcPts val="505"/>
              </a:spcBef>
              <a:buSzPct val="90909"/>
              <a:buChar char="•"/>
              <a:tabLst>
                <a:tab pos="193040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week's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5355" y="4721352"/>
            <a:ext cx="2501265" cy="1501140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79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endParaRPr sz="1400">
              <a:latin typeface="Calibri"/>
              <a:cs typeface="Calibri"/>
            </a:endParaRPr>
          </a:p>
          <a:p>
            <a:pPr marL="180340" marR="367030" indent="-65405">
              <a:lnSpc>
                <a:spcPts val="1210"/>
              </a:lnSpc>
              <a:spcBef>
                <a:spcPts val="635"/>
              </a:spcBef>
              <a:buSzPct val="90909"/>
              <a:buFont typeface="Calibri"/>
              <a:buChar char="•"/>
              <a:tabLst>
                <a:tab pos="180340" algn="l"/>
                <a:tab pos="191135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week’s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assignment: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sure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1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grading</a:t>
            </a:r>
            <a:r>
              <a:rPr sz="11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rubric</a:t>
            </a:r>
            <a:r>
              <a:rPr sz="11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prior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submission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89460" cy="6858000"/>
            <a:chOff x="1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5771" y="0"/>
              <a:ext cx="639318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0"/>
              <a:ext cx="1218895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95580" marR="5080">
              <a:lnSpc>
                <a:spcPts val="4750"/>
              </a:lnSpc>
              <a:spcBef>
                <a:spcPts val="705"/>
              </a:spcBef>
            </a:pPr>
            <a:r>
              <a:rPr dirty="0">
                <a:solidFill>
                  <a:srgbClr val="000000"/>
                </a:solidFill>
              </a:rPr>
              <a:t>Part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Speech Tagging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3716" y="2514701"/>
            <a:ext cx="443357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35" dirty="0">
                <a:latin typeface="Arial"/>
                <a:cs typeface="Arial"/>
              </a:rPr>
              <a:t>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experienced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Part-</a:t>
            </a:r>
            <a:r>
              <a:rPr sz="2000" spc="-25" dirty="0">
                <a:latin typeface="Arial"/>
                <a:cs typeface="Arial"/>
              </a:rPr>
              <a:t>Of- </a:t>
            </a:r>
            <a:r>
              <a:rPr sz="2000" spc="-10" dirty="0">
                <a:latin typeface="Arial"/>
                <a:cs typeface="Arial"/>
              </a:rPr>
              <a:t>Speech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Tagger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(pos_tag()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NLTK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example)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software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algorithm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reads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text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in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135" dirty="0">
                <a:latin typeface="Arial"/>
                <a:cs typeface="Arial"/>
              </a:rPr>
              <a:t>from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specific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language </a:t>
            </a:r>
            <a:r>
              <a:rPr sz="2000" spc="75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parts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speech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u="sng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word</a:t>
            </a:r>
            <a:r>
              <a:rPr sz="2000" dirty="0">
                <a:latin typeface="Arial"/>
                <a:cs typeface="Arial"/>
              </a:rPr>
              <a:t> such as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noun,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verb,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adverb, </a:t>
            </a:r>
            <a:r>
              <a:rPr sz="2000" dirty="0">
                <a:latin typeface="Arial"/>
                <a:cs typeface="Arial"/>
              </a:rPr>
              <a:t>adjective,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3AA6C-86E9-AE4A-C8CC-9B842C2B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sz="2800" kern="1200" spc="-7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did</a:t>
            </a:r>
            <a:r>
              <a:rPr lang="en-US" sz="2800" kern="1200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spc="-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</a:t>
            </a:r>
            <a:r>
              <a:rPr lang="en-US" sz="2800" kern="1200" spc="-1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2800" kern="1200" spc="-10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spc="-2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be?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Early</a:t>
            </a:r>
            <a:r>
              <a:rPr lang="en-US" sz="2800" kern="1200" spc="-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spc="-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</a:t>
            </a:r>
            <a:r>
              <a:rPr lang="en-US" sz="2800" kern="1200" spc="-2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en-US" sz="2800" kern="1200" spc="-3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Corpus Linguistics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6BB5C-3B21-C57C-E8B9-B56E5A26A507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241935" indent="-228600" algn="l" rtl="0">
              <a:lnSpc>
                <a:spcPct val="9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English</a:t>
            </a:r>
            <a:r>
              <a:rPr lang="en-US" sz="15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Brown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</a:t>
            </a:r>
            <a:r>
              <a:rPr lang="en-US" sz="15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Brown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</a:t>
            </a:r>
            <a:r>
              <a:rPr lang="en-US" sz="15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Henry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Kučera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Nelson</a:t>
            </a:r>
            <a:r>
              <a:rPr lang="en-US" sz="15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Francis,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mid-1960s.</a:t>
            </a:r>
          </a:p>
          <a:p>
            <a:pPr marL="12700" marR="107950" indent="-228600" algn="l" rtl="0">
              <a:lnSpc>
                <a:spcPct val="90000"/>
              </a:lnSpc>
              <a:spcBef>
                <a:spcPts val="1019"/>
              </a:spcBef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million</a:t>
            </a:r>
            <a:r>
              <a:rPr lang="en-US" sz="15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English</a:t>
            </a:r>
            <a:r>
              <a:rPr lang="en-US" sz="15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comprised</a:t>
            </a:r>
            <a:r>
              <a:rPr lang="en-US" sz="1500" kern="1200" spc="-6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</a:t>
            </a:r>
            <a:r>
              <a:rPr lang="en-US" sz="15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samples</a:t>
            </a:r>
            <a:r>
              <a:rPr lang="en-US" sz="15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extracted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varying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publications.</a:t>
            </a:r>
            <a:r>
              <a:rPr lang="en-US" sz="1500" kern="1200" spc="-6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en-US" sz="15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</a:t>
            </a:r>
            <a:r>
              <a:rPr lang="en-US" sz="15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</a:t>
            </a:r>
            <a:r>
              <a:rPr lang="en-US" sz="15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2,000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en-US" sz="15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en-US" sz="1500" kern="1200" spc="-6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en-US" sz="15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sentences.</a:t>
            </a:r>
          </a:p>
          <a:p>
            <a:pPr marL="12700" indent="-228600" algn="l" rtl="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tagged</a:t>
            </a:r>
            <a:r>
              <a:rPr lang="en-US" sz="1500" b="1" i="1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n-US" sz="1500" b="1" i="1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</a:t>
            </a:r>
            <a:r>
              <a:rPr lang="en-US" sz="1500" b="1" i="1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took</a:t>
            </a:r>
          </a:p>
          <a:p>
            <a:pPr marL="12700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u="sng" kern="120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several</a:t>
            </a:r>
            <a:r>
              <a:rPr lang="en-US" sz="1500" b="1" u="sng" kern="1200" spc="-3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 </a:t>
            </a:r>
            <a:r>
              <a:rPr lang="en-US" sz="1500" b="1" u="sng" kern="1200" spc="-1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</a:rPr>
              <a:t>years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2700" marR="5080" indent="-228600" algn="l" rtl="0">
              <a:lnSpc>
                <a:spcPct val="9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Contemporary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English</a:t>
            </a:r>
            <a:r>
              <a:rPr lang="en-US" sz="15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million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words.</a:t>
            </a:r>
          </a:p>
          <a:p>
            <a:pPr marL="12700" marR="694690" indent="-228600" algn="l" rtl="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NLTK</a:t>
            </a:r>
            <a:r>
              <a:rPr lang="en-US" sz="15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</a:t>
            </a:r>
            <a:r>
              <a:rPr lang="en-US" sz="15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</a:t>
            </a:r>
            <a:r>
              <a:rPr lang="en-US" sz="15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en-US" sz="15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genres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</a:t>
            </a:r>
            <a:r>
              <a:rPr lang="en-US" sz="15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each.</a:t>
            </a:r>
          </a:p>
          <a:p>
            <a:pPr marL="12700" marR="73660" indent="-228600" algn="l" rtl="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</a:t>
            </a:r>
            <a:r>
              <a:rPr lang="en-US" sz="15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numerous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5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</a:t>
            </a:r>
            <a:r>
              <a:rPr lang="en-US" sz="1500" kern="1200" spc="-8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scrape</a:t>
            </a:r>
            <a:r>
              <a:rPr lang="en-US" sz="15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internet,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</a:t>
            </a:r>
            <a:r>
              <a:rPr lang="en-US" sz="15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media,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books,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periodicals,</a:t>
            </a:r>
            <a:r>
              <a:rPr lang="en-US" sz="15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news,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movies,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songs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</a:t>
            </a:r>
            <a:r>
              <a:rPr lang="en-US" sz="15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5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tagged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corpuses.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E347C2E1-A048-2BC3-DD42-ABBE995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355080" cy="6858000"/>
            <a:chOff x="0" y="0"/>
            <a:chExt cx="635508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55080" cy="6858000"/>
            </a:xfrm>
            <a:custGeom>
              <a:avLst/>
              <a:gdLst/>
              <a:ahLst/>
              <a:cxnLst/>
              <a:rect l="l" t="t" r="r" b="b"/>
              <a:pathLst>
                <a:path w="6355080" h="6858000">
                  <a:moveTo>
                    <a:pt x="63550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678047" y="6857999"/>
                  </a:lnTo>
                  <a:lnTo>
                    <a:pt x="6355080" y="0"/>
                  </a:lnTo>
                  <a:close/>
                </a:path>
              </a:pathLst>
            </a:custGeom>
            <a:solidFill>
              <a:srgbClr val="25252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79160" cy="6858000"/>
            </a:xfrm>
            <a:custGeom>
              <a:avLst/>
              <a:gdLst/>
              <a:ahLst/>
              <a:cxnLst/>
              <a:rect l="l" t="t" r="r" b="b"/>
              <a:pathLst>
                <a:path w="5979160" h="6858000">
                  <a:moveTo>
                    <a:pt x="5978652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301491" y="6857999"/>
                  </a:lnTo>
                  <a:lnTo>
                    <a:pt x="597865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9988" y="1710893"/>
            <a:ext cx="3106420" cy="190436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35"/>
              </a:spcBef>
            </a:pP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Step</a:t>
            </a:r>
            <a:r>
              <a:rPr sz="44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one</a:t>
            </a:r>
            <a:r>
              <a:rPr sz="44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FFFFFF"/>
                </a:solidFill>
                <a:latin typeface="Calibri Light"/>
                <a:cs typeface="Calibri Light"/>
              </a:rPr>
              <a:t>we 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have</a:t>
            </a:r>
            <a:r>
              <a:rPr sz="44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10" dirty="0">
                <a:solidFill>
                  <a:srgbClr val="FFFFFF"/>
                </a:solidFill>
                <a:latin typeface="Calibri Light"/>
                <a:cs typeface="Calibri Light"/>
              </a:rPr>
              <a:t>already accomplished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2190" y="764286"/>
            <a:ext cx="4535805" cy="792480"/>
          </a:xfrm>
          <a:prstGeom prst="rect">
            <a:avLst/>
          </a:prstGeom>
          <a:ln w="28575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1400"/>
              </a:lnSpc>
            </a:pPr>
            <a:r>
              <a:rPr sz="1300" dirty="0">
                <a:latin typeface="Consolas"/>
                <a:cs typeface="Consolas"/>
              </a:rPr>
              <a:t>from</a:t>
            </a:r>
            <a:r>
              <a:rPr sz="1300" spc="-2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nltk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import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word_tokenize,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pos_tag,</a:t>
            </a:r>
            <a:r>
              <a:rPr sz="1300" spc="-10" dirty="0">
                <a:latin typeface="Consolas"/>
                <a:cs typeface="Consolas"/>
              </a:rPr>
              <a:t> FreqDist</a:t>
            </a:r>
            <a:endParaRPr sz="1300">
              <a:latin typeface="Consolas"/>
              <a:cs typeface="Consolas"/>
            </a:endParaRPr>
          </a:p>
          <a:p>
            <a:pPr marL="36830" marR="1689100">
              <a:lnSpc>
                <a:spcPts val="2410"/>
              </a:lnSpc>
              <a:spcBef>
                <a:spcPts val="20"/>
              </a:spcBef>
            </a:pPr>
            <a:r>
              <a:rPr sz="1300" dirty="0">
                <a:latin typeface="Consolas"/>
                <a:cs typeface="Consolas"/>
              </a:rPr>
              <a:t>from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collections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import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Counter </a:t>
            </a:r>
            <a:r>
              <a:rPr sz="1300" dirty="0">
                <a:latin typeface="Consolas"/>
                <a:cs typeface="Consolas"/>
              </a:rPr>
              <a:t>import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spc="-25" dirty="0">
                <a:latin typeface="Consolas"/>
                <a:cs typeface="Consolas"/>
              </a:rPr>
              <a:t>re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3046" y="1690877"/>
            <a:ext cx="5113020" cy="570230"/>
          </a:xfrm>
          <a:prstGeom prst="rect">
            <a:avLst/>
          </a:prstGeom>
          <a:ln w="28575">
            <a:solidFill>
              <a:srgbClr val="5252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240"/>
              </a:lnSpc>
            </a:pPr>
            <a:r>
              <a:rPr sz="1300" dirty="0">
                <a:latin typeface="Consolas"/>
                <a:cs typeface="Consolas"/>
              </a:rPr>
              <a:t>sampleText</a:t>
            </a:r>
            <a:r>
              <a:rPr sz="1300" spc="-2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=</a:t>
            </a:r>
            <a:r>
              <a:rPr sz="1300" spc="-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'thank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you.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We</a:t>
            </a:r>
            <a:r>
              <a:rPr sz="1300" spc="-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have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to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take</a:t>
            </a:r>
            <a:r>
              <a:rPr sz="1300" spc="-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a</a:t>
            </a:r>
            <a:r>
              <a:rPr sz="1300" spc="-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quick</a:t>
            </a:r>
            <a:r>
              <a:rPr sz="1300" spc="-5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break.</a:t>
            </a:r>
            <a:endParaRPr sz="1300">
              <a:latin typeface="Consolas"/>
              <a:cs typeface="Consolas"/>
            </a:endParaRPr>
          </a:p>
          <a:p>
            <a:pPr marL="46355">
              <a:lnSpc>
                <a:spcPts val="1405"/>
              </a:lnSpc>
            </a:pPr>
            <a:r>
              <a:rPr sz="1300" dirty="0">
                <a:latin typeface="Consolas"/>
                <a:cs typeface="Consolas"/>
              </a:rPr>
              <a:t>When</a:t>
            </a:r>
            <a:r>
              <a:rPr sz="1300" spc="-3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we</a:t>
            </a:r>
            <a:r>
              <a:rPr sz="1300" spc="-4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come</a:t>
            </a:r>
            <a:r>
              <a:rPr sz="1300" spc="-3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back,</a:t>
            </a:r>
            <a:r>
              <a:rPr sz="1300" spc="-3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the</a:t>
            </a:r>
            <a:r>
              <a:rPr sz="1300" spc="-3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Democratic</a:t>
            </a:r>
            <a:r>
              <a:rPr sz="1300" spc="-3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Presidential</a:t>
            </a:r>
            <a:r>
              <a:rPr sz="1300" spc="-25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Debate</a:t>
            </a:r>
            <a:endParaRPr sz="1300">
              <a:latin typeface="Consolas"/>
              <a:cs typeface="Consolas"/>
            </a:endParaRPr>
          </a:p>
          <a:p>
            <a:pPr marL="46355">
              <a:lnSpc>
                <a:spcPts val="1485"/>
              </a:lnSpc>
            </a:pPr>
            <a:r>
              <a:rPr sz="1300" dirty="0">
                <a:latin typeface="Consolas"/>
                <a:cs typeface="Consolas"/>
              </a:rPr>
              <a:t>continues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right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after</a:t>
            </a:r>
            <a:r>
              <a:rPr sz="1300" spc="-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this.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Only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on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spc="-20" dirty="0">
                <a:latin typeface="Consolas"/>
                <a:cs typeface="Consolas"/>
              </a:rPr>
              <a:t>CBS'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6828" y="2309622"/>
            <a:ext cx="27374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2915" algn="l"/>
              </a:tabLst>
            </a:pPr>
            <a:r>
              <a:rPr sz="1300" spc="-25" dirty="0">
                <a:latin typeface="Consolas"/>
                <a:cs typeface="Consolas"/>
              </a:rPr>
              <a:t>'''</a:t>
            </a:r>
            <a:r>
              <a:rPr sz="1300" dirty="0">
                <a:latin typeface="Consolas"/>
                <a:cs typeface="Consolas"/>
              </a:rPr>
              <a:t>	Strip</a:t>
            </a:r>
            <a:r>
              <a:rPr sz="1300" spc="-2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any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punctuation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25" dirty="0">
                <a:latin typeface="Consolas"/>
                <a:cs typeface="Consolas"/>
              </a:rPr>
              <a:t>'''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6828" y="2615945"/>
            <a:ext cx="45485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Consolas"/>
                <a:cs typeface="Consolas"/>
              </a:rPr>
              <a:t>sampleText</a:t>
            </a:r>
            <a:r>
              <a:rPr sz="1300" spc="-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=</a:t>
            </a:r>
            <a:r>
              <a:rPr sz="1300" spc="2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re.sub("[^a-zA-</a:t>
            </a:r>
            <a:r>
              <a:rPr sz="1300" dirty="0">
                <a:latin typeface="Consolas"/>
                <a:cs typeface="Consolas"/>
              </a:rPr>
              <a:t>Z</a:t>
            </a:r>
            <a:r>
              <a:rPr sz="1300" spc="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]",</a:t>
            </a:r>
            <a:r>
              <a:rPr sz="1300" spc="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'</a:t>
            </a:r>
            <a:r>
              <a:rPr sz="1300" spc="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',</a:t>
            </a:r>
            <a:r>
              <a:rPr sz="1300" spc="25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sampleText)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4285" y="2813456"/>
            <a:ext cx="4591050" cy="9417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40"/>
              </a:spcBef>
            </a:pPr>
            <a:r>
              <a:rPr sz="1300" dirty="0">
                <a:latin typeface="Consolas"/>
                <a:cs typeface="Consolas"/>
              </a:rPr>
              <a:t>'''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Part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of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Speech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Tagging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25" dirty="0">
                <a:latin typeface="Consolas"/>
                <a:cs typeface="Consolas"/>
              </a:rPr>
              <a:t>'''</a:t>
            </a:r>
            <a:endParaRPr sz="1300">
              <a:latin typeface="Consolas"/>
              <a:cs typeface="Consolas"/>
            </a:endParaRPr>
          </a:p>
          <a:p>
            <a:pPr marL="34925" marR="116205">
              <a:lnSpc>
                <a:spcPts val="2410"/>
              </a:lnSpc>
              <a:spcBef>
                <a:spcPts val="90"/>
              </a:spcBef>
            </a:pPr>
            <a:r>
              <a:rPr sz="1300" dirty="0">
                <a:latin typeface="Consolas"/>
                <a:cs typeface="Consolas"/>
              </a:rPr>
              <a:t>words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=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word_tokenize(sampleText)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#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Tokenize</a:t>
            </a:r>
            <a:r>
              <a:rPr sz="1300" spc="-20" dirty="0">
                <a:latin typeface="Consolas"/>
                <a:cs typeface="Consolas"/>
              </a:rPr>
              <a:t> text </a:t>
            </a:r>
            <a:r>
              <a:rPr sz="1300" dirty="0">
                <a:latin typeface="Consolas"/>
                <a:cs typeface="Consolas"/>
              </a:rPr>
              <a:t>tags</a:t>
            </a:r>
            <a:r>
              <a:rPr sz="1300" spc="-2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=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pos_tag(words)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#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Part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of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Speech</a:t>
            </a:r>
            <a:r>
              <a:rPr sz="1300" spc="-10" dirty="0">
                <a:latin typeface="Consolas"/>
                <a:cs typeface="Consolas"/>
              </a:rPr>
              <a:t> Tagging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3046" y="4121658"/>
            <a:ext cx="4261485" cy="695325"/>
          </a:xfrm>
          <a:prstGeom prst="rect">
            <a:avLst/>
          </a:prstGeom>
          <a:ln w="28575">
            <a:solidFill>
              <a:srgbClr val="525252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54"/>
              </a:spcBef>
            </a:pPr>
            <a:r>
              <a:rPr sz="1300" dirty="0">
                <a:latin typeface="Consolas"/>
                <a:cs typeface="Consolas"/>
              </a:rPr>
              <a:t>'''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tally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each</a:t>
            </a:r>
            <a:r>
              <a:rPr sz="1300" spc="-10" dirty="0">
                <a:latin typeface="Consolas"/>
                <a:cs typeface="Consolas"/>
              </a:rPr>
              <a:t> category'''</a:t>
            </a:r>
            <a:endParaRPr sz="1300">
              <a:latin typeface="Consolas"/>
              <a:cs typeface="Consolas"/>
            </a:endParaRPr>
          </a:p>
          <a:p>
            <a:pPr marL="46355">
              <a:lnSpc>
                <a:spcPct val="100000"/>
              </a:lnSpc>
              <a:spcBef>
                <a:spcPts val="850"/>
              </a:spcBef>
              <a:tabLst>
                <a:tab pos="3028315" algn="l"/>
              </a:tabLst>
            </a:pPr>
            <a:r>
              <a:rPr sz="1300" dirty="0">
                <a:latin typeface="Consolas"/>
                <a:cs typeface="Consolas"/>
              </a:rPr>
              <a:t>counts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=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Counter(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tag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for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20" dirty="0">
                <a:latin typeface="Consolas"/>
                <a:cs typeface="Consolas"/>
              </a:rPr>
              <a:t>word,</a:t>
            </a:r>
            <a:r>
              <a:rPr sz="1300" dirty="0">
                <a:latin typeface="Consolas"/>
                <a:cs typeface="Consolas"/>
              </a:rPr>
              <a:t>	tag</a:t>
            </a:r>
            <a:r>
              <a:rPr sz="1300" spc="-2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in </a:t>
            </a:r>
            <a:r>
              <a:rPr sz="1300" spc="-10" dirty="0">
                <a:latin typeface="Consolas"/>
                <a:cs typeface="Consolas"/>
              </a:rPr>
              <a:t>tags)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9997" y="4993385"/>
            <a:ext cx="5111750" cy="634365"/>
          </a:xfrm>
          <a:prstGeom prst="rect">
            <a:avLst/>
          </a:prstGeom>
          <a:ln w="28575">
            <a:solidFill>
              <a:srgbClr val="525252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605"/>
              </a:spcBef>
              <a:tabLst>
                <a:tab pos="2128520" algn="l"/>
              </a:tabLst>
            </a:pPr>
            <a:r>
              <a:rPr sz="1300" dirty="0">
                <a:latin typeface="Consolas"/>
                <a:cs typeface="Consolas"/>
              </a:rPr>
              <a:t>fd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= </a:t>
            </a:r>
            <a:r>
              <a:rPr sz="1300" spc="-10" dirty="0">
                <a:latin typeface="Consolas"/>
                <a:cs typeface="Consolas"/>
              </a:rPr>
              <a:t>FreqDist(counts)</a:t>
            </a:r>
            <a:r>
              <a:rPr sz="1300" dirty="0">
                <a:latin typeface="Consolas"/>
                <a:cs typeface="Consolas"/>
              </a:rPr>
              <a:t>	#</a:t>
            </a:r>
            <a:r>
              <a:rPr sz="1300" spc="-3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Calculate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the</a:t>
            </a:r>
            <a:r>
              <a:rPr sz="1300" spc="-10" dirty="0">
                <a:latin typeface="Consolas"/>
                <a:cs typeface="Consolas"/>
              </a:rPr>
              <a:t> distribution</a:t>
            </a:r>
            <a:endParaRPr sz="1300">
              <a:latin typeface="Consolas"/>
              <a:cs typeface="Consolas"/>
            </a:endParaRPr>
          </a:p>
          <a:p>
            <a:pPr marL="48895">
              <a:lnSpc>
                <a:spcPct val="100000"/>
              </a:lnSpc>
              <a:spcBef>
                <a:spcPts val="850"/>
              </a:spcBef>
            </a:pPr>
            <a:r>
              <a:rPr sz="1300" dirty="0">
                <a:latin typeface="Consolas"/>
                <a:cs typeface="Consolas"/>
              </a:rPr>
              <a:t>fd.plot(title="Part</a:t>
            </a:r>
            <a:r>
              <a:rPr sz="1300" spc="-4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of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Speech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Tagging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Example")</a:t>
            </a:r>
            <a:endParaRPr sz="13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65710" y="2334958"/>
            <a:ext cx="4648200" cy="1449070"/>
            <a:chOff x="6065710" y="2334958"/>
            <a:chExt cx="4648200" cy="1449070"/>
          </a:xfrm>
        </p:grpSpPr>
        <p:sp>
          <p:nvSpPr>
            <p:cNvPr id="14" name="object 14"/>
            <p:cNvSpPr/>
            <p:nvPr/>
          </p:nvSpPr>
          <p:spPr>
            <a:xfrm>
              <a:off x="6081521" y="2349245"/>
              <a:ext cx="4537075" cy="483234"/>
            </a:xfrm>
            <a:custGeom>
              <a:avLst/>
              <a:gdLst/>
              <a:ahLst/>
              <a:cxnLst/>
              <a:rect l="l" t="t" r="r" b="b"/>
              <a:pathLst>
                <a:path w="4537075" h="483235">
                  <a:moveTo>
                    <a:pt x="0" y="483108"/>
                  </a:moveTo>
                  <a:lnTo>
                    <a:pt x="4536948" y="483108"/>
                  </a:lnTo>
                  <a:lnTo>
                    <a:pt x="4536948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85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79997" y="2888741"/>
              <a:ext cx="4619625" cy="881380"/>
            </a:xfrm>
            <a:custGeom>
              <a:avLst/>
              <a:gdLst/>
              <a:ahLst/>
              <a:cxnLst/>
              <a:rect l="l" t="t" r="r" b="b"/>
              <a:pathLst>
                <a:path w="4619625" h="881379">
                  <a:moveTo>
                    <a:pt x="0" y="880872"/>
                  </a:moveTo>
                  <a:lnTo>
                    <a:pt x="4619244" y="880872"/>
                  </a:lnTo>
                  <a:lnTo>
                    <a:pt x="4619244" y="0"/>
                  </a:lnTo>
                  <a:lnTo>
                    <a:pt x="0" y="0"/>
                  </a:lnTo>
                  <a:lnTo>
                    <a:pt x="0" y="880872"/>
                  </a:lnTo>
                  <a:close/>
                </a:path>
              </a:pathLst>
            </a:custGeom>
            <a:ln w="2857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66715" cy="6858000"/>
          </a:xfrm>
          <a:custGeom>
            <a:avLst/>
            <a:gdLst/>
            <a:ahLst/>
            <a:cxnLst/>
            <a:rect l="l" t="t" r="r" b="b"/>
            <a:pathLst>
              <a:path w="5466715" h="6858000">
                <a:moveTo>
                  <a:pt x="5466588" y="0"/>
                </a:moveTo>
                <a:lnTo>
                  <a:pt x="0" y="0"/>
                </a:lnTo>
                <a:lnTo>
                  <a:pt x="0" y="6858000"/>
                </a:lnTo>
                <a:lnTo>
                  <a:pt x="5466588" y="6858000"/>
                </a:lnTo>
                <a:lnTo>
                  <a:pt x="546658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65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Sample</a:t>
            </a:r>
            <a:r>
              <a:rPr spc="-40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6750" y="2637282"/>
            <a:ext cx="4060190" cy="571500"/>
          </a:xfrm>
          <a:prstGeom prst="rect">
            <a:avLst/>
          </a:prstGeom>
          <a:solidFill>
            <a:srgbClr val="4471C4"/>
          </a:solidFill>
          <a:ln w="28575">
            <a:solidFill>
              <a:srgbClr val="525252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5720" marR="102235">
              <a:lnSpc>
                <a:spcPts val="1300"/>
              </a:lnSpc>
              <a:spcBef>
                <a:spcPts val="235"/>
              </a:spcBef>
            </a:pP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“thank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you</a:t>
            </a:r>
            <a:r>
              <a:rPr sz="1200" b="0" spc="2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We</a:t>
            </a:r>
            <a:r>
              <a:rPr sz="1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have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1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take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quick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break</a:t>
            </a:r>
            <a:r>
              <a:rPr sz="1200" b="0" spc="2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When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we</a:t>
            </a:r>
            <a:r>
              <a:rPr sz="1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come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back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Democratic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Presidential</a:t>
            </a:r>
            <a:r>
              <a:rPr sz="1200" b="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Debate</a:t>
            </a:r>
            <a:r>
              <a:rPr sz="1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continues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right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after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this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Only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CBS”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50" y="3277361"/>
            <a:ext cx="4060190" cy="1088390"/>
          </a:xfrm>
          <a:prstGeom prst="rect">
            <a:avLst/>
          </a:prstGeom>
          <a:solidFill>
            <a:srgbClr val="4471C4"/>
          </a:solidFill>
          <a:ln w="28575">
            <a:solidFill>
              <a:srgbClr val="52525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45720">
              <a:lnSpc>
                <a:spcPts val="1370"/>
              </a:lnSpc>
              <a:spcBef>
                <a:spcPts val="5"/>
              </a:spcBef>
            </a:pP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[('thank',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'NN'),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('you',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'PRP'),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('We',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'PRP'),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('have',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'VBP'),</a:t>
            </a:r>
            <a:r>
              <a:rPr sz="1200" b="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('to',</a:t>
            </a:r>
            <a:endParaRPr sz="1200">
              <a:latin typeface="Calibri Light"/>
              <a:cs typeface="Calibri Light"/>
            </a:endParaRPr>
          </a:p>
          <a:p>
            <a:pPr marL="45720">
              <a:lnSpc>
                <a:spcPts val="1295"/>
              </a:lnSpc>
            </a:pP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'TO'),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('take',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'VB'),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('a',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'DT'),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('quick',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'JJ'),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('break',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'NN'),</a:t>
            </a:r>
            <a:r>
              <a:rPr sz="1200" b="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('When',</a:t>
            </a:r>
            <a:endParaRPr sz="1200">
              <a:latin typeface="Calibri Light"/>
              <a:cs typeface="Calibri Light"/>
            </a:endParaRPr>
          </a:p>
          <a:p>
            <a:pPr marL="45720">
              <a:lnSpc>
                <a:spcPts val="1295"/>
              </a:lnSpc>
            </a:pP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'WRB'),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('we',</a:t>
            </a:r>
            <a:r>
              <a:rPr sz="1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'PRP'),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('come',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'VBP'),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('back',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'RB'),</a:t>
            </a:r>
            <a:r>
              <a:rPr sz="1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('the',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'DT'),</a:t>
            </a:r>
            <a:endParaRPr sz="1200">
              <a:latin typeface="Calibri Light"/>
              <a:cs typeface="Calibri Light"/>
            </a:endParaRPr>
          </a:p>
          <a:p>
            <a:pPr marL="45720" marR="83820">
              <a:lnSpc>
                <a:spcPts val="1300"/>
              </a:lnSpc>
              <a:spcBef>
                <a:spcPts val="85"/>
              </a:spcBef>
            </a:pP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('Democratic',</a:t>
            </a:r>
            <a:r>
              <a:rPr sz="1200" b="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'JJ'),</a:t>
            </a:r>
            <a:r>
              <a:rPr sz="1200" b="0" spc="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('Presidential',</a:t>
            </a:r>
            <a:r>
              <a:rPr sz="1200" b="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'NNP'),</a:t>
            </a:r>
            <a:r>
              <a:rPr sz="1200" b="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('Debate',</a:t>
            </a:r>
            <a:r>
              <a:rPr sz="1200" b="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'NNP'), ('continues',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'VBZ'),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('right',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'JJ'),</a:t>
            </a:r>
            <a:r>
              <a:rPr sz="1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('after',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'IN'),</a:t>
            </a:r>
            <a:r>
              <a:rPr sz="1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('this',</a:t>
            </a:r>
            <a:r>
              <a:rPr sz="1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'DT'),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('Only',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'JJ'),</a:t>
            </a:r>
            <a:r>
              <a:rPr sz="1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('on',</a:t>
            </a:r>
            <a:r>
              <a:rPr sz="1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'IN'),</a:t>
            </a:r>
            <a:r>
              <a:rPr sz="1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('CBS',</a:t>
            </a:r>
            <a:r>
              <a:rPr sz="1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'NNP’)]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798" y="4455414"/>
            <a:ext cx="4057015" cy="570230"/>
          </a:xfrm>
          <a:prstGeom prst="rect">
            <a:avLst/>
          </a:prstGeom>
          <a:solidFill>
            <a:srgbClr val="4471C4"/>
          </a:solidFill>
          <a:ln w="28575">
            <a:solidFill>
              <a:srgbClr val="525252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42545">
              <a:lnSpc>
                <a:spcPts val="1370"/>
              </a:lnSpc>
              <a:spcBef>
                <a:spcPts val="1095"/>
              </a:spcBef>
            </a:pP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Counter({'JJ':</a:t>
            </a:r>
            <a:r>
              <a:rPr sz="1200" b="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4,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'PRP':</a:t>
            </a:r>
            <a:r>
              <a:rPr sz="1200" b="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3,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'DT':</a:t>
            </a:r>
            <a:r>
              <a:rPr sz="1200" b="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3,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'NNP':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3,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'NN':</a:t>
            </a:r>
            <a:r>
              <a:rPr sz="1200" b="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2,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'VBP': 2,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'IN': 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2,</a:t>
            </a:r>
            <a:endParaRPr sz="1200">
              <a:latin typeface="Calibri Light"/>
              <a:cs typeface="Calibri Light"/>
            </a:endParaRPr>
          </a:p>
          <a:p>
            <a:pPr marL="42545">
              <a:lnSpc>
                <a:spcPts val="1370"/>
              </a:lnSpc>
            </a:pP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'TO':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1,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'VB':</a:t>
            </a:r>
            <a:r>
              <a:rPr sz="1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1,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'WRB':</a:t>
            </a:r>
            <a:r>
              <a:rPr sz="1200" b="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1,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'RB':</a:t>
            </a:r>
            <a:r>
              <a:rPr sz="1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1,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'VBZ':</a:t>
            </a:r>
            <a:r>
              <a:rPr sz="1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 1})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3099" y="812576"/>
            <a:ext cx="5082913" cy="5365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632" y="498348"/>
            <a:ext cx="7426452" cy="5861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2475" y="2514600"/>
            <a:ext cx="9144000" cy="182880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1200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44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500" b="0" spc="-10" dirty="0">
                <a:solidFill>
                  <a:srgbClr val="1F487C"/>
                </a:solidFill>
                <a:latin typeface="Calibri"/>
                <a:cs typeface="Calibri"/>
              </a:rPr>
              <a:t>Questions?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0090" y="4468748"/>
            <a:ext cx="31305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Coming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Week: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7292" y="5188407"/>
            <a:ext cx="5212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r>
              <a:rPr sz="4000" b="1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4000" b="1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4000" b="1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III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6252" y="141731"/>
            <a:ext cx="926592" cy="731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708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Agenda</vt:lpstr>
      <vt:lpstr>PowerPoint Presentation</vt:lpstr>
      <vt:lpstr>Part of Speech Tagging</vt:lpstr>
      <vt:lpstr>How did this come to be? Early Research in Corpus Linguistics</vt:lpstr>
      <vt:lpstr>PowerPoint Presentation</vt:lpstr>
      <vt:lpstr>Sample Results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CYBV474  Advanced Analytics for Security Operations  Week  7  Natural Language Part II</dc:title>
  <dc:creator>Chet Hosmer</dc:creator>
  <cp:lastModifiedBy>Karen Hand</cp:lastModifiedBy>
  <cp:revision>1</cp:revision>
  <dcterms:created xsi:type="dcterms:W3CDTF">2023-10-02T19:29:55Z</dcterms:created>
  <dcterms:modified xsi:type="dcterms:W3CDTF">2023-10-02T23:06:38Z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2023-10-02T00:00:00Z</vt:filetime>
  </property>
  <property fmtid="{D5CDD505-2E9C-101B-9397-08002B2CF9AE}" pid="5" name="Producer">
    <vt:lpwstr>Microsoft® PowerPoint® for Microsoft 365</vt:lpwstr>
  </property>
</Properties>
</file>