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7" r:id="rId2"/>
    <p:sldId id="763" r:id="rId3"/>
    <p:sldId id="764" r:id="rId4"/>
    <p:sldId id="765" r:id="rId5"/>
    <p:sldId id="780" r:id="rId6"/>
    <p:sldId id="766" r:id="rId7"/>
    <p:sldId id="767" r:id="rId8"/>
    <p:sldId id="768" r:id="rId9"/>
    <p:sldId id="769" r:id="rId10"/>
    <p:sldId id="774" r:id="rId11"/>
    <p:sldId id="775" r:id="rId12"/>
    <p:sldId id="776" r:id="rId13"/>
    <p:sldId id="777" r:id="rId14"/>
    <p:sldId id="778" r:id="rId15"/>
    <p:sldId id="7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79C"/>
    <a:srgbClr val="0000FF"/>
    <a:srgbClr val="FF33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163" d="100"/>
          <a:sy n="163" d="100"/>
        </p:scale>
        <p:origin x="-1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48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C8DB-83C9-4D69-8772-D99DBE914E8C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C942CF-F114-4C95-AE6C-BC6F6FFC726F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3546E2F4-BF8F-4FDF-9B24-D844A837DA40}" type="parTrans" cxnId="{FA8665AB-25BD-425A-B855-E96B2D268655}">
      <dgm:prSet/>
      <dgm:spPr/>
      <dgm:t>
        <a:bodyPr/>
        <a:lstStyle/>
        <a:p>
          <a:endParaRPr lang="en-US"/>
        </a:p>
      </dgm:t>
    </dgm:pt>
    <dgm:pt modelId="{91E8EC97-2B51-438E-8326-2273D60F3827}" type="sibTrans" cxnId="{FA8665AB-25BD-425A-B855-E96B2D268655}">
      <dgm:prSet/>
      <dgm:spPr/>
      <dgm:t>
        <a:bodyPr/>
        <a:lstStyle/>
        <a:p>
          <a:endParaRPr lang="en-US"/>
        </a:p>
      </dgm:t>
    </dgm:pt>
    <dgm:pt modelId="{9C9E1E1A-5C41-4D2C-84FE-157FDAFB448F}">
      <dgm:prSet phldrT="[Text]"/>
      <dgm:spPr/>
      <dgm:t>
        <a:bodyPr/>
        <a:lstStyle/>
        <a:p>
          <a:r>
            <a:rPr lang="en-US" dirty="0" smtClean="0"/>
            <a:t>Configure</a:t>
          </a:r>
          <a:endParaRPr lang="en-US" dirty="0"/>
        </a:p>
      </dgm:t>
    </dgm:pt>
    <dgm:pt modelId="{044BDA13-8ADD-4923-8110-E7F6DEB2B09F}" type="parTrans" cxnId="{F0CED8C6-D9E2-4181-AA0F-F3AE1D3B00D1}">
      <dgm:prSet/>
      <dgm:spPr/>
      <dgm:t>
        <a:bodyPr/>
        <a:lstStyle/>
        <a:p>
          <a:endParaRPr lang="en-US"/>
        </a:p>
      </dgm:t>
    </dgm:pt>
    <dgm:pt modelId="{7615D5C3-5C62-4F35-955D-E51300438A5B}" type="sibTrans" cxnId="{F0CED8C6-D9E2-4181-AA0F-F3AE1D3B00D1}">
      <dgm:prSet/>
      <dgm:spPr/>
      <dgm:t>
        <a:bodyPr/>
        <a:lstStyle/>
        <a:p>
          <a:endParaRPr lang="en-US"/>
        </a:p>
      </dgm:t>
    </dgm:pt>
    <dgm:pt modelId="{0035DA2C-B298-4C3A-BE72-DB68A827513E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460AEA66-9214-4506-98A2-75D3E30FFB43}" type="parTrans" cxnId="{33E407A7-6068-4848-BB26-36F61E550A93}">
      <dgm:prSet/>
      <dgm:spPr/>
      <dgm:t>
        <a:bodyPr/>
        <a:lstStyle/>
        <a:p>
          <a:endParaRPr lang="en-US"/>
        </a:p>
      </dgm:t>
    </dgm:pt>
    <dgm:pt modelId="{D7A260E7-D30E-4A96-A8B6-55638F043D98}" type="sibTrans" cxnId="{33E407A7-6068-4848-BB26-36F61E550A93}">
      <dgm:prSet/>
      <dgm:spPr/>
      <dgm:t>
        <a:bodyPr/>
        <a:lstStyle/>
        <a:p>
          <a:endParaRPr lang="en-US"/>
        </a:p>
      </dgm:t>
    </dgm:pt>
    <dgm:pt modelId="{3E959D0F-B9B9-4D6B-89E3-6F0839CEE8D0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4A95B81A-DC3D-418D-B244-08FE521044CE}" type="parTrans" cxnId="{14077CC9-3063-4082-BBAB-3A2C4321DCFD}">
      <dgm:prSet/>
      <dgm:spPr/>
      <dgm:t>
        <a:bodyPr/>
        <a:lstStyle/>
        <a:p>
          <a:endParaRPr lang="en-US"/>
        </a:p>
      </dgm:t>
    </dgm:pt>
    <dgm:pt modelId="{DC93D5D8-ACD0-4876-B781-CB9682771B8E}" type="sibTrans" cxnId="{14077CC9-3063-4082-BBAB-3A2C4321DCFD}">
      <dgm:prSet/>
      <dgm:spPr/>
      <dgm:t>
        <a:bodyPr/>
        <a:lstStyle/>
        <a:p>
          <a:endParaRPr lang="en-US"/>
        </a:p>
      </dgm:t>
    </dgm:pt>
    <dgm:pt modelId="{7BB433B4-1130-4ABF-9F56-4C3053644340}">
      <dgm:prSet phldrT="[Text]"/>
      <dgm:spPr/>
      <dgm:t>
        <a:bodyPr/>
        <a:lstStyle/>
        <a:p>
          <a:r>
            <a:rPr lang="en-US" dirty="0" smtClean="0"/>
            <a:t>Manage</a:t>
          </a:r>
          <a:endParaRPr lang="en-US" dirty="0"/>
        </a:p>
      </dgm:t>
    </dgm:pt>
    <dgm:pt modelId="{5E10A4BF-D0D4-4C02-B740-E3B2D31D81AD}" type="parTrans" cxnId="{ABFC3340-B7C5-489F-9AE3-20F26217F827}">
      <dgm:prSet/>
      <dgm:spPr/>
      <dgm:t>
        <a:bodyPr/>
        <a:lstStyle/>
        <a:p>
          <a:endParaRPr lang="en-US"/>
        </a:p>
      </dgm:t>
    </dgm:pt>
    <dgm:pt modelId="{07FF9782-DF99-469D-9911-0043922F15E2}" type="sibTrans" cxnId="{ABFC3340-B7C5-489F-9AE3-20F26217F827}">
      <dgm:prSet/>
      <dgm:spPr/>
      <dgm:t>
        <a:bodyPr/>
        <a:lstStyle/>
        <a:p>
          <a:endParaRPr lang="en-US"/>
        </a:p>
      </dgm:t>
    </dgm:pt>
    <dgm:pt modelId="{1F6BE21A-F4AB-49E1-A273-5F7B4A8A07D3}" type="pres">
      <dgm:prSet presAssocID="{0A11C8DB-83C9-4D69-8772-D99DBE914E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022A6E-219B-4D3B-9894-704EF423EC40}" type="pres">
      <dgm:prSet presAssocID="{6CC942CF-F114-4C95-AE6C-BC6F6FFC72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F431D-EF82-4D14-ADCD-B1570AEB667B}" type="pres">
      <dgm:prSet presAssocID="{6CC942CF-F114-4C95-AE6C-BC6F6FFC726F}" presName="spNode" presStyleCnt="0"/>
      <dgm:spPr/>
    </dgm:pt>
    <dgm:pt modelId="{EE86A848-7CC2-4AAA-8C4A-F9DD3F551751}" type="pres">
      <dgm:prSet presAssocID="{91E8EC97-2B51-438E-8326-2273D60F382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F2175BF-7ECD-4131-8501-E95FF7623701}" type="pres">
      <dgm:prSet presAssocID="{9C9E1E1A-5C41-4D2C-84FE-157FDAFB448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FCF40-35B5-4A75-8ABC-EF650ACD66CE}" type="pres">
      <dgm:prSet presAssocID="{9C9E1E1A-5C41-4D2C-84FE-157FDAFB448F}" presName="spNode" presStyleCnt="0"/>
      <dgm:spPr/>
    </dgm:pt>
    <dgm:pt modelId="{095E84DF-9C53-420E-A9FB-65DB417C326D}" type="pres">
      <dgm:prSet presAssocID="{7615D5C3-5C62-4F35-955D-E51300438A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DA123F4-61CB-461F-AF12-2E3F1D79D981}" type="pres">
      <dgm:prSet presAssocID="{0035DA2C-B298-4C3A-BE72-DB68A82751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1D794-89CC-4CC8-B7D1-F00777747069}" type="pres">
      <dgm:prSet presAssocID="{0035DA2C-B298-4C3A-BE72-DB68A827513E}" presName="spNode" presStyleCnt="0"/>
      <dgm:spPr/>
    </dgm:pt>
    <dgm:pt modelId="{169FA069-E8BB-4257-87DF-483251C9C065}" type="pres">
      <dgm:prSet presAssocID="{D7A260E7-D30E-4A96-A8B6-55638F043D9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9707D4D-46F7-41B6-AF84-F9AD0AFB4049}" type="pres">
      <dgm:prSet presAssocID="{3E959D0F-B9B9-4D6B-89E3-6F0839CEE8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7B811-795A-40D6-9F09-AD92CB3256D8}" type="pres">
      <dgm:prSet presAssocID="{3E959D0F-B9B9-4D6B-89E3-6F0839CEE8D0}" presName="spNode" presStyleCnt="0"/>
      <dgm:spPr/>
    </dgm:pt>
    <dgm:pt modelId="{14BEA1F1-156C-422F-B66F-0A837746D2B8}" type="pres">
      <dgm:prSet presAssocID="{DC93D5D8-ACD0-4876-B781-CB9682771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3210E911-391E-4614-AF61-349B4662C513}" type="pres">
      <dgm:prSet presAssocID="{7BB433B4-1130-4ABF-9F56-4C305364434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971BB-370C-49E0-930E-235DF8648547}" type="pres">
      <dgm:prSet presAssocID="{7BB433B4-1130-4ABF-9F56-4C3053644340}" presName="spNode" presStyleCnt="0"/>
      <dgm:spPr/>
    </dgm:pt>
    <dgm:pt modelId="{72655E31-098D-4BAE-953C-AC728CE8827A}" type="pres">
      <dgm:prSet presAssocID="{07FF9782-DF99-469D-9911-0043922F15E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5BB0797-A303-44FF-B317-9E94D40580E5}" type="presOf" srcId="{7BB433B4-1130-4ABF-9F56-4C3053644340}" destId="{3210E911-391E-4614-AF61-349B4662C513}" srcOrd="0" destOrd="0" presId="urn:microsoft.com/office/officeart/2005/8/layout/cycle5"/>
    <dgm:cxn modelId="{627319B9-00AA-4A7F-9A52-AB62C7ACD25F}" type="presOf" srcId="{0A11C8DB-83C9-4D69-8772-D99DBE914E8C}" destId="{1F6BE21A-F4AB-49E1-A273-5F7B4A8A07D3}" srcOrd="0" destOrd="0" presId="urn:microsoft.com/office/officeart/2005/8/layout/cycle5"/>
    <dgm:cxn modelId="{BAA95FE3-594B-40AD-95A7-B31351992883}" type="presOf" srcId="{9C9E1E1A-5C41-4D2C-84FE-157FDAFB448F}" destId="{AF2175BF-7ECD-4131-8501-E95FF7623701}" srcOrd="0" destOrd="0" presId="urn:microsoft.com/office/officeart/2005/8/layout/cycle5"/>
    <dgm:cxn modelId="{273A95DC-35B3-4AE6-A2E4-4B1FF8A95911}" type="presOf" srcId="{0035DA2C-B298-4C3A-BE72-DB68A827513E}" destId="{BDA123F4-61CB-461F-AF12-2E3F1D79D981}" srcOrd="0" destOrd="0" presId="urn:microsoft.com/office/officeart/2005/8/layout/cycle5"/>
    <dgm:cxn modelId="{37C520D3-86FD-4CDC-AC60-D1B9A9060DC9}" type="presOf" srcId="{6CC942CF-F114-4C95-AE6C-BC6F6FFC726F}" destId="{96022A6E-219B-4D3B-9894-704EF423EC40}" srcOrd="0" destOrd="0" presId="urn:microsoft.com/office/officeart/2005/8/layout/cycle5"/>
    <dgm:cxn modelId="{FA8665AB-25BD-425A-B855-E96B2D268655}" srcId="{0A11C8DB-83C9-4D69-8772-D99DBE914E8C}" destId="{6CC942CF-F114-4C95-AE6C-BC6F6FFC726F}" srcOrd="0" destOrd="0" parTransId="{3546E2F4-BF8F-4FDF-9B24-D844A837DA40}" sibTransId="{91E8EC97-2B51-438E-8326-2273D60F3827}"/>
    <dgm:cxn modelId="{8AF96077-1C63-4A18-8D76-47BF3FC2B3FE}" type="presOf" srcId="{7615D5C3-5C62-4F35-955D-E51300438A5B}" destId="{095E84DF-9C53-420E-A9FB-65DB417C326D}" srcOrd="0" destOrd="0" presId="urn:microsoft.com/office/officeart/2005/8/layout/cycle5"/>
    <dgm:cxn modelId="{14077CC9-3063-4082-BBAB-3A2C4321DCFD}" srcId="{0A11C8DB-83C9-4D69-8772-D99DBE914E8C}" destId="{3E959D0F-B9B9-4D6B-89E3-6F0839CEE8D0}" srcOrd="3" destOrd="0" parTransId="{4A95B81A-DC3D-418D-B244-08FE521044CE}" sibTransId="{DC93D5D8-ACD0-4876-B781-CB9682771B8E}"/>
    <dgm:cxn modelId="{B1B53C89-BFB9-44DE-961C-61FB961099F8}" type="presOf" srcId="{DC93D5D8-ACD0-4876-B781-CB9682771B8E}" destId="{14BEA1F1-156C-422F-B66F-0A837746D2B8}" srcOrd="0" destOrd="0" presId="urn:microsoft.com/office/officeart/2005/8/layout/cycle5"/>
    <dgm:cxn modelId="{C1D55715-BDED-4580-A00A-2EB360FC3280}" type="presOf" srcId="{91E8EC97-2B51-438E-8326-2273D60F3827}" destId="{EE86A848-7CC2-4AAA-8C4A-F9DD3F551751}" srcOrd="0" destOrd="0" presId="urn:microsoft.com/office/officeart/2005/8/layout/cycle5"/>
    <dgm:cxn modelId="{ABFC3340-B7C5-489F-9AE3-20F26217F827}" srcId="{0A11C8DB-83C9-4D69-8772-D99DBE914E8C}" destId="{7BB433B4-1130-4ABF-9F56-4C3053644340}" srcOrd="4" destOrd="0" parTransId="{5E10A4BF-D0D4-4C02-B740-E3B2D31D81AD}" sibTransId="{07FF9782-DF99-469D-9911-0043922F15E2}"/>
    <dgm:cxn modelId="{14765F86-E5EC-4EE3-AB5E-957E82EB5292}" type="presOf" srcId="{D7A260E7-D30E-4A96-A8B6-55638F043D98}" destId="{169FA069-E8BB-4257-87DF-483251C9C065}" srcOrd="0" destOrd="0" presId="urn:microsoft.com/office/officeart/2005/8/layout/cycle5"/>
    <dgm:cxn modelId="{F0CED8C6-D9E2-4181-AA0F-F3AE1D3B00D1}" srcId="{0A11C8DB-83C9-4D69-8772-D99DBE914E8C}" destId="{9C9E1E1A-5C41-4D2C-84FE-157FDAFB448F}" srcOrd="1" destOrd="0" parTransId="{044BDA13-8ADD-4923-8110-E7F6DEB2B09F}" sibTransId="{7615D5C3-5C62-4F35-955D-E51300438A5B}"/>
    <dgm:cxn modelId="{B6366E44-09C1-4B7C-83BD-728234D69E62}" type="presOf" srcId="{3E959D0F-B9B9-4D6B-89E3-6F0839CEE8D0}" destId="{39707D4D-46F7-41B6-AF84-F9AD0AFB4049}" srcOrd="0" destOrd="0" presId="urn:microsoft.com/office/officeart/2005/8/layout/cycle5"/>
    <dgm:cxn modelId="{0AC963A1-4F7B-4B93-BCBA-548EF7E47691}" type="presOf" srcId="{07FF9782-DF99-469D-9911-0043922F15E2}" destId="{72655E31-098D-4BAE-953C-AC728CE8827A}" srcOrd="0" destOrd="0" presId="urn:microsoft.com/office/officeart/2005/8/layout/cycle5"/>
    <dgm:cxn modelId="{33E407A7-6068-4848-BB26-36F61E550A93}" srcId="{0A11C8DB-83C9-4D69-8772-D99DBE914E8C}" destId="{0035DA2C-B298-4C3A-BE72-DB68A827513E}" srcOrd="2" destOrd="0" parTransId="{460AEA66-9214-4506-98A2-75D3E30FFB43}" sibTransId="{D7A260E7-D30E-4A96-A8B6-55638F043D98}"/>
    <dgm:cxn modelId="{CCDD398B-DFF3-4065-9A4D-EB085E4A15B0}" type="presParOf" srcId="{1F6BE21A-F4AB-49E1-A273-5F7B4A8A07D3}" destId="{96022A6E-219B-4D3B-9894-704EF423EC40}" srcOrd="0" destOrd="0" presId="urn:microsoft.com/office/officeart/2005/8/layout/cycle5"/>
    <dgm:cxn modelId="{80A0DF7F-844A-4947-91FE-DD6774CD3FBA}" type="presParOf" srcId="{1F6BE21A-F4AB-49E1-A273-5F7B4A8A07D3}" destId="{542F431D-EF82-4D14-ADCD-B1570AEB667B}" srcOrd="1" destOrd="0" presId="urn:microsoft.com/office/officeart/2005/8/layout/cycle5"/>
    <dgm:cxn modelId="{F6650761-D8BC-4DA8-A0D2-775FC9AFD262}" type="presParOf" srcId="{1F6BE21A-F4AB-49E1-A273-5F7B4A8A07D3}" destId="{EE86A848-7CC2-4AAA-8C4A-F9DD3F551751}" srcOrd="2" destOrd="0" presId="urn:microsoft.com/office/officeart/2005/8/layout/cycle5"/>
    <dgm:cxn modelId="{1E2A7076-8426-46ED-ABF1-90BDFF1829B7}" type="presParOf" srcId="{1F6BE21A-F4AB-49E1-A273-5F7B4A8A07D3}" destId="{AF2175BF-7ECD-4131-8501-E95FF7623701}" srcOrd="3" destOrd="0" presId="urn:microsoft.com/office/officeart/2005/8/layout/cycle5"/>
    <dgm:cxn modelId="{D55AA365-AB88-4941-ACF0-7F3DC9031E52}" type="presParOf" srcId="{1F6BE21A-F4AB-49E1-A273-5F7B4A8A07D3}" destId="{66DFCF40-35B5-4A75-8ABC-EF650ACD66CE}" srcOrd="4" destOrd="0" presId="urn:microsoft.com/office/officeart/2005/8/layout/cycle5"/>
    <dgm:cxn modelId="{3B6D852E-AE81-400D-A69A-7D308C162AE6}" type="presParOf" srcId="{1F6BE21A-F4AB-49E1-A273-5F7B4A8A07D3}" destId="{095E84DF-9C53-420E-A9FB-65DB417C326D}" srcOrd="5" destOrd="0" presId="urn:microsoft.com/office/officeart/2005/8/layout/cycle5"/>
    <dgm:cxn modelId="{93240634-ADE8-4EE9-B65A-AE8B35B71C42}" type="presParOf" srcId="{1F6BE21A-F4AB-49E1-A273-5F7B4A8A07D3}" destId="{BDA123F4-61CB-461F-AF12-2E3F1D79D981}" srcOrd="6" destOrd="0" presId="urn:microsoft.com/office/officeart/2005/8/layout/cycle5"/>
    <dgm:cxn modelId="{3BCE0F79-4DC4-4F1F-AD7B-17E987566E5A}" type="presParOf" srcId="{1F6BE21A-F4AB-49E1-A273-5F7B4A8A07D3}" destId="{0661D794-89CC-4CC8-B7D1-F00777747069}" srcOrd="7" destOrd="0" presId="urn:microsoft.com/office/officeart/2005/8/layout/cycle5"/>
    <dgm:cxn modelId="{9FD3CA69-D63C-4772-A71B-5002F9C98860}" type="presParOf" srcId="{1F6BE21A-F4AB-49E1-A273-5F7B4A8A07D3}" destId="{169FA069-E8BB-4257-87DF-483251C9C065}" srcOrd="8" destOrd="0" presId="urn:microsoft.com/office/officeart/2005/8/layout/cycle5"/>
    <dgm:cxn modelId="{5801260B-B6F0-4F81-9060-60C22F8BD778}" type="presParOf" srcId="{1F6BE21A-F4AB-49E1-A273-5F7B4A8A07D3}" destId="{39707D4D-46F7-41B6-AF84-F9AD0AFB4049}" srcOrd="9" destOrd="0" presId="urn:microsoft.com/office/officeart/2005/8/layout/cycle5"/>
    <dgm:cxn modelId="{E2AC5D38-92D8-4A1B-803E-F8B58D93DD29}" type="presParOf" srcId="{1F6BE21A-F4AB-49E1-A273-5F7B4A8A07D3}" destId="{2687B811-795A-40D6-9F09-AD92CB3256D8}" srcOrd="10" destOrd="0" presId="urn:microsoft.com/office/officeart/2005/8/layout/cycle5"/>
    <dgm:cxn modelId="{4752CC8A-D763-4C3E-9C0F-0D20083A9074}" type="presParOf" srcId="{1F6BE21A-F4AB-49E1-A273-5F7B4A8A07D3}" destId="{14BEA1F1-156C-422F-B66F-0A837746D2B8}" srcOrd="11" destOrd="0" presId="urn:microsoft.com/office/officeart/2005/8/layout/cycle5"/>
    <dgm:cxn modelId="{0A90469B-80FD-4226-AC68-9CE2F33E0817}" type="presParOf" srcId="{1F6BE21A-F4AB-49E1-A273-5F7B4A8A07D3}" destId="{3210E911-391E-4614-AF61-349B4662C513}" srcOrd="12" destOrd="0" presId="urn:microsoft.com/office/officeart/2005/8/layout/cycle5"/>
    <dgm:cxn modelId="{897206EC-67C8-433F-AEED-F697E512CF95}" type="presParOf" srcId="{1F6BE21A-F4AB-49E1-A273-5F7B4A8A07D3}" destId="{20E971BB-370C-49E0-930E-235DF8648547}" srcOrd="13" destOrd="0" presId="urn:microsoft.com/office/officeart/2005/8/layout/cycle5"/>
    <dgm:cxn modelId="{E81E221F-DA76-420F-87CD-954A4B2B2AEE}" type="presParOf" srcId="{1F6BE21A-F4AB-49E1-A273-5F7B4A8A07D3}" destId="{72655E31-098D-4BAE-953C-AC728CE8827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22A6E-219B-4D3B-9894-704EF423EC40}">
      <dsp:nvSpPr>
        <dsp:cNvPr id="0" name=""/>
        <dsp:cNvSpPr/>
      </dsp:nvSpPr>
      <dsp:spPr>
        <a:xfrm>
          <a:off x="3096899" y="2703"/>
          <a:ext cx="1350001" cy="877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</a:t>
          </a:r>
          <a:endParaRPr lang="en-US" sz="2000" kern="1200" dirty="0"/>
        </a:p>
      </dsp:txBody>
      <dsp:txXfrm>
        <a:off x="3139735" y="45539"/>
        <a:ext cx="1264329" cy="791828"/>
      </dsp:txXfrm>
    </dsp:sp>
    <dsp:sp modelId="{EE86A848-7CC2-4AAA-8C4A-F9DD3F551751}">
      <dsp:nvSpPr>
        <dsp:cNvPr id="0" name=""/>
        <dsp:cNvSpPr/>
      </dsp:nvSpPr>
      <dsp:spPr>
        <a:xfrm>
          <a:off x="2019166" y="441454"/>
          <a:ext cx="3505466" cy="3505466"/>
        </a:xfrm>
        <a:custGeom>
          <a:avLst/>
          <a:gdLst/>
          <a:ahLst/>
          <a:cxnLst/>
          <a:rect l="0" t="0" r="0" b="0"/>
          <a:pathLst>
            <a:path>
              <a:moveTo>
                <a:pt x="2608485" y="223105"/>
              </a:moveTo>
              <a:arcTo wR="1752733" hR="1752733" stAng="17953494" swAng="12114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175BF-7ECD-4131-8501-E95FF7623701}">
      <dsp:nvSpPr>
        <dsp:cNvPr id="0" name=""/>
        <dsp:cNvSpPr/>
      </dsp:nvSpPr>
      <dsp:spPr>
        <a:xfrm>
          <a:off x="4763847" y="1213812"/>
          <a:ext cx="1350001" cy="877500"/>
        </a:xfrm>
        <a:prstGeom prst="roundRect">
          <a:avLst/>
        </a:prstGeom>
        <a:solidFill>
          <a:schemeClr val="accent5">
            <a:hueOff val="0"/>
            <a:satOff val="-18716"/>
            <a:lumOff val="-656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Configure</a:t>
          </a:r>
          <a:endParaRPr lang="en-US" sz="2000" kern="1200" dirty="0"/>
        </a:p>
      </dsp:txBody>
      <dsp:txXfrm>
        <a:off x="4806683" y="1256648"/>
        <a:ext cx="1264329" cy="791828"/>
      </dsp:txXfrm>
    </dsp:sp>
    <dsp:sp modelId="{095E84DF-9C53-420E-A9FB-65DB417C326D}">
      <dsp:nvSpPr>
        <dsp:cNvPr id="0" name=""/>
        <dsp:cNvSpPr/>
      </dsp:nvSpPr>
      <dsp:spPr>
        <a:xfrm>
          <a:off x="2019166" y="441454"/>
          <a:ext cx="3505466" cy="3505466"/>
        </a:xfrm>
        <a:custGeom>
          <a:avLst/>
          <a:gdLst/>
          <a:ahLst/>
          <a:cxnLst/>
          <a:rect l="0" t="0" r="0" b="0"/>
          <a:pathLst>
            <a:path>
              <a:moveTo>
                <a:pt x="3501260" y="1874078"/>
              </a:moveTo>
              <a:arcTo wR="1752733" hR="1752733" stAng="21838193" swAng="1359654"/>
            </a:path>
          </a:pathLst>
        </a:custGeom>
        <a:noFill/>
        <a:ln w="9525" cap="flat" cmpd="sng" algn="ctr">
          <a:solidFill>
            <a:schemeClr val="accent5">
              <a:hueOff val="0"/>
              <a:satOff val="-18716"/>
              <a:lumOff val="-6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123F4-61CB-461F-AF12-2E3F1D79D981}">
      <dsp:nvSpPr>
        <dsp:cNvPr id="0" name=""/>
        <dsp:cNvSpPr/>
      </dsp:nvSpPr>
      <dsp:spPr>
        <a:xfrm>
          <a:off x="4127130" y="3173427"/>
          <a:ext cx="1350001" cy="877500"/>
        </a:xfrm>
        <a:prstGeom prst="roundRect">
          <a:avLst/>
        </a:prstGeom>
        <a:solidFill>
          <a:schemeClr val="accent5">
            <a:hueOff val="0"/>
            <a:satOff val="-37433"/>
            <a:lumOff val="-131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4169966" y="3216263"/>
        <a:ext cx="1264329" cy="791828"/>
      </dsp:txXfrm>
    </dsp:sp>
    <dsp:sp modelId="{169FA069-E8BB-4257-87DF-483251C9C065}">
      <dsp:nvSpPr>
        <dsp:cNvPr id="0" name=""/>
        <dsp:cNvSpPr/>
      </dsp:nvSpPr>
      <dsp:spPr>
        <a:xfrm>
          <a:off x="2019166" y="441454"/>
          <a:ext cx="3505466" cy="3505466"/>
        </a:xfrm>
        <a:custGeom>
          <a:avLst/>
          <a:gdLst/>
          <a:ahLst/>
          <a:cxnLst/>
          <a:rect l="0" t="0" r="0" b="0"/>
          <a:pathLst>
            <a:path>
              <a:moveTo>
                <a:pt x="1967805" y="3492220"/>
              </a:moveTo>
              <a:arcTo wR="1752733" hR="1752733" stAng="4977099" swAng="845803"/>
            </a:path>
          </a:pathLst>
        </a:custGeom>
        <a:noFill/>
        <a:ln w="9525" cap="flat" cmpd="sng" algn="ctr">
          <a:solidFill>
            <a:schemeClr val="accent5">
              <a:hueOff val="0"/>
              <a:satOff val="-37433"/>
              <a:lumOff val="-1313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07D4D-46F7-41B6-AF84-F9AD0AFB4049}">
      <dsp:nvSpPr>
        <dsp:cNvPr id="0" name=""/>
        <dsp:cNvSpPr/>
      </dsp:nvSpPr>
      <dsp:spPr>
        <a:xfrm>
          <a:off x="2066668" y="3173427"/>
          <a:ext cx="1350001" cy="877500"/>
        </a:xfrm>
        <a:prstGeom prst="roundRect">
          <a:avLst/>
        </a:prstGeom>
        <a:solidFill>
          <a:schemeClr val="accent5">
            <a:hueOff val="0"/>
            <a:satOff val="-56149"/>
            <a:lumOff val="-197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Deploy</a:t>
          </a:r>
          <a:endParaRPr lang="en-US" sz="2000" kern="1200" dirty="0"/>
        </a:p>
      </dsp:txBody>
      <dsp:txXfrm>
        <a:off x="2109504" y="3216263"/>
        <a:ext cx="1264329" cy="791828"/>
      </dsp:txXfrm>
    </dsp:sp>
    <dsp:sp modelId="{14BEA1F1-156C-422F-B66F-0A837746D2B8}">
      <dsp:nvSpPr>
        <dsp:cNvPr id="0" name=""/>
        <dsp:cNvSpPr/>
      </dsp:nvSpPr>
      <dsp:spPr>
        <a:xfrm>
          <a:off x="2019166" y="441454"/>
          <a:ext cx="3505466" cy="3505466"/>
        </a:xfrm>
        <a:custGeom>
          <a:avLst/>
          <a:gdLst/>
          <a:ahLst/>
          <a:cxnLst/>
          <a:rect l="0" t="0" r="0" b="0"/>
          <a:pathLst>
            <a:path>
              <a:moveTo>
                <a:pt x="185941" y="2538377"/>
              </a:moveTo>
              <a:arcTo wR="1752733" hR="1752733" stAng="9202153" swAng="1359654"/>
            </a:path>
          </a:pathLst>
        </a:custGeom>
        <a:noFill/>
        <a:ln w="9525" cap="flat" cmpd="sng" algn="ctr">
          <a:solidFill>
            <a:schemeClr val="accent5">
              <a:hueOff val="0"/>
              <a:satOff val="-56149"/>
              <a:lumOff val="-19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0E911-391E-4614-AF61-349B4662C513}">
      <dsp:nvSpPr>
        <dsp:cNvPr id="0" name=""/>
        <dsp:cNvSpPr/>
      </dsp:nvSpPr>
      <dsp:spPr>
        <a:xfrm>
          <a:off x="1429951" y="1213812"/>
          <a:ext cx="1350001" cy="877500"/>
        </a:xfrm>
        <a:prstGeom prst="roundRect">
          <a:avLst/>
        </a:prstGeom>
        <a:solidFill>
          <a:schemeClr val="accent5">
            <a:hueOff val="0"/>
            <a:satOff val="-74866"/>
            <a:lumOff val="-26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</a:t>
          </a:r>
          <a:endParaRPr lang="en-US" sz="2000" kern="1200" dirty="0"/>
        </a:p>
      </dsp:txBody>
      <dsp:txXfrm>
        <a:off x="1472787" y="1256648"/>
        <a:ext cx="1264329" cy="791828"/>
      </dsp:txXfrm>
    </dsp:sp>
    <dsp:sp modelId="{72655E31-098D-4BAE-953C-AC728CE8827A}">
      <dsp:nvSpPr>
        <dsp:cNvPr id="0" name=""/>
        <dsp:cNvSpPr/>
      </dsp:nvSpPr>
      <dsp:spPr>
        <a:xfrm>
          <a:off x="2019166" y="441454"/>
          <a:ext cx="3505466" cy="3505466"/>
        </a:xfrm>
        <a:custGeom>
          <a:avLst/>
          <a:gdLst/>
          <a:ahLst/>
          <a:cxnLst/>
          <a:rect l="0" t="0" r="0" b="0"/>
          <a:pathLst>
            <a:path>
              <a:moveTo>
                <a:pt x="421621" y="612463"/>
              </a:moveTo>
              <a:arcTo wR="1752733" hR="1752733" stAng="13235061" swAng="1211445"/>
            </a:path>
          </a:pathLst>
        </a:custGeom>
        <a:noFill/>
        <a:ln w="9525" cap="flat" cmpd="sng" algn="ctr">
          <a:solidFill>
            <a:schemeClr val="accent5">
              <a:hueOff val="0"/>
              <a:satOff val="-74866"/>
              <a:lumOff val="-2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9D2091-8C68-47F2-A1DD-51600B590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3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0EAA9E-FF06-402D-8A28-DCBB4334F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0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0D4AC-CE3B-43AD-947A-BAAAFD64325D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EAA9E-FF06-402D-8A28-DCBB4334FB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057400" y="1828800"/>
            <a:ext cx="7086600" cy="22098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83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/>
            </a:lvl1pPr>
          </a:lstStyle>
          <a:p>
            <a:r>
              <a:rPr lang="en-US"/>
              <a:t>Rick Graziani</a:t>
            </a:r>
          </a:p>
          <a:p>
            <a:r>
              <a:rPr lang="en-US"/>
              <a:t>Cabrillo College</a:t>
            </a:r>
          </a:p>
          <a:p>
            <a:r>
              <a:rPr lang="en-US"/>
              <a:t>Exploration 2</a:t>
            </a:r>
          </a:p>
          <a:p>
            <a:r>
              <a:rPr lang="en-US"/>
              <a:t>CIS </a:t>
            </a:r>
          </a:p>
          <a:p>
            <a:r>
              <a:rPr lang="en-US"/>
              <a:t>graziani@cabrillo.edu</a:t>
            </a:r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CD32A"/>
          </a:solidFill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endParaRPr lang="nl-BE" sz="3200" kern="0" dirty="0">
              <a:latin typeface="+mj-lt"/>
              <a:ea typeface="ＭＳ Ｐゴシック" charset="0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7254-9214-4F7D-BDE6-7D529021F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BE91-3DC6-4468-85D0-D8788154A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9E9F6-A56B-4249-A751-D55F6674F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DC286-5425-44FD-9CF9-AD62FC4DB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81000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81000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3E4F7-B4E8-44E4-B8BD-D0EB74486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738A-64EE-412B-83A1-8AEC8D99A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6B65E-D95D-4C11-8A2E-09809AE2F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F414D-45B9-4A3D-B85A-A6929266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84D6-622A-4AC2-B233-5110D31F2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09952-2EAE-47DE-8333-5399385AD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38100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3C3F92C7-8650-420E-93BD-BED6A75A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el 1"/>
          <p:cNvSpPr txBox="1">
            <a:spLocks/>
          </p:cNvSpPr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CD32A"/>
          </a:solidFill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endParaRPr lang="nl-BE" sz="3200" kern="0" dirty="0">
              <a:latin typeface="+mj-lt"/>
              <a:ea typeface="ＭＳ Ｐゴシック" charset="0"/>
              <a:cs typeface="+mj-cs"/>
            </a:endParaRPr>
          </a:p>
        </p:txBody>
      </p:sp>
      <p:pic>
        <p:nvPicPr>
          <p:cNvPr id="6" name="Afbeelding 5" descr="vti-cvo_logo_grijs_pos"/>
          <p:cNvPicPr/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0" y="601980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467600" cy="14478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ea typeface="ＭＳ Ｐゴシック" pitchFamily="34" charset="-128"/>
              </a:rPr>
              <a:t/>
            </a:r>
            <a:br>
              <a:rPr lang="en-US" b="1" dirty="0" smtClean="0">
                <a:ea typeface="ＭＳ Ｐゴシック" pitchFamily="34" charset="-128"/>
              </a:rPr>
            </a:br>
            <a:r>
              <a:rPr lang="en-US" b="1" dirty="0" smtClean="0">
                <a:ea typeface="ＭＳ Ｐゴシック" pitchFamily="34" charset="-128"/>
              </a:rPr>
              <a:t>Firewall Fundamentals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sz="3600" dirty="0" smtClean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552" y="63574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5688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"/>
              <a:defRPr/>
            </a:pPr>
            <a:r>
              <a:rPr lang="en-US" dirty="0" smtClean="0">
                <a:solidFill>
                  <a:srgbClr val="0000FF"/>
                </a:solidFill>
              </a:rPr>
              <a:t>DMZ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Single (Three legged) firewall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"/>
              <a:defRPr/>
            </a:pPr>
            <a:endParaRPr lang="en-US" dirty="0" smtClean="0"/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AD0D4D-78AC-4D5D-943D-A34F72DAD9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pic>
        <p:nvPicPr>
          <p:cNvPr id="2048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813" y="2057400"/>
            <a:ext cx="6413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3971925" y="4691063"/>
            <a:ext cx="1295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Firewall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5688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"/>
              <a:defRPr/>
            </a:pPr>
            <a:r>
              <a:rPr lang="en-US" dirty="0" smtClean="0">
                <a:solidFill>
                  <a:srgbClr val="0000FF"/>
                </a:solidFill>
              </a:rPr>
              <a:t>DMZ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Dual firewall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"/>
              <a:defRPr/>
            </a:pPr>
            <a:endParaRPr lang="en-US" dirty="0" smtClean="0"/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09D854-00FC-4480-9BCC-11D0B88FB4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pic>
        <p:nvPicPr>
          <p:cNvPr id="2151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813" y="2057400"/>
            <a:ext cx="6413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4038600" y="5029200"/>
            <a:ext cx="175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External FW</a:t>
            </a: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2895600" y="4202113"/>
            <a:ext cx="175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Internal FW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Planning &amp; Implementation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85800" y="1524001"/>
          <a:ext cx="7543800" cy="411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1BD9A4-0D3F-4555-AB6E-9B8A0CD5F4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Limitations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077200" cy="4492625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"/>
            </a:pPr>
            <a:r>
              <a:rPr lang="en-US" dirty="0" smtClean="0"/>
              <a:t>What a firewall </a:t>
            </a:r>
            <a:r>
              <a:rPr lang="en-US" dirty="0" smtClean="0">
                <a:solidFill>
                  <a:srgbClr val="0000FF"/>
                </a:solidFill>
              </a:rPr>
              <a:t>CAN’T</a:t>
            </a:r>
            <a:r>
              <a:rPr lang="en-US" dirty="0" smtClean="0"/>
              <a:t> protect against: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viruses/malwares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internal threats (</a:t>
            </a:r>
            <a:r>
              <a:rPr lang="en-US" sz="2400" i="1" dirty="0" smtClean="0"/>
              <a:t>disgruntled workers, poor security policy</a:t>
            </a:r>
            <a:r>
              <a:rPr lang="en-US" sz="2400" dirty="0" smtClean="0"/>
              <a:t>…)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attacks that do not traverse the firewall (</a:t>
            </a:r>
            <a:r>
              <a:rPr lang="en-US" sz="2400" i="1" dirty="0" smtClean="0"/>
              <a:t>social engineering, personal modems or unauthorized wireless connections</a:t>
            </a:r>
            <a:r>
              <a:rPr lang="en-US" sz="2400" dirty="0" smtClean="0"/>
              <a:t>…)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attacks on services that are allowed through the firewall (</a:t>
            </a:r>
            <a:r>
              <a:rPr lang="en-US" sz="2400" i="1" dirty="0" smtClean="0"/>
              <a:t>HTTP, SMTP, FTP</a:t>
            </a:r>
            <a:r>
              <a:rPr lang="en-US" sz="2400" dirty="0" smtClean="0"/>
              <a:t>…)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92A6BA-46D2-4F8E-9466-2487769430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848600" cy="45688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600"/>
              </a:spcAft>
              <a:buFont typeface="Wingdings" pitchFamily="2" charset="2"/>
              <a:buChar char=""/>
              <a:defRPr/>
            </a:pPr>
            <a:r>
              <a:rPr lang="en-US" dirty="0" smtClean="0"/>
              <a:t>Firewalls are an integral </a:t>
            </a:r>
            <a:r>
              <a:rPr lang="en-US" b="1" dirty="0" smtClean="0"/>
              <a:t>part</a:t>
            </a:r>
            <a:r>
              <a:rPr lang="en-US" dirty="0" smtClean="0"/>
              <a:t> of any Defense in Depth strategy</a:t>
            </a:r>
          </a:p>
          <a:p>
            <a:pPr marL="0" indent="0" fontAlgn="auto">
              <a:spcAft>
                <a:spcPts val="60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0B7AD0-7960-4DCB-99A9-8007540D56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2"/>
          <a:srcRect b="11115"/>
          <a:stretch>
            <a:fillRect/>
          </a:stretch>
        </p:blipFill>
        <p:spPr bwMode="auto">
          <a:xfrm>
            <a:off x="1143000" y="2057400"/>
            <a:ext cx="68580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848600" cy="38830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[1] </a:t>
            </a:r>
            <a:r>
              <a:rPr lang="en-US" i="1" smtClean="0"/>
              <a:t>Firewall Fundamentals</a:t>
            </a:r>
            <a:r>
              <a:rPr lang="en-US" smtClean="0"/>
              <a:t>, Cisco Press (2006)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[2] </a:t>
            </a:r>
            <a:r>
              <a:rPr lang="en-US" i="1" smtClean="0"/>
              <a:t>Tactical Perimeter Defense</a:t>
            </a:r>
            <a:r>
              <a:rPr lang="en-US" smtClean="0"/>
              <a:t>, Element K (2007)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[3] </a:t>
            </a:r>
            <a:r>
              <a:rPr lang="en-US" i="1" smtClean="0"/>
              <a:t>Module 16 of CEH v7</a:t>
            </a:r>
            <a:r>
              <a:rPr lang="en-US" smtClean="0"/>
              <a:t>, EC-Council (2010)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[4] </a:t>
            </a:r>
            <a:r>
              <a:rPr lang="en-US" i="1" smtClean="0"/>
              <a:t>Building Internet Firewalls 2</a:t>
            </a:r>
            <a:r>
              <a:rPr lang="en-US" i="1" baseline="30000" smtClean="0"/>
              <a:t>nd</a:t>
            </a:r>
            <a:r>
              <a:rPr lang="en-US" i="1" smtClean="0"/>
              <a:t> Edition</a:t>
            </a:r>
            <a:r>
              <a:rPr lang="en-US" smtClean="0"/>
              <a:t>, O'Reilly (2000)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[5] </a:t>
            </a:r>
            <a:r>
              <a:rPr lang="en-US" i="1" smtClean="0"/>
              <a:t>Guidelines on Firewalls and Firewall Policy</a:t>
            </a:r>
            <a:r>
              <a:rPr lang="en-US" smtClean="0"/>
              <a:t>, NIST (2009)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1F8291-3D95-4CD1-9743-33A17C5237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62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/>
                </a:solidFill>
              </a:rPr>
              <a:t>Overzicht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4164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"/>
            </a:pPr>
            <a:r>
              <a:rPr lang="en-US" dirty="0" smtClean="0"/>
              <a:t>Introduction to Firewall</a:t>
            </a:r>
          </a:p>
          <a:p>
            <a:pPr>
              <a:lnSpc>
                <a:spcPct val="150000"/>
              </a:lnSpc>
              <a:buFont typeface="Wingdings" pitchFamily="2" charset="2"/>
              <a:buChar char=""/>
            </a:pPr>
            <a:r>
              <a:rPr lang="en-US" dirty="0" smtClean="0"/>
              <a:t>Firewall Taxonomy</a:t>
            </a:r>
          </a:p>
          <a:p>
            <a:pPr>
              <a:lnSpc>
                <a:spcPct val="150000"/>
              </a:lnSpc>
              <a:buFont typeface="Wingdings" pitchFamily="2" charset="2"/>
              <a:buChar char=""/>
            </a:pPr>
            <a:r>
              <a:rPr lang="en-US" dirty="0" smtClean="0"/>
              <a:t>Firewall Architectures</a:t>
            </a:r>
          </a:p>
          <a:p>
            <a:pPr>
              <a:lnSpc>
                <a:spcPct val="150000"/>
              </a:lnSpc>
              <a:buFont typeface="Wingdings" pitchFamily="2" charset="2"/>
              <a:buChar char=""/>
            </a:pPr>
            <a:r>
              <a:rPr lang="en-US" dirty="0" smtClean="0"/>
              <a:t>Firewall Planning &amp; 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"/>
            </a:pPr>
            <a:r>
              <a:rPr lang="en-US" dirty="0" smtClean="0"/>
              <a:t>Firewall Limitations</a:t>
            </a:r>
          </a:p>
          <a:p>
            <a:pPr>
              <a:buFont typeface="Wingdings" pitchFamily="2" charset="2"/>
              <a:buChar char=""/>
            </a:pPr>
            <a:endParaRPr lang="en-US" dirty="0" smtClean="0"/>
          </a:p>
          <a:p>
            <a:pPr>
              <a:buFont typeface="Wingdings" pitchFamily="2" charset="2"/>
              <a:buChar char=""/>
            </a:pPr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55CBD5-8754-4702-8BC1-BC5D8FD271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pic>
        <p:nvPicPr>
          <p:cNvPr id="922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5" y="3806825"/>
            <a:ext cx="2924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416425"/>
          </a:xfrm>
        </p:spPr>
        <p:txBody>
          <a:bodyPr/>
          <a:lstStyle/>
          <a:p>
            <a:pPr>
              <a:buFont typeface="Wingdings" pitchFamily="2" charset="2"/>
              <a:buChar char=""/>
            </a:pPr>
            <a:r>
              <a:rPr lang="en-US" i="1" dirty="0" smtClean="0"/>
              <a:t>Firewalls </a:t>
            </a:r>
            <a:r>
              <a:rPr lang="en-US" dirty="0" smtClean="0"/>
              <a:t>are devices or programs that control the flow of network traffic between networks or hosts that employ differing security postures.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3E945-96C0-4AA3-A5CC-6C7BDF5F065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pic>
        <p:nvPicPr>
          <p:cNvPr id="1024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304088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492625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"/>
            </a:pPr>
            <a:r>
              <a:rPr lang="en-US" dirty="0" smtClean="0">
                <a:solidFill>
                  <a:srgbClr val="0000FF"/>
                </a:solidFill>
              </a:rPr>
              <a:t>What can firewalls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Manage and control network traffic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Authenticate access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Act as an intermediary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Protect resources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Record and report on events (IDS, NIDS, IPS)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smtClean="0">
                <a:solidFill>
                  <a:srgbClr val="0000FF"/>
                </a:solidFill>
              </a:rPr>
              <a:t>Firewalls operate at Layers 2, 3, 4, and 7 of the OSI model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80BCB5-153A-4617-AEBE-6F00D3A187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9E9F6-A56B-4249-A751-D55F6674FA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028343"/>
            <a:ext cx="7239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Firewall</a:t>
            </a:r>
            <a:r>
              <a:rPr lang="en-US" dirty="0"/>
              <a:t> - A device or application that analyzes packet headers and enforces policy based on protocol type, source address, destination address, source port, and/or destination port. Packets that do not match policy are rejected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Intrusion Detection System</a:t>
            </a:r>
            <a:r>
              <a:rPr lang="en-US" dirty="0"/>
              <a:t> - A device or application that analyzes whole packets, both header and payload, looking for known events. When a known event is detected a log message is generated detailing the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Intrusion Prevention System</a:t>
            </a:r>
            <a:r>
              <a:rPr lang="en-US" dirty="0"/>
              <a:t> - A device or application that analyzes whole packets, both header and payload, looking for known events. When a known event is detected the packet is rejected.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5688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"/>
              <a:defRPr/>
            </a:pPr>
            <a:r>
              <a:rPr lang="en-US" dirty="0">
                <a:solidFill>
                  <a:srgbClr val="0000FF"/>
                </a:solidFill>
              </a:rPr>
              <a:t>How does a firewall work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deny/grant </a:t>
            </a:r>
            <a:r>
              <a:rPr lang="en-US" dirty="0"/>
              <a:t>access based on the rules </a:t>
            </a:r>
            <a:r>
              <a:rPr lang="en-US" dirty="0" smtClean="0"/>
              <a:t>pre-defined by admin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AB82D4-7A82-4FEE-ACD0-084339F092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pic>
        <p:nvPicPr>
          <p:cNvPr id="1229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60547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Taxonomy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5688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600"/>
              </a:spcAft>
              <a:buFont typeface="Wingdings" pitchFamily="2" charset="2"/>
              <a:buChar char=""/>
              <a:defRPr/>
            </a:pPr>
            <a:r>
              <a:rPr lang="en-US" dirty="0" smtClean="0">
                <a:solidFill>
                  <a:srgbClr val="0000FF"/>
                </a:solidFill>
              </a:rPr>
              <a:t>FW Products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 smtClean="0"/>
              <a:t>Software</a:t>
            </a:r>
          </a:p>
          <a:p>
            <a:pPr marL="365760" lvl="1" indent="0" fontAlgn="auto"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/>
              <a:t>ISA Server, </a:t>
            </a:r>
            <a:r>
              <a:rPr lang="en-US" i="1" dirty="0" err="1" smtClean="0"/>
              <a:t>Iptables</a:t>
            </a:r>
            <a:r>
              <a:rPr lang="en-US" i="1" dirty="0" smtClean="0"/>
              <a:t>, </a:t>
            </a:r>
            <a:r>
              <a:rPr lang="en-US" i="1" dirty="0" err="1" smtClean="0"/>
              <a:t>Comodo</a:t>
            </a:r>
            <a:r>
              <a:rPr lang="en-US" i="1" dirty="0" smtClean="0"/>
              <a:t>, </a:t>
            </a:r>
            <a:r>
              <a:rPr lang="en-US" i="1" dirty="0" err="1" smtClean="0"/>
              <a:t>ZoneAlarm</a:t>
            </a:r>
            <a:r>
              <a:rPr lang="en-US" dirty="0" smtClean="0"/>
              <a:t>,…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 smtClean="0"/>
              <a:t>Appliance</a:t>
            </a:r>
          </a:p>
          <a:p>
            <a:pPr marL="365760" lvl="1" indent="0" fontAlgn="auto">
              <a:spcAft>
                <a:spcPts val="120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i="1" dirty="0" smtClean="0"/>
              <a:t>Cisco PIX, Checkpoint, </a:t>
            </a:r>
            <a:r>
              <a:rPr lang="en-US" i="1" dirty="0" err="1" smtClean="0"/>
              <a:t>SonicWall</a:t>
            </a:r>
            <a:r>
              <a:rPr lang="en-US" i="1" dirty="0" smtClean="0"/>
              <a:t>, </a:t>
            </a:r>
            <a:r>
              <a:rPr lang="en-US" i="1" dirty="0" err="1" smtClean="0"/>
              <a:t>WatchGuard</a:t>
            </a:r>
            <a:r>
              <a:rPr lang="en-US" dirty="0" smtClean="0"/>
              <a:t>,…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 smtClean="0"/>
              <a:t>Integrated</a:t>
            </a:r>
            <a:endParaRPr lang="en-US" dirty="0" smtClean="0"/>
          </a:p>
          <a:p>
            <a:pPr marL="365760" lvl="1" indent="0" fontAlgn="auto">
              <a:spcAft>
                <a:spcPts val="120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Multiple </a:t>
            </a:r>
            <a:r>
              <a:rPr lang="en-US" dirty="0"/>
              <a:t>security functions in one single </a:t>
            </a:r>
            <a:r>
              <a:rPr lang="en-US" dirty="0" smtClean="0"/>
              <a:t>appliance: </a:t>
            </a:r>
            <a:r>
              <a:rPr lang="en-US" i="1" dirty="0" smtClean="0"/>
              <a:t>FW, </a:t>
            </a:r>
            <a:r>
              <a:rPr lang="en-US" i="1" dirty="0"/>
              <a:t> </a:t>
            </a:r>
            <a:r>
              <a:rPr lang="en-US" i="1" dirty="0" smtClean="0"/>
              <a:t>	IPS, VPN, Gateway Anti-virus/spam, data leak 	prevention</a:t>
            </a:r>
            <a:r>
              <a:rPr lang="en-US" dirty="0" smtClean="0"/>
              <a:t>…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¤"/>
              <a:defRPr/>
            </a:pPr>
            <a:r>
              <a:rPr lang="en-US" dirty="0" smtClean="0">
                <a:solidFill>
                  <a:srgbClr val="0000FF"/>
                </a:solidFill>
              </a:rPr>
              <a:t>Open vs. </a:t>
            </a:r>
            <a:r>
              <a:rPr lang="en-US" dirty="0">
                <a:solidFill>
                  <a:srgbClr val="0000FF"/>
                </a:solidFill>
              </a:rPr>
              <a:t>Closed Source </a:t>
            </a:r>
            <a:r>
              <a:rPr lang="en-US" dirty="0" smtClean="0">
                <a:solidFill>
                  <a:srgbClr val="0000FF"/>
                </a:solidFill>
              </a:rPr>
              <a:t>FWs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i="1" dirty="0" err="1" smtClean="0"/>
              <a:t>ipfw</a:t>
            </a:r>
            <a:r>
              <a:rPr lang="en-US" i="1" dirty="0" smtClean="0"/>
              <a:t>, </a:t>
            </a:r>
            <a:r>
              <a:rPr lang="en-US" i="1" dirty="0" err="1" smtClean="0"/>
              <a:t>ModSecurity</a:t>
            </a:r>
            <a:r>
              <a:rPr lang="en-US" i="1" dirty="0" smtClean="0"/>
              <a:t>, </a:t>
            </a:r>
            <a:r>
              <a:rPr lang="en-US" i="1" dirty="0" err="1" smtClean="0"/>
              <a:t>pfSense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27734E-C669-4B27-A7D2-9ACD087AB3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Taxonomy 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</a:rPr>
              <a:t>classificatie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568825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1200"/>
              </a:spcAft>
              <a:buFont typeface="Wingdings" pitchFamily="2" charset="2"/>
              <a:buChar char=""/>
              <a:defRPr/>
            </a:pPr>
            <a:r>
              <a:rPr lang="en-US" dirty="0" smtClean="0">
                <a:solidFill>
                  <a:srgbClr val="0000FF"/>
                </a:solidFill>
              </a:rPr>
              <a:t>FW Technologies</a:t>
            </a:r>
          </a:p>
          <a:p>
            <a:pPr marL="640080" lvl="1" indent="-27432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 smtClean="0"/>
              <a:t>Host-based </a:t>
            </a:r>
            <a:r>
              <a:rPr lang="en-US" dirty="0" smtClean="0"/>
              <a:t>(or </a:t>
            </a:r>
            <a:r>
              <a:rPr lang="en-US" b="1" dirty="0" smtClean="0"/>
              <a:t>Personal) FW</a:t>
            </a:r>
          </a:p>
          <a:p>
            <a:pPr marL="365760" lvl="1" indent="0" fontAlgn="auto"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sz="2000" i="1" dirty="0" smtClean="0"/>
              <a:t>Windows FW, </a:t>
            </a:r>
            <a:r>
              <a:rPr lang="en-US" sz="2000" i="1" dirty="0" err="1" smtClean="0"/>
              <a:t>Firestarter</a:t>
            </a:r>
            <a:r>
              <a:rPr lang="en-US" sz="2000" i="1" dirty="0" smtClean="0"/>
              <a:t>,…</a:t>
            </a:r>
            <a:endParaRPr lang="en-US" sz="2000" dirty="0" smtClean="0"/>
          </a:p>
          <a:p>
            <a:pPr marL="640080" lvl="1" indent="-274320" fontAlgn="auto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b="1" dirty="0" smtClean="0"/>
              <a:t>Network FW</a:t>
            </a:r>
            <a:endParaRPr lang="en-US" dirty="0"/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(Simple) Packet </a:t>
            </a:r>
            <a:r>
              <a:rPr lang="en-US" sz="2000" dirty="0" smtClean="0"/>
              <a:t>Filtering </a:t>
            </a:r>
            <a:r>
              <a:rPr lang="en-US" sz="1500" dirty="0" smtClean="0">
                <a:solidFill>
                  <a:schemeClr val="accent1"/>
                </a:solidFill>
              </a:rPr>
              <a:t>monitor in/out packets </a:t>
            </a:r>
            <a:r>
              <a:rPr lang="en-US" sz="1500" dirty="0" err="1" smtClean="0">
                <a:solidFill>
                  <a:schemeClr val="accent1"/>
                </a:solidFill>
              </a:rPr>
              <a:t>ip</a:t>
            </a:r>
            <a:r>
              <a:rPr lang="en-US" sz="1500" dirty="0" smtClean="0">
                <a:solidFill>
                  <a:schemeClr val="accent1"/>
                </a:solidFill>
              </a:rPr>
              <a:t> addresses (headers)</a:t>
            </a:r>
            <a:endParaRPr lang="en-US" sz="1500" dirty="0" smtClean="0"/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err="1" smtClean="0"/>
              <a:t>Stateful</a:t>
            </a:r>
            <a:r>
              <a:rPr lang="en-US" sz="2000" dirty="0" smtClean="0"/>
              <a:t> </a:t>
            </a:r>
            <a:r>
              <a:rPr lang="en-US" sz="2000" dirty="0" smtClean="0"/>
              <a:t>Inspection </a:t>
            </a:r>
            <a:r>
              <a:rPr lang="en-US" sz="1500" dirty="0" smtClean="0">
                <a:solidFill>
                  <a:schemeClr val="accent1"/>
                </a:solidFill>
              </a:rPr>
              <a:t>app layer. dynamic</a:t>
            </a:r>
            <a:endParaRPr lang="en-US" sz="1500" dirty="0" smtClean="0"/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Application </a:t>
            </a:r>
            <a:r>
              <a:rPr lang="en-US" sz="2000" dirty="0" smtClean="0"/>
              <a:t>FWs </a:t>
            </a:r>
            <a:endParaRPr lang="en-US" sz="2000" dirty="0" smtClean="0"/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Application-Proxy Gateways</a:t>
            </a:r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Dedicated </a:t>
            </a:r>
            <a:r>
              <a:rPr lang="en-US" sz="2000" dirty="0" smtClean="0"/>
              <a:t>Proxy </a:t>
            </a:r>
            <a:r>
              <a:rPr lang="en-US" sz="2000" dirty="0" smtClean="0"/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 NAT, cache, block sites, ..</a:t>
            </a:r>
            <a:endParaRPr lang="en-US" dirty="0"/>
          </a:p>
          <a:p>
            <a:pPr lvl="2" indent="-182880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Transparent </a:t>
            </a:r>
            <a:r>
              <a:rPr lang="en-US" sz="2000" dirty="0" smtClean="0"/>
              <a:t>(Layer-2) </a:t>
            </a:r>
            <a:r>
              <a:rPr lang="en-US" sz="2000" dirty="0" smtClean="0"/>
              <a:t>FWs </a:t>
            </a:r>
            <a:r>
              <a:rPr lang="mr-IN" sz="1400" dirty="0">
                <a:solidFill>
                  <a:srgbClr val="0000FF"/>
                </a:solidFill>
              </a:rPr>
              <a:t>https://www.cisco.com/c/en/us/td/docs/ios-xml/ios/sec_data_zbf/configuration/xe-3s/sec-data-zbf-xe-book/zbfw-l2-transp-</a:t>
            </a:r>
            <a:r>
              <a:rPr lang="mr-IN" sz="1400" dirty="0" smtClean="0">
                <a:solidFill>
                  <a:srgbClr val="0000FF"/>
                </a:solidFill>
              </a:rPr>
              <a:t>fw.pdf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F8104-CD03-4A18-BD53-220A4C1B49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pic>
        <p:nvPicPr>
          <p:cNvPr id="6" name="Picture 5" descr="Screenshot 2018-10-10 20.5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"/>
            <a:ext cx="4367758" cy="2127722"/>
          </a:xfrm>
          <a:prstGeom prst="rect">
            <a:avLst/>
          </a:prstGeom>
        </p:spPr>
      </p:pic>
      <p:pic>
        <p:nvPicPr>
          <p:cNvPr id="7" name="Picture 6" descr="Screenshot 2018-10-10 21.02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62400"/>
            <a:ext cx="3456562" cy="741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Taxonomy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492625"/>
          </a:xfrm>
        </p:spPr>
        <p:txBody>
          <a:bodyPr/>
          <a:lstStyle/>
          <a:p>
            <a:pPr>
              <a:spcAft>
                <a:spcPts val="1200"/>
              </a:spcAft>
              <a:buFont typeface="Wingdings" pitchFamily="2" charset="2"/>
              <a:buChar char=""/>
            </a:pPr>
            <a:r>
              <a:rPr lang="en-US" dirty="0" smtClean="0">
                <a:solidFill>
                  <a:srgbClr val="0000FF"/>
                </a:solidFill>
              </a:rPr>
              <a:t>FW Technologies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dirty="0" smtClean="0"/>
              <a:t>Others </a:t>
            </a:r>
            <a:r>
              <a:rPr lang="en-US" dirty="0" smtClean="0"/>
              <a:t>(Network FW)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NAT (</a:t>
            </a:r>
            <a:r>
              <a:rPr lang="en-US" sz="2000" i="1" dirty="0" smtClean="0"/>
              <a:t>it is actually a routing technology</a:t>
            </a:r>
            <a:r>
              <a:rPr lang="en-US" sz="2000" dirty="0" smtClean="0"/>
              <a:t>)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VPN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Network Access Control/Protection (NAC/NAP)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Web Application FW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Firewalls for Virtual Infrastructures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dirty="0" smtClean="0"/>
              <a:t>Unified Threat Management (UTM)</a:t>
            </a:r>
          </a:p>
          <a:p>
            <a:pPr lvl="2">
              <a:buFont typeface="Wingdings" pitchFamily="2" charset="2"/>
              <a:buChar char="ü"/>
            </a:pP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endParaRPr lang="en-US" b="1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F78034-4172-4A85-907F-75BD52F8B3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3315</TotalTime>
  <Words>454</Words>
  <Application>Microsoft Macintosh PowerPoint</Application>
  <PresentationFormat>On-screen Show (4:3)</PresentationFormat>
  <Paragraphs>103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 Firewall Fundamentals  </vt:lpstr>
      <vt:lpstr>Overzicht</vt:lpstr>
      <vt:lpstr>Introduction</vt:lpstr>
      <vt:lpstr>Introduction</vt:lpstr>
      <vt:lpstr>PowerPoint Presentation</vt:lpstr>
      <vt:lpstr>Introduction</vt:lpstr>
      <vt:lpstr>Taxonomy</vt:lpstr>
      <vt:lpstr>Taxonomy (classificatie)</vt:lpstr>
      <vt:lpstr>Taxonomy</vt:lpstr>
      <vt:lpstr>Architectures</vt:lpstr>
      <vt:lpstr>Architectures</vt:lpstr>
      <vt:lpstr>Planning &amp; Implementation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Firewall Fundamentals  </dc:title>
  <dc:creator>willyvs</dc:creator>
  <cp:lastModifiedBy>Milan Dima</cp:lastModifiedBy>
  <cp:revision>6</cp:revision>
  <dcterms:created xsi:type="dcterms:W3CDTF">2011-08-29T14:43:30Z</dcterms:created>
  <dcterms:modified xsi:type="dcterms:W3CDTF">2018-10-10T19:23:15Z</dcterms:modified>
</cp:coreProperties>
</file>