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27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6C0B3E-3E85-4B94-9602-250875DB9BDA}" type="datetimeFigureOut">
              <a:rPr lang="en-US" smtClean="0"/>
              <a:t>1/30/2020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10FAA0-75B7-40A2-9294-DA73526A0D78}" type="slidenum">
              <a:rPr lang="en-US" smtClean="0"/>
              <a:t>‹#›</a:t>
            </a:fld>
            <a:endParaRPr lang="en-US"/>
          </a:p>
        </p:txBody>
      </p:sp>
    </p:spTree>
    <p:extLst>
      <p:ext uri="{BB962C8B-B14F-4D97-AF65-F5344CB8AC3E}">
        <p14:creationId xmlns:p14="http://schemas.microsoft.com/office/powerpoint/2010/main" val="398391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10FAA0-75B7-40A2-9294-DA73526A0D78}" type="slidenum">
              <a:rPr lang="en-US" smtClean="0"/>
              <a:t>8</a:t>
            </a:fld>
            <a:endParaRPr lang="en-US"/>
          </a:p>
        </p:txBody>
      </p:sp>
    </p:spTree>
    <p:extLst>
      <p:ext uri="{BB962C8B-B14F-4D97-AF65-F5344CB8AC3E}">
        <p14:creationId xmlns:p14="http://schemas.microsoft.com/office/powerpoint/2010/main" val="227370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pass values</a:t>
            </a:r>
            <a:r>
              <a:rPr lang="en-US" baseline="0" dirty="0" smtClean="0"/>
              <a:t> to </a:t>
            </a:r>
            <a:r>
              <a:rPr lang="en-US" baseline="0" dirty="0" err="1" smtClean="0"/>
              <a:t>InlineScripts</a:t>
            </a:r>
            <a:r>
              <a:rPr lang="en-US" baseline="0" dirty="0" smtClean="0"/>
              <a:t>, just remember the $using </a:t>
            </a:r>
            <a:endParaRPr lang="en-US" dirty="0"/>
          </a:p>
        </p:txBody>
      </p:sp>
      <p:sp>
        <p:nvSpPr>
          <p:cNvPr id="4" name="Slide Number Placeholder 3"/>
          <p:cNvSpPr>
            <a:spLocks noGrp="1"/>
          </p:cNvSpPr>
          <p:nvPr>
            <p:ph type="sldNum" sz="quarter" idx="10"/>
          </p:nvPr>
        </p:nvSpPr>
        <p:spPr/>
        <p:txBody>
          <a:bodyPr/>
          <a:lstStyle/>
          <a:p>
            <a:fld id="{0E10FAA0-75B7-40A2-9294-DA73526A0D78}" type="slidenum">
              <a:rPr lang="en-US" smtClean="0"/>
              <a:t>11</a:t>
            </a:fld>
            <a:endParaRPr lang="en-US"/>
          </a:p>
        </p:txBody>
      </p:sp>
    </p:spTree>
    <p:extLst>
      <p:ext uri="{BB962C8B-B14F-4D97-AF65-F5344CB8AC3E}">
        <p14:creationId xmlns:p14="http://schemas.microsoft.com/office/powerpoint/2010/main" val="3224307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now we just</a:t>
            </a:r>
            <a:r>
              <a:rPr lang="en-US" baseline="0" dirty="0" smtClean="0"/>
              <a:t> need to add a little thing before we continue</a:t>
            </a:r>
            <a:endParaRPr lang="en-US" dirty="0"/>
          </a:p>
        </p:txBody>
      </p:sp>
      <p:sp>
        <p:nvSpPr>
          <p:cNvPr id="4" name="Slide Number Placeholder 3"/>
          <p:cNvSpPr>
            <a:spLocks noGrp="1"/>
          </p:cNvSpPr>
          <p:nvPr>
            <p:ph type="sldNum" sz="quarter" idx="10"/>
          </p:nvPr>
        </p:nvSpPr>
        <p:spPr/>
        <p:txBody>
          <a:bodyPr/>
          <a:lstStyle/>
          <a:p>
            <a:fld id="{0E10FAA0-75B7-40A2-9294-DA73526A0D78}" type="slidenum">
              <a:rPr lang="en-US" smtClean="0"/>
              <a:t>12</a:t>
            </a:fld>
            <a:endParaRPr lang="en-US"/>
          </a:p>
        </p:txBody>
      </p:sp>
    </p:spTree>
    <p:extLst>
      <p:ext uri="{BB962C8B-B14F-4D97-AF65-F5344CB8AC3E}">
        <p14:creationId xmlns:p14="http://schemas.microsoft.com/office/powerpoint/2010/main" val="2228760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they work</a:t>
            </a:r>
            <a:r>
              <a:rPr lang="en-US" baseline="0" dirty="0" smtClean="0"/>
              <a:t> fine but get in the habit of using script blocks for everything for workflows</a:t>
            </a:r>
            <a:endParaRPr lang="en-US" dirty="0"/>
          </a:p>
        </p:txBody>
      </p:sp>
      <p:sp>
        <p:nvSpPr>
          <p:cNvPr id="4" name="Slide Number Placeholder 3"/>
          <p:cNvSpPr>
            <a:spLocks noGrp="1"/>
          </p:cNvSpPr>
          <p:nvPr>
            <p:ph type="sldNum" sz="quarter" idx="10"/>
          </p:nvPr>
        </p:nvSpPr>
        <p:spPr/>
        <p:txBody>
          <a:bodyPr/>
          <a:lstStyle/>
          <a:p>
            <a:fld id="{0E10FAA0-75B7-40A2-9294-DA73526A0D78}" type="slidenum">
              <a:rPr lang="en-US" smtClean="0"/>
              <a:t>13</a:t>
            </a:fld>
            <a:endParaRPr lang="en-US"/>
          </a:p>
        </p:txBody>
      </p:sp>
    </p:spTree>
    <p:extLst>
      <p:ext uri="{BB962C8B-B14F-4D97-AF65-F5344CB8AC3E}">
        <p14:creationId xmlns:p14="http://schemas.microsoft.com/office/powerpoint/2010/main" val="399526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practice for the </a:t>
            </a:r>
            <a:r>
              <a:rPr lang="en-US" dirty="0" err="1" smtClean="0"/>
              <a:t>workflower</a:t>
            </a:r>
            <a:r>
              <a:rPr lang="en-US" dirty="0" smtClean="0"/>
              <a:t>: use script</a:t>
            </a:r>
            <a:r>
              <a:rPr lang="en-US" baseline="0" dirty="0" smtClean="0"/>
              <a:t> blocks and save yourself aggravations</a:t>
            </a:r>
            <a:endParaRPr lang="en-US" dirty="0"/>
          </a:p>
        </p:txBody>
      </p:sp>
      <p:sp>
        <p:nvSpPr>
          <p:cNvPr id="4" name="Slide Number Placeholder 3"/>
          <p:cNvSpPr>
            <a:spLocks noGrp="1"/>
          </p:cNvSpPr>
          <p:nvPr>
            <p:ph type="sldNum" sz="quarter" idx="10"/>
          </p:nvPr>
        </p:nvSpPr>
        <p:spPr/>
        <p:txBody>
          <a:bodyPr/>
          <a:lstStyle/>
          <a:p>
            <a:fld id="{0E10FAA0-75B7-40A2-9294-DA73526A0D78}" type="slidenum">
              <a:rPr lang="en-US" smtClean="0"/>
              <a:t>14</a:t>
            </a:fld>
            <a:endParaRPr lang="en-US"/>
          </a:p>
        </p:txBody>
      </p:sp>
    </p:spTree>
    <p:extLst>
      <p:ext uri="{BB962C8B-B14F-4D97-AF65-F5344CB8AC3E}">
        <p14:creationId xmlns:p14="http://schemas.microsoft.com/office/powerpoint/2010/main" val="2118852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a:t>
            </a:r>
            <a:r>
              <a:rPr lang="en-US" baseline="0" dirty="0" smtClean="0"/>
              <a:t> module containing a single script block</a:t>
            </a:r>
            <a:endParaRPr lang="en-US" dirty="0"/>
          </a:p>
        </p:txBody>
      </p:sp>
      <p:sp>
        <p:nvSpPr>
          <p:cNvPr id="4" name="Slide Number Placeholder 3"/>
          <p:cNvSpPr>
            <a:spLocks noGrp="1"/>
          </p:cNvSpPr>
          <p:nvPr>
            <p:ph type="sldNum" sz="quarter" idx="10"/>
          </p:nvPr>
        </p:nvSpPr>
        <p:spPr/>
        <p:txBody>
          <a:bodyPr/>
          <a:lstStyle/>
          <a:p>
            <a:fld id="{0E10FAA0-75B7-40A2-9294-DA73526A0D78}" type="slidenum">
              <a:rPr lang="en-US" smtClean="0"/>
              <a:t>15</a:t>
            </a:fld>
            <a:endParaRPr lang="en-US"/>
          </a:p>
        </p:txBody>
      </p:sp>
    </p:spTree>
    <p:extLst>
      <p:ext uri="{BB962C8B-B14F-4D97-AF65-F5344CB8AC3E}">
        <p14:creationId xmlns:p14="http://schemas.microsoft.com/office/powerpoint/2010/main" val="373332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 selves: this</a:t>
            </a:r>
            <a:r>
              <a:rPr lang="en-US" baseline="0" dirty="0" smtClean="0"/>
              <a:t> does not happen running the code in the Visual Studio Code editor, it caches the </a:t>
            </a:r>
            <a:r>
              <a:rPr lang="en-US" baseline="0" dirty="0" err="1" smtClean="0"/>
              <a:t>ExecuteSQL</a:t>
            </a:r>
            <a:r>
              <a:rPr lang="en-US" baseline="0" dirty="0" smtClean="0"/>
              <a:t> code and the code does not err. ALWAYS TEST USING a </a:t>
            </a:r>
            <a:r>
              <a:rPr lang="en-US" baseline="0" dirty="0" err="1" smtClean="0"/>
              <a:t>cmd</a:t>
            </a:r>
            <a:r>
              <a:rPr lang="en-US" baseline="0" dirty="0" smtClean="0"/>
              <a:t> window and batch file and </a:t>
            </a:r>
            <a:r>
              <a:rPr lang="en-US" baseline="0" dirty="0" err="1" smtClean="0"/>
              <a:t>powershell</a:t>
            </a:r>
            <a:r>
              <a:rPr lang="en-US" baseline="0" dirty="0" smtClean="0"/>
              <a:t> script, don’t be lazy</a:t>
            </a:r>
            <a:endParaRPr lang="en-US" dirty="0"/>
          </a:p>
        </p:txBody>
      </p:sp>
      <p:sp>
        <p:nvSpPr>
          <p:cNvPr id="4" name="Slide Number Placeholder 3"/>
          <p:cNvSpPr>
            <a:spLocks noGrp="1"/>
          </p:cNvSpPr>
          <p:nvPr>
            <p:ph type="sldNum" sz="quarter" idx="10"/>
          </p:nvPr>
        </p:nvSpPr>
        <p:spPr/>
        <p:txBody>
          <a:bodyPr/>
          <a:lstStyle/>
          <a:p>
            <a:fld id="{0E10FAA0-75B7-40A2-9294-DA73526A0D78}" type="slidenum">
              <a:rPr lang="en-US" smtClean="0"/>
              <a:t>18</a:t>
            </a:fld>
            <a:endParaRPr lang="en-US"/>
          </a:p>
        </p:txBody>
      </p:sp>
    </p:spTree>
    <p:extLst>
      <p:ext uri="{BB962C8B-B14F-4D97-AF65-F5344CB8AC3E}">
        <p14:creationId xmlns:p14="http://schemas.microsoft.com/office/powerpoint/2010/main" val="942056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Doing</a:t>
            </a:r>
            <a:r>
              <a:rPr lang="en-US" baseline="0" dirty="0" smtClean="0"/>
              <a:t> the test the </a:t>
            </a:r>
            <a:r>
              <a:rPr lang="en-US" baseline="0" smtClean="0"/>
              <a:t>right way</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19</a:t>
            </a:fld>
            <a:endParaRPr lang="en-US"/>
          </a:p>
        </p:txBody>
      </p:sp>
    </p:spTree>
    <p:extLst>
      <p:ext uri="{BB962C8B-B14F-4D97-AF65-F5344CB8AC3E}">
        <p14:creationId xmlns:p14="http://schemas.microsoft.com/office/powerpoint/2010/main" val="3135724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255938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152288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80589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58640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02A34C-238D-4AF7-9F57-849B59FCF5ED}"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34216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02A34C-238D-4AF7-9F57-849B59FCF5ED}"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80137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02A34C-238D-4AF7-9F57-849B59FCF5ED}" type="datetimeFigureOut">
              <a:rPr lang="en-US" smtClean="0"/>
              <a:t>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241997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02A34C-238D-4AF7-9F57-849B59FCF5ED}" type="datetimeFigureOut">
              <a:rPr lang="en-US" smtClean="0"/>
              <a:t>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48439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2A34C-238D-4AF7-9F57-849B59FCF5ED}" type="datetimeFigureOut">
              <a:rPr lang="en-US" smtClean="0"/>
              <a:t>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82343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2A34C-238D-4AF7-9F57-849B59FCF5ED}"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280116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2A34C-238D-4AF7-9F57-849B59FCF5ED}"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898383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2A34C-238D-4AF7-9F57-849B59FCF5ED}" type="datetimeFigureOut">
              <a:rPr lang="en-US" smtClean="0"/>
              <a:t>1/30/2020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58852-443F-4E3A-AFCC-955F4903CC24}" type="slidenum">
              <a:rPr lang="en-US" smtClean="0"/>
              <a:t>‹#›</a:t>
            </a:fld>
            <a:endParaRPr lang="en-US"/>
          </a:p>
        </p:txBody>
      </p:sp>
    </p:spTree>
    <p:extLst>
      <p:ext uri="{BB962C8B-B14F-4D97-AF65-F5344CB8AC3E}">
        <p14:creationId xmlns:p14="http://schemas.microsoft.com/office/powerpoint/2010/main" val="2841819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p>
            <a:r>
              <a:rPr lang="en-US" dirty="0" smtClean="0"/>
              <a:t>PowerShell From The Trenches - Workflows ...Of Course Yes!</a:t>
            </a:r>
            <a:endParaRPr lang="en-US" dirty="0"/>
          </a:p>
        </p:txBody>
      </p:sp>
      <p:sp>
        <p:nvSpPr>
          <p:cNvPr id="3" name="Subtitle 2"/>
          <p:cNvSpPr>
            <a:spLocks noGrp="1"/>
          </p:cNvSpPr>
          <p:nvPr>
            <p:ph type="subTitle" idx="1"/>
          </p:nvPr>
        </p:nvSpPr>
        <p:spPr>
          <a:xfrm>
            <a:off x="609600" y="3886200"/>
            <a:ext cx="7620000" cy="762000"/>
          </a:xfrm>
        </p:spPr>
        <p:txBody>
          <a:bodyPr/>
          <a:lstStyle/>
          <a:p>
            <a:r>
              <a:rPr lang="en-US" dirty="0" smtClean="0"/>
              <a:t>Fast track hands on </a:t>
            </a:r>
            <a:r>
              <a:rPr lang="en-US" dirty="0" err="1" smtClean="0"/>
              <a:t>Powershell</a:t>
            </a:r>
            <a:r>
              <a:rPr lang="en-US" dirty="0" smtClean="0"/>
              <a:t> </a:t>
            </a:r>
            <a:r>
              <a:rPr lang="en-US" dirty="0" err="1" smtClean="0"/>
              <a:t>Worflows</a:t>
            </a:r>
            <a:r>
              <a:rPr lang="en-US" dirty="0" smtClean="0"/>
              <a:t>  </a:t>
            </a:r>
          </a:p>
          <a:p>
            <a:endParaRPr lang="en-US" dirty="0"/>
          </a:p>
        </p:txBody>
      </p:sp>
      <p:sp>
        <p:nvSpPr>
          <p:cNvPr id="6" name="Text Placeholder 2">
            <a:extLst>
              <a:ext uri="{FF2B5EF4-FFF2-40B4-BE49-F238E27FC236}">
                <a16:creationId xmlns:a16="http://schemas.microsoft.com/office/drawing/2014/main" xmlns="" id="{5A7296E9-8CA3-934E-A079-3869DD5ADBBD}"/>
              </a:ext>
            </a:extLst>
          </p:cNvPr>
          <p:cNvSpPr txBox="1">
            <a:spLocks/>
          </p:cNvSpPr>
          <p:nvPr/>
        </p:nvSpPr>
        <p:spPr>
          <a:xfrm>
            <a:off x="762000" y="5410200"/>
            <a:ext cx="7315200" cy="609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Jorge </a:t>
            </a:r>
            <a:r>
              <a:rPr lang="en-US" dirty="0" err="1" smtClean="0"/>
              <a:t>Besada</a:t>
            </a:r>
            <a:r>
              <a:rPr lang="en-US" dirty="0" smtClean="0"/>
              <a:t>, DBA, Carnival Cruise Line</a:t>
            </a:r>
            <a:endParaRPr lang="en-US" dirty="0"/>
          </a:p>
        </p:txBody>
      </p:sp>
    </p:spTree>
    <p:extLst>
      <p:ext uri="{BB962C8B-B14F-4D97-AF65-F5344CB8AC3E}">
        <p14:creationId xmlns:p14="http://schemas.microsoft.com/office/powerpoint/2010/main" val="3649567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1"/>
            <a:ext cx="7772400" cy="685800"/>
          </a:xfrm>
        </p:spPr>
        <p:txBody>
          <a:bodyPr>
            <a:normAutofit/>
          </a:bodyPr>
          <a:lstStyle/>
          <a:p>
            <a:r>
              <a:rPr lang="en-US" sz="1600" dirty="0" smtClean="0"/>
              <a:t>Good to know</a:t>
            </a:r>
            <a:br>
              <a:rPr lang="en-US" sz="1600" dirty="0" smtClean="0"/>
            </a:br>
            <a:r>
              <a:rPr lang="en-US" sz="1600" dirty="0" smtClean="0"/>
              <a:t>you can return stuff from the </a:t>
            </a:r>
            <a:r>
              <a:rPr lang="en-US" sz="1600" dirty="0" err="1" smtClean="0"/>
              <a:t>InlineScript</a:t>
            </a:r>
            <a:endParaRPr lang="en-US" sz="1600" dirty="0"/>
          </a:p>
        </p:txBody>
      </p:sp>
      <p:sp>
        <p:nvSpPr>
          <p:cNvPr id="3" name="Subtitle 2"/>
          <p:cNvSpPr>
            <a:spLocks noGrp="1"/>
          </p:cNvSpPr>
          <p:nvPr>
            <p:ph type="subTitle" idx="1"/>
          </p:nvPr>
        </p:nvSpPr>
        <p:spPr>
          <a:xfrm>
            <a:off x="1219200" y="228600"/>
            <a:ext cx="6400800" cy="609600"/>
          </a:xfrm>
        </p:spPr>
        <p:txBody>
          <a:bodyPr>
            <a:normAutofit lnSpcReduction="10000"/>
          </a:bodyPr>
          <a:lstStyle/>
          <a:p>
            <a:r>
              <a:rPr lang="en-US" sz="1600" b="1" dirty="0" smtClean="0"/>
              <a:t>Good to know</a:t>
            </a:r>
          </a:p>
          <a:p>
            <a:r>
              <a:rPr lang="en-US" sz="1600" b="1" dirty="0" smtClean="0"/>
              <a:t>you can pass stuff to the </a:t>
            </a:r>
            <a:r>
              <a:rPr lang="en-US" sz="1600" b="1" dirty="0" err="1" smtClean="0"/>
              <a:t>InlineScript</a:t>
            </a:r>
            <a:endParaRPr lang="en-US" sz="1600" b="1" dirty="0" smtClean="0"/>
          </a:p>
          <a:p>
            <a:endParaRPr lang="en-US" sz="1600" dirty="0"/>
          </a:p>
        </p:txBody>
      </p:sp>
      <p:sp>
        <p:nvSpPr>
          <p:cNvPr id="4" name="Subtitle 2"/>
          <p:cNvSpPr txBox="1">
            <a:spLocks/>
          </p:cNvSpPr>
          <p:nvPr/>
        </p:nvSpPr>
        <p:spPr>
          <a:xfrm>
            <a:off x="1287294" y="1447800"/>
            <a:ext cx="6400800" cy="281940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600" b="1" dirty="0" smtClean="0"/>
              <a:t>FROM THE BOOK</a:t>
            </a:r>
          </a:p>
          <a:p>
            <a:endParaRPr lang="en-US" sz="1600" b="1" dirty="0" smtClean="0"/>
          </a:p>
          <a:p>
            <a:r>
              <a:rPr lang="en-US" sz="1600" b="1" dirty="0" err="1" smtClean="0"/>
              <a:t>InlineScript</a:t>
            </a:r>
            <a:r>
              <a:rPr lang="en-US" sz="1600" b="1" dirty="0" smtClean="0"/>
              <a:t> </a:t>
            </a:r>
            <a:r>
              <a:rPr lang="en-US" sz="1600" b="1" dirty="0"/>
              <a:t>Variables</a:t>
            </a:r>
            <a:endParaRPr lang="en-US" sz="1600" dirty="0"/>
          </a:p>
          <a:p>
            <a:r>
              <a:rPr lang="en-US" sz="1600" dirty="0"/>
              <a:t>By default, the variables that are defined in a workflow aren't visible to the commands in the</a:t>
            </a:r>
            <a:r>
              <a:rPr lang="en-US" sz="1600" b="1" dirty="0"/>
              <a:t> </a:t>
            </a:r>
            <a:r>
              <a:rPr lang="en-US" sz="1600" b="1" dirty="0" err="1"/>
              <a:t>InlineScript</a:t>
            </a:r>
            <a:r>
              <a:rPr lang="en-US" sz="1600" dirty="0"/>
              <a:t> script block. To make workflow variables visible to the </a:t>
            </a:r>
            <a:r>
              <a:rPr lang="en-US" sz="1600" b="1" dirty="0" err="1"/>
              <a:t>InlineScript</a:t>
            </a:r>
            <a:r>
              <a:rPr lang="en-US" sz="1600" dirty="0"/>
              <a:t>, use the </a:t>
            </a:r>
            <a:r>
              <a:rPr lang="en-US" sz="1600" b="1" dirty="0">
                <a:solidFill>
                  <a:srgbClr val="0070C0"/>
                </a:solidFill>
              </a:rPr>
              <a:t>$Using</a:t>
            </a:r>
            <a:r>
              <a:rPr lang="en-US" sz="1600" dirty="0"/>
              <a:t> scope modifier. The </a:t>
            </a:r>
            <a:r>
              <a:rPr lang="en-US" sz="1600" b="1" dirty="0">
                <a:solidFill>
                  <a:srgbClr val="0070C0"/>
                </a:solidFill>
              </a:rPr>
              <a:t>$Using</a:t>
            </a:r>
            <a:r>
              <a:rPr lang="en-US" sz="1600" dirty="0"/>
              <a:t> scope modifier is required only once for each variable in the </a:t>
            </a:r>
            <a:r>
              <a:rPr lang="en-US" sz="1600" b="1" dirty="0" err="1"/>
              <a:t>InlineScript</a:t>
            </a:r>
            <a:r>
              <a:rPr lang="en-US" sz="1600" dirty="0"/>
              <a:t>.</a:t>
            </a:r>
          </a:p>
          <a:p>
            <a:endParaRPr lang="en-US" sz="1600" dirty="0" smtClean="0"/>
          </a:p>
          <a:p>
            <a:r>
              <a:rPr lang="en-US" sz="1600" b="1" dirty="0"/>
              <a:t>Returning variables in </a:t>
            </a:r>
            <a:r>
              <a:rPr lang="en-US" sz="1600" b="1" dirty="0" err="1"/>
              <a:t>InlineScript</a:t>
            </a:r>
            <a:endParaRPr lang="en-US" sz="1600" dirty="0"/>
          </a:p>
          <a:p>
            <a:r>
              <a:rPr lang="en-US" sz="1600" b="1" dirty="0" err="1"/>
              <a:t>InlineScript</a:t>
            </a:r>
            <a:r>
              <a:rPr lang="en-US" sz="1600" b="1" dirty="0"/>
              <a:t> </a:t>
            </a:r>
            <a:r>
              <a:rPr lang="en-US" sz="1600" dirty="0"/>
              <a:t>commands can change the value of the variable that was imported from workflow scope, but the changes aren't visible in workflow scope. To make them visible, return the changed value to the workflow scope</a:t>
            </a:r>
          </a:p>
        </p:txBody>
      </p:sp>
    </p:spTree>
    <p:extLst>
      <p:ext uri="{BB962C8B-B14F-4D97-AF65-F5344CB8AC3E}">
        <p14:creationId xmlns:p14="http://schemas.microsoft.com/office/powerpoint/2010/main" val="1483455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
            <a:ext cx="7772400" cy="304800"/>
          </a:xfrm>
        </p:spPr>
        <p:txBody>
          <a:bodyPr>
            <a:normAutofit fontScale="90000"/>
          </a:bodyPr>
          <a:lstStyle/>
          <a:p>
            <a:r>
              <a:rPr lang="en-US" sz="1600" b="1" dirty="0" err="1" smtClean="0">
                <a:solidFill>
                  <a:srgbClr val="00B050"/>
                </a:solidFill>
              </a:rPr>
              <a:t>InlineScript</a:t>
            </a:r>
            <a:r>
              <a:rPr lang="en-US" sz="1600" b="1" dirty="0" smtClean="0">
                <a:solidFill>
                  <a:srgbClr val="00B050"/>
                </a:solidFill>
              </a:rPr>
              <a:t> : pass and receive values </a:t>
            </a:r>
            <a:endParaRPr lang="en-US" sz="1600" b="1" dirty="0">
              <a:solidFill>
                <a:srgbClr val="00B050"/>
              </a:solidFill>
            </a:endParaRPr>
          </a:p>
        </p:txBody>
      </p:sp>
      <p:sp>
        <p:nvSpPr>
          <p:cNvPr id="3" name="Subtitle 2"/>
          <p:cNvSpPr>
            <a:spLocks noGrp="1"/>
          </p:cNvSpPr>
          <p:nvPr>
            <p:ph type="subTitle" idx="1"/>
          </p:nvPr>
        </p:nvSpPr>
        <p:spPr>
          <a:xfrm>
            <a:off x="1447800" y="6324600"/>
            <a:ext cx="6400800" cy="304800"/>
          </a:xfrm>
        </p:spPr>
        <p:txBody>
          <a:bodyPr>
            <a:normAutofit fontScale="92500" lnSpcReduction="10000"/>
          </a:bodyPr>
          <a:lstStyle/>
          <a:p>
            <a:endParaRPr lang="en-US" sz="1600" dirty="0"/>
          </a:p>
        </p:txBody>
      </p:sp>
      <p:sp>
        <p:nvSpPr>
          <p:cNvPr id="6" name="Rectangle 5"/>
          <p:cNvSpPr/>
          <p:nvPr/>
        </p:nvSpPr>
        <p:spPr>
          <a:xfrm>
            <a:off x="116732" y="457200"/>
            <a:ext cx="8839200" cy="6709529"/>
          </a:xfrm>
          <a:prstGeom prst="rect">
            <a:avLst/>
          </a:prstGeom>
        </p:spPr>
        <p:txBody>
          <a:bodyPr wrap="square">
            <a:spAutoFit/>
          </a:bodyPr>
          <a:lstStyle/>
          <a:p>
            <a:r>
              <a:rPr lang="en-US" sz="1000" dirty="0">
                <a:solidFill>
                  <a:srgbClr val="569CD6"/>
                </a:solidFill>
                <a:latin typeface="Consolas"/>
              </a:rPr>
              <a:t>workflow</a:t>
            </a:r>
            <a:r>
              <a:rPr lang="en-US" sz="1000" dirty="0">
                <a:solidFill>
                  <a:srgbClr val="FFFFFF"/>
                </a:solidFill>
                <a:latin typeface="Consolas"/>
              </a:rPr>
              <a:t> </a:t>
            </a:r>
            <a:r>
              <a:rPr lang="en-US" sz="1000" dirty="0">
                <a:solidFill>
                  <a:srgbClr val="DCDCAA"/>
                </a:solidFill>
                <a:latin typeface="Consolas"/>
              </a:rPr>
              <a:t>HelloWorld</a:t>
            </a:r>
            <a:endParaRPr lang="en-US" sz="1000" dirty="0">
              <a:solidFill>
                <a:srgbClr val="FFFFFF"/>
              </a:solidFill>
              <a:latin typeface="Consolas"/>
            </a:endParaRPr>
          </a:p>
          <a:p>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CE9178"/>
                </a:solidFill>
                <a:latin typeface="Consolas"/>
              </a:rPr>
              <a:t>"This will used as parameter in below </a:t>
            </a:r>
            <a:r>
              <a:rPr lang="en-US" sz="1000" dirty="0" err="1">
                <a:solidFill>
                  <a:srgbClr val="CE9178"/>
                </a:solidFill>
                <a:latin typeface="Consolas"/>
              </a:rPr>
              <a:t>inlinescript</a:t>
            </a:r>
            <a:r>
              <a:rPr lang="en-US" sz="1000" dirty="0">
                <a:solidFill>
                  <a:srgbClr val="CE9178"/>
                </a:solidFill>
                <a:latin typeface="Consolas"/>
              </a:rPr>
              <a:t>"</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$p1</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a:solidFill>
                  <a:srgbClr val="CE9178"/>
                </a:solidFill>
                <a:latin typeface="Consolas"/>
              </a:rPr>
              <a:t>"</a:t>
            </a:r>
            <a:r>
              <a:rPr lang="en-US" sz="1000" dirty="0" err="1">
                <a:solidFill>
                  <a:srgbClr val="CE9178"/>
                </a:solidFill>
                <a:latin typeface="Consolas"/>
              </a:rPr>
              <a:t>a|b|c|d|e</a:t>
            </a:r>
            <a:r>
              <a:rPr lang="en-US" sz="1000" dirty="0">
                <a:solidFill>
                  <a:srgbClr val="CE9178"/>
                </a:solidFill>
                <a:latin typeface="Consolas"/>
              </a:rPr>
              <a:t>"</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$p1</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7CA668"/>
                </a:solidFill>
                <a:latin typeface="Consolas"/>
              </a:rPr>
              <a:t># This DOES NOT WORK - </a:t>
            </a:r>
            <a:r>
              <a:rPr lang="en-US" sz="1000" dirty="0" err="1">
                <a:solidFill>
                  <a:srgbClr val="7CA668"/>
                </a:solidFill>
                <a:latin typeface="Consolas"/>
              </a:rPr>
              <a:t>InlineScript</a:t>
            </a:r>
            <a:r>
              <a:rPr lang="en-US" sz="1000" dirty="0">
                <a:solidFill>
                  <a:srgbClr val="7CA668"/>
                </a:solidFill>
                <a:latin typeface="Consolas"/>
              </a:rPr>
              <a:t> is not a Script Block:</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7CA668"/>
                </a:solidFill>
                <a:latin typeface="Consolas"/>
              </a:rPr>
              <a:t># </a:t>
            </a:r>
            <a:r>
              <a:rPr lang="en-US" sz="1000" dirty="0" err="1">
                <a:solidFill>
                  <a:srgbClr val="7CA668"/>
                </a:solidFill>
                <a:latin typeface="Consolas"/>
              </a:rPr>
              <a:t>InlineScript</a:t>
            </a:r>
            <a:r>
              <a:rPr lang="en-US" sz="1000" dirty="0">
                <a:solidFill>
                  <a:srgbClr val="7CA668"/>
                </a:solidFill>
                <a:latin typeface="Consolas"/>
              </a:rPr>
              <a:t> ($p1) </a:t>
            </a:r>
            <a:r>
              <a:rPr lang="en-US" sz="1000" dirty="0" err="1">
                <a:solidFill>
                  <a:srgbClr val="7CA668"/>
                </a:solidFill>
                <a:latin typeface="Consolas"/>
              </a:rPr>
              <a:t>orInlineScript</a:t>
            </a:r>
            <a:r>
              <a:rPr lang="en-US" sz="1000" dirty="0">
                <a:solidFill>
                  <a:srgbClr val="7CA668"/>
                </a:solidFill>
                <a:latin typeface="Consolas"/>
              </a:rPr>
              <a:t> { </a:t>
            </a:r>
            <a:r>
              <a:rPr lang="en-US" sz="1000" dirty="0" err="1">
                <a:solidFill>
                  <a:srgbClr val="7CA668"/>
                </a:solidFill>
                <a:latin typeface="Consolas"/>
              </a:rPr>
              <a:t>param</a:t>
            </a:r>
            <a:r>
              <a:rPr lang="en-US" sz="1000" dirty="0">
                <a:solidFill>
                  <a:srgbClr val="7CA668"/>
                </a:solidFill>
                <a:latin typeface="Consolas"/>
              </a:rPr>
              <a:t> ($p1) ... }</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CE9178"/>
                </a:solidFill>
                <a:latin typeface="Consolas"/>
              </a:rPr>
              <a:t>"--------------------------------------------------------"</a:t>
            </a:r>
            <a:endParaRPr lang="en-US" sz="1000" dirty="0">
              <a:solidFill>
                <a:srgbClr val="FFFFFF"/>
              </a:solidFill>
              <a:latin typeface="Consolas"/>
            </a:endParaRPr>
          </a:p>
          <a:p>
            <a:r>
              <a:rPr lang="en-US" sz="1000" dirty="0">
                <a:solidFill>
                  <a:srgbClr val="FFFFFF"/>
                </a:solidFill>
                <a:latin typeface="Consolas"/>
              </a:rPr>
              <a:t>    </a:t>
            </a:r>
            <a:r>
              <a:rPr lang="en-US" sz="1000" dirty="0" err="1">
                <a:solidFill>
                  <a:srgbClr val="C586C0"/>
                </a:solidFill>
                <a:latin typeface="Consolas"/>
              </a:rPr>
              <a:t>InlineScript</a:t>
            </a:r>
            <a:r>
              <a:rPr lang="en-US" sz="1000" dirty="0">
                <a:solidFill>
                  <a:srgbClr val="FFFFFF"/>
                </a:solidFill>
                <a:latin typeface="Consolas"/>
              </a:rPr>
              <a:t> </a:t>
            </a:r>
            <a:r>
              <a:rPr lang="en-US" sz="1000" dirty="0">
                <a:solidFill>
                  <a:srgbClr val="7CA668"/>
                </a:solidFill>
                <a:latin typeface="Consolas"/>
              </a:rPr>
              <a:t>#Showing use of a parameter (AKA external value)</a:t>
            </a:r>
            <a:endParaRPr lang="en-US" sz="1000" dirty="0">
              <a:solidFill>
                <a:srgbClr val="FFFFFF"/>
              </a:solidFill>
              <a:latin typeface="Consolas"/>
            </a:endParaRPr>
          </a:p>
          <a:p>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7CA668"/>
                </a:solidFill>
                <a:latin typeface="Consolas"/>
              </a:rPr>
              <a:t># DON'T DO THIS (in case you did not read above note): </a:t>
            </a:r>
            <a:r>
              <a:rPr lang="en-US" sz="1000" dirty="0" err="1">
                <a:solidFill>
                  <a:srgbClr val="7CA668"/>
                </a:solidFill>
                <a:latin typeface="Consolas"/>
              </a:rPr>
              <a:t>param</a:t>
            </a:r>
            <a:r>
              <a:rPr lang="en-US" sz="1000" dirty="0">
                <a:solidFill>
                  <a:srgbClr val="7CA668"/>
                </a:solidFill>
                <a:latin typeface="Consolas"/>
              </a:rPr>
              <a:t>($using:p1)</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CE9178"/>
                </a:solidFill>
                <a:latin typeface="Consolas"/>
              </a:rPr>
              <a:t>"received a parameter"</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a:t>
            </a:r>
            <a:r>
              <a:rPr lang="en-US" sz="1000" dirty="0">
                <a:solidFill>
                  <a:srgbClr val="569CD6"/>
                </a:solidFill>
                <a:latin typeface="Consolas"/>
              </a:rPr>
              <a:t>using</a:t>
            </a:r>
            <a:r>
              <a:rPr lang="en-US" sz="1000" dirty="0">
                <a:solidFill>
                  <a:srgbClr val="9CDCFE"/>
                </a:solidFill>
                <a:latin typeface="Consolas"/>
              </a:rPr>
              <a:t>:p1</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CE9178"/>
                </a:solidFill>
                <a:latin typeface="Consolas"/>
              </a:rPr>
              <a:t>"doing something to it"</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$r1</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a:solidFill>
                  <a:srgbClr val="9CDCFE"/>
                </a:solidFill>
                <a:latin typeface="Consolas"/>
              </a:rPr>
              <a:t>$</a:t>
            </a:r>
            <a:r>
              <a:rPr lang="en-US" sz="1000" dirty="0">
                <a:solidFill>
                  <a:srgbClr val="569CD6"/>
                </a:solidFill>
                <a:latin typeface="Consolas"/>
              </a:rPr>
              <a:t>using</a:t>
            </a:r>
            <a:r>
              <a:rPr lang="en-US" sz="1000" dirty="0">
                <a:solidFill>
                  <a:srgbClr val="9CDCFE"/>
                </a:solidFill>
                <a:latin typeface="Consolas"/>
              </a:rPr>
              <a:t>:p1</a:t>
            </a:r>
            <a:r>
              <a:rPr lang="en-US" sz="1000" dirty="0">
                <a:solidFill>
                  <a:srgbClr val="FFFFFF"/>
                </a:solidFill>
                <a:latin typeface="Consolas"/>
              </a:rPr>
              <a:t>).Split(</a:t>
            </a:r>
            <a:r>
              <a:rPr lang="en-US" sz="1000" dirty="0">
                <a:solidFill>
                  <a:srgbClr val="CE9178"/>
                </a:solidFill>
                <a:latin typeface="Consolas"/>
              </a:rPr>
              <a:t>'|'</a:t>
            </a:r>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9CDCFE"/>
                </a:solidFill>
                <a:latin typeface="Consolas"/>
              </a:rPr>
              <a:t>$r1</a:t>
            </a:r>
            <a:endParaRPr lang="en-US" sz="1000" dirty="0">
              <a:solidFill>
                <a:srgbClr val="FFFFFF"/>
              </a:solidFill>
              <a:latin typeface="Consolas"/>
            </a:endParaRPr>
          </a:p>
          <a:p>
            <a:r>
              <a:rPr lang="en-US" sz="1000" dirty="0">
                <a:solidFill>
                  <a:srgbClr val="FFFFFF"/>
                </a:solidFill>
                <a:latin typeface="Consolas"/>
              </a:rPr>
              <a:t>    } </a:t>
            </a:r>
          </a:p>
          <a:p>
            <a:r>
              <a:rPr lang="en-US" sz="1000" dirty="0">
                <a:solidFill>
                  <a:srgbClr val="FFFFFF"/>
                </a:solidFill>
                <a:latin typeface="Consolas"/>
              </a:rPr>
              <a:t>    </a:t>
            </a:r>
            <a:r>
              <a:rPr lang="en-US" sz="1000" dirty="0">
                <a:solidFill>
                  <a:srgbClr val="CE9178"/>
                </a:solidFill>
                <a:latin typeface="Consolas"/>
              </a:rPr>
              <a:t>"--------------------------------------------------------"</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a:t>
            </a:r>
            <a:r>
              <a:rPr lang="en-US" sz="1000" dirty="0" err="1">
                <a:solidFill>
                  <a:srgbClr val="9CDCFE"/>
                </a:solidFill>
                <a:latin typeface="Consolas"/>
              </a:rPr>
              <a:t>retval</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err="1">
                <a:solidFill>
                  <a:srgbClr val="C586C0"/>
                </a:solidFill>
                <a:latin typeface="Consolas"/>
              </a:rPr>
              <a:t>InlineScript</a:t>
            </a:r>
            <a:r>
              <a:rPr lang="en-US" sz="1000" dirty="0">
                <a:solidFill>
                  <a:srgbClr val="FFFFFF"/>
                </a:solidFill>
                <a:latin typeface="Consolas"/>
              </a:rPr>
              <a:t> </a:t>
            </a:r>
            <a:r>
              <a:rPr lang="en-US" sz="1000" dirty="0">
                <a:solidFill>
                  <a:srgbClr val="7CA668"/>
                </a:solidFill>
                <a:latin typeface="Consolas"/>
              </a:rPr>
              <a:t>#Showing how to return something from the </a:t>
            </a:r>
            <a:r>
              <a:rPr lang="en-US" sz="1000" dirty="0" err="1">
                <a:solidFill>
                  <a:srgbClr val="7CA668"/>
                </a:solidFill>
                <a:latin typeface="Consolas"/>
              </a:rPr>
              <a:t>inlinescript</a:t>
            </a:r>
            <a:endParaRPr lang="en-US" sz="1000" dirty="0">
              <a:solidFill>
                <a:srgbClr val="FFFFFF"/>
              </a:solidFill>
              <a:latin typeface="Consolas"/>
            </a:endParaRPr>
          </a:p>
          <a:p>
            <a:r>
              <a:rPr lang="en-US" sz="1000" dirty="0">
                <a:solidFill>
                  <a:srgbClr val="FFFFFF"/>
                </a:solidFill>
                <a:latin typeface="Consolas"/>
              </a:rPr>
              <a:t>    {       </a:t>
            </a:r>
          </a:p>
          <a:p>
            <a:r>
              <a:rPr lang="en-US" sz="1000" dirty="0">
                <a:solidFill>
                  <a:srgbClr val="FFFFFF"/>
                </a:solidFill>
                <a:latin typeface="Consolas"/>
              </a:rPr>
              <a:t>        </a:t>
            </a:r>
            <a:r>
              <a:rPr lang="en-US" sz="1000" dirty="0">
                <a:solidFill>
                  <a:srgbClr val="9CDCFE"/>
                </a:solidFill>
                <a:latin typeface="Consolas"/>
              </a:rPr>
              <a:t>$s1</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a:solidFill>
                  <a:srgbClr val="CE9178"/>
                </a:solidFill>
                <a:latin typeface="Consolas"/>
              </a:rPr>
              <a:t>"some internal value generated within"</a:t>
            </a:r>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C586C0"/>
                </a:solidFill>
                <a:latin typeface="Consolas"/>
              </a:rPr>
              <a:t>return</a:t>
            </a:r>
            <a:r>
              <a:rPr lang="en-US" sz="1000" dirty="0">
                <a:solidFill>
                  <a:srgbClr val="FFFFFF"/>
                </a:solidFill>
                <a:latin typeface="Consolas"/>
              </a:rPr>
              <a:t> </a:t>
            </a:r>
            <a:r>
              <a:rPr lang="en-US" sz="1000" dirty="0">
                <a:solidFill>
                  <a:srgbClr val="9CDCFE"/>
                </a:solidFill>
                <a:latin typeface="Consolas"/>
              </a:rPr>
              <a:t>$s1</a:t>
            </a:r>
            <a:endParaRPr lang="en-US" sz="1000" dirty="0">
              <a:solidFill>
                <a:srgbClr val="FFFFFF"/>
              </a:solidFill>
              <a:latin typeface="Consolas"/>
            </a:endParaRPr>
          </a:p>
          <a:p>
            <a:r>
              <a:rPr lang="en-US" sz="1000" dirty="0">
                <a:solidFill>
                  <a:srgbClr val="FFFFFF"/>
                </a:solidFill>
                <a:latin typeface="Consolas"/>
              </a:rPr>
              <a:t>    } </a:t>
            </a:r>
          </a:p>
          <a:p>
            <a:r>
              <a:rPr lang="en-US" sz="1000" dirty="0">
                <a:solidFill>
                  <a:srgbClr val="FFFFFF"/>
                </a:solidFill>
                <a:latin typeface="Consolas"/>
              </a:rPr>
              <a:t>    </a:t>
            </a:r>
            <a:r>
              <a:rPr lang="en-US" sz="1000" dirty="0">
                <a:solidFill>
                  <a:srgbClr val="CE9178"/>
                </a:solidFill>
                <a:latin typeface="Consolas"/>
              </a:rPr>
              <a:t>" A return value:"</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a:t>
            </a:r>
            <a:r>
              <a:rPr lang="en-US" sz="1000" dirty="0" err="1">
                <a:solidFill>
                  <a:srgbClr val="9CDCFE"/>
                </a:solidFill>
                <a:latin typeface="Consolas"/>
              </a:rPr>
              <a:t>retval</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CE9178"/>
                </a:solidFill>
                <a:latin typeface="Consolas"/>
              </a:rPr>
              <a:t>"--------------------------------------------------------"</a:t>
            </a:r>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9CDCFE"/>
                </a:solidFill>
                <a:latin typeface="Consolas"/>
              </a:rPr>
              <a:t>$retval2</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err="1">
                <a:solidFill>
                  <a:srgbClr val="C586C0"/>
                </a:solidFill>
                <a:latin typeface="Consolas"/>
              </a:rPr>
              <a:t>InlineScript</a:t>
            </a:r>
            <a:r>
              <a:rPr lang="en-US" sz="1000" dirty="0">
                <a:solidFill>
                  <a:srgbClr val="FFFFFF"/>
                </a:solidFill>
                <a:latin typeface="Consolas"/>
              </a:rPr>
              <a:t> </a:t>
            </a:r>
            <a:r>
              <a:rPr lang="en-US" sz="1000" dirty="0">
                <a:solidFill>
                  <a:srgbClr val="7CA668"/>
                </a:solidFill>
                <a:latin typeface="Consolas"/>
              </a:rPr>
              <a:t>#Combining both: use parameter, return value</a:t>
            </a:r>
            <a:endParaRPr lang="en-US" sz="1000" dirty="0">
              <a:solidFill>
                <a:srgbClr val="FFFFFF"/>
              </a:solidFill>
              <a:latin typeface="Consolas"/>
            </a:endParaRPr>
          </a:p>
          <a:p>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CE9178"/>
                </a:solidFill>
                <a:latin typeface="Consolas"/>
              </a:rPr>
              <a:t>"received a parameter"</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a:t>
            </a:r>
            <a:r>
              <a:rPr lang="en-US" sz="1000" dirty="0">
                <a:solidFill>
                  <a:srgbClr val="569CD6"/>
                </a:solidFill>
                <a:latin typeface="Consolas"/>
              </a:rPr>
              <a:t>using</a:t>
            </a:r>
            <a:r>
              <a:rPr lang="en-US" sz="1000" dirty="0">
                <a:solidFill>
                  <a:srgbClr val="9CDCFE"/>
                </a:solidFill>
                <a:latin typeface="Consolas"/>
              </a:rPr>
              <a:t>:p1</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CE9178"/>
                </a:solidFill>
                <a:latin typeface="Consolas"/>
              </a:rPr>
              <a:t>"doing something to it"</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$r1</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a:solidFill>
                  <a:srgbClr val="9CDCFE"/>
                </a:solidFill>
                <a:latin typeface="Consolas"/>
              </a:rPr>
              <a:t>$</a:t>
            </a:r>
            <a:r>
              <a:rPr lang="en-US" sz="1000" dirty="0">
                <a:solidFill>
                  <a:srgbClr val="569CD6"/>
                </a:solidFill>
                <a:latin typeface="Consolas"/>
              </a:rPr>
              <a:t>using</a:t>
            </a:r>
            <a:r>
              <a:rPr lang="en-US" sz="1000" dirty="0">
                <a:solidFill>
                  <a:srgbClr val="9CDCFE"/>
                </a:solidFill>
                <a:latin typeface="Consolas"/>
              </a:rPr>
              <a:t>:p1</a:t>
            </a:r>
            <a:r>
              <a:rPr lang="en-US" sz="1000" dirty="0">
                <a:solidFill>
                  <a:srgbClr val="FFFFFF"/>
                </a:solidFill>
                <a:latin typeface="Consolas"/>
              </a:rPr>
              <a:t>).Split(</a:t>
            </a:r>
            <a:r>
              <a:rPr lang="en-US" sz="1000" dirty="0">
                <a:solidFill>
                  <a:srgbClr val="CE9178"/>
                </a:solidFill>
                <a:latin typeface="Consolas"/>
              </a:rPr>
              <a:t>'|'</a:t>
            </a:r>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C586C0"/>
                </a:solidFill>
                <a:latin typeface="Consolas"/>
              </a:rPr>
              <a:t>return</a:t>
            </a:r>
            <a:r>
              <a:rPr lang="en-US" sz="1000" dirty="0">
                <a:solidFill>
                  <a:srgbClr val="FFFFFF"/>
                </a:solidFill>
                <a:latin typeface="Consolas"/>
              </a:rPr>
              <a:t> </a:t>
            </a:r>
            <a:r>
              <a:rPr lang="en-US" sz="1000" dirty="0">
                <a:solidFill>
                  <a:srgbClr val="9CDCFE"/>
                </a:solidFill>
                <a:latin typeface="Consolas"/>
              </a:rPr>
              <a:t>$r1</a:t>
            </a:r>
            <a:endParaRPr lang="en-US" sz="1000" dirty="0">
              <a:solidFill>
                <a:srgbClr val="FFFFFF"/>
              </a:solidFill>
              <a:latin typeface="Consolas"/>
            </a:endParaRPr>
          </a:p>
          <a:p>
            <a:r>
              <a:rPr lang="en-US" sz="1000" dirty="0">
                <a:solidFill>
                  <a:srgbClr val="FFFFFF"/>
                </a:solidFill>
                <a:latin typeface="Consolas"/>
              </a:rPr>
              <a:t>    } </a:t>
            </a:r>
          </a:p>
          <a:p>
            <a:r>
              <a:rPr lang="en-US" sz="1000" dirty="0">
                <a:solidFill>
                  <a:srgbClr val="FFFFFF"/>
                </a:solidFill>
                <a:latin typeface="Consolas"/>
              </a:rPr>
              <a:t>    </a:t>
            </a:r>
            <a:r>
              <a:rPr lang="en-US" sz="1000" dirty="0">
                <a:solidFill>
                  <a:srgbClr val="CE9178"/>
                </a:solidFill>
                <a:latin typeface="Consolas"/>
              </a:rPr>
              <a:t>"Return value:"</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$retval2</a:t>
            </a:r>
            <a:endParaRPr lang="en-US" sz="1000" dirty="0">
              <a:solidFill>
                <a:srgbClr val="FFFFFF"/>
              </a:solidFill>
              <a:latin typeface="Consolas"/>
            </a:endParaRPr>
          </a:p>
          <a:p>
            <a:r>
              <a:rPr lang="en-US" sz="1000" dirty="0">
                <a:solidFill>
                  <a:srgbClr val="FFFFFF"/>
                </a:solidFill>
                <a:latin typeface="Consolas"/>
              </a:rPr>
              <a:t>    </a:t>
            </a:r>
            <a:r>
              <a:rPr lang="en-US" sz="1000" dirty="0" err="1">
                <a:solidFill>
                  <a:srgbClr val="C586C0"/>
                </a:solidFill>
                <a:latin typeface="Consolas"/>
              </a:rPr>
              <a:t>InlineScript</a:t>
            </a:r>
            <a:endParaRPr lang="en-US" sz="1000" dirty="0">
              <a:solidFill>
                <a:srgbClr val="FFFFFF"/>
              </a:solidFill>
              <a:latin typeface="Consolas"/>
            </a:endParaRPr>
          </a:p>
          <a:p>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CE9178"/>
                </a:solidFill>
                <a:latin typeface="Consolas"/>
              </a:rPr>
              <a:t>"After completing parallel process"</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DCDCAA"/>
                </a:solidFill>
                <a:latin typeface="Consolas"/>
              </a:rPr>
              <a:t>Get-Date</a:t>
            </a:r>
            <a:r>
              <a:rPr lang="en-US" sz="1000" dirty="0">
                <a:solidFill>
                  <a:srgbClr val="FFFFFF"/>
                </a:solidFill>
                <a:latin typeface="Consolas"/>
              </a:rPr>
              <a:t>       </a:t>
            </a:r>
          </a:p>
          <a:p>
            <a:r>
              <a:rPr lang="en-US" sz="1000" dirty="0">
                <a:solidFill>
                  <a:srgbClr val="FFFFFF"/>
                </a:solidFill>
                <a:latin typeface="Consolas"/>
              </a:rPr>
              <a:t>    }</a:t>
            </a:r>
          </a:p>
          <a:p>
            <a:r>
              <a:rPr lang="en-US" sz="1000" dirty="0">
                <a:solidFill>
                  <a:srgbClr val="FFFFFF"/>
                </a:solidFill>
                <a:latin typeface="Consolas"/>
              </a:rPr>
              <a:t>}</a:t>
            </a:r>
          </a:p>
          <a:p>
            <a:r>
              <a:rPr lang="en-US" sz="1000" dirty="0">
                <a:solidFill>
                  <a:srgbClr val="FFFFFF"/>
                </a:solidFill>
                <a:latin typeface="Consolas"/>
              </a:rPr>
              <a:t>HelloWorld  </a:t>
            </a:r>
            <a:r>
              <a:rPr lang="en-US" sz="1000" dirty="0">
                <a:solidFill>
                  <a:srgbClr val="7CA668"/>
                </a:solidFill>
                <a:latin typeface="Consolas"/>
              </a:rPr>
              <a:t># and we execute the workflow</a:t>
            </a:r>
            <a:endParaRPr lang="en-US" sz="1000" b="0" dirty="0">
              <a:solidFill>
                <a:srgbClr val="FFFFFF"/>
              </a:solidFill>
              <a:effectLst/>
              <a:latin typeface="Consolas"/>
            </a:endParaRPr>
          </a:p>
        </p:txBody>
      </p:sp>
    </p:spTree>
    <p:extLst>
      <p:ext uri="{BB962C8B-B14F-4D97-AF65-F5344CB8AC3E}">
        <p14:creationId xmlns:p14="http://schemas.microsoft.com/office/powerpoint/2010/main" val="31208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772400" cy="307975"/>
          </a:xfrm>
        </p:spPr>
        <p:txBody>
          <a:bodyPr>
            <a:noAutofit/>
          </a:bodyPr>
          <a:lstStyle/>
          <a:p>
            <a:r>
              <a:rPr lang="en-US" sz="1600" b="1" dirty="0" smtClean="0">
                <a:solidFill>
                  <a:srgbClr val="00B050"/>
                </a:solidFill>
              </a:rPr>
              <a:t>And here we see the output</a:t>
            </a:r>
            <a:endParaRPr lang="en-US" sz="1600" b="1" dirty="0">
              <a:solidFill>
                <a:srgbClr val="00B050"/>
              </a:solidFill>
            </a:endParaRPr>
          </a:p>
        </p:txBody>
      </p:sp>
      <p:sp>
        <p:nvSpPr>
          <p:cNvPr id="3" name="Subtitle 2"/>
          <p:cNvSpPr>
            <a:spLocks noGrp="1"/>
          </p:cNvSpPr>
          <p:nvPr>
            <p:ph type="subTitle" idx="1"/>
          </p:nvPr>
        </p:nvSpPr>
        <p:spPr>
          <a:xfrm>
            <a:off x="1524000" y="6400800"/>
            <a:ext cx="6400800" cy="304800"/>
          </a:xfrm>
        </p:spPr>
        <p:txBody>
          <a:bodyPr>
            <a:normAutofit fontScale="92500" lnSpcReduction="10000"/>
          </a:bodyPr>
          <a:lstStyle/>
          <a:p>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652463"/>
            <a:ext cx="5000625" cy="555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1208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a:bodyPr>
          <a:lstStyle/>
          <a:p>
            <a:r>
              <a:rPr lang="en-US" sz="1600" dirty="0" smtClean="0"/>
              <a:t>Functions in </a:t>
            </a:r>
            <a:r>
              <a:rPr lang="en-US" sz="1600" dirty="0" err="1" smtClean="0"/>
              <a:t>powershell</a:t>
            </a:r>
            <a:r>
              <a:rPr lang="en-US" sz="1600" dirty="0" smtClean="0"/>
              <a:t> work fine …</a:t>
            </a:r>
            <a:endParaRPr lang="en-US" sz="1600" dirty="0"/>
          </a:p>
        </p:txBody>
      </p:sp>
      <p:sp>
        <p:nvSpPr>
          <p:cNvPr id="3" name="Content Placeholder 2"/>
          <p:cNvSpPr>
            <a:spLocks noGrp="1"/>
          </p:cNvSpPr>
          <p:nvPr>
            <p:ph idx="1"/>
          </p:nvPr>
        </p:nvSpPr>
        <p:spPr>
          <a:xfrm>
            <a:off x="152400" y="381000"/>
            <a:ext cx="8686800" cy="5105400"/>
          </a:xfrm>
          <a:solidFill>
            <a:schemeClr val="tx1"/>
          </a:solidFill>
        </p:spPr>
        <p:txBody>
          <a:bodyPr>
            <a:normAutofit fontScale="25000" lnSpcReduction="20000"/>
          </a:bodyPr>
          <a:lstStyle/>
          <a:p>
            <a:r>
              <a:rPr lang="en-US" sz="4800" dirty="0">
                <a:solidFill>
                  <a:srgbClr val="7CA668"/>
                </a:solidFill>
                <a:latin typeface="Consolas"/>
              </a:rPr>
              <a:t># Script_Blocks_are_a_good_thing_A.ps1</a:t>
            </a:r>
            <a:endParaRPr lang="en-US" sz="4800" dirty="0">
              <a:solidFill>
                <a:srgbClr val="FFFFFF"/>
              </a:solidFill>
              <a:latin typeface="Consolas"/>
            </a:endParaRPr>
          </a:p>
          <a:p>
            <a:r>
              <a:rPr lang="en-US" sz="4800" dirty="0">
                <a:solidFill>
                  <a:srgbClr val="7CA668"/>
                </a:solidFill>
                <a:latin typeface="Consolas"/>
              </a:rPr>
              <a:t># using a function</a:t>
            </a:r>
            <a:endParaRPr lang="en-US" sz="4800" dirty="0">
              <a:solidFill>
                <a:srgbClr val="FFFFFF"/>
              </a:solidFill>
              <a:latin typeface="Consolas"/>
            </a:endParaRPr>
          </a:p>
          <a:p>
            <a:r>
              <a:rPr lang="en-US" sz="4800" dirty="0">
                <a:solidFill>
                  <a:srgbClr val="569CD6"/>
                </a:solidFill>
                <a:latin typeface="Consolas"/>
              </a:rPr>
              <a:t>function</a:t>
            </a:r>
            <a:r>
              <a:rPr lang="en-US" sz="4800" dirty="0">
                <a:solidFill>
                  <a:srgbClr val="FFFFFF"/>
                </a:solidFill>
                <a:latin typeface="Consolas"/>
              </a:rPr>
              <a:t> </a:t>
            </a:r>
            <a:r>
              <a:rPr lang="en-US" sz="4800" dirty="0">
                <a:solidFill>
                  <a:srgbClr val="DCDCAA"/>
                </a:solidFill>
                <a:latin typeface="Consolas"/>
              </a:rPr>
              <a:t>Invoke-Sqlcmd3_db</a:t>
            </a:r>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ServerInstance</a:t>
            </a:r>
            <a:r>
              <a:rPr lang="en-US" sz="4800" dirty="0">
                <a:solidFill>
                  <a:srgbClr val="D4D4D4"/>
                </a:solidFill>
                <a:latin typeface="Consolas"/>
              </a:rPr>
              <a:t>,</a:t>
            </a:r>
            <a:r>
              <a:rPr lang="en-US" sz="4800" dirty="0">
                <a:solidFill>
                  <a:srgbClr val="9CDCFE"/>
                </a:solidFill>
                <a:latin typeface="Consolas"/>
              </a:rPr>
              <a:t>$Query</a:t>
            </a:r>
            <a:r>
              <a:rPr lang="en-US" sz="4800" dirty="0">
                <a:solidFill>
                  <a:srgbClr val="D4D4D4"/>
                </a:solidFill>
                <a:latin typeface="Consolas"/>
              </a:rPr>
              <a:t>,</a:t>
            </a:r>
            <a:r>
              <a:rPr lang="en-US" sz="4800" dirty="0">
                <a:solidFill>
                  <a:srgbClr val="FFFFFF"/>
                </a:solidFill>
                <a:latin typeface="Consolas"/>
              </a:rPr>
              <a:t> </a:t>
            </a:r>
            <a:r>
              <a:rPr lang="en-US" sz="4800" dirty="0">
                <a:solidFill>
                  <a:srgbClr val="9CDCFE"/>
                </a:solidFill>
                <a:latin typeface="Consolas"/>
              </a:rPr>
              <a:t>$Database</a:t>
            </a:r>
            <a:r>
              <a:rPr lang="en-US" sz="4800" dirty="0">
                <a:solidFill>
                  <a:srgbClr val="FFFFFF"/>
                </a:solidFill>
                <a:latin typeface="Consolas"/>
              </a:rPr>
              <a:t>)</a:t>
            </a:r>
          </a:p>
          <a:p>
            <a:r>
              <a:rPr lang="en-US" sz="4800" dirty="0">
                <a:solidFill>
                  <a:srgbClr val="7CA668"/>
                </a:solidFill>
                <a:latin typeface="Consolas"/>
              </a:rPr>
              <a:t># Based on Chad Millers Invoke-Sqlcmd3</a:t>
            </a:r>
            <a:endParaRPr lang="en-US" sz="4800" dirty="0">
              <a:solidFill>
                <a:srgbClr val="FFFFFF"/>
              </a:solidFill>
              <a:latin typeface="Consolas"/>
            </a:endParaRPr>
          </a:p>
          <a:p>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QueryTimeout</a:t>
            </a:r>
            <a:r>
              <a:rPr lang="en-US" sz="4800" dirty="0">
                <a:solidFill>
                  <a:srgbClr val="D4D4D4"/>
                </a:solidFill>
                <a:latin typeface="Consolas"/>
              </a:rPr>
              <a:t>=</a:t>
            </a:r>
            <a:r>
              <a:rPr lang="en-US" sz="4800" dirty="0">
                <a:solidFill>
                  <a:srgbClr val="B5CEA8"/>
                </a:solidFill>
                <a:latin typeface="Consolas"/>
              </a:rPr>
              <a:t>600</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$conn</a:t>
            </a:r>
            <a:r>
              <a:rPr lang="en-US" sz="4800" dirty="0">
                <a:solidFill>
                  <a:srgbClr val="D4D4D4"/>
                </a:solidFill>
                <a:latin typeface="Consolas"/>
              </a:rPr>
              <a:t>=</a:t>
            </a:r>
            <a:r>
              <a:rPr lang="en-US" sz="4800" dirty="0">
                <a:solidFill>
                  <a:srgbClr val="DCDCAA"/>
                </a:solidFill>
                <a:latin typeface="Consolas"/>
              </a:rPr>
              <a:t>new-object</a:t>
            </a:r>
            <a:r>
              <a:rPr lang="en-US" sz="4800" dirty="0">
                <a:solidFill>
                  <a:srgbClr val="FFFFFF"/>
                </a:solidFill>
                <a:latin typeface="Consolas"/>
              </a:rPr>
              <a:t> </a:t>
            </a:r>
            <a:r>
              <a:rPr lang="en-US" sz="4800" dirty="0" err="1">
                <a:solidFill>
                  <a:srgbClr val="FFFFFF"/>
                </a:solidFill>
                <a:latin typeface="Consolas"/>
              </a:rPr>
              <a:t>System.Data.SqlClient.SQLConnection</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constring</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CE9178"/>
                </a:solidFill>
                <a:latin typeface="Consolas"/>
              </a:rPr>
              <a:t>"Server="</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ServerInstance</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CE9178"/>
                </a:solidFill>
                <a:latin typeface="Consolas"/>
              </a:rPr>
              <a:t>";</a:t>
            </a:r>
            <a:r>
              <a:rPr lang="en-US" sz="4800" dirty="0" err="1">
                <a:solidFill>
                  <a:srgbClr val="CE9178"/>
                </a:solidFill>
                <a:latin typeface="Consolas"/>
              </a:rPr>
              <a:t>Trusted_Connection</a:t>
            </a:r>
            <a:r>
              <a:rPr lang="en-US" sz="4800" dirty="0">
                <a:solidFill>
                  <a:srgbClr val="CE9178"/>
                </a:solidFill>
                <a:latin typeface="Consolas"/>
              </a:rPr>
              <a:t>=</a:t>
            </a:r>
            <a:r>
              <a:rPr lang="en-US" sz="4800" dirty="0" err="1">
                <a:solidFill>
                  <a:srgbClr val="CE9178"/>
                </a:solidFill>
                <a:latin typeface="Consolas"/>
              </a:rPr>
              <a:t>True;database</a:t>
            </a:r>
            <a:r>
              <a:rPr lang="en-US" sz="4800" dirty="0">
                <a:solidFill>
                  <a:srgbClr val="CE9178"/>
                </a:solidFill>
                <a:latin typeface="Consolas"/>
              </a:rPr>
              <a:t>="</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9CDCFE"/>
                </a:solidFill>
                <a:latin typeface="Consolas"/>
              </a:rPr>
              <a:t>$Database</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conn</a:t>
            </a:r>
            <a:r>
              <a:rPr lang="en-US" sz="4800" dirty="0" err="1">
                <a:solidFill>
                  <a:srgbClr val="DCDCAA"/>
                </a:solidFill>
                <a:latin typeface="Consolas"/>
              </a:rPr>
              <a:t>.ConnectionString</a:t>
            </a:r>
            <a:r>
              <a:rPr lang="en-US" sz="4800" dirty="0">
                <a:solidFill>
                  <a:srgbClr val="D4D4D4"/>
                </a:solidFill>
                <a:latin typeface="Consolas"/>
              </a:rPr>
              <a:t>=</a:t>
            </a:r>
            <a:r>
              <a:rPr lang="en-US" sz="4800" dirty="0">
                <a:solidFill>
                  <a:srgbClr val="9CDCFE"/>
                </a:solidFill>
                <a:latin typeface="Consolas"/>
              </a:rPr>
              <a:t>$</a:t>
            </a:r>
            <a:r>
              <a:rPr lang="en-US" sz="4800" dirty="0" err="1">
                <a:solidFill>
                  <a:srgbClr val="9CDCFE"/>
                </a:solidFill>
                <a:latin typeface="Consolas"/>
              </a:rPr>
              <a:t>constring</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conn</a:t>
            </a:r>
            <a:r>
              <a:rPr lang="en-US" sz="4800" dirty="0" err="1">
                <a:solidFill>
                  <a:srgbClr val="DCDCAA"/>
                </a:solidFill>
                <a:latin typeface="Consolas"/>
              </a:rPr>
              <a:t>.Open</a:t>
            </a:r>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C586C0"/>
                </a:solidFill>
                <a:latin typeface="Consolas"/>
              </a:rPr>
              <a:t>if</a:t>
            </a:r>
            <a:r>
              <a:rPr lang="en-US" sz="4800" dirty="0">
                <a:solidFill>
                  <a:srgbClr val="FFFFFF"/>
                </a:solidFill>
                <a:latin typeface="Consolas"/>
              </a:rPr>
              <a:t>(</a:t>
            </a:r>
            <a:r>
              <a:rPr lang="en-US" sz="4800" dirty="0">
                <a:solidFill>
                  <a:srgbClr val="9CDCFE"/>
                </a:solidFill>
                <a:latin typeface="Consolas"/>
              </a:rPr>
              <a:t>$conn</a:t>
            </a:r>
            <a:r>
              <a:rPr lang="en-US" sz="4800" dirty="0">
                <a:solidFill>
                  <a:srgbClr val="FFFFFF"/>
                </a:solidFill>
                <a:latin typeface="Consolas"/>
              </a:rPr>
              <a:t>)</a:t>
            </a:r>
          </a:p>
          <a:p>
            <a:r>
              <a:rPr lang="en-US" sz="4800" dirty="0">
                <a:solidFill>
                  <a:srgbClr val="FFFFFF"/>
                </a:solidFill>
                <a:latin typeface="Consolas"/>
              </a:rPr>
              <a:t>    {</a:t>
            </a: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cmd</a:t>
            </a:r>
            <a:r>
              <a:rPr lang="en-US" sz="4800" dirty="0">
                <a:solidFill>
                  <a:srgbClr val="D4D4D4"/>
                </a:solidFill>
                <a:latin typeface="Consolas"/>
              </a:rPr>
              <a:t>=</a:t>
            </a:r>
            <a:r>
              <a:rPr lang="en-US" sz="4800" dirty="0">
                <a:solidFill>
                  <a:srgbClr val="DCDCAA"/>
                </a:solidFill>
                <a:latin typeface="Consolas"/>
              </a:rPr>
              <a:t>new-object</a:t>
            </a:r>
            <a:r>
              <a:rPr lang="en-US" sz="4800" dirty="0">
                <a:solidFill>
                  <a:srgbClr val="FFFFFF"/>
                </a:solidFill>
                <a:latin typeface="Consolas"/>
              </a:rPr>
              <a:t> </a:t>
            </a:r>
            <a:r>
              <a:rPr lang="en-US" sz="4800" dirty="0" err="1">
                <a:solidFill>
                  <a:srgbClr val="FFFFFF"/>
                </a:solidFill>
                <a:latin typeface="Consolas"/>
              </a:rPr>
              <a:t>System.Data.SqlClient.SqlCommand</a:t>
            </a:r>
            <a:r>
              <a:rPr lang="en-US" sz="4800" dirty="0">
                <a:solidFill>
                  <a:srgbClr val="FFFFFF"/>
                </a:solidFill>
                <a:latin typeface="Consolas"/>
              </a:rPr>
              <a:t>(</a:t>
            </a:r>
            <a:r>
              <a:rPr lang="en-US" sz="4800" dirty="0">
                <a:solidFill>
                  <a:srgbClr val="9CDCFE"/>
                </a:solidFill>
                <a:latin typeface="Consolas"/>
              </a:rPr>
              <a:t>$</a:t>
            </a:r>
            <a:r>
              <a:rPr lang="en-US" sz="4800" dirty="0" err="1">
                <a:solidFill>
                  <a:srgbClr val="9CDCFE"/>
                </a:solidFill>
                <a:latin typeface="Consolas"/>
              </a:rPr>
              <a:t>Query</a:t>
            </a:r>
            <a:r>
              <a:rPr lang="en-US" sz="4800" dirty="0" err="1">
                <a:solidFill>
                  <a:srgbClr val="D4D4D4"/>
                </a:solidFill>
                <a:latin typeface="Consolas"/>
              </a:rPr>
              <a:t>,</a:t>
            </a:r>
            <a:r>
              <a:rPr lang="en-US" sz="4800" dirty="0" err="1">
                <a:solidFill>
                  <a:srgbClr val="9CDCFE"/>
                </a:solidFill>
                <a:latin typeface="Consolas"/>
              </a:rPr>
              <a:t>$conn</a:t>
            </a:r>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cmd</a:t>
            </a:r>
            <a:r>
              <a:rPr lang="en-US" sz="4800" dirty="0" err="1">
                <a:solidFill>
                  <a:srgbClr val="DCDCAA"/>
                </a:solidFill>
                <a:latin typeface="Consolas"/>
              </a:rPr>
              <a:t>.CommandTimeout</a:t>
            </a:r>
            <a:r>
              <a:rPr lang="en-US" sz="4800" dirty="0">
                <a:solidFill>
                  <a:srgbClr val="D4D4D4"/>
                </a:solidFill>
                <a:latin typeface="Consolas"/>
              </a:rPr>
              <a:t>=</a:t>
            </a:r>
            <a:r>
              <a:rPr lang="en-US" sz="4800" dirty="0">
                <a:solidFill>
                  <a:srgbClr val="9CDCFE"/>
                </a:solidFill>
                <a:latin typeface="Consolas"/>
              </a:rPr>
              <a:t>$</a:t>
            </a:r>
            <a:r>
              <a:rPr lang="en-US" sz="4800" dirty="0" err="1">
                <a:solidFill>
                  <a:srgbClr val="9CDCFE"/>
                </a:solidFill>
                <a:latin typeface="Consolas"/>
              </a:rPr>
              <a:t>QueryTimeout</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$ds</a:t>
            </a:r>
            <a:r>
              <a:rPr lang="en-US" sz="4800" dirty="0">
                <a:solidFill>
                  <a:srgbClr val="D4D4D4"/>
                </a:solidFill>
                <a:latin typeface="Consolas"/>
              </a:rPr>
              <a:t>=</a:t>
            </a:r>
            <a:r>
              <a:rPr lang="en-US" sz="4800" dirty="0">
                <a:solidFill>
                  <a:srgbClr val="DCDCAA"/>
                </a:solidFill>
                <a:latin typeface="Consolas"/>
              </a:rPr>
              <a:t>New-Object</a:t>
            </a:r>
            <a:r>
              <a:rPr lang="en-US" sz="4800" dirty="0">
                <a:solidFill>
                  <a:srgbClr val="FFFFFF"/>
                </a:solidFill>
                <a:latin typeface="Consolas"/>
              </a:rPr>
              <a:t> </a:t>
            </a:r>
            <a:r>
              <a:rPr lang="en-US" sz="4800" dirty="0" err="1">
                <a:solidFill>
                  <a:srgbClr val="FFFFFF"/>
                </a:solidFill>
                <a:latin typeface="Consolas"/>
              </a:rPr>
              <a:t>System.Data.DataSet</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$ds</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$da</a:t>
            </a:r>
            <a:r>
              <a:rPr lang="en-US" sz="4800" dirty="0">
                <a:solidFill>
                  <a:srgbClr val="D4D4D4"/>
                </a:solidFill>
                <a:latin typeface="Consolas"/>
              </a:rPr>
              <a:t>=</a:t>
            </a:r>
            <a:r>
              <a:rPr lang="en-US" sz="4800" dirty="0">
                <a:solidFill>
                  <a:srgbClr val="DCDCAA"/>
                </a:solidFill>
                <a:latin typeface="Consolas"/>
              </a:rPr>
              <a:t>New-Object</a:t>
            </a:r>
            <a:r>
              <a:rPr lang="en-US" sz="4800" dirty="0">
                <a:solidFill>
                  <a:srgbClr val="FFFFFF"/>
                </a:solidFill>
                <a:latin typeface="Consolas"/>
              </a:rPr>
              <a:t> </a:t>
            </a:r>
            <a:r>
              <a:rPr lang="en-US" sz="4800" dirty="0" err="1">
                <a:solidFill>
                  <a:srgbClr val="FFFFFF"/>
                </a:solidFill>
                <a:latin typeface="Consolas"/>
              </a:rPr>
              <a:t>System.Data.SqlClient.SqlDataAdapter</a:t>
            </a:r>
            <a:r>
              <a:rPr lang="en-US" sz="4800" dirty="0">
                <a:solidFill>
                  <a:srgbClr val="FFFFFF"/>
                </a:solidFill>
                <a:latin typeface="Consolas"/>
              </a:rPr>
              <a:t>(</a:t>
            </a:r>
            <a:r>
              <a:rPr lang="en-US" sz="4800" dirty="0">
                <a:solidFill>
                  <a:srgbClr val="9CDCFE"/>
                </a:solidFill>
                <a:latin typeface="Consolas"/>
              </a:rPr>
              <a:t>$</a:t>
            </a:r>
            <a:r>
              <a:rPr lang="en-US" sz="4800" dirty="0" err="1">
                <a:solidFill>
                  <a:srgbClr val="9CDCFE"/>
                </a:solidFill>
                <a:latin typeface="Consolas"/>
              </a:rPr>
              <a:t>cmd</a:t>
            </a:r>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569CD6"/>
                </a:solidFill>
                <a:latin typeface="Consolas"/>
              </a:rPr>
              <a:t>void</a:t>
            </a:r>
            <a:r>
              <a:rPr lang="en-US" sz="4800" dirty="0">
                <a:solidFill>
                  <a:srgbClr val="FFFFFF"/>
                </a:solidFill>
                <a:latin typeface="Consolas"/>
              </a:rPr>
              <a:t>]</a:t>
            </a:r>
            <a:r>
              <a:rPr lang="en-US" sz="4800" dirty="0">
                <a:solidFill>
                  <a:srgbClr val="9CDCFE"/>
                </a:solidFill>
                <a:latin typeface="Consolas"/>
              </a:rPr>
              <a:t>$</a:t>
            </a:r>
            <a:r>
              <a:rPr lang="en-US" sz="4800" dirty="0" err="1">
                <a:solidFill>
                  <a:srgbClr val="9CDCFE"/>
                </a:solidFill>
                <a:latin typeface="Consolas"/>
              </a:rPr>
              <a:t>da</a:t>
            </a:r>
            <a:r>
              <a:rPr lang="en-US" sz="4800" dirty="0" err="1">
                <a:solidFill>
                  <a:srgbClr val="DCDCAA"/>
                </a:solidFill>
                <a:latin typeface="Consolas"/>
              </a:rPr>
              <a:t>.fill</a:t>
            </a:r>
            <a:r>
              <a:rPr lang="en-US" sz="4800" dirty="0">
                <a:solidFill>
                  <a:srgbClr val="FFFFFF"/>
                </a:solidFill>
                <a:latin typeface="Consolas"/>
              </a:rPr>
              <a:t>(</a:t>
            </a:r>
            <a:r>
              <a:rPr lang="en-US" sz="4800" dirty="0">
                <a:solidFill>
                  <a:srgbClr val="9CDCFE"/>
                </a:solidFill>
                <a:latin typeface="Consolas"/>
              </a:rPr>
              <a:t>$ds</a:t>
            </a:r>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conn</a:t>
            </a:r>
            <a:r>
              <a:rPr lang="en-US" sz="4800" dirty="0" err="1">
                <a:solidFill>
                  <a:srgbClr val="DCDCAA"/>
                </a:solidFill>
                <a:latin typeface="Consolas"/>
              </a:rPr>
              <a:t>.Close</a:t>
            </a:r>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ds</a:t>
            </a:r>
            <a:r>
              <a:rPr lang="en-US" sz="4800" dirty="0" err="1">
                <a:solidFill>
                  <a:srgbClr val="DCDCAA"/>
                </a:solidFill>
                <a:latin typeface="Consolas"/>
              </a:rPr>
              <a:t>.Tables</a:t>
            </a:r>
            <a:r>
              <a:rPr lang="en-US" sz="4800" dirty="0">
                <a:solidFill>
                  <a:srgbClr val="FFFFFF"/>
                </a:solidFill>
                <a:latin typeface="Consolas"/>
              </a:rPr>
              <a:t>[</a:t>
            </a:r>
            <a:r>
              <a:rPr lang="en-US" sz="4800" dirty="0">
                <a:solidFill>
                  <a:srgbClr val="B5CEA8"/>
                </a:solidFill>
                <a:latin typeface="Consolas"/>
              </a:rPr>
              <a:t>0</a:t>
            </a:r>
            <a:r>
              <a:rPr lang="en-US" sz="4800" dirty="0">
                <a:solidFill>
                  <a:srgbClr val="FFFFFF"/>
                </a:solidFill>
                <a:latin typeface="Consolas"/>
              </a:rPr>
              <a:t>]</a:t>
            </a:r>
          </a:p>
          <a:p>
            <a:r>
              <a:rPr lang="en-US" sz="4800" dirty="0">
                <a:solidFill>
                  <a:srgbClr val="FFFFFF"/>
                </a:solidFill>
                <a:latin typeface="Consolas"/>
              </a:rPr>
              <a:t>    }</a:t>
            </a:r>
          </a:p>
          <a:p>
            <a:r>
              <a:rPr lang="en-US" sz="4800" dirty="0">
                <a:solidFill>
                  <a:srgbClr val="FFFFFF"/>
                </a:solidFill>
                <a:latin typeface="Consolas"/>
              </a:rPr>
              <a:t>}</a:t>
            </a:r>
          </a:p>
          <a:p>
            <a:r>
              <a:rPr lang="en-US" sz="4800" dirty="0">
                <a:solidFill>
                  <a:srgbClr val="7CA668"/>
                </a:solidFill>
                <a:latin typeface="Consolas"/>
              </a:rPr>
              <a:t>#Sample use:</a:t>
            </a:r>
            <a:endParaRPr lang="en-US" sz="4800" dirty="0">
              <a:solidFill>
                <a:srgbClr val="FFFFFF"/>
              </a:solidFill>
              <a:latin typeface="Consolas"/>
            </a:endParaRPr>
          </a:p>
          <a:p>
            <a:r>
              <a:rPr lang="en-US" sz="4800" dirty="0">
                <a:solidFill>
                  <a:srgbClr val="9CDCFE"/>
                </a:solidFill>
                <a:latin typeface="Consolas"/>
              </a:rPr>
              <a:t>$server</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CE9178"/>
                </a:solidFill>
                <a:latin typeface="Consolas"/>
              </a:rPr>
              <a:t>"WORKSTATION\</a:t>
            </a:r>
            <a:r>
              <a:rPr lang="en-US" sz="4800" dirty="0" err="1">
                <a:solidFill>
                  <a:srgbClr val="CE9178"/>
                </a:solidFill>
                <a:latin typeface="Consolas"/>
              </a:rPr>
              <a:t>Sqlexpress</a:t>
            </a:r>
            <a:r>
              <a:rPr lang="en-US" sz="4800" dirty="0">
                <a:solidFill>
                  <a:srgbClr val="CE9178"/>
                </a:solidFill>
                <a:latin typeface="Consolas"/>
              </a:rPr>
              <a:t>"</a:t>
            </a:r>
            <a:endParaRPr lang="en-US" sz="4800" dirty="0">
              <a:solidFill>
                <a:srgbClr val="FFFFFF"/>
              </a:solidFill>
              <a:latin typeface="Consolas"/>
            </a:endParaRPr>
          </a:p>
          <a:p>
            <a:r>
              <a:rPr lang="en-US" sz="4800" dirty="0">
                <a:solidFill>
                  <a:srgbClr val="9CDCFE"/>
                </a:solidFill>
                <a:latin typeface="Consolas"/>
              </a:rPr>
              <a:t>$database</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CE9178"/>
                </a:solidFill>
                <a:latin typeface="Consolas"/>
              </a:rPr>
              <a:t>"AdventureWorks2017"</a:t>
            </a:r>
            <a:endParaRPr lang="en-US" sz="4800" dirty="0">
              <a:solidFill>
                <a:srgbClr val="FFFFFF"/>
              </a:solidFill>
              <a:latin typeface="Consolas"/>
            </a:endParaRPr>
          </a:p>
          <a:p>
            <a:r>
              <a:rPr lang="en-US" sz="4800" dirty="0">
                <a:solidFill>
                  <a:srgbClr val="9CDCFE"/>
                </a:solidFill>
                <a:latin typeface="Consolas"/>
              </a:rPr>
              <a:t>$query</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CE9178"/>
                </a:solidFill>
                <a:latin typeface="Consolas"/>
              </a:rPr>
              <a:t>'select top 5 [</a:t>
            </a:r>
            <a:r>
              <a:rPr lang="en-US" sz="4800" dirty="0" err="1">
                <a:solidFill>
                  <a:srgbClr val="CE9178"/>
                </a:solidFill>
                <a:latin typeface="Consolas"/>
              </a:rPr>
              <a:t>FirstName</a:t>
            </a:r>
            <a:r>
              <a:rPr lang="en-US" sz="4800" dirty="0">
                <a:solidFill>
                  <a:srgbClr val="CE9178"/>
                </a:solidFill>
                <a:latin typeface="Consolas"/>
              </a:rPr>
              <a:t>],[</a:t>
            </a:r>
            <a:r>
              <a:rPr lang="en-US" sz="4800" dirty="0" err="1">
                <a:solidFill>
                  <a:srgbClr val="CE9178"/>
                </a:solidFill>
                <a:latin typeface="Consolas"/>
              </a:rPr>
              <a:t>LastName</a:t>
            </a:r>
            <a:r>
              <a:rPr lang="en-US" sz="4800" dirty="0">
                <a:solidFill>
                  <a:srgbClr val="CE9178"/>
                </a:solidFill>
                <a:latin typeface="Consolas"/>
              </a:rPr>
              <a:t>],[</a:t>
            </a:r>
            <a:r>
              <a:rPr lang="en-US" sz="4800" dirty="0" err="1">
                <a:solidFill>
                  <a:srgbClr val="CE9178"/>
                </a:solidFill>
                <a:latin typeface="Consolas"/>
              </a:rPr>
              <a:t>EmailPromotion</a:t>
            </a:r>
            <a:r>
              <a:rPr lang="en-US" sz="4800" dirty="0">
                <a:solidFill>
                  <a:srgbClr val="CE9178"/>
                </a:solidFill>
                <a:latin typeface="Consolas"/>
              </a:rPr>
              <a:t>] from </a:t>
            </a:r>
            <a:r>
              <a:rPr lang="en-US" sz="4800" dirty="0" err="1">
                <a:solidFill>
                  <a:srgbClr val="CE9178"/>
                </a:solidFill>
                <a:latin typeface="Consolas"/>
              </a:rPr>
              <a:t>Person.Person</a:t>
            </a:r>
            <a:r>
              <a:rPr lang="en-US" sz="4800" dirty="0">
                <a:solidFill>
                  <a:srgbClr val="CE9178"/>
                </a:solidFill>
                <a:latin typeface="Consolas"/>
              </a:rPr>
              <a:t>'</a:t>
            </a:r>
            <a:endParaRPr lang="en-US" sz="4800" dirty="0">
              <a:solidFill>
                <a:srgbClr val="FFFFFF"/>
              </a:solidFill>
              <a:latin typeface="Consolas"/>
            </a:endParaRPr>
          </a:p>
          <a:p>
            <a:r>
              <a:rPr lang="en-US" sz="4800" dirty="0">
                <a:solidFill>
                  <a:srgbClr val="9CDCFE"/>
                </a:solidFill>
                <a:latin typeface="Consolas"/>
              </a:rPr>
              <a:t>$r</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DCDCAA"/>
                </a:solidFill>
                <a:latin typeface="Consolas"/>
              </a:rPr>
              <a:t>Invoke-Sqlcmd3_db</a:t>
            </a:r>
            <a:r>
              <a:rPr lang="en-US" sz="4800" dirty="0">
                <a:solidFill>
                  <a:srgbClr val="FFFFFF"/>
                </a:solidFill>
                <a:latin typeface="Consolas"/>
              </a:rPr>
              <a:t> </a:t>
            </a:r>
            <a:r>
              <a:rPr lang="en-US" sz="4800" dirty="0">
                <a:solidFill>
                  <a:srgbClr val="9CDCFE"/>
                </a:solidFill>
                <a:latin typeface="Consolas"/>
              </a:rPr>
              <a:t>$server</a:t>
            </a:r>
            <a:r>
              <a:rPr lang="en-US" sz="4800" dirty="0">
                <a:solidFill>
                  <a:srgbClr val="FFFFFF"/>
                </a:solidFill>
                <a:latin typeface="Consolas"/>
              </a:rPr>
              <a:t> </a:t>
            </a:r>
            <a:r>
              <a:rPr lang="en-US" sz="4800" dirty="0">
                <a:solidFill>
                  <a:srgbClr val="9CDCFE"/>
                </a:solidFill>
                <a:latin typeface="Consolas"/>
              </a:rPr>
              <a:t>$query</a:t>
            </a:r>
            <a:r>
              <a:rPr lang="en-US" sz="4800" dirty="0">
                <a:solidFill>
                  <a:srgbClr val="FFFFFF"/>
                </a:solidFill>
                <a:latin typeface="Consolas"/>
              </a:rPr>
              <a:t> </a:t>
            </a:r>
            <a:r>
              <a:rPr lang="en-US" sz="4800" dirty="0">
                <a:solidFill>
                  <a:srgbClr val="9CDCFE"/>
                </a:solidFill>
                <a:latin typeface="Consolas"/>
              </a:rPr>
              <a:t>$database</a:t>
            </a:r>
            <a:r>
              <a:rPr lang="en-US" sz="4800" dirty="0">
                <a:solidFill>
                  <a:srgbClr val="FFFFFF"/>
                </a:solidFill>
                <a:latin typeface="Consolas"/>
              </a:rPr>
              <a:t> </a:t>
            </a:r>
          </a:p>
          <a:p>
            <a:r>
              <a:rPr lang="en-US" sz="4800" dirty="0">
                <a:solidFill>
                  <a:srgbClr val="9CDCFE"/>
                </a:solidFill>
                <a:latin typeface="Consolas"/>
              </a:rPr>
              <a:t>$r</a:t>
            </a:r>
            <a:r>
              <a:rPr lang="en-US" sz="4800" dirty="0">
                <a:solidFill>
                  <a:srgbClr val="FFFFFF"/>
                </a:solidFill>
                <a:latin typeface="Consolas"/>
              </a:rPr>
              <a:t> </a:t>
            </a:r>
          </a:p>
          <a:p>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562600"/>
            <a:ext cx="23717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636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r>
              <a:rPr lang="en-US" sz="1600" b="1" dirty="0" smtClean="0"/>
              <a:t>Script Blocks are </a:t>
            </a:r>
            <a:r>
              <a:rPr lang="en-US" sz="1600" b="1" dirty="0" smtClean="0"/>
              <a:t>better friends in workflows</a:t>
            </a:r>
            <a:r>
              <a:rPr lang="en-US" sz="1600" b="1" dirty="0" smtClean="0"/>
              <a:t> </a:t>
            </a:r>
            <a:endParaRPr lang="en-US" sz="16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5638800"/>
            <a:ext cx="867727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685800"/>
            <a:ext cx="8229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6391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1600" b="1" dirty="0" smtClean="0"/>
              <a:t>Notes on scope and organizing the code</a:t>
            </a:r>
            <a:endParaRPr lang="en-US" sz="1600" b="1"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6954" y="609600"/>
            <a:ext cx="8250091" cy="4834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1738" y="5638800"/>
            <a:ext cx="42005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3829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a:bodyPr>
          <a:lstStyle/>
          <a:p>
            <a:r>
              <a:rPr lang="en-US" sz="1600" dirty="0" smtClean="0"/>
              <a:t>We can import code using the dot and the file name</a:t>
            </a:r>
            <a:endParaRPr lang="en-US" sz="16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8568929" cy="4934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650251"/>
            <a:ext cx="43053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09600" y="6051372"/>
            <a:ext cx="2971800" cy="369332"/>
          </a:xfrm>
          <a:prstGeom prst="rect">
            <a:avLst/>
          </a:prstGeom>
          <a:noFill/>
        </p:spPr>
        <p:txBody>
          <a:bodyPr wrap="square" rtlCol="0">
            <a:spAutoFit/>
          </a:bodyPr>
          <a:lstStyle/>
          <a:p>
            <a:r>
              <a:rPr lang="en-US" dirty="0" smtClean="0"/>
              <a:t>Nothing is being done yet. </a:t>
            </a:r>
            <a:endParaRPr lang="en-US" dirty="0"/>
          </a:p>
        </p:txBody>
      </p:sp>
    </p:spTree>
    <p:extLst>
      <p:ext uri="{BB962C8B-B14F-4D97-AF65-F5344CB8AC3E}">
        <p14:creationId xmlns:p14="http://schemas.microsoft.com/office/powerpoint/2010/main" val="3958041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1600" b="1" dirty="0" smtClean="0"/>
              <a:t>Showing calls for the script blocks from a main program</a:t>
            </a:r>
            <a:endParaRPr lang="en-US" sz="1600"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762000"/>
            <a:ext cx="6355080" cy="2811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143000" y="3886200"/>
            <a:ext cx="5562600" cy="2308324"/>
          </a:xfrm>
          <a:prstGeom prst="rect">
            <a:avLst/>
          </a:prstGeom>
          <a:solidFill>
            <a:schemeClr val="tx1"/>
          </a:solidFill>
        </p:spPr>
        <p:txBody>
          <a:bodyPr wrap="square">
            <a:spAutoFit/>
          </a:bodyPr>
          <a:lstStyle/>
          <a:p>
            <a:r>
              <a:rPr lang="en-US" dirty="0">
                <a:solidFill>
                  <a:schemeClr val="bg1"/>
                </a:solidFill>
              </a:rPr>
              <a:t>Script_Blocks_B.ps1 was called</a:t>
            </a:r>
          </a:p>
          <a:p>
            <a:r>
              <a:rPr lang="en-US" dirty="0" err="1">
                <a:solidFill>
                  <a:schemeClr val="bg1"/>
                </a:solidFill>
              </a:rPr>
              <a:t>logicalname</a:t>
            </a:r>
            <a:endParaRPr lang="en-US" dirty="0">
              <a:solidFill>
                <a:schemeClr val="bg1"/>
              </a:solidFill>
            </a:endParaRPr>
          </a:p>
          <a:p>
            <a:r>
              <a:rPr lang="en-US" dirty="0">
                <a:solidFill>
                  <a:schemeClr val="bg1"/>
                </a:solidFill>
              </a:rPr>
              <a:t>AdventureWorks2008R2_Data</a:t>
            </a:r>
          </a:p>
          <a:p>
            <a:r>
              <a:rPr lang="en-US" dirty="0">
                <a:solidFill>
                  <a:schemeClr val="bg1"/>
                </a:solidFill>
              </a:rPr>
              <a:t>AdventureWorks2008R2_Log</a:t>
            </a:r>
          </a:p>
          <a:p>
            <a:r>
              <a:rPr lang="en-US" dirty="0" err="1">
                <a:solidFill>
                  <a:schemeClr val="bg1"/>
                </a:solidFill>
              </a:rPr>
              <a:t>physicalname</a:t>
            </a:r>
            <a:endParaRPr lang="en-US" dirty="0">
              <a:solidFill>
                <a:schemeClr val="bg1"/>
              </a:solidFill>
            </a:endParaRPr>
          </a:p>
          <a:p>
            <a:r>
              <a:rPr lang="en-US" dirty="0" smtClean="0">
                <a:solidFill>
                  <a:schemeClr val="bg1"/>
                </a:solidFill>
              </a:rPr>
              <a:t>C:\CODECAMP\AdventureWorks2017.mdf</a:t>
            </a:r>
            <a:endParaRPr lang="en-US" dirty="0">
              <a:solidFill>
                <a:schemeClr val="bg1"/>
              </a:solidFill>
            </a:endParaRPr>
          </a:p>
          <a:p>
            <a:r>
              <a:rPr lang="en-US" dirty="0" smtClean="0">
                <a:solidFill>
                  <a:schemeClr val="bg1"/>
                </a:solidFill>
              </a:rPr>
              <a:t>C:\CODECAMP\AdventureWorks2017_log.LDF</a:t>
            </a:r>
            <a:endParaRPr lang="en-US" dirty="0">
              <a:solidFill>
                <a:schemeClr val="bg1"/>
              </a:solidFill>
            </a:endParaRPr>
          </a:p>
          <a:p>
            <a:r>
              <a:rPr lang="en-US" dirty="0">
                <a:solidFill>
                  <a:schemeClr val="bg1"/>
                </a:solidFill>
              </a:rPr>
              <a:t>PS C:\</a:t>
            </a:r>
            <a:r>
              <a:rPr lang="en-US" dirty="0" smtClean="0">
                <a:solidFill>
                  <a:schemeClr val="bg1"/>
                </a:solidFill>
              </a:rPr>
              <a:t>CODECAMP</a:t>
            </a:r>
            <a:r>
              <a:rPr lang="en-US" dirty="0" smtClean="0"/>
              <a:t>MP</a:t>
            </a:r>
            <a:r>
              <a:rPr lang="en-US" dirty="0"/>
              <a:t>&gt;</a:t>
            </a:r>
          </a:p>
        </p:txBody>
      </p:sp>
    </p:spTree>
    <p:extLst>
      <p:ext uri="{BB962C8B-B14F-4D97-AF65-F5344CB8AC3E}">
        <p14:creationId xmlns:p14="http://schemas.microsoft.com/office/powerpoint/2010/main" val="217359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r>
              <a:rPr lang="en-US" sz="1600" dirty="0" smtClean="0"/>
              <a:t>Checking the import process and the usual suspects</a:t>
            </a:r>
            <a:endParaRPr lang="en-US" sz="1600"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1964" y="990600"/>
            <a:ext cx="8166236" cy="5273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674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US" sz="1600" dirty="0" smtClean="0"/>
              <a:t>What happens if you do not import and you do a real test</a:t>
            </a:r>
            <a:br>
              <a:rPr lang="en-US" sz="1600" dirty="0" smtClean="0"/>
            </a:br>
            <a:r>
              <a:rPr lang="en-US" sz="1600" dirty="0" smtClean="0"/>
              <a:t>Create a </a:t>
            </a:r>
            <a:r>
              <a:rPr lang="en-US" sz="1600" dirty="0" err="1" smtClean="0"/>
              <a:t>cmd</a:t>
            </a:r>
            <a:r>
              <a:rPr lang="en-US" sz="1600" dirty="0" smtClean="0"/>
              <a:t> file to call your </a:t>
            </a:r>
            <a:r>
              <a:rPr lang="en-US" sz="1600" dirty="0" err="1" smtClean="0"/>
              <a:t>powershell</a:t>
            </a:r>
            <a:r>
              <a:rPr lang="en-US" sz="1600" dirty="0" smtClean="0"/>
              <a:t> script</a:t>
            </a:r>
            <a:br>
              <a:rPr lang="en-US" sz="1600" dirty="0" smtClean="0"/>
            </a:br>
            <a:r>
              <a:rPr lang="en-US" sz="1600" dirty="0" smtClean="0"/>
              <a:t>Run it from a </a:t>
            </a:r>
            <a:r>
              <a:rPr lang="en-US" sz="1600" dirty="0" err="1" smtClean="0"/>
              <a:t>cmd</a:t>
            </a:r>
            <a:r>
              <a:rPr lang="en-US" sz="1600" dirty="0" smtClean="0"/>
              <a:t> window</a:t>
            </a:r>
            <a:br>
              <a:rPr lang="en-US" sz="1600" dirty="0" smtClean="0"/>
            </a:br>
            <a:endParaRPr lang="en-US" sz="1600" dirty="0"/>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8037952" cy="4606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66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1414463"/>
            <a:ext cx="44291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2929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18023"/>
            <a:ext cx="4781550"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219200"/>
            <a:ext cx="3657600"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955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558" y="1"/>
            <a:ext cx="8772642" cy="106679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This is the plan</a:t>
            </a:r>
            <a:endParaRPr lang="en-US" dirty="0"/>
          </a:p>
        </p:txBody>
      </p:sp>
      <p:sp>
        <p:nvSpPr>
          <p:cNvPr id="3" name="Text Placeholder 2"/>
          <p:cNvSpPr txBox="1">
            <a:spLocks/>
          </p:cNvSpPr>
          <p:nvPr/>
        </p:nvSpPr>
        <p:spPr>
          <a:xfrm>
            <a:off x="1692803" y="1371600"/>
            <a:ext cx="5520151" cy="45720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smtClean="0">
                <a:solidFill>
                  <a:schemeClr val="tx1"/>
                </a:solidFill>
              </a:rPr>
              <a:t>1) </a:t>
            </a:r>
            <a:r>
              <a:rPr lang="en-US" sz="1800" b="1" dirty="0" err="1" smtClean="0">
                <a:solidFill>
                  <a:schemeClr val="tx1"/>
                </a:solidFill>
              </a:rPr>
              <a:t>WorkFlow</a:t>
            </a:r>
            <a:r>
              <a:rPr lang="en-US" sz="1800" b="1" dirty="0" smtClean="0">
                <a:solidFill>
                  <a:schemeClr val="tx1"/>
                </a:solidFill>
              </a:rPr>
              <a:t> – what are they? – the book definition</a:t>
            </a:r>
          </a:p>
          <a:p>
            <a:endParaRPr lang="en-US" sz="1800" b="1" dirty="0" smtClean="0">
              <a:solidFill>
                <a:schemeClr val="tx1"/>
              </a:solidFill>
            </a:endParaRPr>
          </a:p>
          <a:p>
            <a:r>
              <a:rPr lang="en-US" sz="1800" b="1" dirty="0" smtClean="0">
                <a:solidFill>
                  <a:schemeClr val="tx1"/>
                </a:solidFill>
              </a:rPr>
              <a:t>2) The Hello World workflow program</a:t>
            </a:r>
          </a:p>
          <a:p>
            <a:endParaRPr lang="en-US" sz="1800" b="1" dirty="0" smtClean="0">
              <a:solidFill>
                <a:schemeClr val="tx1"/>
              </a:solidFill>
            </a:endParaRPr>
          </a:p>
          <a:p>
            <a:r>
              <a:rPr lang="en-US" sz="1800" b="1" dirty="0" smtClean="0">
                <a:solidFill>
                  <a:schemeClr val="tx1"/>
                </a:solidFill>
              </a:rPr>
              <a:t>3) A sample program using jobs</a:t>
            </a:r>
          </a:p>
          <a:p>
            <a:endParaRPr lang="en-US" sz="1800" b="1" dirty="0" smtClean="0">
              <a:solidFill>
                <a:schemeClr val="tx1"/>
              </a:solidFill>
            </a:endParaRPr>
          </a:p>
          <a:p>
            <a:r>
              <a:rPr lang="en-US" sz="1800" b="1" dirty="0" smtClean="0">
                <a:solidFill>
                  <a:schemeClr val="tx1"/>
                </a:solidFill>
              </a:rPr>
              <a:t>4) A sample program using workflows</a:t>
            </a:r>
          </a:p>
          <a:p>
            <a:endParaRPr lang="en-US" sz="1800" b="1" dirty="0" smtClean="0">
              <a:solidFill>
                <a:schemeClr val="tx1"/>
              </a:solidFill>
            </a:endParaRPr>
          </a:p>
          <a:p>
            <a:r>
              <a:rPr lang="en-US" sz="1800" b="1" dirty="0" smtClean="0">
                <a:solidFill>
                  <a:schemeClr val="tx1"/>
                </a:solidFill>
              </a:rPr>
              <a:t>5) Jobs program – the workflow version </a:t>
            </a:r>
          </a:p>
          <a:p>
            <a:endParaRPr lang="en-US" sz="1800" b="1" dirty="0">
              <a:solidFill>
                <a:schemeClr val="tx1"/>
              </a:solidFill>
            </a:endParaRPr>
          </a:p>
          <a:p>
            <a:endParaRPr lang="en-US" sz="1800" b="1" dirty="0" smtClean="0">
              <a:solidFill>
                <a:schemeClr val="tx1"/>
              </a:solidFill>
            </a:endParaRPr>
          </a:p>
          <a:p>
            <a:r>
              <a:rPr lang="en-US" sz="1800" b="1" dirty="0" smtClean="0">
                <a:solidFill>
                  <a:schemeClr val="tx1"/>
                </a:solidFill>
              </a:rPr>
              <a:t>Goodie</a:t>
            </a:r>
            <a:endParaRPr lang="en-US" sz="1800" b="1" dirty="0">
              <a:solidFill>
                <a:schemeClr val="tx1"/>
              </a:solidFill>
            </a:endParaRPr>
          </a:p>
        </p:txBody>
      </p:sp>
    </p:spTree>
    <p:extLst>
      <p:ext uri="{BB962C8B-B14F-4D97-AF65-F5344CB8AC3E}">
        <p14:creationId xmlns:p14="http://schemas.microsoft.com/office/powerpoint/2010/main" val="49551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12744" y="437936"/>
            <a:ext cx="8431205" cy="57342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err="1" smtClean="0"/>
              <a:t>WorkFlow</a:t>
            </a:r>
            <a:r>
              <a:rPr lang="en-US" sz="2800" b="1" dirty="0" smtClean="0"/>
              <a:t> – what is it – book definition</a:t>
            </a:r>
          </a:p>
          <a:p>
            <a:r>
              <a:rPr lang="en-US" sz="2000" dirty="0" smtClean="0"/>
              <a:t/>
            </a:r>
            <a:br>
              <a:rPr lang="en-US" sz="2000" dirty="0" smtClean="0"/>
            </a:br>
            <a:r>
              <a:rPr lang="en-US" sz="2000" dirty="0" smtClean="0"/>
              <a:t>Windows PowerShell workflows are designed for scenarios </a:t>
            </a:r>
          </a:p>
          <a:p>
            <a:r>
              <a:rPr lang="en-US" sz="2000" dirty="0" smtClean="0"/>
              <a:t>where these attributes are required:</a:t>
            </a:r>
          </a:p>
          <a:p>
            <a:pPr algn="l"/>
            <a:r>
              <a:rPr lang="en-US" sz="2000" dirty="0" smtClean="0"/>
              <a:t/>
            </a:r>
            <a:br>
              <a:rPr lang="en-US" sz="2000" dirty="0" smtClean="0"/>
            </a:br>
            <a:r>
              <a:rPr lang="en-US" sz="2000" dirty="0" smtClean="0"/>
              <a:t>* </a:t>
            </a:r>
            <a:r>
              <a:rPr lang="en-US" sz="2400" b="1" dirty="0" smtClean="0"/>
              <a:t>Long-running activities.</a:t>
            </a:r>
          </a:p>
          <a:p>
            <a:pPr algn="l"/>
            <a:r>
              <a:rPr lang="en-US" sz="2400" b="1" dirty="0" smtClean="0"/>
              <a:t/>
            </a:r>
            <a:br>
              <a:rPr lang="en-US" sz="2400" b="1" dirty="0" smtClean="0"/>
            </a:br>
            <a:r>
              <a:rPr lang="en-US" sz="2400" b="1" dirty="0" smtClean="0"/>
              <a:t>* Repeatable activities.</a:t>
            </a:r>
          </a:p>
          <a:p>
            <a:pPr algn="l"/>
            <a:r>
              <a:rPr lang="en-US" sz="2400" b="1" dirty="0" smtClean="0"/>
              <a:t/>
            </a:r>
            <a:br>
              <a:rPr lang="en-US" sz="2400" b="1" dirty="0" smtClean="0"/>
            </a:br>
            <a:r>
              <a:rPr lang="en-US" sz="2400" b="1" dirty="0" smtClean="0"/>
              <a:t>* Frequently executed activities.</a:t>
            </a:r>
          </a:p>
          <a:p>
            <a:pPr algn="l"/>
            <a:r>
              <a:rPr lang="en-US" sz="2400" b="1" dirty="0" smtClean="0"/>
              <a:t/>
            </a:r>
            <a:br>
              <a:rPr lang="en-US" sz="2400" b="1" dirty="0" smtClean="0"/>
            </a:br>
            <a:r>
              <a:rPr lang="en-US" sz="2400" b="1" dirty="0" smtClean="0">
                <a:solidFill>
                  <a:srgbClr val="C00000"/>
                </a:solidFill>
              </a:rPr>
              <a:t>* Running activities in parallel across one or more machines.</a:t>
            </a:r>
          </a:p>
          <a:p>
            <a:pPr algn="l"/>
            <a:r>
              <a:rPr lang="en-US" sz="2400" b="1" dirty="0" smtClean="0"/>
              <a:t/>
            </a:r>
            <a:br>
              <a:rPr lang="en-US" sz="2400" b="1" dirty="0" smtClean="0"/>
            </a:br>
            <a:r>
              <a:rPr lang="en-US" sz="2400" b="1" dirty="0" smtClean="0">
                <a:solidFill>
                  <a:srgbClr val="C00000"/>
                </a:solidFill>
              </a:rPr>
              <a:t>* Interruptible activities that can be stopped and re-started, which includes surviving a reboot of the system against which the workflow is executing.</a:t>
            </a:r>
            <a:br>
              <a:rPr lang="en-US" sz="2400" b="1" dirty="0" smtClean="0">
                <a:solidFill>
                  <a:srgbClr val="C00000"/>
                </a:solidFill>
              </a:rPr>
            </a:br>
            <a:endParaRPr lang="en-US" sz="2400" b="1" dirty="0">
              <a:solidFill>
                <a:srgbClr val="C00000"/>
              </a:solidFill>
            </a:endParaRPr>
          </a:p>
        </p:txBody>
      </p:sp>
    </p:spTree>
    <p:extLst>
      <p:ext uri="{BB962C8B-B14F-4D97-AF65-F5344CB8AC3E}">
        <p14:creationId xmlns:p14="http://schemas.microsoft.com/office/powerpoint/2010/main" val="370329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885825"/>
            <a:ext cx="7591425"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623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50132"/>
            <a:ext cx="5181600" cy="574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685800"/>
            <a:ext cx="332422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6"/>
          <p:cNvSpPr>
            <a:spLocks noGrp="1"/>
          </p:cNvSpPr>
          <p:nvPr>
            <p:ph type="title"/>
          </p:nvPr>
        </p:nvSpPr>
        <p:spPr>
          <a:xfrm>
            <a:off x="457200" y="274638"/>
            <a:ext cx="8229600" cy="258762"/>
          </a:xfrm>
        </p:spPr>
        <p:txBody>
          <a:bodyPr>
            <a:noAutofit/>
          </a:bodyPr>
          <a:lstStyle/>
          <a:p>
            <a:r>
              <a:rPr lang="en-US" sz="1600" dirty="0" smtClean="0"/>
              <a:t>Sample workflow , my HelloWorld version</a:t>
            </a:r>
            <a:endParaRPr lang="en-US" sz="1600" dirty="0"/>
          </a:p>
        </p:txBody>
      </p:sp>
      <p:sp>
        <p:nvSpPr>
          <p:cNvPr id="8" name="Content Placeholder 7"/>
          <p:cNvSpPr>
            <a:spLocks noGrp="1"/>
          </p:cNvSpPr>
          <p:nvPr>
            <p:ph idx="1"/>
          </p:nvPr>
        </p:nvSpPr>
        <p:spPr>
          <a:xfrm>
            <a:off x="5715000" y="2133600"/>
            <a:ext cx="2971800" cy="3992563"/>
          </a:xfrm>
        </p:spPr>
        <p:txBody>
          <a:bodyPr>
            <a:normAutofit/>
          </a:bodyPr>
          <a:lstStyle/>
          <a:p>
            <a:pPr marL="0" indent="0">
              <a:buNone/>
            </a:pPr>
            <a:r>
              <a:rPr lang="en-US" sz="1600" dirty="0" smtClean="0"/>
              <a:t>Take home lessons:</a:t>
            </a:r>
          </a:p>
          <a:p>
            <a:pPr marL="0" indent="0">
              <a:buNone/>
            </a:pPr>
            <a:endParaRPr lang="en-US" sz="1600" dirty="0" smtClean="0"/>
          </a:p>
          <a:p>
            <a:pPr marL="0" indent="0">
              <a:buNone/>
            </a:pPr>
            <a:r>
              <a:rPr lang="en-US" sz="1600" dirty="0" smtClean="0"/>
              <a:t> Yes, workflows work as expected:</a:t>
            </a:r>
          </a:p>
          <a:p>
            <a:pPr marL="0" indent="0">
              <a:buNone/>
            </a:pPr>
            <a:endParaRPr lang="en-US" sz="1600" dirty="0"/>
          </a:p>
          <a:p>
            <a:pPr>
              <a:buFont typeface="Arial" charset="0"/>
              <a:buChar char="•"/>
            </a:pPr>
            <a:r>
              <a:rPr lang="en-US" sz="1600" dirty="0" smtClean="0"/>
              <a:t>The total time is the longest of the three “programs”</a:t>
            </a:r>
          </a:p>
          <a:p>
            <a:pPr>
              <a:buFont typeface="Arial" charset="0"/>
              <a:buChar char="•"/>
            </a:pPr>
            <a:r>
              <a:rPr lang="en-US" sz="1600" dirty="0" smtClean="0"/>
              <a:t>You define a workflow like a function, and call it </a:t>
            </a:r>
          </a:p>
          <a:p>
            <a:pPr>
              <a:buFont typeface="Arial" charset="0"/>
              <a:buChar char="•"/>
            </a:pPr>
            <a:r>
              <a:rPr lang="en-US" sz="1600" dirty="0" smtClean="0"/>
              <a:t>The </a:t>
            </a:r>
            <a:r>
              <a:rPr lang="en-US" sz="1600" dirty="0" err="1" smtClean="0"/>
              <a:t>InlineScripts</a:t>
            </a:r>
            <a:r>
              <a:rPr lang="en-US" sz="1600" dirty="0" smtClean="0"/>
              <a:t> are your friend</a:t>
            </a:r>
          </a:p>
          <a:p>
            <a:pPr marL="0" indent="0">
              <a:buNone/>
            </a:pPr>
            <a:endParaRPr lang="en-US" sz="1600" dirty="0" smtClean="0"/>
          </a:p>
          <a:p>
            <a:pPr marL="0" indent="0">
              <a:buNone/>
            </a:pPr>
            <a:endParaRPr lang="en-US" sz="1600" dirty="0" smtClean="0"/>
          </a:p>
          <a:p>
            <a:pPr>
              <a:buFont typeface="Arial" charset="0"/>
              <a:buChar char="•"/>
            </a:pPr>
            <a:endParaRPr lang="en-US" sz="1600" dirty="0"/>
          </a:p>
          <a:p>
            <a:pPr>
              <a:buFont typeface="Arial" charset="0"/>
              <a:buChar char="•"/>
            </a:pPr>
            <a:endParaRPr lang="en-US" sz="1600" dirty="0"/>
          </a:p>
        </p:txBody>
      </p:sp>
    </p:spTree>
    <p:extLst>
      <p:ext uri="{BB962C8B-B14F-4D97-AF65-F5344CB8AC3E}">
        <p14:creationId xmlns:p14="http://schemas.microsoft.com/office/powerpoint/2010/main" val="347872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0"/>
            <a:ext cx="7772400" cy="685799"/>
          </a:xfrm>
        </p:spPr>
        <p:txBody>
          <a:bodyPr>
            <a:normAutofit fontScale="90000"/>
          </a:bodyPr>
          <a:lstStyle/>
          <a:p>
            <a:r>
              <a:rPr lang="en-US" sz="1600" b="1" dirty="0" smtClean="0"/>
              <a:t>First Things First - Scope and Visibility </a:t>
            </a:r>
            <a:r>
              <a:rPr lang="en-US" sz="1600" dirty="0" smtClean="0"/>
              <a:t/>
            </a:r>
            <a:br>
              <a:rPr lang="en-US" sz="1600" dirty="0" smtClean="0"/>
            </a:br>
            <a:r>
              <a:rPr lang="en-US" sz="1600" b="1" dirty="0" smtClean="0">
                <a:solidFill>
                  <a:srgbClr val="00B050"/>
                </a:solidFill>
              </a:rPr>
              <a:t>Green</a:t>
            </a:r>
            <a:r>
              <a:rPr lang="en-US" sz="1600" dirty="0" smtClean="0"/>
              <a:t> – </a:t>
            </a:r>
            <a:r>
              <a:rPr lang="en-US" sz="1600" dirty="0" err="1" smtClean="0"/>
              <a:t>powershell</a:t>
            </a:r>
            <a:r>
              <a:rPr lang="en-US" sz="1600" dirty="0" smtClean="0"/>
              <a:t> business as usual area</a:t>
            </a:r>
            <a:br>
              <a:rPr lang="en-US" sz="1600" dirty="0" smtClean="0"/>
            </a:br>
            <a:r>
              <a:rPr lang="en-US" sz="1600" b="1" dirty="0" smtClean="0">
                <a:solidFill>
                  <a:schemeClr val="accent6"/>
                </a:solidFill>
              </a:rPr>
              <a:t>Orange</a:t>
            </a:r>
            <a:r>
              <a:rPr lang="en-US" sz="1600" dirty="0" smtClean="0"/>
              <a:t>: workflow rules apply </a:t>
            </a:r>
            <a:endParaRPr lang="en-US" sz="1600" dirty="0"/>
          </a:p>
        </p:txBody>
      </p:sp>
      <p:sp>
        <p:nvSpPr>
          <p:cNvPr id="3" name="Subtitle 2"/>
          <p:cNvSpPr>
            <a:spLocks noGrp="1"/>
          </p:cNvSpPr>
          <p:nvPr>
            <p:ph type="subTitle" idx="1"/>
          </p:nvPr>
        </p:nvSpPr>
        <p:spPr>
          <a:xfrm>
            <a:off x="152400" y="857250"/>
            <a:ext cx="3886200" cy="5791200"/>
          </a:xfrm>
          <a:solidFill>
            <a:schemeClr val="tx1"/>
          </a:solidFill>
        </p:spPr>
        <p:txBody>
          <a:bodyPr>
            <a:normAutofit/>
          </a:bodyPr>
          <a:lstStyle/>
          <a:p>
            <a:pPr algn="l"/>
            <a:r>
              <a:rPr lang="en-US" sz="1200" b="0" dirty="0" smtClean="0">
                <a:solidFill>
                  <a:srgbClr val="569CD6"/>
                </a:solidFill>
                <a:effectLst/>
                <a:latin typeface="Consolas"/>
              </a:rPr>
              <a:t>workflow</a:t>
            </a:r>
            <a:r>
              <a:rPr lang="en-US" sz="1200" b="0" dirty="0" smtClean="0">
                <a:solidFill>
                  <a:srgbClr val="FFFFFF"/>
                </a:solidFill>
                <a:effectLst/>
                <a:latin typeface="Consolas"/>
              </a:rPr>
              <a:t> </a:t>
            </a:r>
            <a:r>
              <a:rPr lang="en-US" sz="1200" b="0" dirty="0" smtClean="0">
                <a:solidFill>
                  <a:srgbClr val="DCDCAA"/>
                </a:solidFill>
                <a:effectLst/>
                <a:latin typeface="Consolas"/>
              </a:rPr>
              <a:t>HelloWorld</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a:t>
            </a:r>
          </a:p>
          <a:p>
            <a:pPr algn="l"/>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r>
              <a:rPr lang="en-US" sz="1200" b="0" dirty="0" err="1" smtClean="0">
                <a:solidFill>
                  <a:srgbClr val="C586C0"/>
                </a:solidFill>
                <a:effectLst/>
                <a:latin typeface="Consolas"/>
              </a:rPr>
              <a:t>InlineScript</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t>
            </a:r>
            <a:r>
              <a:rPr lang="en-US" sz="1200" b="0" dirty="0" smtClean="0">
                <a:solidFill>
                  <a:srgbClr val="CE9178"/>
                </a:solidFill>
                <a:effectLst/>
                <a:latin typeface="Consolas"/>
              </a:rPr>
              <a:t>"Before starting parallel process"</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r>
              <a:rPr lang="en-US" sz="1200" b="0" dirty="0" smtClean="0">
                <a:solidFill>
                  <a:srgbClr val="DCDCAA"/>
                </a:solidFill>
                <a:effectLst/>
                <a:latin typeface="Consolas"/>
              </a:rPr>
              <a:t>Get-Date</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r>
            <a:br>
              <a:rPr lang="en-US" sz="1200" b="0" dirty="0" smtClean="0">
                <a:solidFill>
                  <a:srgbClr val="FFFFFF"/>
                </a:solidFill>
                <a:effectLst/>
                <a:latin typeface="Consolas"/>
              </a:rPr>
            </a:br>
            <a:r>
              <a:rPr lang="en-US" sz="1200" b="0" dirty="0" smtClean="0">
                <a:solidFill>
                  <a:srgbClr val="FFFFFF"/>
                </a:solidFill>
                <a:effectLst/>
                <a:latin typeface="Consolas"/>
              </a:rPr>
              <a:t>    </a:t>
            </a:r>
            <a:r>
              <a:rPr lang="en-US" sz="1200" b="0" dirty="0" smtClean="0">
                <a:solidFill>
                  <a:srgbClr val="C586C0"/>
                </a:solidFill>
                <a:effectLst/>
                <a:latin typeface="Consolas"/>
              </a:rPr>
              <a:t>parallel</a:t>
            </a:r>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t>
            </a:r>
            <a:r>
              <a:rPr lang="en-US" sz="1200" b="0" dirty="0" smtClean="0">
                <a:solidFill>
                  <a:srgbClr val="DCDCAA"/>
                </a:solidFill>
                <a:effectLst/>
                <a:latin typeface="Consolas"/>
              </a:rPr>
              <a:t>Start-Sleep</a:t>
            </a:r>
            <a:r>
              <a:rPr lang="en-US" sz="1200" b="0" dirty="0" smtClean="0">
                <a:solidFill>
                  <a:srgbClr val="FFFFFF"/>
                </a:solidFill>
                <a:effectLst/>
                <a:latin typeface="Consolas"/>
              </a:rPr>
              <a:t> </a:t>
            </a:r>
            <a:r>
              <a:rPr lang="en-US" sz="1200" b="0" dirty="0" smtClean="0">
                <a:solidFill>
                  <a:srgbClr val="D4D4D4"/>
                </a:solidFill>
                <a:effectLst/>
                <a:latin typeface="Consolas"/>
              </a:rPr>
              <a:t>-</a:t>
            </a:r>
            <a:r>
              <a:rPr lang="en-US" sz="1200" b="0" dirty="0" smtClean="0">
                <a:solidFill>
                  <a:srgbClr val="FFFFFF"/>
                </a:solidFill>
                <a:effectLst/>
                <a:latin typeface="Consolas"/>
              </a:rPr>
              <a:t>s </a:t>
            </a:r>
            <a:r>
              <a:rPr lang="en-US" sz="1200" b="0" dirty="0" smtClean="0">
                <a:solidFill>
                  <a:srgbClr val="B5CEA8"/>
                </a:solidFill>
                <a:effectLst/>
                <a:latin typeface="Consolas"/>
              </a:rPr>
              <a:t>60</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r>
              <a:rPr lang="en-US" sz="1200" b="0" dirty="0" smtClean="0">
                <a:solidFill>
                  <a:srgbClr val="DCDCAA"/>
                </a:solidFill>
                <a:effectLst/>
                <a:latin typeface="Consolas"/>
              </a:rPr>
              <a:t>Start-Sleep</a:t>
            </a:r>
            <a:r>
              <a:rPr lang="en-US" sz="1200" b="0" dirty="0" smtClean="0">
                <a:solidFill>
                  <a:srgbClr val="FFFFFF"/>
                </a:solidFill>
                <a:effectLst/>
                <a:latin typeface="Consolas"/>
              </a:rPr>
              <a:t> </a:t>
            </a:r>
            <a:r>
              <a:rPr lang="en-US" sz="1200" b="0" dirty="0" smtClean="0">
                <a:solidFill>
                  <a:srgbClr val="D4D4D4"/>
                </a:solidFill>
                <a:effectLst/>
                <a:latin typeface="Consolas"/>
              </a:rPr>
              <a:t>-</a:t>
            </a:r>
            <a:r>
              <a:rPr lang="en-US" sz="1200" b="0" dirty="0" smtClean="0">
                <a:solidFill>
                  <a:srgbClr val="FFFFFF"/>
                </a:solidFill>
                <a:effectLst/>
                <a:latin typeface="Consolas"/>
              </a:rPr>
              <a:t>s </a:t>
            </a:r>
            <a:r>
              <a:rPr lang="en-US" sz="1200" b="0" dirty="0" smtClean="0">
                <a:solidFill>
                  <a:srgbClr val="B5CEA8"/>
                </a:solidFill>
                <a:effectLst/>
                <a:latin typeface="Consolas"/>
              </a:rPr>
              <a:t>35</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r>
              <a:rPr lang="en-US" sz="1200" b="0" dirty="0" smtClean="0">
                <a:solidFill>
                  <a:srgbClr val="DCDCAA"/>
                </a:solidFill>
                <a:effectLst/>
                <a:latin typeface="Consolas"/>
              </a:rPr>
              <a:t>Start-Sleep</a:t>
            </a:r>
            <a:r>
              <a:rPr lang="en-US" sz="1200" b="0" dirty="0" smtClean="0">
                <a:solidFill>
                  <a:srgbClr val="FFFFFF"/>
                </a:solidFill>
                <a:effectLst/>
                <a:latin typeface="Consolas"/>
              </a:rPr>
              <a:t> </a:t>
            </a:r>
            <a:r>
              <a:rPr lang="en-US" sz="1200" b="0" dirty="0" smtClean="0">
                <a:solidFill>
                  <a:srgbClr val="D4D4D4"/>
                </a:solidFill>
                <a:effectLst/>
                <a:latin typeface="Consolas"/>
              </a:rPr>
              <a:t>-</a:t>
            </a:r>
            <a:r>
              <a:rPr lang="en-US" sz="1200" b="0" dirty="0" smtClean="0">
                <a:solidFill>
                  <a:srgbClr val="FFFFFF"/>
                </a:solidFill>
                <a:effectLst/>
                <a:latin typeface="Consolas"/>
              </a:rPr>
              <a:t>s </a:t>
            </a:r>
            <a:r>
              <a:rPr lang="en-US" sz="1200" b="0" dirty="0" smtClean="0">
                <a:solidFill>
                  <a:srgbClr val="B5CEA8"/>
                </a:solidFill>
                <a:effectLst/>
                <a:latin typeface="Consolas"/>
              </a:rPr>
              <a:t>25</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r>
            <a:br>
              <a:rPr lang="en-US" sz="1200" b="0" dirty="0" smtClean="0">
                <a:solidFill>
                  <a:srgbClr val="FFFFFF"/>
                </a:solidFill>
                <a:effectLst/>
                <a:latin typeface="Consolas"/>
              </a:rPr>
            </a:br>
            <a:r>
              <a:rPr lang="en-US" sz="1200" b="0" dirty="0" smtClean="0">
                <a:solidFill>
                  <a:srgbClr val="FFFFFF"/>
                </a:solidFill>
                <a:effectLst/>
                <a:latin typeface="Consolas"/>
              </a:rPr>
              <a:t>    </a:t>
            </a:r>
            <a:r>
              <a:rPr lang="en-US" sz="1200" b="0" dirty="0" err="1" smtClean="0">
                <a:solidFill>
                  <a:srgbClr val="C586C0"/>
                </a:solidFill>
                <a:effectLst/>
                <a:latin typeface="Consolas"/>
              </a:rPr>
              <a:t>InlineScript</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t>
            </a:r>
            <a:r>
              <a:rPr lang="en-US" sz="1200" b="0" dirty="0" smtClean="0">
                <a:solidFill>
                  <a:srgbClr val="CE9178"/>
                </a:solidFill>
                <a:effectLst/>
                <a:latin typeface="Consolas"/>
              </a:rPr>
              <a:t>"After completing parallel process"</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r>
              <a:rPr lang="en-US" sz="1200" b="0" dirty="0" smtClean="0">
                <a:solidFill>
                  <a:srgbClr val="DCDCAA"/>
                </a:solidFill>
                <a:effectLst/>
                <a:latin typeface="Consolas"/>
              </a:rPr>
              <a:t>Get-Date</a:t>
            </a:r>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a:t>
            </a:r>
          </a:p>
          <a:p>
            <a:endParaRPr lang="en-US" sz="12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838200"/>
            <a:ext cx="480060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02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1"/>
            <a:ext cx="7772400" cy="381000"/>
          </a:xfrm>
        </p:spPr>
        <p:txBody>
          <a:bodyPr>
            <a:normAutofit/>
          </a:bodyPr>
          <a:lstStyle/>
          <a:p>
            <a:r>
              <a:rPr lang="en-US" sz="1600" b="1" dirty="0" smtClean="0"/>
              <a:t>Get used to weird things</a:t>
            </a:r>
            <a:endParaRPr lang="en-US" sz="1600" b="1" dirty="0"/>
          </a:p>
        </p:txBody>
      </p:sp>
      <p:sp>
        <p:nvSpPr>
          <p:cNvPr id="3" name="Subtitle 2"/>
          <p:cNvSpPr>
            <a:spLocks noGrp="1"/>
          </p:cNvSpPr>
          <p:nvPr>
            <p:ph type="subTitle" idx="1"/>
          </p:nvPr>
        </p:nvSpPr>
        <p:spPr>
          <a:xfrm>
            <a:off x="4953000" y="4572000"/>
            <a:ext cx="4191000" cy="2283944"/>
          </a:xfrm>
          <a:scene3d>
            <a:camera prst="orthographicFront">
              <a:rot lat="21299999" lon="0" rev="0"/>
            </a:camera>
            <a:lightRig rig="threePt" dir="t"/>
          </a:scene3d>
        </p:spPr>
        <p:txBody>
          <a:bodyPr>
            <a:normAutofit/>
          </a:bodyPr>
          <a:lstStyle/>
          <a:p>
            <a:r>
              <a:rPr lang="en-US" sz="1600" b="1" dirty="0" smtClean="0"/>
              <a:t>So these are the suggestions:</a:t>
            </a:r>
          </a:p>
          <a:p>
            <a:endParaRPr lang="en-US" sz="1600" b="1" dirty="0" smtClean="0"/>
          </a:p>
          <a:p>
            <a:pPr marL="285750" indent="-285750" algn="l">
              <a:buFont typeface="Arial" panose="020B0604020202020204" pitchFamily="34" charset="0"/>
              <a:buChar char="•"/>
            </a:pPr>
            <a:r>
              <a:rPr lang="en-US" sz="1600" dirty="0" smtClean="0"/>
              <a:t>In case of errors: use </a:t>
            </a:r>
            <a:r>
              <a:rPr lang="en-US" sz="1600" dirty="0" err="1" smtClean="0"/>
              <a:t>InlineScript</a:t>
            </a:r>
            <a:r>
              <a:rPr lang="en-US" sz="1600" dirty="0" smtClean="0"/>
              <a:t> when possible</a:t>
            </a:r>
          </a:p>
          <a:p>
            <a:pPr marL="285750" indent="-285750" algn="l">
              <a:buFont typeface="Arial" panose="020B0604020202020204" pitchFamily="34" charset="0"/>
              <a:buChar char="•"/>
            </a:pPr>
            <a:r>
              <a:rPr lang="en-US" sz="1600" dirty="0" smtClean="0"/>
              <a:t>In case of doubt: use </a:t>
            </a:r>
            <a:r>
              <a:rPr lang="en-US" sz="1600" dirty="0" err="1" smtClean="0"/>
              <a:t>InlineScript</a:t>
            </a:r>
            <a:endParaRPr lang="en-US" sz="1600" dirty="0" smtClean="0"/>
          </a:p>
          <a:p>
            <a:pPr marL="285750" indent="-285750" algn="l">
              <a:buFont typeface="Arial" panose="020B0604020202020204" pitchFamily="34" charset="0"/>
              <a:buChar char="•"/>
            </a:pPr>
            <a:r>
              <a:rPr lang="en-US" sz="1600" dirty="0" smtClean="0"/>
              <a:t>When inside Workflow: the error messages are quite detailed </a:t>
            </a:r>
            <a:r>
              <a:rPr lang="en-US" sz="1600" dirty="0" smtClean="0">
                <a:sym typeface="Wingdings" panose="05000000000000000000" pitchFamily="2" charset="2"/>
              </a:rPr>
              <a:t>, learn from them</a:t>
            </a:r>
            <a:r>
              <a:rPr lang="en-US" sz="1600" dirty="0" smtClean="0"/>
              <a:t> </a:t>
            </a:r>
            <a:endParaRPr lang="en-US"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399" y="2438400"/>
            <a:ext cx="5562601"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44" y="5779619"/>
            <a:ext cx="372427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44" y="3733800"/>
            <a:ext cx="327660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UTurnArrow"/>
          <p:cNvSpPr>
            <a:spLocks noEditPoints="1" noChangeArrowheads="1"/>
          </p:cNvSpPr>
          <p:nvPr/>
        </p:nvSpPr>
        <p:spPr bwMode="auto">
          <a:xfrm rot="5400000">
            <a:off x="3476624" y="5295903"/>
            <a:ext cx="1352552" cy="1143000"/>
          </a:xfrm>
          <a:custGeom>
            <a:avLst/>
            <a:gdLst>
              <a:gd name="G0" fmla="+- 0 0 0"/>
              <a:gd name="G1" fmla="+- 5574 0 0"/>
              <a:gd name="G2" fmla="*/ 5574 1 2"/>
              <a:gd name="G3" fmla="*/ 9725 1 2"/>
              <a:gd name="G4" fmla="+- 10800 G3 G2"/>
              <a:gd name="G5" fmla="+- 10800 G3 0"/>
              <a:gd name="G6" fmla="+- G5 G2 0"/>
              <a:gd name="G7" fmla="*/ G6 1 2"/>
              <a:gd name="G8" fmla="+- 9725 0 0"/>
              <a:gd name="G9" fmla="+- 21600 0 5574"/>
              <a:gd name="G10" fmla="+- 21600 0 9725"/>
              <a:gd name="G11" fmla="min G10 8691"/>
              <a:gd name="G12" fmla="+- 8826 0 0"/>
              <a:gd name="G13" fmla="+- 14865 0 5975"/>
              <a:gd name="G14" fmla="+- 14865 0 0"/>
              <a:gd name="G15" fmla="*/ 5574 5842 6110"/>
              <a:gd name="G16" fmla="+- 8826 1350 0"/>
              <a:gd name="G17" fmla="+- 8310 0 G15"/>
              <a:gd name="G18" fmla="*/ G17 G7 8310"/>
              <a:gd name="G19" fmla="+- 5574 G18 0"/>
              <a:gd name="G20" fmla="+- G4 0 G18"/>
              <a:gd name="T0" fmla="*/ 9225 w 21600"/>
              <a:gd name="T1" fmla="*/ 0 h 21600"/>
              <a:gd name="T2" fmla="*/ 2787 w 21600"/>
              <a:gd name="T3" fmla="*/ 21600 h 21600"/>
              <a:gd name="T4" fmla="*/ 9725 w 21600"/>
              <a:gd name="T5" fmla="*/ 8826 h 21600"/>
              <a:gd name="T6" fmla="*/ 15663 w 21600"/>
              <a:gd name="T7" fmla="*/ 14865 h 21600"/>
              <a:gd name="T8" fmla="*/ 21600 w 21600"/>
              <a:gd name="T9" fmla="*/ 8826 h 21600"/>
              <a:gd name="T10" fmla="*/ 17694720 60000 65536"/>
              <a:gd name="T11" fmla="*/ 5898240 60000 65536"/>
              <a:gd name="T12" fmla="*/ 5898240 60000 65536"/>
              <a:gd name="T13" fmla="*/ 5898240 60000 65536"/>
              <a:gd name="T14" fmla="*/ 0 60000 65536"/>
              <a:gd name="T15" fmla="*/ 0 w 21600"/>
              <a:gd name="T16" fmla="*/ 8310 h 21600"/>
              <a:gd name="T17" fmla="*/ G1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3" y="14865"/>
                </a:moveTo>
                <a:lnTo>
                  <a:pt x="21600" y="8826"/>
                </a:lnTo>
                <a:lnTo>
                  <a:pt x="18450" y="8826"/>
                </a:lnTo>
                <a:lnTo>
                  <a:pt x="18450" y="8310"/>
                </a:lnTo>
                <a:cubicBezTo>
                  <a:pt x="18450" y="3721"/>
                  <a:pt x="14320" y="0"/>
                  <a:pt x="9225" y="0"/>
                </a:cubicBezTo>
                <a:cubicBezTo>
                  <a:pt x="4130" y="0"/>
                  <a:pt x="0" y="3799"/>
                  <a:pt x="0" y="8485"/>
                </a:cubicBezTo>
                <a:lnTo>
                  <a:pt x="0" y="21600"/>
                </a:lnTo>
                <a:lnTo>
                  <a:pt x="5574" y="21600"/>
                </a:lnTo>
                <a:lnTo>
                  <a:pt x="5574" y="8310"/>
                </a:lnTo>
                <a:cubicBezTo>
                  <a:pt x="5574" y="6664"/>
                  <a:pt x="7055" y="5330"/>
                  <a:pt x="8882" y="5330"/>
                </a:cubicBezTo>
                <a:lnTo>
                  <a:pt x="9568" y="5330"/>
                </a:lnTo>
                <a:cubicBezTo>
                  <a:pt x="11395" y="5330"/>
                  <a:pt x="12876" y="6664"/>
                  <a:pt x="12876" y="8310"/>
                </a:cubicBezTo>
                <a:lnTo>
                  <a:pt x="12876" y="8826"/>
                </a:lnTo>
                <a:lnTo>
                  <a:pt x="9725" y="8826"/>
                </a:lnTo>
                <a:close/>
              </a:path>
            </a:pathLst>
          </a:custGeom>
          <a:solidFill>
            <a:srgbClr val="CCCCFF"/>
          </a:solidFill>
          <a:ln w="9525">
            <a:solidFill>
              <a:srgbClr val="000000"/>
            </a:solidFill>
            <a:miter lim="800000"/>
            <a:headEnd/>
            <a:tailEnd/>
          </a:ln>
          <a:effectLst>
            <a:glow rad="228600">
              <a:schemeClr val="accent3">
                <a:satMod val="175000"/>
                <a:alpha val="40000"/>
              </a:schemeClr>
            </a:glow>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615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51" y="457200"/>
            <a:ext cx="2943225"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1101039"/>
            <a:ext cx="21145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 name="Picture 10" descr="C:\Users\jorgebe\AppData\Local\Microsoft\Windows\Temporary Internet Files\Content.IE5\7HH7OMAX\arrow_process[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399" y="942922"/>
            <a:ext cx="2235394" cy="786767"/>
          </a:xfrm>
          <a:prstGeom prst="rect">
            <a:avLst/>
          </a:prstGeom>
          <a:noFill/>
          <a:extLst>
            <a:ext uri="{909E8E84-426E-40DD-AFC4-6F175D3DCCD1}">
              <a14:hiddenFill xmlns:a14="http://schemas.microsoft.com/office/drawing/2010/main">
                <a:solidFill>
                  <a:srgbClr val="FFFFFF"/>
                </a:solidFill>
              </a14:hiddenFill>
            </a:ext>
          </a:extLst>
        </p:spPr>
      </p:pic>
      <p:pic>
        <p:nvPicPr>
          <p:cNvPr id="6155" name="Picture 11" descr="C:\Users\jorgebe\AppData\Local\Microsoft\Windows\Temporary Internet Files\Content.IE5\AJZR9PRC\right-arrow[1].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0773629">
            <a:off x="1752600" y="2842888"/>
            <a:ext cx="1969770" cy="88773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3200400" y="561922"/>
            <a:ext cx="4343400" cy="381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smtClean="0"/>
              <a:t>This is nice</a:t>
            </a:r>
            <a:endParaRPr lang="en-US" sz="1600" dirty="0"/>
          </a:p>
        </p:txBody>
      </p:sp>
      <p:sp>
        <p:nvSpPr>
          <p:cNvPr id="16" name="Title 1"/>
          <p:cNvSpPr txBox="1">
            <a:spLocks/>
          </p:cNvSpPr>
          <p:nvPr/>
        </p:nvSpPr>
        <p:spPr>
          <a:xfrm>
            <a:off x="167087" y="3096252"/>
            <a:ext cx="1508158" cy="56134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smtClean="0"/>
              <a:t>This is naughty</a:t>
            </a:r>
            <a:endParaRPr lang="en-US" sz="1600" dirty="0"/>
          </a:p>
        </p:txBody>
      </p:sp>
    </p:spTree>
    <p:extLst>
      <p:ext uri="{BB962C8B-B14F-4D97-AF65-F5344CB8AC3E}">
        <p14:creationId xmlns:p14="http://schemas.microsoft.com/office/powerpoint/2010/main" val="576913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17991</TotalTime>
  <Words>439</Words>
  <Application>Microsoft Office PowerPoint</Application>
  <PresentationFormat>On-screen Show (4:3)</PresentationFormat>
  <Paragraphs>177</Paragraphs>
  <Slides>19</Slides>
  <Notes>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PowerShell From The Trenches - Workflows ...Of Course Yes!</vt:lpstr>
      <vt:lpstr>PowerPoint Presentation</vt:lpstr>
      <vt:lpstr>PowerPoint Presentation</vt:lpstr>
      <vt:lpstr>PowerPoint Presentation</vt:lpstr>
      <vt:lpstr>PowerPoint Presentation</vt:lpstr>
      <vt:lpstr>PowerPoint Presentation</vt:lpstr>
      <vt:lpstr>Sample workflow , my HelloWorld version</vt:lpstr>
      <vt:lpstr>First Things First - Scope and Visibility  Green – powershell business as usual area Orange: workflow rules apply </vt:lpstr>
      <vt:lpstr>Get used to weird things</vt:lpstr>
      <vt:lpstr>Good to know you can return stuff from the InlineScript</vt:lpstr>
      <vt:lpstr>InlineScript : pass and receive values </vt:lpstr>
      <vt:lpstr>And here we see the output</vt:lpstr>
      <vt:lpstr>Functions in powershell work fine …</vt:lpstr>
      <vt:lpstr>Script Blocks are better friends in workflows </vt:lpstr>
      <vt:lpstr>Notes on scope and organizing the code</vt:lpstr>
      <vt:lpstr>We can import code using the dot and the file name</vt:lpstr>
      <vt:lpstr>Showing calls for the script blocks from a main program</vt:lpstr>
      <vt:lpstr>Checking the import process and the usual suspects</vt:lpstr>
      <vt:lpstr>What happens if you do not import and you do a real test Create a cmd file to call your powershell script Run it from a cmd window </vt:lpstr>
    </vt:vector>
  </TitlesOfParts>
  <Company>Carnival Cruise Lines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From The Trenches - Workflows ...Of Course Yes!</dc:title>
  <dc:creator>Besada, Jorge L. (CCL)</dc:creator>
  <cp:lastModifiedBy>Besada, Jorge L. (CCL)</cp:lastModifiedBy>
  <cp:revision>44</cp:revision>
  <dcterms:created xsi:type="dcterms:W3CDTF">2020-01-16T19:54:42Z</dcterms:created>
  <dcterms:modified xsi:type="dcterms:W3CDTF">2020-01-30T22:03:11Z</dcterms:modified>
</cp:coreProperties>
</file>