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737" autoAdjust="0"/>
  </p:normalViewPr>
  <p:slideViewPr>
    <p:cSldViewPr>
      <p:cViewPr varScale="1">
        <p:scale>
          <a:sx n="76" d="100"/>
          <a:sy n="76" d="100"/>
        </p:scale>
        <p:origin x="-350"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6C0B3E-3E85-4B94-9602-250875DB9BDA}" type="datetimeFigureOut">
              <a:rPr lang="en-US" smtClean="0"/>
              <a:t>2/7/2020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10FAA0-75B7-40A2-9294-DA73526A0D78}" type="slidenum">
              <a:rPr lang="en-US" smtClean="0"/>
              <a:t>‹#›</a:t>
            </a:fld>
            <a:endParaRPr lang="en-US"/>
          </a:p>
        </p:txBody>
      </p:sp>
    </p:spTree>
    <p:extLst>
      <p:ext uri="{BB962C8B-B14F-4D97-AF65-F5344CB8AC3E}">
        <p14:creationId xmlns:p14="http://schemas.microsoft.com/office/powerpoint/2010/main" val="3983911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8</a:t>
            </a:fld>
            <a:endParaRPr lang="en-US"/>
          </a:p>
        </p:txBody>
      </p:sp>
    </p:spTree>
    <p:extLst>
      <p:ext uri="{BB962C8B-B14F-4D97-AF65-F5344CB8AC3E}">
        <p14:creationId xmlns:p14="http://schemas.microsoft.com/office/powerpoint/2010/main" val="22737063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Note to selves: this</a:t>
            </a:r>
            <a:r>
              <a:rPr lang="en-US" baseline="0" smtClean="0"/>
              <a:t> does not happen running the code in the Visual Studio Code editor, it caches the </a:t>
            </a:r>
            <a:r>
              <a:rPr lang="en-US" baseline="0" err="1" smtClean="0"/>
              <a:t>ExecuteSQL</a:t>
            </a:r>
            <a:r>
              <a:rPr lang="en-US" baseline="0" smtClean="0"/>
              <a:t> code and the code does not err. ALWAYS TEST USING a </a:t>
            </a:r>
            <a:r>
              <a:rPr lang="en-US" baseline="0" err="1" smtClean="0"/>
              <a:t>cmd</a:t>
            </a:r>
            <a:r>
              <a:rPr lang="en-US" baseline="0" smtClean="0"/>
              <a:t> window and batch file and </a:t>
            </a:r>
            <a:r>
              <a:rPr lang="en-US" baseline="0" err="1" smtClean="0"/>
              <a:t>powershell</a:t>
            </a:r>
            <a:r>
              <a:rPr lang="en-US" baseline="0" smtClean="0"/>
              <a:t> script, don’t be lazy</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18</a:t>
            </a:fld>
            <a:endParaRPr lang="en-US"/>
          </a:p>
        </p:txBody>
      </p:sp>
    </p:spTree>
    <p:extLst>
      <p:ext uri="{BB962C8B-B14F-4D97-AF65-F5344CB8AC3E}">
        <p14:creationId xmlns:p14="http://schemas.microsoft.com/office/powerpoint/2010/main" val="942056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Doing</a:t>
            </a:r>
            <a:r>
              <a:rPr lang="en-US" baseline="0" smtClean="0"/>
              <a:t> the test the right way, confirmed the expectation of the error, all is well. And the wrong way is to test from your editor, you may find that code is cached and what should not work … worked</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19</a:t>
            </a:fld>
            <a:endParaRPr lang="en-US"/>
          </a:p>
        </p:txBody>
      </p:sp>
    </p:spTree>
    <p:extLst>
      <p:ext uri="{BB962C8B-B14F-4D97-AF65-F5344CB8AC3E}">
        <p14:creationId xmlns:p14="http://schemas.microsoft.com/office/powerpoint/2010/main" val="3135724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Ok we have covered</a:t>
            </a:r>
            <a:r>
              <a:rPr lang="en-US" baseline="0" smtClean="0"/>
              <a:t> the basics, some reminders here of good practices </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20</a:t>
            </a:fld>
            <a:endParaRPr lang="en-US"/>
          </a:p>
        </p:txBody>
      </p:sp>
    </p:spTree>
    <p:extLst>
      <p:ext uri="{BB962C8B-B14F-4D97-AF65-F5344CB8AC3E}">
        <p14:creationId xmlns:p14="http://schemas.microsoft.com/office/powerpoint/2010/main" val="3356355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is a classic</a:t>
            </a:r>
            <a:r>
              <a:rPr lang="en-US" baseline="0" smtClean="0"/>
              <a:t> jobs program, using script blocks to manage the code, it works well. </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21</a:t>
            </a:fld>
            <a:endParaRPr lang="en-US"/>
          </a:p>
        </p:txBody>
      </p:sp>
    </p:spTree>
    <p:extLst>
      <p:ext uri="{BB962C8B-B14F-4D97-AF65-F5344CB8AC3E}">
        <p14:creationId xmlns:p14="http://schemas.microsoft.com/office/powerpoint/2010/main" val="4274065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Several copies of a ZZZ_Deleteme database</a:t>
            </a:r>
            <a:r>
              <a:rPr lang="en-US" baseline="0" smtClean="0"/>
              <a:t> were restored with different names, one of them left not recovered , which in later runs was used to apply transaction logs (not shown here)</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22</a:t>
            </a:fld>
            <a:endParaRPr lang="en-US"/>
          </a:p>
        </p:txBody>
      </p:sp>
    </p:spTree>
    <p:extLst>
      <p:ext uri="{BB962C8B-B14F-4D97-AF65-F5344CB8AC3E}">
        <p14:creationId xmlns:p14="http://schemas.microsoft.com/office/powerpoint/2010/main" val="1076592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Save this model</a:t>
            </a:r>
            <a:r>
              <a:rPr lang="en-US" baseline="0" smtClean="0"/>
              <a:t> and use it everywhere, don’t leave home without it, in many cases you will not need the sequence part, but sometimes it comes handy to deal with the order of actions in parallel process, will see in the next slide</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23</a:t>
            </a:fld>
            <a:endParaRPr lang="en-US"/>
          </a:p>
        </p:txBody>
      </p:sp>
    </p:spTree>
    <p:extLst>
      <p:ext uri="{BB962C8B-B14F-4D97-AF65-F5344CB8AC3E}">
        <p14:creationId xmlns:p14="http://schemas.microsoft.com/office/powerpoint/2010/main" val="40587485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Will create</a:t>
            </a:r>
            <a:r>
              <a:rPr lang="en-US" baseline="0" smtClean="0"/>
              <a:t> a program that will get data from several servers and databases, saves data in files, compresses them and emails a report</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24</a:t>
            </a:fld>
            <a:endParaRPr lang="en-US"/>
          </a:p>
        </p:txBody>
      </p:sp>
    </p:spTree>
    <p:extLst>
      <p:ext uri="{BB962C8B-B14F-4D97-AF65-F5344CB8AC3E}">
        <p14:creationId xmlns:p14="http://schemas.microsoft.com/office/powerpoint/2010/main" val="13029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Showing this in two screens,</a:t>
            </a:r>
            <a:r>
              <a:rPr lang="en-US" baseline="0" smtClean="0"/>
              <a:t> for ease of viewing: workflow is defined, a list of values passed to it, and for each list value actions are applied – getting files from database and compressing them</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25</a:t>
            </a:fld>
            <a:endParaRPr lang="en-US"/>
          </a:p>
        </p:txBody>
      </p:sp>
    </p:spTree>
    <p:extLst>
      <p:ext uri="{BB962C8B-B14F-4D97-AF65-F5344CB8AC3E}">
        <p14:creationId xmlns:p14="http://schemas.microsoft.com/office/powerpoint/2010/main" val="3638359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And after the parallel</a:t>
            </a:r>
            <a:r>
              <a:rPr lang="en-US" baseline="0" smtClean="0"/>
              <a:t> section of the program an email report is created, and the workflow executed</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26</a:t>
            </a:fld>
            <a:endParaRPr lang="en-US"/>
          </a:p>
        </p:txBody>
      </p:sp>
    </p:spTree>
    <p:extLst>
      <p:ext uri="{BB962C8B-B14F-4D97-AF65-F5344CB8AC3E}">
        <p14:creationId xmlns:p14="http://schemas.microsoft.com/office/powerpoint/2010/main" val="28254557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No surprises, worked as </a:t>
            </a:r>
            <a:r>
              <a:rPr lang="en-US" smtClean="0"/>
              <a:t>expected</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27</a:t>
            </a:fld>
            <a:endParaRPr lang="en-US"/>
          </a:p>
        </p:txBody>
      </p:sp>
    </p:spTree>
    <p:extLst>
      <p:ext uri="{BB962C8B-B14F-4D97-AF65-F5344CB8AC3E}">
        <p14:creationId xmlns:p14="http://schemas.microsoft.com/office/powerpoint/2010/main" val="831518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Let’s see in the next slides</a:t>
            </a:r>
            <a:r>
              <a:rPr lang="en-US" baseline="0" smtClean="0"/>
              <a:t> this passing and receiving stuff to and from </a:t>
            </a:r>
            <a:r>
              <a:rPr lang="en-US" baseline="0" err="1" smtClean="0"/>
              <a:t>inlinescripts</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10</a:t>
            </a:fld>
            <a:endParaRPr lang="en-US"/>
          </a:p>
        </p:txBody>
      </p:sp>
    </p:spTree>
    <p:extLst>
      <p:ext uri="{BB962C8B-B14F-4D97-AF65-F5344CB8AC3E}">
        <p14:creationId xmlns:p14="http://schemas.microsoft.com/office/powerpoint/2010/main" val="1755819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We can pass values</a:t>
            </a:r>
            <a:r>
              <a:rPr lang="en-US" baseline="0" smtClean="0"/>
              <a:t> to </a:t>
            </a:r>
            <a:r>
              <a:rPr lang="en-US" baseline="0" err="1" smtClean="0"/>
              <a:t>InlineScripts</a:t>
            </a:r>
            <a:r>
              <a:rPr lang="en-US" baseline="0" smtClean="0"/>
              <a:t>, just remember the $using </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11</a:t>
            </a:fld>
            <a:endParaRPr lang="en-US"/>
          </a:p>
        </p:txBody>
      </p:sp>
    </p:spTree>
    <p:extLst>
      <p:ext uri="{BB962C8B-B14F-4D97-AF65-F5344CB8AC3E}">
        <p14:creationId xmlns:p14="http://schemas.microsoft.com/office/powerpoint/2010/main" val="3224307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Ok now we just</a:t>
            </a:r>
            <a:r>
              <a:rPr lang="en-US" baseline="0" smtClean="0"/>
              <a:t> need to add a little thing before we continue</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12</a:t>
            </a:fld>
            <a:endParaRPr lang="en-US"/>
          </a:p>
        </p:txBody>
      </p:sp>
    </p:spTree>
    <p:extLst>
      <p:ext uri="{BB962C8B-B14F-4D97-AF65-F5344CB8AC3E}">
        <p14:creationId xmlns:p14="http://schemas.microsoft.com/office/powerpoint/2010/main" val="2228760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Yes they work</a:t>
            </a:r>
            <a:r>
              <a:rPr lang="en-US" baseline="0" smtClean="0"/>
              <a:t> fine but get in the habit of using script blocks for everything for workflows</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13</a:t>
            </a:fld>
            <a:endParaRPr lang="en-US"/>
          </a:p>
        </p:txBody>
      </p:sp>
    </p:spTree>
    <p:extLst>
      <p:ext uri="{BB962C8B-B14F-4D97-AF65-F5344CB8AC3E}">
        <p14:creationId xmlns:p14="http://schemas.microsoft.com/office/powerpoint/2010/main" val="3995268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Good practice for the </a:t>
            </a:r>
            <a:r>
              <a:rPr lang="en-US" err="1" smtClean="0"/>
              <a:t>workflower</a:t>
            </a:r>
            <a:r>
              <a:rPr lang="en-US" smtClean="0"/>
              <a:t>: use script</a:t>
            </a:r>
            <a:r>
              <a:rPr lang="en-US" baseline="0" smtClean="0"/>
              <a:t> blocks and save yourself aggravations</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14</a:t>
            </a:fld>
            <a:endParaRPr lang="en-US"/>
          </a:p>
        </p:txBody>
      </p:sp>
    </p:spTree>
    <p:extLst>
      <p:ext uri="{BB962C8B-B14F-4D97-AF65-F5344CB8AC3E}">
        <p14:creationId xmlns:p14="http://schemas.microsoft.com/office/powerpoint/2010/main" val="2118852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Sample</a:t>
            </a:r>
            <a:r>
              <a:rPr lang="en-US" baseline="0" smtClean="0"/>
              <a:t> module containing a single script block – no execution, just checking</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15</a:t>
            </a:fld>
            <a:endParaRPr lang="en-US"/>
          </a:p>
        </p:txBody>
      </p:sp>
    </p:spTree>
    <p:extLst>
      <p:ext uri="{BB962C8B-B14F-4D97-AF65-F5344CB8AC3E}">
        <p14:creationId xmlns:p14="http://schemas.microsoft.com/office/powerpoint/2010/main" val="3733324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Same as before, just creating</a:t>
            </a:r>
            <a:r>
              <a:rPr lang="en-US" baseline="0" smtClean="0"/>
              <a:t> the script block, not executing it </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16</a:t>
            </a:fld>
            <a:endParaRPr lang="en-US"/>
          </a:p>
        </p:txBody>
      </p:sp>
    </p:spTree>
    <p:extLst>
      <p:ext uri="{BB962C8B-B14F-4D97-AF65-F5344CB8AC3E}">
        <p14:creationId xmlns:p14="http://schemas.microsoft.com/office/powerpoint/2010/main" val="883238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Here we are using the script block import in a main program</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17</a:t>
            </a:fld>
            <a:endParaRPr lang="en-US"/>
          </a:p>
        </p:txBody>
      </p:sp>
    </p:spTree>
    <p:extLst>
      <p:ext uri="{BB962C8B-B14F-4D97-AF65-F5344CB8AC3E}">
        <p14:creationId xmlns:p14="http://schemas.microsoft.com/office/powerpoint/2010/main" val="3779251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02A34C-238D-4AF7-9F57-849B59FCF5ED}" type="datetimeFigureOut">
              <a:rPr lang="en-US" smtClean="0"/>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2559382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02A34C-238D-4AF7-9F57-849B59FCF5ED}" type="datetimeFigureOut">
              <a:rPr lang="en-US" smtClean="0"/>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1522886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02A34C-238D-4AF7-9F57-849B59FCF5ED}" type="datetimeFigureOut">
              <a:rPr lang="en-US" smtClean="0"/>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3805895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02A34C-238D-4AF7-9F57-849B59FCF5ED}" type="datetimeFigureOut">
              <a:rPr lang="en-US" smtClean="0"/>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3586406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02A34C-238D-4AF7-9F57-849B59FCF5ED}" type="datetimeFigureOut">
              <a:rPr lang="en-US" smtClean="0"/>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3342162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02A34C-238D-4AF7-9F57-849B59FCF5ED}" type="datetimeFigureOut">
              <a:rPr lang="en-US" smtClean="0"/>
              <a:t>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3801373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02A34C-238D-4AF7-9F57-849B59FCF5ED}" type="datetimeFigureOut">
              <a:rPr lang="en-US" smtClean="0"/>
              <a:t>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241997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02A34C-238D-4AF7-9F57-849B59FCF5ED}" type="datetimeFigureOut">
              <a:rPr lang="en-US" smtClean="0"/>
              <a:t>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484398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2A34C-238D-4AF7-9F57-849B59FCF5ED}" type="datetimeFigureOut">
              <a:rPr lang="en-US" smtClean="0"/>
              <a:t>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823438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02A34C-238D-4AF7-9F57-849B59FCF5ED}" type="datetimeFigureOut">
              <a:rPr lang="en-US" smtClean="0"/>
              <a:t>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2801162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02A34C-238D-4AF7-9F57-849B59FCF5ED}" type="datetimeFigureOut">
              <a:rPr lang="en-US" smtClean="0"/>
              <a:t>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898383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2A34C-238D-4AF7-9F57-849B59FCF5ED}" type="datetimeFigureOut">
              <a:rPr lang="en-US" smtClean="0"/>
              <a:t>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858852-443F-4E3A-AFCC-955F4903CC24}" type="slidenum">
              <a:rPr lang="en-US" smtClean="0"/>
              <a:t>‹#›</a:t>
            </a:fld>
            <a:endParaRPr lang="en-US"/>
          </a:p>
        </p:txBody>
      </p:sp>
    </p:spTree>
    <p:extLst>
      <p:ext uri="{BB962C8B-B14F-4D97-AF65-F5344CB8AC3E}">
        <p14:creationId xmlns:p14="http://schemas.microsoft.com/office/powerpoint/2010/main" val="2841819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28.jpe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4.gif"/><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470025"/>
          </a:xfrm>
        </p:spPr>
        <p:txBody>
          <a:bodyPr/>
          <a:lstStyle/>
          <a:p>
            <a:r>
              <a:rPr lang="en-US" smtClean="0"/>
              <a:t>PowerShell From The Trenches - Workflows ...Of Course Yes!</a:t>
            </a:r>
            <a:endParaRPr lang="en-US"/>
          </a:p>
        </p:txBody>
      </p:sp>
      <p:sp>
        <p:nvSpPr>
          <p:cNvPr id="3" name="Subtitle 2"/>
          <p:cNvSpPr>
            <a:spLocks noGrp="1"/>
          </p:cNvSpPr>
          <p:nvPr>
            <p:ph type="subTitle" idx="1"/>
          </p:nvPr>
        </p:nvSpPr>
        <p:spPr>
          <a:xfrm>
            <a:off x="609600" y="3886200"/>
            <a:ext cx="7620000" cy="762000"/>
          </a:xfrm>
        </p:spPr>
        <p:txBody>
          <a:bodyPr/>
          <a:lstStyle/>
          <a:p>
            <a:r>
              <a:rPr lang="en-US" smtClean="0"/>
              <a:t>Fast track hands on </a:t>
            </a:r>
            <a:r>
              <a:rPr lang="en-US" err="1" smtClean="0"/>
              <a:t>Powershell</a:t>
            </a:r>
            <a:r>
              <a:rPr lang="en-US" smtClean="0"/>
              <a:t> </a:t>
            </a:r>
            <a:r>
              <a:rPr lang="en-US" err="1" smtClean="0"/>
              <a:t>Worflows</a:t>
            </a:r>
            <a:r>
              <a:rPr lang="en-US" smtClean="0"/>
              <a:t>  </a:t>
            </a:r>
          </a:p>
          <a:p>
            <a:endParaRPr lang="en-US"/>
          </a:p>
        </p:txBody>
      </p:sp>
      <p:sp>
        <p:nvSpPr>
          <p:cNvPr id="6" name="Text Placeholder 2">
            <a:extLst>
              <a:ext uri="{FF2B5EF4-FFF2-40B4-BE49-F238E27FC236}">
                <a16:creationId xmlns="" xmlns:a16="http://schemas.microsoft.com/office/drawing/2014/main" id="{5A7296E9-8CA3-934E-A079-3869DD5ADBBD}"/>
              </a:ext>
            </a:extLst>
          </p:cNvPr>
          <p:cNvSpPr txBox="1">
            <a:spLocks/>
          </p:cNvSpPr>
          <p:nvPr/>
        </p:nvSpPr>
        <p:spPr>
          <a:xfrm>
            <a:off x="762000" y="5410200"/>
            <a:ext cx="7315200" cy="6096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mtClean="0"/>
              <a:t>Jorge </a:t>
            </a:r>
            <a:r>
              <a:rPr lang="en-US" err="1" smtClean="0"/>
              <a:t>Besada</a:t>
            </a:r>
            <a:r>
              <a:rPr lang="en-US" smtClean="0"/>
              <a:t>, DBA, Carnival Cruise Line</a:t>
            </a:r>
            <a:endParaRPr lang="en-US"/>
          </a:p>
        </p:txBody>
      </p:sp>
    </p:spTree>
    <p:extLst>
      <p:ext uri="{BB962C8B-B14F-4D97-AF65-F5344CB8AC3E}">
        <p14:creationId xmlns:p14="http://schemas.microsoft.com/office/powerpoint/2010/main" val="3649567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5791200"/>
            <a:ext cx="7772400" cy="685800"/>
          </a:xfrm>
        </p:spPr>
        <p:txBody>
          <a:bodyPr>
            <a:normAutofit/>
          </a:bodyPr>
          <a:lstStyle/>
          <a:p>
            <a:r>
              <a:rPr lang="en-US" sz="1600" b="1" smtClean="0"/>
              <a:t>Good to know</a:t>
            </a:r>
            <a:br>
              <a:rPr lang="en-US" sz="1600" b="1" smtClean="0"/>
            </a:br>
            <a:r>
              <a:rPr lang="en-US" sz="1600" b="1" smtClean="0"/>
              <a:t>you can return stuff from the </a:t>
            </a:r>
            <a:r>
              <a:rPr lang="en-US" sz="1600" b="1" err="1" smtClean="0"/>
              <a:t>InlineScript</a:t>
            </a:r>
            <a:endParaRPr lang="en-US" sz="1600" b="1"/>
          </a:p>
        </p:txBody>
      </p:sp>
      <p:sp>
        <p:nvSpPr>
          <p:cNvPr id="3" name="Subtitle 2"/>
          <p:cNvSpPr>
            <a:spLocks noGrp="1"/>
          </p:cNvSpPr>
          <p:nvPr>
            <p:ph type="subTitle" idx="1"/>
          </p:nvPr>
        </p:nvSpPr>
        <p:spPr>
          <a:xfrm>
            <a:off x="1219200" y="228600"/>
            <a:ext cx="6400800" cy="609600"/>
          </a:xfrm>
        </p:spPr>
        <p:txBody>
          <a:bodyPr>
            <a:normAutofit lnSpcReduction="10000"/>
          </a:bodyPr>
          <a:lstStyle/>
          <a:p>
            <a:r>
              <a:rPr lang="en-US" sz="1600" b="1" smtClean="0">
                <a:solidFill>
                  <a:schemeClr val="tx1"/>
                </a:solidFill>
              </a:rPr>
              <a:t>Good to know</a:t>
            </a:r>
          </a:p>
          <a:p>
            <a:r>
              <a:rPr lang="en-US" sz="1600" b="1" smtClean="0">
                <a:solidFill>
                  <a:schemeClr val="tx1"/>
                </a:solidFill>
              </a:rPr>
              <a:t>you can pass stuff to the </a:t>
            </a:r>
            <a:r>
              <a:rPr lang="en-US" sz="1600" b="1" err="1" smtClean="0">
                <a:solidFill>
                  <a:schemeClr val="tx1"/>
                </a:solidFill>
              </a:rPr>
              <a:t>InlineScript</a:t>
            </a:r>
            <a:endParaRPr lang="en-US" sz="1600" b="1" smtClean="0">
              <a:solidFill>
                <a:schemeClr val="tx1"/>
              </a:solidFill>
            </a:endParaRPr>
          </a:p>
          <a:p>
            <a:endParaRPr lang="en-US" sz="1600"/>
          </a:p>
        </p:txBody>
      </p:sp>
      <p:sp>
        <p:nvSpPr>
          <p:cNvPr id="4" name="Subtitle 2"/>
          <p:cNvSpPr txBox="1">
            <a:spLocks/>
          </p:cNvSpPr>
          <p:nvPr/>
        </p:nvSpPr>
        <p:spPr>
          <a:xfrm>
            <a:off x="1287294" y="1143000"/>
            <a:ext cx="6400800" cy="4343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1800" b="1" smtClean="0"/>
              <a:t>FROM THE BOOK</a:t>
            </a:r>
          </a:p>
          <a:p>
            <a:endParaRPr lang="en-US" sz="1800" b="1" smtClean="0"/>
          </a:p>
          <a:p>
            <a:r>
              <a:rPr lang="en-US" sz="1800" b="1" err="1" smtClean="0">
                <a:solidFill>
                  <a:schemeClr val="tx1"/>
                </a:solidFill>
              </a:rPr>
              <a:t>InlineScript</a:t>
            </a:r>
            <a:r>
              <a:rPr lang="en-US" sz="1800" b="1" smtClean="0">
                <a:solidFill>
                  <a:schemeClr val="tx1"/>
                </a:solidFill>
              </a:rPr>
              <a:t> </a:t>
            </a:r>
            <a:r>
              <a:rPr lang="en-US" sz="1800" b="1">
                <a:solidFill>
                  <a:schemeClr val="tx1"/>
                </a:solidFill>
              </a:rPr>
              <a:t>Variables</a:t>
            </a:r>
          </a:p>
          <a:p>
            <a:r>
              <a:rPr lang="en-US" sz="1800"/>
              <a:t>By default, the variables that are defined in a workflow aren't visible to the commands in the</a:t>
            </a:r>
            <a:r>
              <a:rPr lang="en-US" sz="1800" b="1"/>
              <a:t> </a:t>
            </a:r>
            <a:r>
              <a:rPr lang="en-US" sz="1800" b="1" err="1"/>
              <a:t>InlineScript</a:t>
            </a:r>
            <a:r>
              <a:rPr lang="en-US" sz="1800"/>
              <a:t> script block. To make workflow variables visible to the </a:t>
            </a:r>
            <a:r>
              <a:rPr lang="en-US" sz="1800" b="1" err="1"/>
              <a:t>InlineScript</a:t>
            </a:r>
            <a:r>
              <a:rPr lang="en-US" sz="1800"/>
              <a:t>, use the </a:t>
            </a:r>
            <a:r>
              <a:rPr lang="en-US" sz="1800" b="1">
                <a:solidFill>
                  <a:srgbClr val="0070C0"/>
                </a:solidFill>
              </a:rPr>
              <a:t>$Using</a:t>
            </a:r>
            <a:r>
              <a:rPr lang="en-US" sz="1800"/>
              <a:t> scope modifier. The </a:t>
            </a:r>
            <a:r>
              <a:rPr lang="en-US" sz="1800" b="1">
                <a:solidFill>
                  <a:srgbClr val="0070C0"/>
                </a:solidFill>
              </a:rPr>
              <a:t>$Using</a:t>
            </a:r>
            <a:r>
              <a:rPr lang="en-US" sz="1800"/>
              <a:t> scope modifier is required only once for each variable in the </a:t>
            </a:r>
            <a:r>
              <a:rPr lang="en-US" sz="1800" b="1" err="1"/>
              <a:t>InlineScript</a:t>
            </a:r>
            <a:r>
              <a:rPr lang="en-US" sz="1800"/>
              <a:t>.</a:t>
            </a:r>
          </a:p>
          <a:p>
            <a:endParaRPr lang="en-US" sz="1800" smtClean="0"/>
          </a:p>
          <a:p>
            <a:r>
              <a:rPr lang="en-US" sz="1800" b="1">
                <a:solidFill>
                  <a:schemeClr val="tx1"/>
                </a:solidFill>
              </a:rPr>
              <a:t>Returning variables in </a:t>
            </a:r>
            <a:r>
              <a:rPr lang="en-US" sz="1800" b="1" err="1">
                <a:solidFill>
                  <a:schemeClr val="tx1"/>
                </a:solidFill>
              </a:rPr>
              <a:t>InlineScript</a:t>
            </a:r>
            <a:endParaRPr lang="en-US" sz="1800" b="1">
              <a:solidFill>
                <a:schemeClr val="tx1"/>
              </a:solidFill>
            </a:endParaRPr>
          </a:p>
          <a:p>
            <a:r>
              <a:rPr lang="en-US" sz="1800" b="1" err="1"/>
              <a:t>InlineScript</a:t>
            </a:r>
            <a:r>
              <a:rPr lang="en-US" sz="1800" b="1"/>
              <a:t> </a:t>
            </a:r>
            <a:r>
              <a:rPr lang="en-US" sz="1800"/>
              <a:t>commands can change the value of the variable that was imported from workflow scope, but the changes aren't visible in workflow scope. To make them visible, return the changed value to the workflow scope</a:t>
            </a:r>
          </a:p>
        </p:txBody>
      </p:sp>
    </p:spTree>
    <p:extLst>
      <p:ext uri="{BB962C8B-B14F-4D97-AF65-F5344CB8AC3E}">
        <p14:creationId xmlns:p14="http://schemas.microsoft.com/office/powerpoint/2010/main" val="1483455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
            <a:ext cx="7772400" cy="304800"/>
          </a:xfrm>
        </p:spPr>
        <p:txBody>
          <a:bodyPr>
            <a:normAutofit fontScale="90000"/>
          </a:bodyPr>
          <a:lstStyle/>
          <a:p>
            <a:r>
              <a:rPr lang="en-US" sz="1600" b="1" err="1" smtClean="0">
                <a:solidFill>
                  <a:srgbClr val="00B050"/>
                </a:solidFill>
              </a:rPr>
              <a:t>InlineScript</a:t>
            </a:r>
            <a:r>
              <a:rPr lang="en-US" sz="1600" b="1" smtClean="0">
                <a:solidFill>
                  <a:srgbClr val="00B050"/>
                </a:solidFill>
              </a:rPr>
              <a:t> : pass and receive values </a:t>
            </a:r>
            <a:endParaRPr lang="en-US" sz="1600" b="1">
              <a:solidFill>
                <a:srgbClr val="00B050"/>
              </a:solidFill>
            </a:endParaRPr>
          </a:p>
        </p:txBody>
      </p:sp>
      <p:sp>
        <p:nvSpPr>
          <p:cNvPr id="3" name="Subtitle 2"/>
          <p:cNvSpPr>
            <a:spLocks noGrp="1"/>
          </p:cNvSpPr>
          <p:nvPr>
            <p:ph type="subTitle" idx="1"/>
          </p:nvPr>
        </p:nvSpPr>
        <p:spPr>
          <a:xfrm>
            <a:off x="1447800" y="6324600"/>
            <a:ext cx="6400800" cy="304800"/>
          </a:xfrm>
        </p:spPr>
        <p:txBody>
          <a:bodyPr>
            <a:normAutofit fontScale="92500" lnSpcReduction="10000"/>
          </a:bodyPr>
          <a:lstStyle/>
          <a:p>
            <a:endParaRPr lang="en-US" sz="1600"/>
          </a:p>
        </p:txBody>
      </p:sp>
      <p:sp>
        <p:nvSpPr>
          <p:cNvPr id="6" name="Rectangle 5"/>
          <p:cNvSpPr/>
          <p:nvPr/>
        </p:nvSpPr>
        <p:spPr>
          <a:xfrm>
            <a:off x="116732" y="457200"/>
            <a:ext cx="8839200" cy="6709529"/>
          </a:xfrm>
          <a:prstGeom prst="rect">
            <a:avLst/>
          </a:prstGeom>
        </p:spPr>
        <p:txBody>
          <a:bodyPr wrap="square">
            <a:spAutoFit/>
          </a:bodyPr>
          <a:lstStyle/>
          <a:p>
            <a:r>
              <a:rPr lang="en-US" sz="1000">
                <a:solidFill>
                  <a:srgbClr val="569CD6"/>
                </a:solidFill>
                <a:latin typeface="Consolas"/>
              </a:rPr>
              <a:t>workflow</a:t>
            </a:r>
            <a:r>
              <a:rPr lang="en-US" sz="1000">
                <a:solidFill>
                  <a:srgbClr val="FFFFFF"/>
                </a:solidFill>
                <a:latin typeface="Consolas"/>
              </a:rPr>
              <a:t> </a:t>
            </a:r>
            <a:r>
              <a:rPr lang="en-US" sz="1000">
                <a:solidFill>
                  <a:srgbClr val="DCDCAA"/>
                </a:solidFill>
                <a:latin typeface="Consolas"/>
              </a:rPr>
              <a:t>HelloWorld</a:t>
            </a:r>
            <a:endParaRPr lang="en-US" sz="1000">
              <a:solidFill>
                <a:srgbClr val="FFFFFF"/>
              </a:solidFill>
              <a:latin typeface="Consolas"/>
            </a:endParaRPr>
          </a:p>
          <a:p>
            <a:r>
              <a:rPr lang="en-US" sz="1000">
                <a:solidFill>
                  <a:srgbClr val="FFFFFF"/>
                </a:solidFill>
                <a:latin typeface="Consolas"/>
              </a:rPr>
              <a:t>{    </a:t>
            </a:r>
          </a:p>
          <a:p>
            <a:r>
              <a:rPr lang="en-US" sz="1000">
                <a:solidFill>
                  <a:srgbClr val="FFFFFF"/>
                </a:solidFill>
                <a:latin typeface="Consolas"/>
              </a:rPr>
              <a:t>    </a:t>
            </a:r>
            <a:r>
              <a:rPr lang="en-US" sz="1000">
                <a:solidFill>
                  <a:srgbClr val="CE9178"/>
                </a:solidFill>
                <a:latin typeface="Consolas"/>
              </a:rPr>
              <a:t>"This will used as parameter in below </a:t>
            </a:r>
            <a:r>
              <a:rPr lang="en-US" sz="1000" err="1">
                <a:solidFill>
                  <a:srgbClr val="CE9178"/>
                </a:solidFill>
                <a:latin typeface="Consolas"/>
              </a:rPr>
              <a:t>inlinescript</a:t>
            </a:r>
            <a:r>
              <a:rPr lang="en-US" sz="1000">
                <a:solidFill>
                  <a:srgbClr val="CE9178"/>
                </a:solidFill>
                <a:latin typeface="Consolas"/>
              </a:rPr>
              <a:t>"</a:t>
            </a:r>
            <a:endParaRPr lang="en-US" sz="1000">
              <a:solidFill>
                <a:srgbClr val="FFFFFF"/>
              </a:solidFill>
              <a:latin typeface="Consolas"/>
            </a:endParaRPr>
          </a:p>
          <a:p>
            <a:r>
              <a:rPr lang="en-US" sz="1000">
                <a:solidFill>
                  <a:srgbClr val="FFFFFF"/>
                </a:solidFill>
                <a:latin typeface="Consolas"/>
              </a:rPr>
              <a:t>    </a:t>
            </a:r>
            <a:r>
              <a:rPr lang="en-US" sz="1000">
                <a:solidFill>
                  <a:srgbClr val="9CDCFE"/>
                </a:solidFill>
                <a:latin typeface="Consolas"/>
              </a:rPr>
              <a:t>$p1</a:t>
            </a:r>
            <a:r>
              <a:rPr lang="en-US" sz="1000">
                <a:solidFill>
                  <a:srgbClr val="FFFFFF"/>
                </a:solidFill>
                <a:latin typeface="Consolas"/>
              </a:rPr>
              <a:t> </a:t>
            </a:r>
            <a:r>
              <a:rPr lang="en-US" sz="1000">
                <a:solidFill>
                  <a:srgbClr val="D4D4D4"/>
                </a:solidFill>
                <a:latin typeface="Consolas"/>
              </a:rPr>
              <a:t>=</a:t>
            </a:r>
            <a:r>
              <a:rPr lang="en-US" sz="1000">
                <a:solidFill>
                  <a:srgbClr val="FFFFFF"/>
                </a:solidFill>
                <a:latin typeface="Consolas"/>
              </a:rPr>
              <a:t> </a:t>
            </a:r>
            <a:r>
              <a:rPr lang="en-US" sz="1000">
                <a:solidFill>
                  <a:srgbClr val="CE9178"/>
                </a:solidFill>
                <a:latin typeface="Consolas"/>
              </a:rPr>
              <a:t>"</a:t>
            </a:r>
            <a:r>
              <a:rPr lang="en-US" sz="1000" err="1">
                <a:solidFill>
                  <a:srgbClr val="CE9178"/>
                </a:solidFill>
                <a:latin typeface="Consolas"/>
              </a:rPr>
              <a:t>a|b|c|d|e</a:t>
            </a:r>
            <a:r>
              <a:rPr lang="en-US" sz="1000">
                <a:solidFill>
                  <a:srgbClr val="CE9178"/>
                </a:solidFill>
                <a:latin typeface="Consolas"/>
              </a:rPr>
              <a:t>"</a:t>
            </a:r>
            <a:endParaRPr lang="en-US" sz="1000">
              <a:solidFill>
                <a:srgbClr val="FFFFFF"/>
              </a:solidFill>
              <a:latin typeface="Consolas"/>
            </a:endParaRPr>
          </a:p>
          <a:p>
            <a:r>
              <a:rPr lang="en-US" sz="1000">
                <a:solidFill>
                  <a:srgbClr val="FFFFFF"/>
                </a:solidFill>
                <a:latin typeface="Consolas"/>
              </a:rPr>
              <a:t>    </a:t>
            </a:r>
            <a:r>
              <a:rPr lang="en-US" sz="1000">
                <a:solidFill>
                  <a:srgbClr val="9CDCFE"/>
                </a:solidFill>
                <a:latin typeface="Consolas"/>
              </a:rPr>
              <a:t>$p1</a:t>
            </a:r>
            <a:endParaRPr lang="en-US" sz="1000">
              <a:solidFill>
                <a:srgbClr val="FFFFFF"/>
              </a:solidFill>
              <a:latin typeface="Consolas"/>
            </a:endParaRPr>
          </a:p>
          <a:p>
            <a:r>
              <a:rPr lang="en-US" sz="1000">
                <a:solidFill>
                  <a:srgbClr val="FFFFFF"/>
                </a:solidFill>
                <a:latin typeface="Consolas"/>
              </a:rPr>
              <a:t>    </a:t>
            </a:r>
            <a:r>
              <a:rPr lang="en-US" sz="1000">
                <a:solidFill>
                  <a:srgbClr val="7CA668"/>
                </a:solidFill>
                <a:latin typeface="Consolas"/>
              </a:rPr>
              <a:t># This DOES NOT WORK - </a:t>
            </a:r>
            <a:r>
              <a:rPr lang="en-US" sz="1000" err="1">
                <a:solidFill>
                  <a:srgbClr val="7CA668"/>
                </a:solidFill>
                <a:latin typeface="Consolas"/>
              </a:rPr>
              <a:t>InlineScript</a:t>
            </a:r>
            <a:r>
              <a:rPr lang="en-US" sz="1000">
                <a:solidFill>
                  <a:srgbClr val="7CA668"/>
                </a:solidFill>
                <a:latin typeface="Consolas"/>
              </a:rPr>
              <a:t> is not a Script Block:</a:t>
            </a:r>
            <a:endParaRPr lang="en-US" sz="1000">
              <a:solidFill>
                <a:srgbClr val="FFFFFF"/>
              </a:solidFill>
              <a:latin typeface="Consolas"/>
            </a:endParaRPr>
          </a:p>
          <a:p>
            <a:r>
              <a:rPr lang="en-US" sz="1000">
                <a:solidFill>
                  <a:srgbClr val="FFFFFF"/>
                </a:solidFill>
                <a:latin typeface="Consolas"/>
              </a:rPr>
              <a:t>    </a:t>
            </a:r>
            <a:r>
              <a:rPr lang="en-US" sz="1000">
                <a:solidFill>
                  <a:srgbClr val="7CA668"/>
                </a:solidFill>
                <a:latin typeface="Consolas"/>
              </a:rPr>
              <a:t># </a:t>
            </a:r>
            <a:r>
              <a:rPr lang="en-US" sz="1000" err="1">
                <a:solidFill>
                  <a:srgbClr val="7CA668"/>
                </a:solidFill>
                <a:latin typeface="Consolas"/>
              </a:rPr>
              <a:t>InlineScript</a:t>
            </a:r>
            <a:r>
              <a:rPr lang="en-US" sz="1000">
                <a:solidFill>
                  <a:srgbClr val="7CA668"/>
                </a:solidFill>
                <a:latin typeface="Consolas"/>
              </a:rPr>
              <a:t> ($p1) </a:t>
            </a:r>
            <a:r>
              <a:rPr lang="en-US" sz="1000" err="1">
                <a:solidFill>
                  <a:srgbClr val="7CA668"/>
                </a:solidFill>
                <a:latin typeface="Consolas"/>
              </a:rPr>
              <a:t>orInlineScript</a:t>
            </a:r>
            <a:r>
              <a:rPr lang="en-US" sz="1000">
                <a:solidFill>
                  <a:srgbClr val="7CA668"/>
                </a:solidFill>
                <a:latin typeface="Consolas"/>
              </a:rPr>
              <a:t> { </a:t>
            </a:r>
            <a:r>
              <a:rPr lang="en-US" sz="1000" err="1">
                <a:solidFill>
                  <a:srgbClr val="7CA668"/>
                </a:solidFill>
                <a:latin typeface="Consolas"/>
              </a:rPr>
              <a:t>param</a:t>
            </a:r>
            <a:r>
              <a:rPr lang="en-US" sz="1000">
                <a:solidFill>
                  <a:srgbClr val="7CA668"/>
                </a:solidFill>
                <a:latin typeface="Consolas"/>
              </a:rPr>
              <a:t> ($p1) ... }</a:t>
            </a:r>
            <a:endParaRPr lang="en-US" sz="1000">
              <a:solidFill>
                <a:srgbClr val="FFFFFF"/>
              </a:solidFill>
              <a:latin typeface="Consolas"/>
            </a:endParaRPr>
          </a:p>
          <a:p>
            <a:r>
              <a:rPr lang="en-US" sz="1000">
                <a:solidFill>
                  <a:srgbClr val="FFFFFF"/>
                </a:solidFill>
                <a:latin typeface="Consolas"/>
              </a:rPr>
              <a:t>    </a:t>
            </a:r>
            <a:r>
              <a:rPr lang="en-US" sz="1000">
                <a:solidFill>
                  <a:srgbClr val="CE9178"/>
                </a:solidFill>
                <a:latin typeface="Consolas"/>
              </a:rPr>
              <a:t>"--------------------------------------------------------"</a:t>
            </a:r>
            <a:endParaRPr lang="en-US" sz="1000">
              <a:solidFill>
                <a:srgbClr val="FFFFFF"/>
              </a:solidFill>
              <a:latin typeface="Consolas"/>
            </a:endParaRPr>
          </a:p>
          <a:p>
            <a:r>
              <a:rPr lang="en-US" sz="1000">
                <a:solidFill>
                  <a:srgbClr val="FFFFFF"/>
                </a:solidFill>
                <a:latin typeface="Consolas"/>
              </a:rPr>
              <a:t>    </a:t>
            </a:r>
            <a:r>
              <a:rPr lang="en-US" sz="1000" err="1">
                <a:solidFill>
                  <a:srgbClr val="C586C0"/>
                </a:solidFill>
                <a:latin typeface="Consolas"/>
              </a:rPr>
              <a:t>InlineScript</a:t>
            </a:r>
            <a:r>
              <a:rPr lang="en-US" sz="1000">
                <a:solidFill>
                  <a:srgbClr val="FFFFFF"/>
                </a:solidFill>
                <a:latin typeface="Consolas"/>
              </a:rPr>
              <a:t> </a:t>
            </a:r>
            <a:r>
              <a:rPr lang="en-US" sz="1000">
                <a:solidFill>
                  <a:srgbClr val="7CA668"/>
                </a:solidFill>
                <a:latin typeface="Consolas"/>
              </a:rPr>
              <a:t>#Showing use of a parameter (AKA external value)</a:t>
            </a:r>
            <a:endParaRPr lang="en-US" sz="1000">
              <a:solidFill>
                <a:srgbClr val="FFFFFF"/>
              </a:solidFill>
              <a:latin typeface="Consolas"/>
            </a:endParaRPr>
          </a:p>
          <a:p>
            <a:r>
              <a:rPr lang="en-US" sz="1000">
                <a:solidFill>
                  <a:srgbClr val="FFFFFF"/>
                </a:solidFill>
                <a:latin typeface="Consolas"/>
              </a:rPr>
              <a:t>    {</a:t>
            </a:r>
          </a:p>
          <a:p>
            <a:r>
              <a:rPr lang="en-US" sz="1000">
                <a:solidFill>
                  <a:srgbClr val="FFFFFF"/>
                </a:solidFill>
                <a:latin typeface="Consolas"/>
              </a:rPr>
              <a:t>        </a:t>
            </a:r>
            <a:r>
              <a:rPr lang="en-US" sz="1000">
                <a:solidFill>
                  <a:srgbClr val="7CA668"/>
                </a:solidFill>
                <a:latin typeface="Consolas"/>
              </a:rPr>
              <a:t># DON'T DO THIS (in case you did not read above note): </a:t>
            </a:r>
            <a:r>
              <a:rPr lang="en-US" sz="1000" err="1">
                <a:solidFill>
                  <a:srgbClr val="7CA668"/>
                </a:solidFill>
                <a:latin typeface="Consolas"/>
              </a:rPr>
              <a:t>param</a:t>
            </a:r>
            <a:r>
              <a:rPr lang="en-US" sz="1000">
                <a:solidFill>
                  <a:srgbClr val="7CA668"/>
                </a:solidFill>
                <a:latin typeface="Consolas"/>
              </a:rPr>
              <a:t>($using:p1)</a:t>
            </a:r>
            <a:endParaRPr lang="en-US" sz="1000">
              <a:solidFill>
                <a:srgbClr val="FFFFFF"/>
              </a:solidFill>
              <a:latin typeface="Consolas"/>
            </a:endParaRPr>
          </a:p>
          <a:p>
            <a:r>
              <a:rPr lang="en-US" sz="1000">
                <a:solidFill>
                  <a:srgbClr val="FFFFFF"/>
                </a:solidFill>
                <a:latin typeface="Consolas"/>
              </a:rPr>
              <a:t>        </a:t>
            </a:r>
            <a:r>
              <a:rPr lang="en-US" sz="1000">
                <a:solidFill>
                  <a:srgbClr val="CE9178"/>
                </a:solidFill>
                <a:latin typeface="Consolas"/>
              </a:rPr>
              <a:t>"received a parameter"</a:t>
            </a:r>
            <a:endParaRPr lang="en-US" sz="1000">
              <a:solidFill>
                <a:srgbClr val="FFFFFF"/>
              </a:solidFill>
              <a:latin typeface="Consolas"/>
            </a:endParaRPr>
          </a:p>
          <a:p>
            <a:r>
              <a:rPr lang="en-US" sz="1000">
                <a:solidFill>
                  <a:srgbClr val="FFFFFF"/>
                </a:solidFill>
                <a:latin typeface="Consolas"/>
              </a:rPr>
              <a:t>        </a:t>
            </a:r>
            <a:r>
              <a:rPr lang="en-US" sz="1000">
                <a:solidFill>
                  <a:srgbClr val="9CDCFE"/>
                </a:solidFill>
                <a:latin typeface="Consolas"/>
              </a:rPr>
              <a:t>$</a:t>
            </a:r>
            <a:r>
              <a:rPr lang="en-US" sz="1000">
                <a:solidFill>
                  <a:srgbClr val="569CD6"/>
                </a:solidFill>
                <a:latin typeface="Consolas"/>
              </a:rPr>
              <a:t>using</a:t>
            </a:r>
            <a:r>
              <a:rPr lang="en-US" sz="1000">
                <a:solidFill>
                  <a:srgbClr val="9CDCFE"/>
                </a:solidFill>
                <a:latin typeface="Consolas"/>
              </a:rPr>
              <a:t>:p1</a:t>
            </a:r>
            <a:endParaRPr lang="en-US" sz="1000">
              <a:solidFill>
                <a:srgbClr val="FFFFFF"/>
              </a:solidFill>
              <a:latin typeface="Consolas"/>
            </a:endParaRPr>
          </a:p>
          <a:p>
            <a:r>
              <a:rPr lang="en-US" sz="1000">
                <a:solidFill>
                  <a:srgbClr val="FFFFFF"/>
                </a:solidFill>
                <a:latin typeface="Consolas"/>
              </a:rPr>
              <a:t>        </a:t>
            </a:r>
            <a:r>
              <a:rPr lang="en-US" sz="1000">
                <a:solidFill>
                  <a:srgbClr val="CE9178"/>
                </a:solidFill>
                <a:latin typeface="Consolas"/>
              </a:rPr>
              <a:t>"doing something to it"</a:t>
            </a:r>
            <a:endParaRPr lang="en-US" sz="1000">
              <a:solidFill>
                <a:srgbClr val="FFFFFF"/>
              </a:solidFill>
              <a:latin typeface="Consolas"/>
            </a:endParaRPr>
          </a:p>
          <a:p>
            <a:r>
              <a:rPr lang="en-US" sz="1000">
                <a:solidFill>
                  <a:srgbClr val="FFFFFF"/>
                </a:solidFill>
                <a:latin typeface="Consolas"/>
              </a:rPr>
              <a:t>        </a:t>
            </a:r>
            <a:r>
              <a:rPr lang="en-US" sz="1000">
                <a:solidFill>
                  <a:srgbClr val="9CDCFE"/>
                </a:solidFill>
                <a:latin typeface="Consolas"/>
              </a:rPr>
              <a:t>$r1</a:t>
            </a:r>
            <a:r>
              <a:rPr lang="en-US" sz="1000">
                <a:solidFill>
                  <a:srgbClr val="FFFFFF"/>
                </a:solidFill>
                <a:latin typeface="Consolas"/>
              </a:rPr>
              <a:t> </a:t>
            </a:r>
            <a:r>
              <a:rPr lang="en-US" sz="1000">
                <a:solidFill>
                  <a:srgbClr val="D4D4D4"/>
                </a:solidFill>
                <a:latin typeface="Consolas"/>
              </a:rPr>
              <a:t>=</a:t>
            </a:r>
            <a:r>
              <a:rPr lang="en-US" sz="1000">
                <a:solidFill>
                  <a:srgbClr val="FFFFFF"/>
                </a:solidFill>
                <a:latin typeface="Consolas"/>
              </a:rPr>
              <a:t> (</a:t>
            </a:r>
            <a:r>
              <a:rPr lang="en-US" sz="1000">
                <a:solidFill>
                  <a:srgbClr val="9CDCFE"/>
                </a:solidFill>
                <a:latin typeface="Consolas"/>
              </a:rPr>
              <a:t>$</a:t>
            </a:r>
            <a:r>
              <a:rPr lang="en-US" sz="1000">
                <a:solidFill>
                  <a:srgbClr val="569CD6"/>
                </a:solidFill>
                <a:latin typeface="Consolas"/>
              </a:rPr>
              <a:t>using</a:t>
            </a:r>
            <a:r>
              <a:rPr lang="en-US" sz="1000">
                <a:solidFill>
                  <a:srgbClr val="9CDCFE"/>
                </a:solidFill>
                <a:latin typeface="Consolas"/>
              </a:rPr>
              <a:t>:p1</a:t>
            </a:r>
            <a:r>
              <a:rPr lang="en-US" sz="1000">
                <a:solidFill>
                  <a:srgbClr val="FFFFFF"/>
                </a:solidFill>
                <a:latin typeface="Consolas"/>
              </a:rPr>
              <a:t>).Split(</a:t>
            </a:r>
            <a:r>
              <a:rPr lang="en-US" sz="1000">
                <a:solidFill>
                  <a:srgbClr val="CE9178"/>
                </a:solidFill>
                <a:latin typeface="Consolas"/>
              </a:rPr>
              <a:t>'|'</a:t>
            </a:r>
            <a:r>
              <a:rPr lang="en-US" sz="1000">
                <a:solidFill>
                  <a:srgbClr val="FFFFFF"/>
                </a:solidFill>
                <a:latin typeface="Consolas"/>
              </a:rPr>
              <a:t>)        </a:t>
            </a:r>
          </a:p>
          <a:p>
            <a:r>
              <a:rPr lang="en-US" sz="1000">
                <a:solidFill>
                  <a:srgbClr val="FFFFFF"/>
                </a:solidFill>
                <a:latin typeface="Consolas"/>
              </a:rPr>
              <a:t>        </a:t>
            </a:r>
            <a:r>
              <a:rPr lang="en-US" sz="1000">
                <a:solidFill>
                  <a:srgbClr val="9CDCFE"/>
                </a:solidFill>
                <a:latin typeface="Consolas"/>
              </a:rPr>
              <a:t>$r1</a:t>
            </a:r>
            <a:endParaRPr lang="en-US" sz="1000">
              <a:solidFill>
                <a:srgbClr val="FFFFFF"/>
              </a:solidFill>
              <a:latin typeface="Consolas"/>
            </a:endParaRPr>
          </a:p>
          <a:p>
            <a:r>
              <a:rPr lang="en-US" sz="1000">
                <a:solidFill>
                  <a:srgbClr val="FFFFFF"/>
                </a:solidFill>
                <a:latin typeface="Consolas"/>
              </a:rPr>
              <a:t>    } </a:t>
            </a:r>
          </a:p>
          <a:p>
            <a:r>
              <a:rPr lang="en-US" sz="1000">
                <a:solidFill>
                  <a:srgbClr val="FFFFFF"/>
                </a:solidFill>
                <a:latin typeface="Consolas"/>
              </a:rPr>
              <a:t>    </a:t>
            </a:r>
            <a:r>
              <a:rPr lang="en-US" sz="1000">
                <a:solidFill>
                  <a:srgbClr val="CE9178"/>
                </a:solidFill>
                <a:latin typeface="Consolas"/>
              </a:rPr>
              <a:t>"--------------------------------------------------------"</a:t>
            </a:r>
            <a:endParaRPr lang="en-US" sz="1000">
              <a:solidFill>
                <a:srgbClr val="FFFFFF"/>
              </a:solidFill>
              <a:latin typeface="Consolas"/>
            </a:endParaRPr>
          </a:p>
          <a:p>
            <a:r>
              <a:rPr lang="en-US" sz="1000">
                <a:solidFill>
                  <a:srgbClr val="FFFFFF"/>
                </a:solidFill>
                <a:latin typeface="Consolas"/>
              </a:rPr>
              <a:t>    </a:t>
            </a:r>
            <a:r>
              <a:rPr lang="en-US" sz="1000">
                <a:solidFill>
                  <a:srgbClr val="9CDCFE"/>
                </a:solidFill>
                <a:latin typeface="Consolas"/>
              </a:rPr>
              <a:t>$</a:t>
            </a:r>
            <a:r>
              <a:rPr lang="en-US" sz="1000" err="1">
                <a:solidFill>
                  <a:srgbClr val="9CDCFE"/>
                </a:solidFill>
                <a:latin typeface="Consolas"/>
              </a:rPr>
              <a:t>retval</a:t>
            </a:r>
            <a:r>
              <a:rPr lang="en-US" sz="1000">
                <a:solidFill>
                  <a:srgbClr val="FFFFFF"/>
                </a:solidFill>
                <a:latin typeface="Consolas"/>
              </a:rPr>
              <a:t> </a:t>
            </a:r>
            <a:r>
              <a:rPr lang="en-US" sz="1000">
                <a:solidFill>
                  <a:srgbClr val="D4D4D4"/>
                </a:solidFill>
                <a:latin typeface="Consolas"/>
              </a:rPr>
              <a:t>=</a:t>
            </a:r>
            <a:r>
              <a:rPr lang="en-US" sz="1000">
                <a:solidFill>
                  <a:srgbClr val="FFFFFF"/>
                </a:solidFill>
                <a:latin typeface="Consolas"/>
              </a:rPr>
              <a:t> </a:t>
            </a:r>
            <a:r>
              <a:rPr lang="en-US" sz="1000" err="1">
                <a:solidFill>
                  <a:srgbClr val="C586C0"/>
                </a:solidFill>
                <a:latin typeface="Consolas"/>
              </a:rPr>
              <a:t>InlineScript</a:t>
            </a:r>
            <a:r>
              <a:rPr lang="en-US" sz="1000">
                <a:solidFill>
                  <a:srgbClr val="FFFFFF"/>
                </a:solidFill>
                <a:latin typeface="Consolas"/>
              </a:rPr>
              <a:t> </a:t>
            </a:r>
            <a:r>
              <a:rPr lang="en-US" sz="1000">
                <a:solidFill>
                  <a:srgbClr val="7CA668"/>
                </a:solidFill>
                <a:latin typeface="Consolas"/>
              </a:rPr>
              <a:t>#Showing how to return something from the </a:t>
            </a:r>
            <a:r>
              <a:rPr lang="en-US" sz="1000" err="1">
                <a:solidFill>
                  <a:srgbClr val="7CA668"/>
                </a:solidFill>
                <a:latin typeface="Consolas"/>
              </a:rPr>
              <a:t>inlinescript</a:t>
            </a:r>
            <a:endParaRPr lang="en-US" sz="1000">
              <a:solidFill>
                <a:srgbClr val="FFFFFF"/>
              </a:solidFill>
              <a:latin typeface="Consolas"/>
            </a:endParaRPr>
          </a:p>
          <a:p>
            <a:r>
              <a:rPr lang="en-US" sz="1000">
                <a:solidFill>
                  <a:srgbClr val="FFFFFF"/>
                </a:solidFill>
                <a:latin typeface="Consolas"/>
              </a:rPr>
              <a:t>    {       </a:t>
            </a:r>
          </a:p>
          <a:p>
            <a:r>
              <a:rPr lang="en-US" sz="1000">
                <a:solidFill>
                  <a:srgbClr val="FFFFFF"/>
                </a:solidFill>
                <a:latin typeface="Consolas"/>
              </a:rPr>
              <a:t>        </a:t>
            </a:r>
            <a:r>
              <a:rPr lang="en-US" sz="1000">
                <a:solidFill>
                  <a:srgbClr val="9CDCFE"/>
                </a:solidFill>
                <a:latin typeface="Consolas"/>
              </a:rPr>
              <a:t>$s1</a:t>
            </a:r>
            <a:r>
              <a:rPr lang="en-US" sz="1000">
                <a:solidFill>
                  <a:srgbClr val="FFFFFF"/>
                </a:solidFill>
                <a:latin typeface="Consolas"/>
              </a:rPr>
              <a:t> </a:t>
            </a:r>
            <a:r>
              <a:rPr lang="en-US" sz="1000">
                <a:solidFill>
                  <a:srgbClr val="D4D4D4"/>
                </a:solidFill>
                <a:latin typeface="Consolas"/>
              </a:rPr>
              <a:t>=</a:t>
            </a:r>
            <a:r>
              <a:rPr lang="en-US" sz="1000">
                <a:solidFill>
                  <a:srgbClr val="FFFFFF"/>
                </a:solidFill>
                <a:latin typeface="Consolas"/>
              </a:rPr>
              <a:t> </a:t>
            </a:r>
            <a:r>
              <a:rPr lang="en-US" sz="1000">
                <a:solidFill>
                  <a:srgbClr val="CE9178"/>
                </a:solidFill>
                <a:latin typeface="Consolas"/>
              </a:rPr>
              <a:t>"some internal value generated within"</a:t>
            </a:r>
            <a:r>
              <a:rPr lang="en-US" sz="1000">
                <a:solidFill>
                  <a:srgbClr val="FFFFFF"/>
                </a:solidFill>
                <a:latin typeface="Consolas"/>
              </a:rPr>
              <a:t>       </a:t>
            </a:r>
          </a:p>
          <a:p>
            <a:r>
              <a:rPr lang="en-US" sz="1000">
                <a:solidFill>
                  <a:srgbClr val="FFFFFF"/>
                </a:solidFill>
                <a:latin typeface="Consolas"/>
              </a:rPr>
              <a:t>        </a:t>
            </a:r>
            <a:r>
              <a:rPr lang="en-US" sz="1000">
                <a:solidFill>
                  <a:srgbClr val="C586C0"/>
                </a:solidFill>
                <a:latin typeface="Consolas"/>
              </a:rPr>
              <a:t>return</a:t>
            </a:r>
            <a:r>
              <a:rPr lang="en-US" sz="1000">
                <a:solidFill>
                  <a:srgbClr val="FFFFFF"/>
                </a:solidFill>
                <a:latin typeface="Consolas"/>
              </a:rPr>
              <a:t> </a:t>
            </a:r>
            <a:r>
              <a:rPr lang="en-US" sz="1000">
                <a:solidFill>
                  <a:srgbClr val="9CDCFE"/>
                </a:solidFill>
                <a:latin typeface="Consolas"/>
              </a:rPr>
              <a:t>$s1</a:t>
            </a:r>
            <a:endParaRPr lang="en-US" sz="1000">
              <a:solidFill>
                <a:srgbClr val="FFFFFF"/>
              </a:solidFill>
              <a:latin typeface="Consolas"/>
            </a:endParaRPr>
          </a:p>
          <a:p>
            <a:r>
              <a:rPr lang="en-US" sz="1000">
                <a:solidFill>
                  <a:srgbClr val="FFFFFF"/>
                </a:solidFill>
                <a:latin typeface="Consolas"/>
              </a:rPr>
              <a:t>    } </a:t>
            </a:r>
          </a:p>
          <a:p>
            <a:r>
              <a:rPr lang="en-US" sz="1000">
                <a:solidFill>
                  <a:srgbClr val="FFFFFF"/>
                </a:solidFill>
                <a:latin typeface="Consolas"/>
              </a:rPr>
              <a:t>    </a:t>
            </a:r>
            <a:r>
              <a:rPr lang="en-US" sz="1000">
                <a:solidFill>
                  <a:srgbClr val="CE9178"/>
                </a:solidFill>
                <a:latin typeface="Consolas"/>
              </a:rPr>
              <a:t>" A return value:"</a:t>
            </a:r>
            <a:endParaRPr lang="en-US" sz="1000">
              <a:solidFill>
                <a:srgbClr val="FFFFFF"/>
              </a:solidFill>
              <a:latin typeface="Consolas"/>
            </a:endParaRPr>
          </a:p>
          <a:p>
            <a:r>
              <a:rPr lang="en-US" sz="1000">
                <a:solidFill>
                  <a:srgbClr val="FFFFFF"/>
                </a:solidFill>
                <a:latin typeface="Consolas"/>
              </a:rPr>
              <a:t>    </a:t>
            </a:r>
            <a:r>
              <a:rPr lang="en-US" sz="1000">
                <a:solidFill>
                  <a:srgbClr val="9CDCFE"/>
                </a:solidFill>
                <a:latin typeface="Consolas"/>
              </a:rPr>
              <a:t>$</a:t>
            </a:r>
            <a:r>
              <a:rPr lang="en-US" sz="1000" err="1">
                <a:solidFill>
                  <a:srgbClr val="9CDCFE"/>
                </a:solidFill>
                <a:latin typeface="Consolas"/>
              </a:rPr>
              <a:t>retval</a:t>
            </a:r>
            <a:endParaRPr lang="en-US" sz="1000">
              <a:solidFill>
                <a:srgbClr val="FFFFFF"/>
              </a:solidFill>
              <a:latin typeface="Consolas"/>
            </a:endParaRPr>
          </a:p>
          <a:p>
            <a:r>
              <a:rPr lang="en-US" sz="1000">
                <a:solidFill>
                  <a:srgbClr val="FFFFFF"/>
                </a:solidFill>
                <a:latin typeface="Consolas"/>
              </a:rPr>
              <a:t>    </a:t>
            </a:r>
            <a:r>
              <a:rPr lang="en-US" sz="1000">
                <a:solidFill>
                  <a:srgbClr val="CE9178"/>
                </a:solidFill>
                <a:latin typeface="Consolas"/>
              </a:rPr>
              <a:t>"--------------------------------------------------------"</a:t>
            </a:r>
            <a:r>
              <a:rPr lang="en-US" sz="1000">
                <a:solidFill>
                  <a:srgbClr val="FFFFFF"/>
                </a:solidFill>
                <a:latin typeface="Consolas"/>
              </a:rPr>
              <a:t>    </a:t>
            </a:r>
          </a:p>
          <a:p>
            <a:r>
              <a:rPr lang="en-US" sz="1000">
                <a:solidFill>
                  <a:srgbClr val="FFFFFF"/>
                </a:solidFill>
                <a:latin typeface="Consolas"/>
              </a:rPr>
              <a:t>    </a:t>
            </a:r>
            <a:r>
              <a:rPr lang="en-US" sz="1000">
                <a:solidFill>
                  <a:srgbClr val="9CDCFE"/>
                </a:solidFill>
                <a:latin typeface="Consolas"/>
              </a:rPr>
              <a:t>$retval2</a:t>
            </a:r>
            <a:r>
              <a:rPr lang="en-US" sz="1000">
                <a:solidFill>
                  <a:srgbClr val="FFFFFF"/>
                </a:solidFill>
                <a:latin typeface="Consolas"/>
              </a:rPr>
              <a:t> </a:t>
            </a:r>
            <a:r>
              <a:rPr lang="en-US" sz="1000">
                <a:solidFill>
                  <a:srgbClr val="D4D4D4"/>
                </a:solidFill>
                <a:latin typeface="Consolas"/>
              </a:rPr>
              <a:t>=</a:t>
            </a:r>
            <a:r>
              <a:rPr lang="en-US" sz="1000">
                <a:solidFill>
                  <a:srgbClr val="FFFFFF"/>
                </a:solidFill>
                <a:latin typeface="Consolas"/>
              </a:rPr>
              <a:t> </a:t>
            </a:r>
            <a:r>
              <a:rPr lang="en-US" sz="1000" err="1">
                <a:solidFill>
                  <a:srgbClr val="C586C0"/>
                </a:solidFill>
                <a:latin typeface="Consolas"/>
              </a:rPr>
              <a:t>InlineScript</a:t>
            </a:r>
            <a:r>
              <a:rPr lang="en-US" sz="1000">
                <a:solidFill>
                  <a:srgbClr val="FFFFFF"/>
                </a:solidFill>
                <a:latin typeface="Consolas"/>
              </a:rPr>
              <a:t> </a:t>
            </a:r>
            <a:r>
              <a:rPr lang="en-US" sz="1000">
                <a:solidFill>
                  <a:srgbClr val="7CA668"/>
                </a:solidFill>
                <a:latin typeface="Consolas"/>
              </a:rPr>
              <a:t>#Combining both: use parameter, return value</a:t>
            </a:r>
            <a:endParaRPr lang="en-US" sz="1000">
              <a:solidFill>
                <a:srgbClr val="FFFFFF"/>
              </a:solidFill>
              <a:latin typeface="Consolas"/>
            </a:endParaRPr>
          </a:p>
          <a:p>
            <a:r>
              <a:rPr lang="en-US" sz="1000">
                <a:solidFill>
                  <a:srgbClr val="FFFFFF"/>
                </a:solidFill>
                <a:latin typeface="Consolas"/>
              </a:rPr>
              <a:t>    {</a:t>
            </a:r>
          </a:p>
          <a:p>
            <a:r>
              <a:rPr lang="en-US" sz="1000">
                <a:solidFill>
                  <a:srgbClr val="FFFFFF"/>
                </a:solidFill>
                <a:latin typeface="Consolas"/>
              </a:rPr>
              <a:t>        </a:t>
            </a:r>
            <a:r>
              <a:rPr lang="en-US" sz="1000">
                <a:solidFill>
                  <a:srgbClr val="CE9178"/>
                </a:solidFill>
                <a:latin typeface="Consolas"/>
              </a:rPr>
              <a:t>"received a parameter"</a:t>
            </a:r>
            <a:endParaRPr lang="en-US" sz="1000">
              <a:solidFill>
                <a:srgbClr val="FFFFFF"/>
              </a:solidFill>
              <a:latin typeface="Consolas"/>
            </a:endParaRPr>
          </a:p>
          <a:p>
            <a:r>
              <a:rPr lang="en-US" sz="1000">
                <a:solidFill>
                  <a:srgbClr val="FFFFFF"/>
                </a:solidFill>
                <a:latin typeface="Consolas"/>
              </a:rPr>
              <a:t>        </a:t>
            </a:r>
            <a:r>
              <a:rPr lang="en-US" sz="1000">
                <a:solidFill>
                  <a:srgbClr val="9CDCFE"/>
                </a:solidFill>
                <a:latin typeface="Consolas"/>
              </a:rPr>
              <a:t>$</a:t>
            </a:r>
            <a:r>
              <a:rPr lang="en-US" sz="1000">
                <a:solidFill>
                  <a:srgbClr val="569CD6"/>
                </a:solidFill>
                <a:latin typeface="Consolas"/>
              </a:rPr>
              <a:t>using</a:t>
            </a:r>
            <a:r>
              <a:rPr lang="en-US" sz="1000">
                <a:solidFill>
                  <a:srgbClr val="9CDCFE"/>
                </a:solidFill>
                <a:latin typeface="Consolas"/>
              </a:rPr>
              <a:t>:p1</a:t>
            </a:r>
            <a:endParaRPr lang="en-US" sz="1000">
              <a:solidFill>
                <a:srgbClr val="FFFFFF"/>
              </a:solidFill>
              <a:latin typeface="Consolas"/>
            </a:endParaRPr>
          </a:p>
          <a:p>
            <a:r>
              <a:rPr lang="en-US" sz="1000">
                <a:solidFill>
                  <a:srgbClr val="FFFFFF"/>
                </a:solidFill>
                <a:latin typeface="Consolas"/>
              </a:rPr>
              <a:t>        </a:t>
            </a:r>
            <a:r>
              <a:rPr lang="en-US" sz="1000">
                <a:solidFill>
                  <a:srgbClr val="CE9178"/>
                </a:solidFill>
                <a:latin typeface="Consolas"/>
              </a:rPr>
              <a:t>"doing something to it"</a:t>
            </a:r>
            <a:endParaRPr lang="en-US" sz="1000">
              <a:solidFill>
                <a:srgbClr val="FFFFFF"/>
              </a:solidFill>
              <a:latin typeface="Consolas"/>
            </a:endParaRPr>
          </a:p>
          <a:p>
            <a:r>
              <a:rPr lang="en-US" sz="1000">
                <a:solidFill>
                  <a:srgbClr val="FFFFFF"/>
                </a:solidFill>
                <a:latin typeface="Consolas"/>
              </a:rPr>
              <a:t>        </a:t>
            </a:r>
            <a:r>
              <a:rPr lang="en-US" sz="1000">
                <a:solidFill>
                  <a:srgbClr val="9CDCFE"/>
                </a:solidFill>
                <a:latin typeface="Consolas"/>
              </a:rPr>
              <a:t>$r1</a:t>
            </a:r>
            <a:r>
              <a:rPr lang="en-US" sz="1000">
                <a:solidFill>
                  <a:srgbClr val="FFFFFF"/>
                </a:solidFill>
                <a:latin typeface="Consolas"/>
              </a:rPr>
              <a:t> </a:t>
            </a:r>
            <a:r>
              <a:rPr lang="en-US" sz="1000">
                <a:solidFill>
                  <a:srgbClr val="D4D4D4"/>
                </a:solidFill>
                <a:latin typeface="Consolas"/>
              </a:rPr>
              <a:t>=</a:t>
            </a:r>
            <a:r>
              <a:rPr lang="en-US" sz="1000">
                <a:solidFill>
                  <a:srgbClr val="FFFFFF"/>
                </a:solidFill>
                <a:latin typeface="Consolas"/>
              </a:rPr>
              <a:t> (</a:t>
            </a:r>
            <a:r>
              <a:rPr lang="en-US" sz="1000">
                <a:solidFill>
                  <a:srgbClr val="9CDCFE"/>
                </a:solidFill>
                <a:latin typeface="Consolas"/>
              </a:rPr>
              <a:t>$</a:t>
            </a:r>
            <a:r>
              <a:rPr lang="en-US" sz="1000">
                <a:solidFill>
                  <a:srgbClr val="569CD6"/>
                </a:solidFill>
                <a:latin typeface="Consolas"/>
              </a:rPr>
              <a:t>using</a:t>
            </a:r>
            <a:r>
              <a:rPr lang="en-US" sz="1000">
                <a:solidFill>
                  <a:srgbClr val="9CDCFE"/>
                </a:solidFill>
                <a:latin typeface="Consolas"/>
              </a:rPr>
              <a:t>:p1</a:t>
            </a:r>
            <a:r>
              <a:rPr lang="en-US" sz="1000">
                <a:solidFill>
                  <a:srgbClr val="FFFFFF"/>
                </a:solidFill>
                <a:latin typeface="Consolas"/>
              </a:rPr>
              <a:t>).Split(</a:t>
            </a:r>
            <a:r>
              <a:rPr lang="en-US" sz="1000">
                <a:solidFill>
                  <a:srgbClr val="CE9178"/>
                </a:solidFill>
                <a:latin typeface="Consolas"/>
              </a:rPr>
              <a:t>'|'</a:t>
            </a:r>
            <a:r>
              <a:rPr lang="en-US" sz="1000">
                <a:solidFill>
                  <a:srgbClr val="FFFFFF"/>
                </a:solidFill>
                <a:latin typeface="Consolas"/>
              </a:rPr>
              <a:t>)       </a:t>
            </a:r>
          </a:p>
          <a:p>
            <a:r>
              <a:rPr lang="en-US" sz="1000">
                <a:solidFill>
                  <a:srgbClr val="FFFFFF"/>
                </a:solidFill>
                <a:latin typeface="Consolas"/>
              </a:rPr>
              <a:t>        </a:t>
            </a:r>
            <a:r>
              <a:rPr lang="en-US" sz="1000">
                <a:solidFill>
                  <a:srgbClr val="C586C0"/>
                </a:solidFill>
                <a:latin typeface="Consolas"/>
              </a:rPr>
              <a:t>return</a:t>
            </a:r>
            <a:r>
              <a:rPr lang="en-US" sz="1000">
                <a:solidFill>
                  <a:srgbClr val="FFFFFF"/>
                </a:solidFill>
                <a:latin typeface="Consolas"/>
              </a:rPr>
              <a:t> </a:t>
            </a:r>
            <a:r>
              <a:rPr lang="en-US" sz="1000">
                <a:solidFill>
                  <a:srgbClr val="9CDCFE"/>
                </a:solidFill>
                <a:latin typeface="Consolas"/>
              </a:rPr>
              <a:t>$r1</a:t>
            </a:r>
            <a:endParaRPr lang="en-US" sz="1000">
              <a:solidFill>
                <a:srgbClr val="FFFFFF"/>
              </a:solidFill>
              <a:latin typeface="Consolas"/>
            </a:endParaRPr>
          </a:p>
          <a:p>
            <a:r>
              <a:rPr lang="en-US" sz="1000">
                <a:solidFill>
                  <a:srgbClr val="FFFFFF"/>
                </a:solidFill>
                <a:latin typeface="Consolas"/>
              </a:rPr>
              <a:t>    } </a:t>
            </a:r>
          </a:p>
          <a:p>
            <a:r>
              <a:rPr lang="en-US" sz="1000">
                <a:solidFill>
                  <a:srgbClr val="FFFFFF"/>
                </a:solidFill>
                <a:latin typeface="Consolas"/>
              </a:rPr>
              <a:t>    </a:t>
            </a:r>
            <a:r>
              <a:rPr lang="en-US" sz="1000">
                <a:solidFill>
                  <a:srgbClr val="CE9178"/>
                </a:solidFill>
                <a:latin typeface="Consolas"/>
              </a:rPr>
              <a:t>"Return value:"</a:t>
            </a:r>
            <a:endParaRPr lang="en-US" sz="1000">
              <a:solidFill>
                <a:srgbClr val="FFFFFF"/>
              </a:solidFill>
              <a:latin typeface="Consolas"/>
            </a:endParaRPr>
          </a:p>
          <a:p>
            <a:r>
              <a:rPr lang="en-US" sz="1000">
                <a:solidFill>
                  <a:srgbClr val="FFFFFF"/>
                </a:solidFill>
                <a:latin typeface="Consolas"/>
              </a:rPr>
              <a:t>    </a:t>
            </a:r>
            <a:r>
              <a:rPr lang="en-US" sz="1000">
                <a:solidFill>
                  <a:srgbClr val="9CDCFE"/>
                </a:solidFill>
                <a:latin typeface="Consolas"/>
              </a:rPr>
              <a:t>$retval2</a:t>
            </a:r>
            <a:endParaRPr lang="en-US" sz="1000">
              <a:solidFill>
                <a:srgbClr val="FFFFFF"/>
              </a:solidFill>
              <a:latin typeface="Consolas"/>
            </a:endParaRPr>
          </a:p>
          <a:p>
            <a:r>
              <a:rPr lang="en-US" sz="1000">
                <a:solidFill>
                  <a:srgbClr val="FFFFFF"/>
                </a:solidFill>
                <a:latin typeface="Consolas"/>
              </a:rPr>
              <a:t>    </a:t>
            </a:r>
            <a:r>
              <a:rPr lang="en-US" sz="1000" err="1">
                <a:solidFill>
                  <a:srgbClr val="C586C0"/>
                </a:solidFill>
                <a:latin typeface="Consolas"/>
              </a:rPr>
              <a:t>InlineScript</a:t>
            </a:r>
            <a:endParaRPr lang="en-US" sz="1000">
              <a:solidFill>
                <a:srgbClr val="FFFFFF"/>
              </a:solidFill>
              <a:latin typeface="Consolas"/>
            </a:endParaRPr>
          </a:p>
          <a:p>
            <a:r>
              <a:rPr lang="en-US" sz="1000">
                <a:solidFill>
                  <a:srgbClr val="FFFFFF"/>
                </a:solidFill>
                <a:latin typeface="Consolas"/>
              </a:rPr>
              <a:t>    {</a:t>
            </a:r>
          </a:p>
          <a:p>
            <a:r>
              <a:rPr lang="en-US" sz="1000">
                <a:solidFill>
                  <a:srgbClr val="FFFFFF"/>
                </a:solidFill>
                <a:latin typeface="Consolas"/>
              </a:rPr>
              <a:t>        </a:t>
            </a:r>
            <a:r>
              <a:rPr lang="en-US" sz="1000">
                <a:solidFill>
                  <a:srgbClr val="CE9178"/>
                </a:solidFill>
                <a:latin typeface="Consolas"/>
              </a:rPr>
              <a:t>"After completing parallel process"</a:t>
            </a:r>
            <a:endParaRPr lang="en-US" sz="1000">
              <a:solidFill>
                <a:srgbClr val="FFFFFF"/>
              </a:solidFill>
              <a:latin typeface="Consolas"/>
            </a:endParaRPr>
          </a:p>
          <a:p>
            <a:r>
              <a:rPr lang="en-US" sz="1000">
                <a:solidFill>
                  <a:srgbClr val="FFFFFF"/>
                </a:solidFill>
                <a:latin typeface="Consolas"/>
              </a:rPr>
              <a:t>        </a:t>
            </a:r>
            <a:r>
              <a:rPr lang="en-US" sz="1000">
                <a:solidFill>
                  <a:srgbClr val="DCDCAA"/>
                </a:solidFill>
                <a:latin typeface="Consolas"/>
              </a:rPr>
              <a:t>Get-Date</a:t>
            </a:r>
            <a:r>
              <a:rPr lang="en-US" sz="1000">
                <a:solidFill>
                  <a:srgbClr val="FFFFFF"/>
                </a:solidFill>
                <a:latin typeface="Consolas"/>
              </a:rPr>
              <a:t>       </a:t>
            </a:r>
          </a:p>
          <a:p>
            <a:r>
              <a:rPr lang="en-US" sz="1000">
                <a:solidFill>
                  <a:srgbClr val="FFFFFF"/>
                </a:solidFill>
                <a:latin typeface="Consolas"/>
              </a:rPr>
              <a:t>    }</a:t>
            </a:r>
          </a:p>
          <a:p>
            <a:r>
              <a:rPr lang="en-US" sz="1000">
                <a:solidFill>
                  <a:srgbClr val="FFFFFF"/>
                </a:solidFill>
                <a:latin typeface="Consolas"/>
              </a:rPr>
              <a:t>}</a:t>
            </a:r>
          </a:p>
          <a:p>
            <a:r>
              <a:rPr lang="en-US" sz="1000">
                <a:solidFill>
                  <a:srgbClr val="FFFFFF"/>
                </a:solidFill>
                <a:latin typeface="Consolas"/>
              </a:rPr>
              <a:t>HelloWorld  </a:t>
            </a:r>
            <a:r>
              <a:rPr lang="en-US" sz="1000">
                <a:solidFill>
                  <a:srgbClr val="7CA668"/>
                </a:solidFill>
                <a:latin typeface="Consolas"/>
              </a:rPr>
              <a:t># and we execute the workflow</a:t>
            </a:r>
            <a:endParaRPr lang="en-US" sz="1000" b="0">
              <a:solidFill>
                <a:srgbClr val="FFFFFF"/>
              </a:solidFill>
              <a:effectLst/>
              <a:latin typeface="Consolas"/>
            </a:endParaRPr>
          </a:p>
        </p:txBody>
      </p:sp>
    </p:spTree>
    <p:extLst>
      <p:ext uri="{BB962C8B-B14F-4D97-AF65-F5344CB8AC3E}">
        <p14:creationId xmlns:p14="http://schemas.microsoft.com/office/powerpoint/2010/main" val="312089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7772400" cy="307975"/>
          </a:xfrm>
        </p:spPr>
        <p:txBody>
          <a:bodyPr>
            <a:noAutofit/>
          </a:bodyPr>
          <a:lstStyle/>
          <a:p>
            <a:r>
              <a:rPr lang="en-US" sz="1600" b="1" smtClean="0">
                <a:solidFill>
                  <a:srgbClr val="00B050"/>
                </a:solidFill>
              </a:rPr>
              <a:t>And here we see the output</a:t>
            </a:r>
            <a:endParaRPr lang="en-US" sz="1600" b="1">
              <a:solidFill>
                <a:srgbClr val="00B050"/>
              </a:solidFill>
            </a:endParaRPr>
          </a:p>
        </p:txBody>
      </p:sp>
      <p:sp>
        <p:nvSpPr>
          <p:cNvPr id="3" name="Subtitle 2"/>
          <p:cNvSpPr>
            <a:spLocks noGrp="1"/>
          </p:cNvSpPr>
          <p:nvPr>
            <p:ph type="subTitle" idx="1"/>
          </p:nvPr>
        </p:nvSpPr>
        <p:spPr>
          <a:xfrm>
            <a:off x="1524000" y="6400800"/>
            <a:ext cx="6400800" cy="304800"/>
          </a:xfrm>
        </p:spPr>
        <p:txBody>
          <a:bodyPr>
            <a:normAutofit fontScale="92500" lnSpcReduction="10000"/>
          </a:bodyPr>
          <a:lstStyle/>
          <a:p>
            <a:endParaRPr lang="en-US" sz="160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688" y="652463"/>
            <a:ext cx="5000625" cy="555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1208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a:bodyPr>
          <a:lstStyle/>
          <a:p>
            <a:r>
              <a:rPr lang="en-US" sz="1600" smtClean="0"/>
              <a:t>Functions in </a:t>
            </a:r>
            <a:r>
              <a:rPr lang="en-US" sz="1600" err="1" smtClean="0"/>
              <a:t>powershell</a:t>
            </a:r>
            <a:r>
              <a:rPr lang="en-US" sz="1600" smtClean="0"/>
              <a:t> work fine …</a:t>
            </a:r>
            <a:endParaRPr lang="en-US" sz="1600"/>
          </a:p>
        </p:txBody>
      </p:sp>
      <p:sp>
        <p:nvSpPr>
          <p:cNvPr id="3" name="Content Placeholder 2"/>
          <p:cNvSpPr>
            <a:spLocks noGrp="1"/>
          </p:cNvSpPr>
          <p:nvPr>
            <p:ph idx="1"/>
          </p:nvPr>
        </p:nvSpPr>
        <p:spPr>
          <a:xfrm>
            <a:off x="152400" y="381000"/>
            <a:ext cx="8686800" cy="5105400"/>
          </a:xfrm>
          <a:solidFill>
            <a:schemeClr val="tx1"/>
          </a:solidFill>
        </p:spPr>
        <p:txBody>
          <a:bodyPr>
            <a:normAutofit fontScale="25000" lnSpcReduction="20000"/>
          </a:bodyPr>
          <a:lstStyle/>
          <a:p>
            <a:r>
              <a:rPr lang="en-US" sz="4800">
                <a:solidFill>
                  <a:srgbClr val="7CA668"/>
                </a:solidFill>
                <a:latin typeface="Consolas"/>
              </a:rPr>
              <a:t># Script_Blocks_are_a_good_thing_A.ps1</a:t>
            </a:r>
            <a:endParaRPr lang="en-US" sz="4800">
              <a:solidFill>
                <a:srgbClr val="FFFFFF"/>
              </a:solidFill>
              <a:latin typeface="Consolas"/>
            </a:endParaRPr>
          </a:p>
          <a:p>
            <a:r>
              <a:rPr lang="en-US" sz="4800">
                <a:solidFill>
                  <a:srgbClr val="7CA668"/>
                </a:solidFill>
                <a:latin typeface="Consolas"/>
              </a:rPr>
              <a:t># using a function</a:t>
            </a:r>
            <a:endParaRPr lang="en-US" sz="4800">
              <a:solidFill>
                <a:srgbClr val="FFFFFF"/>
              </a:solidFill>
              <a:latin typeface="Consolas"/>
            </a:endParaRPr>
          </a:p>
          <a:p>
            <a:r>
              <a:rPr lang="en-US" sz="4800">
                <a:solidFill>
                  <a:srgbClr val="569CD6"/>
                </a:solidFill>
                <a:latin typeface="Consolas"/>
              </a:rPr>
              <a:t>function</a:t>
            </a:r>
            <a:r>
              <a:rPr lang="en-US" sz="4800">
                <a:solidFill>
                  <a:srgbClr val="FFFFFF"/>
                </a:solidFill>
                <a:latin typeface="Consolas"/>
              </a:rPr>
              <a:t> </a:t>
            </a:r>
            <a:r>
              <a:rPr lang="en-US" sz="4800">
                <a:solidFill>
                  <a:srgbClr val="DCDCAA"/>
                </a:solidFill>
                <a:latin typeface="Consolas"/>
              </a:rPr>
              <a:t>Invoke-Sqlcmd3_db</a:t>
            </a:r>
            <a:r>
              <a:rPr lang="en-US" sz="4800">
                <a:solidFill>
                  <a:srgbClr val="FFFFFF"/>
                </a:solidFill>
                <a:latin typeface="Consolas"/>
              </a:rPr>
              <a:t> (</a:t>
            </a:r>
            <a:r>
              <a:rPr lang="en-US" sz="4800">
                <a:solidFill>
                  <a:srgbClr val="9CDCFE"/>
                </a:solidFill>
                <a:latin typeface="Consolas"/>
              </a:rPr>
              <a:t>$</a:t>
            </a:r>
            <a:r>
              <a:rPr lang="en-US" sz="4800" err="1">
                <a:solidFill>
                  <a:srgbClr val="9CDCFE"/>
                </a:solidFill>
                <a:latin typeface="Consolas"/>
              </a:rPr>
              <a:t>ServerInstance</a:t>
            </a:r>
            <a:r>
              <a:rPr lang="en-US" sz="4800">
                <a:solidFill>
                  <a:srgbClr val="D4D4D4"/>
                </a:solidFill>
                <a:latin typeface="Consolas"/>
              </a:rPr>
              <a:t>,</a:t>
            </a:r>
            <a:r>
              <a:rPr lang="en-US" sz="4800">
                <a:solidFill>
                  <a:srgbClr val="9CDCFE"/>
                </a:solidFill>
                <a:latin typeface="Consolas"/>
              </a:rPr>
              <a:t>$Query</a:t>
            </a:r>
            <a:r>
              <a:rPr lang="en-US" sz="4800">
                <a:solidFill>
                  <a:srgbClr val="D4D4D4"/>
                </a:solidFill>
                <a:latin typeface="Consolas"/>
              </a:rPr>
              <a:t>,</a:t>
            </a:r>
            <a:r>
              <a:rPr lang="en-US" sz="4800">
                <a:solidFill>
                  <a:srgbClr val="FFFFFF"/>
                </a:solidFill>
                <a:latin typeface="Consolas"/>
              </a:rPr>
              <a:t> </a:t>
            </a:r>
            <a:r>
              <a:rPr lang="en-US" sz="4800">
                <a:solidFill>
                  <a:srgbClr val="9CDCFE"/>
                </a:solidFill>
                <a:latin typeface="Consolas"/>
              </a:rPr>
              <a:t>$Database</a:t>
            </a:r>
            <a:r>
              <a:rPr lang="en-US" sz="4800">
                <a:solidFill>
                  <a:srgbClr val="FFFFFF"/>
                </a:solidFill>
                <a:latin typeface="Consolas"/>
              </a:rPr>
              <a:t>)</a:t>
            </a:r>
          </a:p>
          <a:p>
            <a:r>
              <a:rPr lang="en-US" sz="4800">
                <a:solidFill>
                  <a:srgbClr val="7CA668"/>
                </a:solidFill>
                <a:latin typeface="Consolas"/>
              </a:rPr>
              <a:t># Based on Chad Millers Invoke-Sqlcmd3</a:t>
            </a:r>
            <a:endParaRPr lang="en-US" sz="4800">
              <a:solidFill>
                <a:srgbClr val="FFFFFF"/>
              </a:solidFill>
              <a:latin typeface="Consolas"/>
            </a:endParaRPr>
          </a:p>
          <a:p>
            <a:r>
              <a:rPr lang="en-US" sz="4800">
                <a:solidFill>
                  <a:srgbClr val="FFFFFF"/>
                </a:solidFill>
                <a:latin typeface="Consolas"/>
              </a:rPr>
              <a:t>{</a:t>
            </a:r>
          </a:p>
          <a:p>
            <a:r>
              <a:rPr lang="en-US" sz="4800">
                <a:solidFill>
                  <a:srgbClr val="FFFFFF"/>
                </a:solidFill>
                <a:latin typeface="Consolas"/>
              </a:rPr>
              <a:t>    </a:t>
            </a:r>
            <a:r>
              <a:rPr lang="en-US" sz="4800">
                <a:solidFill>
                  <a:srgbClr val="9CDCFE"/>
                </a:solidFill>
                <a:latin typeface="Consolas"/>
              </a:rPr>
              <a:t>$</a:t>
            </a:r>
            <a:r>
              <a:rPr lang="en-US" sz="4800" err="1">
                <a:solidFill>
                  <a:srgbClr val="9CDCFE"/>
                </a:solidFill>
                <a:latin typeface="Consolas"/>
              </a:rPr>
              <a:t>QueryTimeout</a:t>
            </a:r>
            <a:r>
              <a:rPr lang="en-US" sz="4800">
                <a:solidFill>
                  <a:srgbClr val="D4D4D4"/>
                </a:solidFill>
                <a:latin typeface="Consolas"/>
              </a:rPr>
              <a:t>=</a:t>
            </a:r>
            <a:r>
              <a:rPr lang="en-US" sz="4800">
                <a:solidFill>
                  <a:srgbClr val="B5CEA8"/>
                </a:solidFill>
                <a:latin typeface="Consolas"/>
              </a:rPr>
              <a:t>600</a:t>
            </a:r>
            <a:endParaRPr lang="en-US" sz="4800">
              <a:solidFill>
                <a:srgbClr val="FFFFFF"/>
              </a:solidFill>
              <a:latin typeface="Consolas"/>
            </a:endParaRPr>
          </a:p>
          <a:p>
            <a:r>
              <a:rPr lang="en-US" sz="4800">
                <a:solidFill>
                  <a:srgbClr val="FFFFFF"/>
                </a:solidFill>
                <a:latin typeface="Consolas"/>
              </a:rPr>
              <a:t>    </a:t>
            </a:r>
            <a:r>
              <a:rPr lang="en-US" sz="4800">
                <a:solidFill>
                  <a:srgbClr val="9CDCFE"/>
                </a:solidFill>
                <a:latin typeface="Consolas"/>
              </a:rPr>
              <a:t>$conn</a:t>
            </a:r>
            <a:r>
              <a:rPr lang="en-US" sz="4800">
                <a:solidFill>
                  <a:srgbClr val="D4D4D4"/>
                </a:solidFill>
                <a:latin typeface="Consolas"/>
              </a:rPr>
              <a:t>=</a:t>
            </a:r>
            <a:r>
              <a:rPr lang="en-US" sz="4800">
                <a:solidFill>
                  <a:srgbClr val="DCDCAA"/>
                </a:solidFill>
                <a:latin typeface="Consolas"/>
              </a:rPr>
              <a:t>new-object</a:t>
            </a:r>
            <a:r>
              <a:rPr lang="en-US" sz="4800">
                <a:solidFill>
                  <a:srgbClr val="FFFFFF"/>
                </a:solidFill>
                <a:latin typeface="Consolas"/>
              </a:rPr>
              <a:t> </a:t>
            </a:r>
            <a:r>
              <a:rPr lang="en-US" sz="4800" err="1">
                <a:solidFill>
                  <a:srgbClr val="FFFFFF"/>
                </a:solidFill>
                <a:latin typeface="Consolas"/>
              </a:rPr>
              <a:t>System.Data.SqlClient.SQLConnection</a:t>
            </a:r>
            <a:endParaRPr lang="en-US" sz="4800">
              <a:solidFill>
                <a:srgbClr val="FFFFFF"/>
              </a:solidFill>
              <a:latin typeface="Consolas"/>
            </a:endParaRPr>
          </a:p>
          <a:p>
            <a:r>
              <a:rPr lang="en-US" sz="4800">
                <a:solidFill>
                  <a:srgbClr val="FFFFFF"/>
                </a:solidFill>
                <a:latin typeface="Consolas"/>
              </a:rPr>
              <a:t>    </a:t>
            </a:r>
            <a:r>
              <a:rPr lang="en-US" sz="4800">
                <a:solidFill>
                  <a:srgbClr val="9CDCFE"/>
                </a:solidFill>
                <a:latin typeface="Consolas"/>
              </a:rPr>
              <a:t>$</a:t>
            </a:r>
            <a:r>
              <a:rPr lang="en-US" sz="4800" err="1">
                <a:solidFill>
                  <a:srgbClr val="9CDCFE"/>
                </a:solidFill>
                <a:latin typeface="Consolas"/>
              </a:rPr>
              <a:t>constring</a:t>
            </a:r>
            <a:r>
              <a:rPr lang="en-US" sz="4800">
                <a:solidFill>
                  <a:srgbClr val="FFFFFF"/>
                </a:solidFill>
                <a:latin typeface="Consolas"/>
              </a:rPr>
              <a:t> </a:t>
            </a:r>
            <a:r>
              <a:rPr lang="en-US" sz="4800">
                <a:solidFill>
                  <a:srgbClr val="D4D4D4"/>
                </a:solidFill>
                <a:latin typeface="Consolas"/>
              </a:rPr>
              <a:t>=</a:t>
            </a:r>
            <a:r>
              <a:rPr lang="en-US" sz="4800">
                <a:solidFill>
                  <a:srgbClr val="FFFFFF"/>
                </a:solidFill>
                <a:latin typeface="Consolas"/>
              </a:rPr>
              <a:t> </a:t>
            </a:r>
            <a:r>
              <a:rPr lang="en-US" sz="4800">
                <a:solidFill>
                  <a:srgbClr val="CE9178"/>
                </a:solidFill>
                <a:latin typeface="Consolas"/>
              </a:rPr>
              <a:t>"Server="</a:t>
            </a:r>
            <a:r>
              <a:rPr lang="en-US" sz="4800">
                <a:solidFill>
                  <a:srgbClr val="FFFFFF"/>
                </a:solidFill>
                <a:latin typeface="Consolas"/>
              </a:rPr>
              <a:t> </a:t>
            </a:r>
            <a:r>
              <a:rPr lang="en-US" sz="4800">
                <a:solidFill>
                  <a:srgbClr val="D4D4D4"/>
                </a:solidFill>
                <a:latin typeface="Consolas"/>
              </a:rPr>
              <a:t>+</a:t>
            </a:r>
            <a:r>
              <a:rPr lang="en-US" sz="4800">
                <a:solidFill>
                  <a:srgbClr val="FFFFFF"/>
                </a:solidFill>
                <a:latin typeface="Consolas"/>
              </a:rPr>
              <a:t> </a:t>
            </a:r>
            <a:r>
              <a:rPr lang="en-US" sz="4800">
                <a:solidFill>
                  <a:srgbClr val="9CDCFE"/>
                </a:solidFill>
                <a:latin typeface="Consolas"/>
              </a:rPr>
              <a:t>$</a:t>
            </a:r>
            <a:r>
              <a:rPr lang="en-US" sz="4800" err="1">
                <a:solidFill>
                  <a:srgbClr val="9CDCFE"/>
                </a:solidFill>
                <a:latin typeface="Consolas"/>
              </a:rPr>
              <a:t>ServerInstance</a:t>
            </a:r>
            <a:r>
              <a:rPr lang="en-US" sz="4800">
                <a:solidFill>
                  <a:srgbClr val="FFFFFF"/>
                </a:solidFill>
                <a:latin typeface="Consolas"/>
              </a:rPr>
              <a:t> </a:t>
            </a:r>
            <a:r>
              <a:rPr lang="en-US" sz="4800">
                <a:solidFill>
                  <a:srgbClr val="D4D4D4"/>
                </a:solidFill>
                <a:latin typeface="Consolas"/>
              </a:rPr>
              <a:t>+</a:t>
            </a:r>
            <a:r>
              <a:rPr lang="en-US" sz="4800">
                <a:solidFill>
                  <a:srgbClr val="FFFFFF"/>
                </a:solidFill>
                <a:latin typeface="Consolas"/>
              </a:rPr>
              <a:t> </a:t>
            </a:r>
            <a:r>
              <a:rPr lang="en-US" sz="4800">
                <a:solidFill>
                  <a:srgbClr val="CE9178"/>
                </a:solidFill>
                <a:latin typeface="Consolas"/>
              </a:rPr>
              <a:t>";</a:t>
            </a:r>
            <a:r>
              <a:rPr lang="en-US" sz="4800" err="1">
                <a:solidFill>
                  <a:srgbClr val="CE9178"/>
                </a:solidFill>
                <a:latin typeface="Consolas"/>
              </a:rPr>
              <a:t>Trusted_Connection</a:t>
            </a:r>
            <a:r>
              <a:rPr lang="en-US" sz="4800">
                <a:solidFill>
                  <a:srgbClr val="CE9178"/>
                </a:solidFill>
                <a:latin typeface="Consolas"/>
              </a:rPr>
              <a:t>=</a:t>
            </a:r>
            <a:r>
              <a:rPr lang="en-US" sz="4800" err="1">
                <a:solidFill>
                  <a:srgbClr val="CE9178"/>
                </a:solidFill>
                <a:latin typeface="Consolas"/>
              </a:rPr>
              <a:t>True;database</a:t>
            </a:r>
            <a:r>
              <a:rPr lang="en-US" sz="4800">
                <a:solidFill>
                  <a:srgbClr val="CE9178"/>
                </a:solidFill>
                <a:latin typeface="Consolas"/>
              </a:rPr>
              <a:t>="</a:t>
            </a:r>
            <a:r>
              <a:rPr lang="en-US" sz="4800">
                <a:solidFill>
                  <a:srgbClr val="FFFFFF"/>
                </a:solidFill>
                <a:latin typeface="Consolas"/>
              </a:rPr>
              <a:t> </a:t>
            </a:r>
            <a:r>
              <a:rPr lang="en-US" sz="4800">
                <a:solidFill>
                  <a:srgbClr val="D4D4D4"/>
                </a:solidFill>
                <a:latin typeface="Consolas"/>
              </a:rPr>
              <a:t>+</a:t>
            </a:r>
            <a:r>
              <a:rPr lang="en-US" sz="4800">
                <a:solidFill>
                  <a:srgbClr val="FFFFFF"/>
                </a:solidFill>
                <a:latin typeface="Consolas"/>
              </a:rPr>
              <a:t> </a:t>
            </a:r>
            <a:r>
              <a:rPr lang="en-US" sz="4800">
                <a:solidFill>
                  <a:srgbClr val="9CDCFE"/>
                </a:solidFill>
                <a:latin typeface="Consolas"/>
              </a:rPr>
              <a:t>$Database</a:t>
            </a:r>
            <a:endParaRPr lang="en-US" sz="4800">
              <a:solidFill>
                <a:srgbClr val="FFFFFF"/>
              </a:solidFill>
              <a:latin typeface="Consolas"/>
            </a:endParaRPr>
          </a:p>
          <a:p>
            <a:r>
              <a:rPr lang="en-US" sz="4800">
                <a:solidFill>
                  <a:srgbClr val="FFFFFF"/>
                </a:solidFill>
                <a:latin typeface="Consolas"/>
              </a:rPr>
              <a:t>    </a:t>
            </a:r>
            <a:r>
              <a:rPr lang="en-US" sz="4800">
                <a:solidFill>
                  <a:srgbClr val="9CDCFE"/>
                </a:solidFill>
                <a:latin typeface="Consolas"/>
              </a:rPr>
              <a:t>$</a:t>
            </a:r>
            <a:r>
              <a:rPr lang="en-US" sz="4800" err="1">
                <a:solidFill>
                  <a:srgbClr val="9CDCFE"/>
                </a:solidFill>
                <a:latin typeface="Consolas"/>
              </a:rPr>
              <a:t>conn</a:t>
            </a:r>
            <a:r>
              <a:rPr lang="en-US" sz="4800" err="1">
                <a:solidFill>
                  <a:srgbClr val="DCDCAA"/>
                </a:solidFill>
                <a:latin typeface="Consolas"/>
              </a:rPr>
              <a:t>.ConnectionString</a:t>
            </a:r>
            <a:r>
              <a:rPr lang="en-US" sz="4800">
                <a:solidFill>
                  <a:srgbClr val="D4D4D4"/>
                </a:solidFill>
                <a:latin typeface="Consolas"/>
              </a:rPr>
              <a:t>=</a:t>
            </a:r>
            <a:r>
              <a:rPr lang="en-US" sz="4800">
                <a:solidFill>
                  <a:srgbClr val="9CDCFE"/>
                </a:solidFill>
                <a:latin typeface="Consolas"/>
              </a:rPr>
              <a:t>$</a:t>
            </a:r>
            <a:r>
              <a:rPr lang="en-US" sz="4800" err="1">
                <a:solidFill>
                  <a:srgbClr val="9CDCFE"/>
                </a:solidFill>
                <a:latin typeface="Consolas"/>
              </a:rPr>
              <a:t>constring</a:t>
            </a:r>
            <a:endParaRPr lang="en-US" sz="4800">
              <a:solidFill>
                <a:srgbClr val="FFFFFF"/>
              </a:solidFill>
              <a:latin typeface="Consolas"/>
            </a:endParaRPr>
          </a:p>
          <a:p>
            <a:r>
              <a:rPr lang="en-US" sz="4800">
                <a:solidFill>
                  <a:srgbClr val="FFFFFF"/>
                </a:solidFill>
                <a:latin typeface="Consolas"/>
              </a:rPr>
              <a:t>    </a:t>
            </a:r>
            <a:r>
              <a:rPr lang="en-US" sz="4800">
                <a:solidFill>
                  <a:srgbClr val="9CDCFE"/>
                </a:solidFill>
                <a:latin typeface="Consolas"/>
              </a:rPr>
              <a:t>$</a:t>
            </a:r>
            <a:r>
              <a:rPr lang="en-US" sz="4800" err="1">
                <a:solidFill>
                  <a:srgbClr val="9CDCFE"/>
                </a:solidFill>
                <a:latin typeface="Consolas"/>
              </a:rPr>
              <a:t>conn</a:t>
            </a:r>
            <a:r>
              <a:rPr lang="en-US" sz="4800" err="1">
                <a:solidFill>
                  <a:srgbClr val="DCDCAA"/>
                </a:solidFill>
                <a:latin typeface="Consolas"/>
              </a:rPr>
              <a:t>.Open</a:t>
            </a:r>
            <a:r>
              <a:rPr lang="en-US" sz="4800">
                <a:solidFill>
                  <a:srgbClr val="FFFFFF"/>
                </a:solidFill>
                <a:latin typeface="Consolas"/>
              </a:rPr>
              <a:t>()</a:t>
            </a:r>
          </a:p>
          <a:p>
            <a:r>
              <a:rPr lang="en-US" sz="4800">
                <a:solidFill>
                  <a:srgbClr val="FFFFFF"/>
                </a:solidFill>
                <a:latin typeface="Consolas"/>
              </a:rPr>
              <a:t>    </a:t>
            </a:r>
            <a:r>
              <a:rPr lang="en-US" sz="4800">
                <a:solidFill>
                  <a:srgbClr val="C586C0"/>
                </a:solidFill>
                <a:latin typeface="Consolas"/>
              </a:rPr>
              <a:t>if</a:t>
            </a:r>
            <a:r>
              <a:rPr lang="en-US" sz="4800">
                <a:solidFill>
                  <a:srgbClr val="FFFFFF"/>
                </a:solidFill>
                <a:latin typeface="Consolas"/>
              </a:rPr>
              <a:t>(</a:t>
            </a:r>
            <a:r>
              <a:rPr lang="en-US" sz="4800">
                <a:solidFill>
                  <a:srgbClr val="9CDCFE"/>
                </a:solidFill>
                <a:latin typeface="Consolas"/>
              </a:rPr>
              <a:t>$conn</a:t>
            </a:r>
            <a:r>
              <a:rPr lang="en-US" sz="4800">
                <a:solidFill>
                  <a:srgbClr val="FFFFFF"/>
                </a:solidFill>
                <a:latin typeface="Consolas"/>
              </a:rPr>
              <a:t>)</a:t>
            </a:r>
          </a:p>
          <a:p>
            <a:r>
              <a:rPr lang="en-US" sz="4800">
                <a:solidFill>
                  <a:srgbClr val="FFFFFF"/>
                </a:solidFill>
                <a:latin typeface="Consolas"/>
              </a:rPr>
              <a:t>    {</a:t>
            </a:r>
          </a:p>
          <a:p>
            <a:r>
              <a:rPr lang="en-US" sz="4800">
                <a:solidFill>
                  <a:srgbClr val="FFFFFF"/>
                </a:solidFill>
                <a:latin typeface="Consolas"/>
              </a:rPr>
              <a:t>        </a:t>
            </a:r>
            <a:r>
              <a:rPr lang="en-US" sz="4800">
                <a:solidFill>
                  <a:srgbClr val="9CDCFE"/>
                </a:solidFill>
                <a:latin typeface="Consolas"/>
              </a:rPr>
              <a:t>$</a:t>
            </a:r>
            <a:r>
              <a:rPr lang="en-US" sz="4800" err="1">
                <a:solidFill>
                  <a:srgbClr val="9CDCFE"/>
                </a:solidFill>
                <a:latin typeface="Consolas"/>
              </a:rPr>
              <a:t>cmd</a:t>
            </a:r>
            <a:r>
              <a:rPr lang="en-US" sz="4800">
                <a:solidFill>
                  <a:srgbClr val="D4D4D4"/>
                </a:solidFill>
                <a:latin typeface="Consolas"/>
              </a:rPr>
              <a:t>=</a:t>
            </a:r>
            <a:r>
              <a:rPr lang="en-US" sz="4800">
                <a:solidFill>
                  <a:srgbClr val="DCDCAA"/>
                </a:solidFill>
                <a:latin typeface="Consolas"/>
              </a:rPr>
              <a:t>new-object</a:t>
            </a:r>
            <a:r>
              <a:rPr lang="en-US" sz="4800">
                <a:solidFill>
                  <a:srgbClr val="FFFFFF"/>
                </a:solidFill>
                <a:latin typeface="Consolas"/>
              </a:rPr>
              <a:t> </a:t>
            </a:r>
            <a:r>
              <a:rPr lang="en-US" sz="4800" err="1">
                <a:solidFill>
                  <a:srgbClr val="FFFFFF"/>
                </a:solidFill>
                <a:latin typeface="Consolas"/>
              </a:rPr>
              <a:t>System.Data.SqlClient.SqlCommand</a:t>
            </a:r>
            <a:r>
              <a:rPr lang="en-US" sz="4800">
                <a:solidFill>
                  <a:srgbClr val="FFFFFF"/>
                </a:solidFill>
                <a:latin typeface="Consolas"/>
              </a:rPr>
              <a:t>(</a:t>
            </a:r>
            <a:r>
              <a:rPr lang="en-US" sz="4800">
                <a:solidFill>
                  <a:srgbClr val="9CDCFE"/>
                </a:solidFill>
                <a:latin typeface="Consolas"/>
              </a:rPr>
              <a:t>$</a:t>
            </a:r>
            <a:r>
              <a:rPr lang="en-US" sz="4800" err="1">
                <a:solidFill>
                  <a:srgbClr val="9CDCFE"/>
                </a:solidFill>
                <a:latin typeface="Consolas"/>
              </a:rPr>
              <a:t>Query</a:t>
            </a:r>
            <a:r>
              <a:rPr lang="en-US" sz="4800" err="1">
                <a:solidFill>
                  <a:srgbClr val="D4D4D4"/>
                </a:solidFill>
                <a:latin typeface="Consolas"/>
              </a:rPr>
              <a:t>,</a:t>
            </a:r>
            <a:r>
              <a:rPr lang="en-US" sz="4800" err="1">
                <a:solidFill>
                  <a:srgbClr val="9CDCFE"/>
                </a:solidFill>
                <a:latin typeface="Consolas"/>
              </a:rPr>
              <a:t>$conn</a:t>
            </a:r>
            <a:r>
              <a:rPr lang="en-US" sz="4800">
                <a:solidFill>
                  <a:srgbClr val="FFFFFF"/>
                </a:solidFill>
                <a:latin typeface="Consolas"/>
              </a:rPr>
              <a:t>)</a:t>
            </a:r>
          </a:p>
          <a:p>
            <a:r>
              <a:rPr lang="en-US" sz="4800">
                <a:solidFill>
                  <a:srgbClr val="FFFFFF"/>
                </a:solidFill>
                <a:latin typeface="Consolas"/>
              </a:rPr>
              <a:t>        </a:t>
            </a:r>
            <a:r>
              <a:rPr lang="en-US" sz="4800">
                <a:solidFill>
                  <a:srgbClr val="9CDCFE"/>
                </a:solidFill>
                <a:latin typeface="Consolas"/>
              </a:rPr>
              <a:t>$</a:t>
            </a:r>
            <a:r>
              <a:rPr lang="en-US" sz="4800" err="1">
                <a:solidFill>
                  <a:srgbClr val="9CDCFE"/>
                </a:solidFill>
                <a:latin typeface="Consolas"/>
              </a:rPr>
              <a:t>cmd</a:t>
            </a:r>
            <a:r>
              <a:rPr lang="en-US" sz="4800" err="1">
                <a:solidFill>
                  <a:srgbClr val="DCDCAA"/>
                </a:solidFill>
                <a:latin typeface="Consolas"/>
              </a:rPr>
              <a:t>.CommandTimeout</a:t>
            </a:r>
            <a:r>
              <a:rPr lang="en-US" sz="4800">
                <a:solidFill>
                  <a:srgbClr val="D4D4D4"/>
                </a:solidFill>
                <a:latin typeface="Consolas"/>
              </a:rPr>
              <a:t>=</a:t>
            </a:r>
            <a:r>
              <a:rPr lang="en-US" sz="4800">
                <a:solidFill>
                  <a:srgbClr val="9CDCFE"/>
                </a:solidFill>
                <a:latin typeface="Consolas"/>
              </a:rPr>
              <a:t>$</a:t>
            </a:r>
            <a:r>
              <a:rPr lang="en-US" sz="4800" err="1">
                <a:solidFill>
                  <a:srgbClr val="9CDCFE"/>
                </a:solidFill>
                <a:latin typeface="Consolas"/>
              </a:rPr>
              <a:t>QueryTimeout</a:t>
            </a:r>
            <a:endParaRPr lang="en-US" sz="4800">
              <a:solidFill>
                <a:srgbClr val="FFFFFF"/>
              </a:solidFill>
              <a:latin typeface="Consolas"/>
            </a:endParaRPr>
          </a:p>
          <a:p>
            <a:r>
              <a:rPr lang="en-US" sz="4800">
                <a:solidFill>
                  <a:srgbClr val="FFFFFF"/>
                </a:solidFill>
                <a:latin typeface="Consolas"/>
              </a:rPr>
              <a:t>        </a:t>
            </a:r>
            <a:r>
              <a:rPr lang="en-US" sz="4800">
                <a:solidFill>
                  <a:srgbClr val="9CDCFE"/>
                </a:solidFill>
                <a:latin typeface="Consolas"/>
              </a:rPr>
              <a:t>$ds</a:t>
            </a:r>
            <a:r>
              <a:rPr lang="en-US" sz="4800">
                <a:solidFill>
                  <a:srgbClr val="D4D4D4"/>
                </a:solidFill>
                <a:latin typeface="Consolas"/>
              </a:rPr>
              <a:t>=</a:t>
            </a:r>
            <a:r>
              <a:rPr lang="en-US" sz="4800">
                <a:solidFill>
                  <a:srgbClr val="DCDCAA"/>
                </a:solidFill>
                <a:latin typeface="Consolas"/>
              </a:rPr>
              <a:t>New-Object</a:t>
            </a:r>
            <a:r>
              <a:rPr lang="en-US" sz="4800">
                <a:solidFill>
                  <a:srgbClr val="FFFFFF"/>
                </a:solidFill>
                <a:latin typeface="Consolas"/>
              </a:rPr>
              <a:t> </a:t>
            </a:r>
            <a:r>
              <a:rPr lang="en-US" sz="4800" err="1">
                <a:solidFill>
                  <a:srgbClr val="FFFFFF"/>
                </a:solidFill>
                <a:latin typeface="Consolas"/>
              </a:rPr>
              <a:t>System.Data.DataSet</a:t>
            </a:r>
            <a:endParaRPr lang="en-US" sz="4800">
              <a:solidFill>
                <a:srgbClr val="FFFFFF"/>
              </a:solidFill>
              <a:latin typeface="Consolas"/>
            </a:endParaRPr>
          </a:p>
          <a:p>
            <a:r>
              <a:rPr lang="en-US" sz="4800">
                <a:solidFill>
                  <a:srgbClr val="FFFFFF"/>
                </a:solidFill>
                <a:latin typeface="Consolas"/>
              </a:rPr>
              <a:t>        </a:t>
            </a:r>
            <a:r>
              <a:rPr lang="en-US" sz="4800">
                <a:solidFill>
                  <a:srgbClr val="9CDCFE"/>
                </a:solidFill>
                <a:latin typeface="Consolas"/>
              </a:rPr>
              <a:t>$ds</a:t>
            </a:r>
            <a:endParaRPr lang="en-US" sz="4800">
              <a:solidFill>
                <a:srgbClr val="FFFFFF"/>
              </a:solidFill>
              <a:latin typeface="Consolas"/>
            </a:endParaRPr>
          </a:p>
          <a:p>
            <a:r>
              <a:rPr lang="en-US" sz="4800">
                <a:solidFill>
                  <a:srgbClr val="FFFFFF"/>
                </a:solidFill>
                <a:latin typeface="Consolas"/>
              </a:rPr>
              <a:t>        </a:t>
            </a:r>
            <a:r>
              <a:rPr lang="en-US" sz="4800">
                <a:solidFill>
                  <a:srgbClr val="9CDCFE"/>
                </a:solidFill>
                <a:latin typeface="Consolas"/>
              </a:rPr>
              <a:t>$da</a:t>
            </a:r>
            <a:r>
              <a:rPr lang="en-US" sz="4800">
                <a:solidFill>
                  <a:srgbClr val="D4D4D4"/>
                </a:solidFill>
                <a:latin typeface="Consolas"/>
              </a:rPr>
              <a:t>=</a:t>
            </a:r>
            <a:r>
              <a:rPr lang="en-US" sz="4800">
                <a:solidFill>
                  <a:srgbClr val="DCDCAA"/>
                </a:solidFill>
                <a:latin typeface="Consolas"/>
              </a:rPr>
              <a:t>New-Object</a:t>
            </a:r>
            <a:r>
              <a:rPr lang="en-US" sz="4800">
                <a:solidFill>
                  <a:srgbClr val="FFFFFF"/>
                </a:solidFill>
                <a:latin typeface="Consolas"/>
              </a:rPr>
              <a:t> </a:t>
            </a:r>
            <a:r>
              <a:rPr lang="en-US" sz="4800" err="1">
                <a:solidFill>
                  <a:srgbClr val="FFFFFF"/>
                </a:solidFill>
                <a:latin typeface="Consolas"/>
              </a:rPr>
              <a:t>System.Data.SqlClient.SqlDataAdapter</a:t>
            </a:r>
            <a:r>
              <a:rPr lang="en-US" sz="4800">
                <a:solidFill>
                  <a:srgbClr val="FFFFFF"/>
                </a:solidFill>
                <a:latin typeface="Consolas"/>
              </a:rPr>
              <a:t>(</a:t>
            </a:r>
            <a:r>
              <a:rPr lang="en-US" sz="4800">
                <a:solidFill>
                  <a:srgbClr val="9CDCFE"/>
                </a:solidFill>
                <a:latin typeface="Consolas"/>
              </a:rPr>
              <a:t>$</a:t>
            </a:r>
            <a:r>
              <a:rPr lang="en-US" sz="4800" err="1">
                <a:solidFill>
                  <a:srgbClr val="9CDCFE"/>
                </a:solidFill>
                <a:latin typeface="Consolas"/>
              </a:rPr>
              <a:t>cmd</a:t>
            </a:r>
            <a:r>
              <a:rPr lang="en-US" sz="4800">
                <a:solidFill>
                  <a:srgbClr val="FFFFFF"/>
                </a:solidFill>
                <a:latin typeface="Consolas"/>
              </a:rPr>
              <a:t>)</a:t>
            </a:r>
          </a:p>
          <a:p>
            <a:r>
              <a:rPr lang="en-US" sz="4800">
                <a:solidFill>
                  <a:srgbClr val="FFFFFF"/>
                </a:solidFill>
                <a:latin typeface="Consolas"/>
              </a:rPr>
              <a:t>        [</a:t>
            </a:r>
            <a:r>
              <a:rPr lang="en-US" sz="4800">
                <a:solidFill>
                  <a:srgbClr val="569CD6"/>
                </a:solidFill>
                <a:latin typeface="Consolas"/>
              </a:rPr>
              <a:t>void</a:t>
            </a:r>
            <a:r>
              <a:rPr lang="en-US" sz="4800">
                <a:solidFill>
                  <a:srgbClr val="FFFFFF"/>
                </a:solidFill>
                <a:latin typeface="Consolas"/>
              </a:rPr>
              <a:t>]</a:t>
            </a:r>
            <a:r>
              <a:rPr lang="en-US" sz="4800">
                <a:solidFill>
                  <a:srgbClr val="9CDCFE"/>
                </a:solidFill>
                <a:latin typeface="Consolas"/>
              </a:rPr>
              <a:t>$</a:t>
            </a:r>
            <a:r>
              <a:rPr lang="en-US" sz="4800" err="1">
                <a:solidFill>
                  <a:srgbClr val="9CDCFE"/>
                </a:solidFill>
                <a:latin typeface="Consolas"/>
              </a:rPr>
              <a:t>da</a:t>
            </a:r>
            <a:r>
              <a:rPr lang="en-US" sz="4800" err="1">
                <a:solidFill>
                  <a:srgbClr val="DCDCAA"/>
                </a:solidFill>
                <a:latin typeface="Consolas"/>
              </a:rPr>
              <a:t>.fill</a:t>
            </a:r>
            <a:r>
              <a:rPr lang="en-US" sz="4800">
                <a:solidFill>
                  <a:srgbClr val="FFFFFF"/>
                </a:solidFill>
                <a:latin typeface="Consolas"/>
              </a:rPr>
              <a:t>(</a:t>
            </a:r>
            <a:r>
              <a:rPr lang="en-US" sz="4800">
                <a:solidFill>
                  <a:srgbClr val="9CDCFE"/>
                </a:solidFill>
                <a:latin typeface="Consolas"/>
              </a:rPr>
              <a:t>$ds</a:t>
            </a:r>
            <a:r>
              <a:rPr lang="en-US" sz="4800">
                <a:solidFill>
                  <a:srgbClr val="FFFFFF"/>
                </a:solidFill>
                <a:latin typeface="Consolas"/>
              </a:rPr>
              <a:t>)</a:t>
            </a:r>
          </a:p>
          <a:p>
            <a:r>
              <a:rPr lang="en-US" sz="4800">
                <a:solidFill>
                  <a:srgbClr val="FFFFFF"/>
                </a:solidFill>
                <a:latin typeface="Consolas"/>
              </a:rPr>
              <a:t>        </a:t>
            </a:r>
            <a:r>
              <a:rPr lang="en-US" sz="4800">
                <a:solidFill>
                  <a:srgbClr val="9CDCFE"/>
                </a:solidFill>
                <a:latin typeface="Consolas"/>
              </a:rPr>
              <a:t>$</a:t>
            </a:r>
            <a:r>
              <a:rPr lang="en-US" sz="4800" err="1">
                <a:solidFill>
                  <a:srgbClr val="9CDCFE"/>
                </a:solidFill>
                <a:latin typeface="Consolas"/>
              </a:rPr>
              <a:t>conn</a:t>
            </a:r>
            <a:r>
              <a:rPr lang="en-US" sz="4800" err="1">
                <a:solidFill>
                  <a:srgbClr val="DCDCAA"/>
                </a:solidFill>
                <a:latin typeface="Consolas"/>
              </a:rPr>
              <a:t>.Close</a:t>
            </a:r>
            <a:r>
              <a:rPr lang="en-US" sz="4800">
                <a:solidFill>
                  <a:srgbClr val="FFFFFF"/>
                </a:solidFill>
                <a:latin typeface="Consolas"/>
              </a:rPr>
              <a:t>()</a:t>
            </a:r>
          </a:p>
          <a:p>
            <a:r>
              <a:rPr lang="en-US" sz="4800">
                <a:solidFill>
                  <a:srgbClr val="FFFFFF"/>
                </a:solidFill>
                <a:latin typeface="Consolas"/>
              </a:rPr>
              <a:t>        </a:t>
            </a:r>
            <a:r>
              <a:rPr lang="en-US" sz="4800">
                <a:solidFill>
                  <a:srgbClr val="9CDCFE"/>
                </a:solidFill>
                <a:latin typeface="Consolas"/>
              </a:rPr>
              <a:t>$</a:t>
            </a:r>
            <a:r>
              <a:rPr lang="en-US" sz="4800" err="1">
                <a:solidFill>
                  <a:srgbClr val="9CDCFE"/>
                </a:solidFill>
                <a:latin typeface="Consolas"/>
              </a:rPr>
              <a:t>ds</a:t>
            </a:r>
            <a:r>
              <a:rPr lang="en-US" sz="4800" err="1">
                <a:solidFill>
                  <a:srgbClr val="DCDCAA"/>
                </a:solidFill>
                <a:latin typeface="Consolas"/>
              </a:rPr>
              <a:t>.Tables</a:t>
            </a:r>
            <a:r>
              <a:rPr lang="en-US" sz="4800">
                <a:solidFill>
                  <a:srgbClr val="FFFFFF"/>
                </a:solidFill>
                <a:latin typeface="Consolas"/>
              </a:rPr>
              <a:t>[</a:t>
            </a:r>
            <a:r>
              <a:rPr lang="en-US" sz="4800">
                <a:solidFill>
                  <a:srgbClr val="B5CEA8"/>
                </a:solidFill>
                <a:latin typeface="Consolas"/>
              </a:rPr>
              <a:t>0</a:t>
            </a:r>
            <a:r>
              <a:rPr lang="en-US" sz="4800">
                <a:solidFill>
                  <a:srgbClr val="FFFFFF"/>
                </a:solidFill>
                <a:latin typeface="Consolas"/>
              </a:rPr>
              <a:t>]</a:t>
            </a:r>
          </a:p>
          <a:p>
            <a:r>
              <a:rPr lang="en-US" sz="4800">
                <a:solidFill>
                  <a:srgbClr val="FFFFFF"/>
                </a:solidFill>
                <a:latin typeface="Consolas"/>
              </a:rPr>
              <a:t>    }</a:t>
            </a:r>
          </a:p>
          <a:p>
            <a:r>
              <a:rPr lang="en-US" sz="4800">
                <a:solidFill>
                  <a:srgbClr val="FFFFFF"/>
                </a:solidFill>
                <a:latin typeface="Consolas"/>
              </a:rPr>
              <a:t>}</a:t>
            </a:r>
          </a:p>
          <a:p>
            <a:r>
              <a:rPr lang="en-US" sz="4800">
                <a:solidFill>
                  <a:srgbClr val="7CA668"/>
                </a:solidFill>
                <a:latin typeface="Consolas"/>
              </a:rPr>
              <a:t>#Sample use:</a:t>
            </a:r>
            <a:endParaRPr lang="en-US" sz="4800">
              <a:solidFill>
                <a:srgbClr val="FFFFFF"/>
              </a:solidFill>
              <a:latin typeface="Consolas"/>
            </a:endParaRPr>
          </a:p>
          <a:p>
            <a:r>
              <a:rPr lang="en-US" sz="4800">
                <a:solidFill>
                  <a:srgbClr val="9CDCFE"/>
                </a:solidFill>
                <a:latin typeface="Consolas"/>
              </a:rPr>
              <a:t>$server</a:t>
            </a:r>
            <a:r>
              <a:rPr lang="en-US" sz="4800">
                <a:solidFill>
                  <a:srgbClr val="FFFFFF"/>
                </a:solidFill>
                <a:latin typeface="Consolas"/>
              </a:rPr>
              <a:t> </a:t>
            </a:r>
            <a:r>
              <a:rPr lang="en-US" sz="4800">
                <a:solidFill>
                  <a:srgbClr val="D4D4D4"/>
                </a:solidFill>
                <a:latin typeface="Consolas"/>
              </a:rPr>
              <a:t>=</a:t>
            </a:r>
            <a:r>
              <a:rPr lang="en-US" sz="4800">
                <a:solidFill>
                  <a:srgbClr val="FFFFFF"/>
                </a:solidFill>
                <a:latin typeface="Consolas"/>
              </a:rPr>
              <a:t> </a:t>
            </a:r>
            <a:r>
              <a:rPr lang="en-US" sz="4800">
                <a:solidFill>
                  <a:srgbClr val="CE9178"/>
                </a:solidFill>
                <a:latin typeface="Consolas"/>
              </a:rPr>
              <a:t>"WORKSTATION\</a:t>
            </a:r>
            <a:r>
              <a:rPr lang="en-US" sz="4800" err="1">
                <a:solidFill>
                  <a:srgbClr val="CE9178"/>
                </a:solidFill>
                <a:latin typeface="Consolas"/>
              </a:rPr>
              <a:t>Sqlexpress</a:t>
            </a:r>
            <a:r>
              <a:rPr lang="en-US" sz="4800">
                <a:solidFill>
                  <a:srgbClr val="CE9178"/>
                </a:solidFill>
                <a:latin typeface="Consolas"/>
              </a:rPr>
              <a:t>"</a:t>
            </a:r>
            <a:endParaRPr lang="en-US" sz="4800">
              <a:solidFill>
                <a:srgbClr val="FFFFFF"/>
              </a:solidFill>
              <a:latin typeface="Consolas"/>
            </a:endParaRPr>
          </a:p>
          <a:p>
            <a:r>
              <a:rPr lang="en-US" sz="4800">
                <a:solidFill>
                  <a:srgbClr val="9CDCFE"/>
                </a:solidFill>
                <a:latin typeface="Consolas"/>
              </a:rPr>
              <a:t>$database</a:t>
            </a:r>
            <a:r>
              <a:rPr lang="en-US" sz="4800">
                <a:solidFill>
                  <a:srgbClr val="FFFFFF"/>
                </a:solidFill>
                <a:latin typeface="Consolas"/>
              </a:rPr>
              <a:t> </a:t>
            </a:r>
            <a:r>
              <a:rPr lang="en-US" sz="4800">
                <a:solidFill>
                  <a:srgbClr val="D4D4D4"/>
                </a:solidFill>
                <a:latin typeface="Consolas"/>
              </a:rPr>
              <a:t>=</a:t>
            </a:r>
            <a:r>
              <a:rPr lang="en-US" sz="4800">
                <a:solidFill>
                  <a:srgbClr val="FFFFFF"/>
                </a:solidFill>
                <a:latin typeface="Consolas"/>
              </a:rPr>
              <a:t> </a:t>
            </a:r>
            <a:r>
              <a:rPr lang="en-US" sz="4800">
                <a:solidFill>
                  <a:srgbClr val="CE9178"/>
                </a:solidFill>
                <a:latin typeface="Consolas"/>
              </a:rPr>
              <a:t>"AdventureWorks2017"</a:t>
            </a:r>
            <a:endParaRPr lang="en-US" sz="4800">
              <a:solidFill>
                <a:srgbClr val="FFFFFF"/>
              </a:solidFill>
              <a:latin typeface="Consolas"/>
            </a:endParaRPr>
          </a:p>
          <a:p>
            <a:r>
              <a:rPr lang="en-US" sz="4800">
                <a:solidFill>
                  <a:srgbClr val="9CDCFE"/>
                </a:solidFill>
                <a:latin typeface="Consolas"/>
              </a:rPr>
              <a:t>$query</a:t>
            </a:r>
            <a:r>
              <a:rPr lang="en-US" sz="4800">
                <a:solidFill>
                  <a:srgbClr val="FFFFFF"/>
                </a:solidFill>
                <a:latin typeface="Consolas"/>
              </a:rPr>
              <a:t> </a:t>
            </a:r>
            <a:r>
              <a:rPr lang="en-US" sz="4800">
                <a:solidFill>
                  <a:srgbClr val="D4D4D4"/>
                </a:solidFill>
                <a:latin typeface="Consolas"/>
              </a:rPr>
              <a:t>=</a:t>
            </a:r>
            <a:r>
              <a:rPr lang="en-US" sz="4800">
                <a:solidFill>
                  <a:srgbClr val="FFFFFF"/>
                </a:solidFill>
                <a:latin typeface="Consolas"/>
              </a:rPr>
              <a:t> </a:t>
            </a:r>
            <a:r>
              <a:rPr lang="en-US" sz="4800">
                <a:solidFill>
                  <a:srgbClr val="CE9178"/>
                </a:solidFill>
                <a:latin typeface="Consolas"/>
              </a:rPr>
              <a:t>'select top 5 [</a:t>
            </a:r>
            <a:r>
              <a:rPr lang="en-US" sz="4800" err="1">
                <a:solidFill>
                  <a:srgbClr val="CE9178"/>
                </a:solidFill>
                <a:latin typeface="Consolas"/>
              </a:rPr>
              <a:t>FirstName</a:t>
            </a:r>
            <a:r>
              <a:rPr lang="en-US" sz="4800">
                <a:solidFill>
                  <a:srgbClr val="CE9178"/>
                </a:solidFill>
                <a:latin typeface="Consolas"/>
              </a:rPr>
              <a:t>],[</a:t>
            </a:r>
            <a:r>
              <a:rPr lang="en-US" sz="4800" err="1">
                <a:solidFill>
                  <a:srgbClr val="CE9178"/>
                </a:solidFill>
                <a:latin typeface="Consolas"/>
              </a:rPr>
              <a:t>LastName</a:t>
            </a:r>
            <a:r>
              <a:rPr lang="en-US" sz="4800">
                <a:solidFill>
                  <a:srgbClr val="CE9178"/>
                </a:solidFill>
                <a:latin typeface="Consolas"/>
              </a:rPr>
              <a:t>],[</a:t>
            </a:r>
            <a:r>
              <a:rPr lang="en-US" sz="4800" err="1">
                <a:solidFill>
                  <a:srgbClr val="CE9178"/>
                </a:solidFill>
                <a:latin typeface="Consolas"/>
              </a:rPr>
              <a:t>EmailPromotion</a:t>
            </a:r>
            <a:r>
              <a:rPr lang="en-US" sz="4800">
                <a:solidFill>
                  <a:srgbClr val="CE9178"/>
                </a:solidFill>
                <a:latin typeface="Consolas"/>
              </a:rPr>
              <a:t>] from </a:t>
            </a:r>
            <a:r>
              <a:rPr lang="en-US" sz="4800" err="1">
                <a:solidFill>
                  <a:srgbClr val="CE9178"/>
                </a:solidFill>
                <a:latin typeface="Consolas"/>
              </a:rPr>
              <a:t>Person.Person</a:t>
            </a:r>
            <a:r>
              <a:rPr lang="en-US" sz="4800">
                <a:solidFill>
                  <a:srgbClr val="CE9178"/>
                </a:solidFill>
                <a:latin typeface="Consolas"/>
              </a:rPr>
              <a:t>'</a:t>
            </a:r>
            <a:endParaRPr lang="en-US" sz="4800">
              <a:solidFill>
                <a:srgbClr val="FFFFFF"/>
              </a:solidFill>
              <a:latin typeface="Consolas"/>
            </a:endParaRPr>
          </a:p>
          <a:p>
            <a:r>
              <a:rPr lang="en-US" sz="4800">
                <a:solidFill>
                  <a:srgbClr val="9CDCFE"/>
                </a:solidFill>
                <a:latin typeface="Consolas"/>
              </a:rPr>
              <a:t>$r</a:t>
            </a:r>
            <a:r>
              <a:rPr lang="en-US" sz="4800">
                <a:solidFill>
                  <a:srgbClr val="FFFFFF"/>
                </a:solidFill>
                <a:latin typeface="Consolas"/>
              </a:rPr>
              <a:t> </a:t>
            </a:r>
            <a:r>
              <a:rPr lang="en-US" sz="4800">
                <a:solidFill>
                  <a:srgbClr val="D4D4D4"/>
                </a:solidFill>
                <a:latin typeface="Consolas"/>
              </a:rPr>
              <a:t>=</a:t>
            </a:r>
            <a:r>
              <a:rPr lang="en-US" sz="4800">
                <a:solidFill>
                  <a:srgbClr val="FFFFFF"/>
                </a:solidFill>
                <a:latin typeface="Consolas"/>
              </a:rPr>
              <a:t> </a:t>
            </a:r>
            <a:r>
              <a:rPr lang="en-US" sz="4800">
                <a:solidFill>
                  <a:srgbClr val="DCDCAA"/>
                </a:solidFill>
                <a:latin typeface="Consolas"/>
              </a:rPr>
              <a:t>Invoke-Sqlcmd3_db</a:t>
            </a:r>
            <a:r>
              <a:rPr lang="en-US" sz="4800">
                <a:solidFill>
                  <a:srgbClr val="FFFFFF"/>
                </a:solidFill>
                <a:latin typeface="Consolas"/>
              </a:rPr>
              <a:t> </a:t>
            </a:r>
            <a:r>
              <a:rPr lang="en-US" sz="4800">
                <a:solidFill>
                  <a:srgbClr val="9CDCFE"/>
                </a:solidFill>
                <a:latin typeface="Consolas"/>
              </a:rPr>
              <a:t>$server</a:t>
            </a:r>
            <a:r>
              <a:rPr lang="en-US" sz="4800">
                <a:solidFill>
                  <a:srgbClr val="FFFFFF"/>
                </a:solidFill>
                <a:latin typeface="Consolas"/>
              </a:rPr>
              <a:t> </a:t>
            </a:r>
            <a:r>
              <a:rPr lang="en-US" sz="4800">
                <a:solidFill>
                  <a:srgbClr val="9CDCFE"/>
                </a:solidFill>
                <a:latin typeface="Consolas"/>
              </a:rPr>
              <a:t>$query</a:t>
            </a:r>
            <a:r>
              <a:rPr lang="en-US" sz="4800">
                <a:solidFill>
                  <a:srgbClr val="FFFFFF"/>
                </a:solidFill>
                <a:latin typeface="Consolas"/>
              </a:rPr>
              <a:t> </a:t>
            </a:r>
            <a:r>
              <a:rPr lang="en-US" sz="4800">
                <a:solidFill>
                  <a:srgbClr val="9CDCFE"/>
                </a:solidFill>
                <a:latin typeface="Consolas"/>
              </a:rPr>
              <a:t>$database</a:t>
            </a:r>
            <a:r>
              <a:rPr lang="en-US" sz="4800">
                <a:solidFill>
                  <a:srgbClr val="FFFFFF"/>
                </a:solidFill>
                <a:latin typeface="Consolas"/>
              </a:rPr>
              <a:t> </a:t>
            </a:r>
          </a:p>
          <a:p>
            <a:r>
              <a:rPr lang="en-US" sz="4800">
                <a:solidFill>
                  <a:srgbClr val="9CDCFE"/>
                </a:solidFill>
                <a:latin typeface="Consolas"/>
              </a:rPr>
              <a:t>$r</a:t>
            </a:r>
            <a:r>
              <a:rPr lang="en-US" sz="4800">
                <a:solidFill>
                  <a:srgbClr val="FFFFFF"/>
                </a:solidFill>
                <a:latin typeface="Consolas"/>
              </a:rPr>
              <a:t> </a:t>
            </a:r>
          </a:p>
          <a:p>
            <a:endParaRPr 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5562600"/>
            <a:ext cx="23717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3636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a:bodyPr>
          <a:lstStyle/>
          <a:p>
            <a:r>
              <a:rPr lang="en-US" sz="1600" b="1" smtClean="0"/>
              <a:t>Script Blocks are better friends in workflows </a:t>
            </a:r>
            <a:endParaRPr lang="en-US" sz="1600" b="1"/>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363" y="5638800"/>
            <a:ext cx="8677275"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57200" y="685800"/>
            <a:ext cx="82296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6391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1600" b="1" smtClean="0"/>
              <a:t>Notes on scope and organizing the code</a:t>
            </a:r>
            <a:endParaRPr lang="en-US" sz="1600" b="1"/>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46954" y="609600"/>
            <a:ext cx="8250091" cy="4834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1738" y="5638800"/>
            <a:ext cx="420052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3829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a:bodyPr>
          <a:lstStyle/>
          <a:p>
            <a:r>
              <a:rPr lang="en-US" sz="1600" smtClean="0"/>
              <a:t>We can import code using the dot and the file name</a:t>
            </a:r>
            <a:endParaRPr lang="en-US" sz="160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4800" y="609600"/>
            <a:ext cx="8568929" cy="4934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5650251"/>
            <a:ext cx="4305300"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09600" y="6051372"/>
            <a:ext cx="2971800" cy="369332"/>
          </a:xfrm>
          <a:prstGeom prst="rect">
            <a:avLst/>
          </a:prstGeom>
          <a:noFill/>
        </p:spPr>
        <p:txBody>
          <a:bodyPr wrap="square" rtlCol="0">
            <a:spAutoFit/>
          </a:bodyPr>
          <a:lstStyle/>
          <a:p>
            <a:r>
              <a:rPr lang="en-US" smtClean="0"/>
              <a:t>Nothing is being done yet. </a:t>
            </a:r>
            <a:endParaRPr lang="en-US"/>
          </a:p>
        </p:txBody>
      </p:sp>
    </p:spTree>
    <p:extLst>
      <p:ext uri="{BB962C8B-B14F-4D97-AF65-F5344CB8AC3E}">
        <p14:creationId xmlns:p14="http://schemas.microsoft.com/office/powerpoint/2010/main" val="3958041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1600" b="1" smtClean="0"/>
              <a:t>Showing calls for the script blocks from a main program</a:t>
            </a:r>
            <a:endParaRPr lang="en-US" sz="1600" b="1"/>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43000" y="762000"/>
            <a:ext cx="6355080" cy="2811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143000" y="3886200"/>
            <a:ext cx="5562600" cy="2308324"/>
          </a:xfrm>
          <a:prstGeom prst="rect">
            <a:avLst/>
          </a:prstGeom>
          <a:solidFill>
            <a:schemeClr val="tx1"/>
          </a:solidFill>
        </p:spPr>
        <p:txBody>
          <a:bodyPr wrap="square">
            <a:spAutoFit/>
          </a:bodyPr>
          <a:lstStyle/>
          <a:p>
            <a:r>
              <a:rPr lang="en-US">
                <a:solidFill>
                  <a:schemeClr val="bg1"/>
                </a:solidFill>
              </a:rPr>
              <a:t>Script_Blocks_B.ps1 was called</a:t>
            </a:r>
          </a:p>
          <a:p>
            <a:r>
              <a:rPr lang="en-US" err="1">
                <a:solidFill>
                  <a:schemeClr val="bg1"/>
                </a:solidFill>
              </a:rPr>
              <a:t>logicalname</a:t>
            </a:r>
            <a:endParaRPr lang="en-US">
              <a:solidFill>
                <a:schemeClr val="bg1"/>
              </a:solidFill>
            </a:endParaRPr>
          </a:p>
          <a:p>
            <a:r>
              <a:rPr lang="en-US">
                <a:solidFill>
                  <a:schemeClr val="bg1"/>
                </a:solidFill>
              </a:rPr>
              <a:t>AdventureWorks2008R2_Data</a:t>
            </a:r>
          </a:p>
          <a:p>
            <a:r>
              <a:rPr lang="en-US">
                <a:solidFill>
                  <a:schemeClr val="bg1"/>
                </a:solidFill>
              </a:rPr>
              <a:t>AdventureWorks2008R2_Log</a:t>
            </a:r>
          </a:p>
          <a:p>
            <a:r>
              <a:rPr lang="en-US" err="1">
                <a:solidFill>
                  <a:schemeClr val="bg1"/>
                </a:solidFill>
              </a:rPr>
              <a:t>physicalname</a:t>
            </a:r>
            <a:endParaRPr lang="en-US">
              <a:solidFill>
                <a:schemeClr val="bg1"/>
              </a:solidFill>
            </a:endParaRPr>
          </a:p>
          <a:p>
            <a:r>
              <a:rPr lang="en-US" smtClean="0">
                <a:solidFill>
                  <a:schemeClr val="bg1"/>
                </a:solidFill>
              </a:rPr>
              <a:t>C:\CODECAMP\AdventureWorks2017.mdf</a:t>
            </a:r>
            <a:endParaRPr lang="en-US">
              <a:solidFill>
                <a:schemeClr val="bg1"/>
              </a:solidFill>
            </a:endParaRPr>
          </a:p>
          <a:p>
            <a:r>
              <a:rPr lang="en-US" smtClean="0">
                <a:solidFill>
                  <a:schemeClr val="bg1"/>
                </a:solidFill>
              </a:rPr>
              <a:t>C:\CODECAMP\AdventureWorks2017_log.LDF</a:t>
            </a:r>
            <a:endParaRPr lang="en-US">
              <a:solidFill>
                <a:schemeClr val="bg1"/>
              </a:solidFill>
            </a:endParaRPr>
          </a:p>
          <a:p>
            <a:r>
              <a:rPr lang="en-US">
                <a:solidFill>
                  <a:schemeClr val="bg1"/>
                </a:solidFill>
              </a:rPr>
              <a:t>PS C:\</a:t>
            </a:r>
            <a:r>
              <a:rPr lang="en-US" smtClean="0">
                <a:solidFill>
                  <a:schemeClr val="bg1"/>
                </a:solidFill>
              </a:rPr>
              <a:t>CODECAMP</a:t>
            </a:r>
            <a:r>
              <a:rPr lang="en-US" smtClean="0"/>
              <a:t>MP</a:t>
            </a:r>
            <a:r>
              <a:rPr lang="en-US"/>
              <a:t>&gt;</a:t>
            </a:r>
          </a:p>
        </p:txBody>
      </p:sp>
    </p:spTree>
    <p:extLst>
      <p:ext uri="{BB962C8B-B14F-4D97-AF65-F5344CB8AC3E}">
        <p14:creationId xmlns:p14="http://schemas.microsoft.com/office/powerpoint/2010/main" val="2173595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a:bodyPr>
          <a:lstStyle/>
          <a:p>
            <a:r>
              <a:rPr lang="en-US" sz="1600" smtClean="0"/>
              <a:t>Checking the import process and the usual suspects</a:t>
            </a:r>
            <a:endParaRPr lang="en-US" sz="1600"/>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1964" y="990600"/>
            <a:ext cx="8166236" cy="5273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674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fontScale="90000"/>
          </a:bodyPr>
          <a:lstStyle/>
          <a:p>
            <a:r>
              <a:rPr lang="en-US" sz="1600" b="1" smtClean="0"/>
              <a:t>What happens if you do not import and you do a real test</a:t>
            </a:r>
            <a:br>
              <a:rPr lang="en-US" sz="1600" b="1" smtClean="0"/>
            </a:br>
            <a:r>
              <a:rPr lang="en-US" sz="1600" smtClean="0"/>
              <a:t>Create a </a:t>
            </a:r>
            <a:r>
              <a:rPr lang="en-US" sz="1600" err="1" smtClean="0"/>
              <a:t>cmd</a:t>
            </a:r>
            <a:r>
              <a:rPr lang="en-US" sz="1600" smtClean="0"/>
              <a:t> file to call your </a:t>
            </a:r>
            <a:r>
              <a:rPr lang="en-US" sz="1600" err="1" smtClean="0"/>
              <a:t>powershell</a:t>
            </a:r>
            <a:r>
              <a:rPr lang="en-US" sz="1600" smtClean="0"/>
              <a:t> script</a:t>
            </a:r>
            <a:br>
              <a:rPr lang="en-US" sz="1600" smtClean="0"/>
            </a:br>
            <a:r>
              <a:rPr lang="en-US" sz="1600" smtClean="0"/>
              <a:t>Run it from a </a:t>
            </a:r>
            <a:r>
              <a:rPr lang="en-US" sz="1600" err="1" smtClean="0"/>
              <a:t>cmd</a:t>
            </a:r>
            <a:r>
              <a:rPr lang="en-US" sz="1600" smtClean="0"/>
              <a:t> window</a:t>
            </a:r>
            <a:br>
              <a:rPr lang="en-US" sz="1600" smtClean="0"/>
            </a:br>
            <a:endParaRPr lang="en-US" sz="1600"/>
          </a:p>
        </p:txBody>
      </p:sp>
      <p:pic>
        <p:nvPicPr>
          <p:cNvPr id="205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 y="1143000"/>
            <a:ext cx="8037952" cy="4606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0662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438" y="1414463"/>
            <a:ext cx="4429125" cy="402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2929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a:bodyPr>
          <a:lstStyle/>
          <a:p>
            <a:r>
              <a:rPr lang="en-US" sz="1600" b="1" smtClean="0"/>
              <a:t>Intermezzo</a:t>
            </a:r>
            <a:endParaRPr lang="en-US" sz="1600" b="1"/>
          </a:p>
        </p:txBody>
      </p:sp>
      <p:sp>
        <p:nvSpPr>
          <p:cNvPr id="3" name="Content Placeholder 2"/>
          <p:cNvSpPr>
            <a:spLocks noGrp="1"/>
          </p:cNvSpPr>
          <p:nvPr>
            <p:ph sz="half" idx="1"/>
          </p:nvPr>
        </p:nvSpPr>
        <p:spPr>
          <a:xfrm>
            <a:off x="457200" y="838200"/>
            <a:ext cx="4038600" cy="5364163"/>
          </a:xfrm>
        </p:spPr>
        <p:txBody>
          <a:bodyPr>
            <a:normAutofit/>
          </a:bodyPr>
          <a:lstStyle/>
          <a:p>
            <a:r>
              <a:rPr lang="en-US" sz="1200" smtClean="0"/>
              <a:t>Visibility is important in the code morass</a:t>
            </a:r>
          </a:p>
          <a:p>
            <a:endParaRPr lang="en-US" sz="1200" smtClean="0"/>
          </a:p>
          <a:p>
            <a:endParaRPr lang="en-US" sz="1200"/>
          </a:p>
          <a:p>
            <a:endParaRPr lang="en-US" sz="1200" smtClean="0"/>
          </a:p>
          <a:p>
            <a:endParaRPr lang="en-US" sz="1200"/>
          </a:p>
          <a:p>
            <a:endParaRPr lang="en-US" sz="1200" smtClean="0"/>
          </a:p>
          <a:p>
            <a:endParaRPr lang="en-US" sz="1200"/>
          </a:p>
          <a:p>
            <a:endParaRPr lang="en-US" sz="1200" smtClean="0"/>
          </a:p>
          <a:p>
            <a:endParaRPr lang="en-US" sz="1200"/>
          </a:p>
          <a:p>
            <a:endParaRPr lang="en-US" sz="1200" smtClean="0"/>
          </a:p>
          <a:p>
            <a:endParaRPr lang="en-US" sz="1200"/>
          </a:p>
          <a:p>
            <a:r>
              <a:rPr lang="en-US" sz="1200" smtClean="0"/>
              <a:t>May the Eye of Ra help you see better</a:t>
            </a:r>
            <a:endParaRPr lang="en-US" sz="1200"/>
          </a:p>
          <a:p>
            <a:endParaRPr lang="en-US" sz="1200" smtClean="0"/>
          </a:p>
          <a:p>
            <a:endParaRPr lang="en-US" sz="1200"/>
          </a:p>
          <a:p>
            <a:endParaRPr lang="en-US" sz="1200" smtClean="0"/>
          </a:p>
          <a:p>
            <a:endParaRPr lang="en-US" sz="1200"/>
          </a:p>
          <a:p>
            <a:endParaRPr lang="en-US" sz="1200" smtClean="0"/>
          </a:p>
          <a:p>
            <a:endParaRPr lang="en-US" sz="1200"/>
          </a:p>
          <a:p>
            <a:endParaRPr lang="en-US" sz="1200" smtClean="0"/>
          </a:p>
          <a:p>
            <a:endParaRPr lang="en-US" sz="1200"/>
          </a:p>
          <a:p>
            <a:endParaRPr lang="en-US" sz="1200" smtClean="0"/>
          </a:p>
          <a:p>
            <a:endParaRPr lang="en-US" sz="1200"/>
          </a:p>
          <a:p>
            <a:endParaRPr lang="en-US" sz="1200" smtClean="0"/>
          </a:p>
          <a:p>
            <a:endParaRPr lang="en-US" sz="1200"/>
          </a:p>
        </p:txBody>
      </p:sp>
      <p:sp>
        <p:nvSpPr>
          <p:cNvPr id="4" name="Content Placeholder 3"/>
          <p:cNvSpPr>
            <a:spLocks noGrp="1"/>
          </p:cNvSpPr>
          <p:nvPr>
            <p:ph sz="half" idx="2"/>
          </p:nvPr>
        </p:nvSpPr>
        <p:spPr>
          <a:xfrm>
            <a:off x="4724400" y="914400"/>
            <a:ext cx="4038600" cy="5287963"/>
          </a:xfrm>
        </p:spPr>
        <p:txBody>
          <a:bodyPr>
            <a:normAutofit/>
          </a:bodyPr>
          <a:lstStyle/>
          <a:p>
            <a:r>
              <a:rPr lang="en-US" sz="1600" smtClean="0"/>
              <a:t>Use script blocks all the time in your support programs</a:t>
            </a:r>
          </a:p>
          <a:p>
            <a:r>
              <a:rPr lang="en-US" sz="1600" smtClean="0"/>
              <a:t>Use </a:t>
            </a:r>
            <a:r>
              <a:rPr lang="en-US" sz="1600" err="1" smtClean="0"/>
              <a:t>InlineScript</a:t>
            </a:r>
            <a:r>
              <a:rPr lang="en-US" sz="1600" smtClean="0"/>
              <a:t> most of the time in your workflow programs</a:t>
            </a:r>
          </a:p>
          <a:p>
            <a:r>
              <a:rPr lang="en-US" sz="1600" smtClean="0"/>
              <a:t>Always test your program using a </a:t>
            </a:r>
            <a:r>
              <a:rPr lang="en-US" sz="1600" err="1" smtClean="0"/>
              <a:t>cmd</a:t>
            </a:r>
            <a:r>
              <a:rPr lang="en-US" sz="1600" smtClean="0"/>
              <a:t> file calling your PowerShell script (avoid surprises from your nice favorite editor)</a:t>
            </a:r>
          </a:p>
          <a:p>
            <a:r>
              <a:rPr lang="en-US" sz="1600" smtClean="0"/>
              <a:t>Don’t reinvent the wheel: follow the PowerShell mantra</a:t>
            </a:r>
          </a:p>
          <a:p>
            <a:endParaRPr lang="en-US" sz="1600" smtClean="0"/>
          </a:p>
          <a:p>
            <a:pPr marL="0" indent="0" algn="ctr">
              <a:buNone/>
            </a:pPr>
            <a:r>
              <a:rPr lang="en-US" sz="1600">
                <a:latin typeface="Matura MT Script Capitals" panose="03020802060602070202" pitchFamily="66" charset="0"/>
              </a:rPr>
              <a:t>Steal from the Best</a:t>
            </a:r>
          </a:p>
          <a:p>
            <a:pPr marL="0" indent="0" algn="ctr">
              <a:buNone/>
            </a:pPr>
            <a:r>
              <a:rPr lang="en-US" sz="1600">
                <a:latin typeface="Matura MT Script Capitals" panose="03020802060602070202" pitchFamily="66" charset="0"/>
              </a:rPr>
              <a:t>And Create the </a:t>
            </a:r>
            <a:r>
              <a:rPr lang="en-US" sz="1600" smtClean="0">
                <a:latin typeface="Matura MT Script Capitals" panose="03020802060602070202" pitchFamily="66" charset="0"/>
              </a:rPr>
              <a:t>Rest</a:t>
            </a:r>
            <a:endParaRPr lang="en-US" sz="1600">
              <a:latin typeface="Matura MT Script Capitals" panose="03020802060602070202" pitchFamily="66" charset="0"/>
            </a:endParaRPr>
          </a:p>
          <a:p>
            <a:pPr marL="0" indent="0">
              <a:buNone/>
            </a:pPr>
            <a:endParaRPr lang="en-US" sz="1600"/>
          </a:p>
          <a:p>
            <a:r>
              <a:rPr lang="en-US" sz="1600" smtClean="0"/>
              <a:t>And you will be enlightened</a:t>
            </a:r>
          </a:p>
          <a:p>
            <a:endParaRPr lang="en-US" sz="160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1219200"/>
            <a:ext cx="3095625" cy="2066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695701"/>
            <a:ext cx="2070253"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descr="Image result for enlightenme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3692" y="4876800"/>
            <a:ext cx="1901871" cy="1265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0997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304800"/>
          </a:xfrm>
        </p:spPr>
        <p:txBody>
          <a:bodyPr>
            <a:normAutofit fontScale="90000"/>
          </a:bodyPr>
          <a:lstStyle/>
          <a:p>
            <a:r>
              <a:rPr lang="en-US" sz="1600" b="1"/>
              <a:t>Sample program using jobs</a:t>
            </a:r>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200" y="990600"/>
            <a:ext cx="6381750" cy="58101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Content Placeholder 3"/>
          <p:cNvPicPr>
            <a:picLocks noChangeAspect="1"/>
          </p:cNvPicPr>
          <p:nvPr/>
        </p:nvPicPr>
        <p:blipFill>
          <a:blip r:embed="rId4"/>
          <a:stretch>
            <a:fillRect/>
          </a:stretch>
        </p:blipFill>
        <p:spPr>
          <a:xfrm>
            <a:off x="6576644" y="1447800"/>
            <a:ext cx="2400299" cy="1490791"/>
          </a:xfrm>
          <a:prstGeom prst="rect">
            <a:avLst/>
          </a:prstGeom>
        </p:spPr>
      </p:pic>
      <p:sp>
        <p:nvSpPr>
          <p:cNvPr id="4" name="TextBox 3"/>
          <p:cNvSpPr txBox="1"/>
          <p:nvPr/>
        </p:nvSpPr>
        <p:spPr>
          <a:xfrm>
            <a:off x="164122" y="435114"/>
            <a:ext cx="8755881" cy="523220"/>
          </a:xfrm>
          <a:prstGeom prst="rect">
            <a:avLst/>
          </a:prstGeom>
          <a:noFill/>
        </p:spPr>
        <p:txBody>
          <a:bodyPr wrap="square" rtlCol="0">
            <a:spAutoFit/>
          </a:bodyPr>
          <a:lstStyle/>
          <a:p>
            <a:r>
              <a:rPr lang="en-US" sz="1400" smtClean="0"/>
              <a:t>DBLIST_ACTIONS.txt source has a line for each entry with this format</a:t>
            </a:r>
          </a:p>
          <a:p>
            <a:r>
              <a:rPr lang="en-US" sz="1400" b="1" smtClean="0"/>
              <a:t>SOURCESERVER|BACKUPFILE|SOURCEDB|DESTSERVER|DATAFOLDER|LOGFOLDER|DESTDB|ACTIONS|ENABLED</a:t>
            </a:r>
            <a:endParaRPr lang="en-US" sz="1400" b="1"/>
          </a:p>
        </p:txBody>
      </p:sp>
      <p:sp>
        <p:nvSpPr>
          <p:cNvPr id="6" name="TextBox 5"/>
          <p:cNvSpPr txBox="1"/>
          <p:nvPr/>
        </p:nvSpPr>
        <p:spPr>
          <a:xfrm>
            <a:off x="6576645" y="958334"/>
            <a:ext cx="2214403" cy="338554"/>
          </a:xfrm>
          <a:prstGeom prst="rect">
            <a:avLst/>
          </a:prstGeom>
          <a:noFill/>
        </p:spPr>
        <p:txBody>
          <a:bodyPr wrap="square" rtlCol="0">
            <a:spAutoFit/>
          </a:bodyPr>
          <a:lstStyle/>
          <a:p>
            <a:r>
              <a:rPr lang="en-US" sz="1600" b="1" smtClean="0"/>
              <a:t>Jobs in one slide </a:t>
            </a:r>
            <a:endParaRPr lang="en-US" sz="1600" b="1"/>
          </a:p>
        </p:txBody>
      </p:sp>
      <p:pic>
        <p:nvPicPr>
          <p:cNvPr id="2051" name="Picture 3" descr="C:\Users\jorgebe\AppData\Local\Microsoft\Windows\Temporary Internet Files\Content.IE5\200NGKMR\Smiley2.svg[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13376" y="958334"/>
            <a:ext cx="377672" cy="377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690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a:bodyPr>
          <a:lstStyle/>
          <a:p>
            <a:r>
              <a:rPr lang="en-US" sz="1600" b="1" smtClean="0"/>
              <a:t>Output of jobs program</a:t>
            </a:r>
            <a:endParaRPr lang="en-US" sz="1600" b="1"/>
          </a:p>
        </p:txBody>
      </p:sp>
      <p:sp>
        <p:nvSpPr>
          <p:cNvPr id="3" name="Content Placeholder 2"/>
          <p:cNvSpPr>
            <a:spLocks noGrp="1"/>
          </p:cNvSpPr>
          <p:nvPr>
            <p:ph idx="1"/>
          </p:nvPr>
        </p:nvSpPr>
        <p:spPr>
          <a:xfrm>
            <a:off x="457200" y="838200"/>
            <a:ext cx="8229600" cy="5287963"/>
          </a:xfrm>
        </p:spPr>
        <p:txBody>
          <a:bodyPr>
            <a:normAutofit fontScale="70000" lnSpcReduction="20000"/>
          </a:bodyPr>
          <a:lstStyle/>
          <a:p>
            <a:pPr marL="0" indent="0">
              <a:buNone/>
            </a:pPr>
            <a:r>
              <a:rPr lang="en-US" sz="1200"/>
              <a:t>Killing existing jobs . . .</a:t>
            </a:r>
          </a:p>
          <a:p>
            <a:pPr marL="0" indent="0">
              <a:buNone/>
            </a:pPr>
            <a:r>
              <a:rPr lang="en-US" sz="1200"/>
              <a:t>Done.</a:t>
            </a:r>
          </a:p>
          <a:p>
            <a:pPr marL="0" indent="0">
              <a:buNone/>
            </a:pPr>
            <a:r>
              <a:rPr lang="en-US" sz="1200"/>
              <a:t> </a:t>
            </a:r>
          </a:p>
          <a:p>
            <a:pPr marL="0" indent="0">
              <a:buNone/>
            </a:pPr>
            <a:endParaRPr lang="en-US" sz="1200"/>
          </a:p>
          <a:p>
            <a:pPr marL="0" indent="0">
              <a:buNone/>
            </a:pPr>
            <a:r>
              <a:rPr lang="en-US" sz="1200"/>
              <a:t>Id     Name            PSJobTypeName   State         HasMoreData     Location  </a:t>
            </a:r>
          </a:p>
          <a:p>
            <a:pPr marL="0" indent="0">
              <a:buNone/>
            </a:pPr>
            <a:r>
              <a:rPr lang="en-US" sz="1200"/>
              <a:t>--     ----            -------------   -----         -----------     --------  </a:t>
            </a:r>
          </a:p>
          <a:p>
            <a:pPr marL="0" indent="0">
              <a:buNone/>
            </a:pPr>
            <a:r>
              <a:rPr lang="en-US" sz="1200"/>
              <a:t>1      Job1            BackgroundJob   Running       True            localhost </a:t>
            </a:r>
          </a:p>
          <a:p>
            <a:pPr marL="0" indent="0">
              <a:buNone/>
            </a:pPr>
            <a:r>
              <a:rPr lang="en-US" sz="1200"/>
              <a:t>1      Job1            BackgroundJob   Completed     True            localhost </a:t>
            </a:r>
          </a:p>
          <a:p>
            <a:pPr marL="0" indent="0">
              <a:buNone/>
            </a:pPr>
            <a:r>
              <a:rPr lang="en-US" sz="1200"/>
              <a:t>3      Job3            BackgroundJob   Running       True            localhost </a:t>
            </a:r>
          </a:p>
          <a:p>
            <a:pPr marL="0" indent="0">
              <a:buNone/>
            </a:pPr>
            <a:r>
              <a:rPr lang="en-US" sz="1200"/>
              <a:t>5      Job5            BackgroundJob   Running       True            localhost </a:t>
            </a:r>
          </a:p>
          <a:p>
            <a:pPr marL="0" indent="0">
              <a:buNone/>
            </a:pPr>
            <a:r>
              <a:rPr lang="en-US" sz="1200"/>
              <a:t>7      Job7            BackgroundJob   Running       True            localhost </a:t>
            </a:r>
          </a:p>
          <a:p>
            <a:pPr marL="0" indent="0">
              <a:buNone/>
            </a:pPr>
            <a:r>
              <a:rPr lang="en-US" sz="1200"/>
              <a:t>3      Job3            BackgroundJob   Completed     True            localhost </a:t>
            </a:r>
          </a:p>
          <a:p>
            <a:pPr marL="0" indent="0">
              <a:buNone/>
            </a:pPr>
            <a:r>
              <a:rPr lang="en-US" sz="1200"/>
              <a:t>5      Job5            BackgroundJob   Completed     True            localhost </a:t>
            </a:r>
          </a:p>
          <a:p>
            <a:pPr marL="0" indent="0">
              <a:buNone/>
            </a:pPr>
            <a:r>
              <a:rPr lang="en-US" sz="1200"/>
              <a:t>7      Job7            BackgroundJob   Completed     True            localhost </a:t>
            </a:r>
          </a:p>
          <a:p>
            <a:pPr marL="0" indent="0">
              <a:buNone/>
            </a:pPr>
            <a:r>
              <a:rPr lang="en-US" sz="1200"/>
              <a:t>Restoring from file</a:t>
            </a:r>
          </a:p>
          <a:p>
            <a:pPr marL="0" indent="0">
              <a:buNone/>
            </a:pPr>
            <a:r>
              <a:rPr lang="en-US" sz="1200" smtClean="0"/>
              <a:t>\\SQLBACKUPS\SQLBackupUser\ZZZ_Deleteme_1_backup2.bak</a:t>
            </a:r>
            <a:endParaRPr lang="en-US" sz="1200"/>
          </a:p>
          <a:p>
            <a:pPr marL="0" indent="0">
              <a:buNone/>
            </a:pPr>
            <a:r>
              <a:rPr lang="en-US" sz="1200"/>
              <a:t>USE MASTER RESTORE DATABASE [ZZZ_Deleteme_1] FROM DISK </a:t>
            </a:r>
            <a:r>
              <a:rPr lang="en-US" sz="1200" smtClean="0"/>
              <a:t>='\\SQLBACKUPS\SQLBackupUser\ZZZ_Deleteme_1_backup2.bak</a:t>
            </a:r>
            <a:r>
              <a:rPr lang="en-US" sz="1200"/>
              <a:t>' WITH  MOVE 'ZZZ_Deleteme_1' TO 'E:\DEVSQL2\SQLDATA\ZZZ_Deleteme_1_Data.mdf',  MOVE 'ZZZ_Deleteme_1_log' TO 'F:\DEVSQL2\SQLLOGS\ZZZ_Deleteme_1_Log.ldf',  NOUNLOAD, RECOVERY, STATS = 10, REPLACE;</a:t>
            </a:r>
          </a:p>
          <a:p>
            <a:pPr marL="0" indent="0">
              <a:buNone/>
            </a:pPr>
            <a:endParaRPr lang="en-US" sz="1200"/>
          </a:p>
          <a:p>
            <a:pPr marL="0" indent="0">
              <a:buNone/>
            </a:pPr>
            <a:r>
              <a:rPr lang="en-US" sz="1200"/>
              <a:t>ALTER AUTHORIZATION ON DATABASE::[ZZZ_Deleteme_1] TO [sa]</a:t>
            </a:r>
          </a:p>
          <a:p>
            <a:pPr marL="0" indent="0">
              <a:buNone/>
            </a:pPr>
            <a:endParaRPr lang="en-US" sz="1200"/>
          </a:p>
          <a:p>
            <a:pPr marL="0" indent="0">
              <a:buNone/>
            </a:pPr>
            <a:r>
              <a:rPr lang="en-US" sz="1200"/>
              <a:t>Latest backup from folder</a:t>
            </a:r>
          </a:p>
          <a:p>
            <a:pPr marL="0" indent="0">
              <a:buNone/>
            </a:pPr>
            <a:r>
              <a:rPr lang="en-US" sz="1200" smtClean="0"/>
              <a:t>\\SQLBACKUPS\SQLBackupUser\ZZZ_Deleteme_1_backup2.bak</a:t>
            </a:r>
            <a:endParaRPr lang="en-US" sz="1200"/>
          </a:p>
          <a:p>
            <a:pPr marL="0" indent="0">
              <a:buNone/>
            </a:pPr>
            <a:r>
              <a:rPr lang="en-US" sz="1200"/>
              <a:t>USE MASTER RESTORE DATABASE [ZZZ_Deleteme_2] FROM DISK </a:t>
            </a:r>
            <a:r>
              <a:rPr lang="en-US" sz="1200" smtClean="0"/>
              <a:t>='\\SQLBACKUPS\SQLBackupUser\ZZZ_Deleteme_1_backup2.bak</a:t>
            </a:r>
            <a:r>
              <a:rPr lang="en-US" sz="1200"/>
              <a:t>' WITH  MOVE 'ZZZ_Deleteme_1' TO 'E:\DEVSQL2\SQLDATA\ZZZ_Deleteme_2_Data.mdf',  MOVE 'ZZZ_Deleteme_1_log' TO 'F:\DEVSQL2\SQLLOGS\ZZZ_Deleteme_2_Log.ldf',  NOUNLOAD, RECOVERY, STATS = 10, REPLACE;</a:t>
            </a:r>
          </a:p>
          <a:p>
            <a:pPr marL="0" indent="0">
              <a:buNone/>
            </a:pPr>
            <a:endParaRPr lang="en-US" sz="1200"/>
          </a:p>
          <a:p>
            <a:pPr marL="0" indent="0">
              <a:buNone/>
            </a:pPr>
            <a:r>
              <a:rPr lang="en-US" sz="1200"/>
              <a:t>ALTER AUTHORIZATION ON DATABASE::[ZZZ_Deleteme_2] TO [sa]</a:t>
            </a:r>
          </a:p>
          <a:p>
            <a:pPr marL="0" indent="0">
              <a:buNone/>
            </a:pPr>
            <a:endParaRPr lang="en-US" sz="1200"/>
          </a:p>
          <a:p>
            <a:pPr marL="0" indent="0">
              <a:buNone/>
            </a:pPr>
            <a:r>
              <a:rPr lang="en-US" sz="1200"/>
              <a:t>Latest backup from folder</a:t>
            </a:r>
          </a:p>
          <a:p>
            <a:pPr marL="0" indent="0">
              <a:buNone/>
            </a:pPr>
            <a:r>
              <a:rPr lang="en-US" sz="1200" smtClean="0"/>
              <a:t>\\SQLBACKUPS\SQLBackupUser\ZZZ_Deleteme_1_backup2.bak</a:t>
            </a:r>
            <a:endParaRPr lang="en-US" sz="1200"/>
          </a:p>
          <a:p>
            <a:pPr marL="0" indent="0">
              <a:buNone/>
            </a:pPr>
            <a:r>
              <a:rPr lang="en-US" sz="1200"/>
              <a:t>USE MASTER RESTORE DATABASE [ZZZ_Deleteme_3] FROM DISK </a:t>
            </a:r>
            <a:r>
              <a:rPr lang="en-US" sz="1200" smtClean="0"/>
              <a:t>='\\SQLBACKUPS\SQLBackupUser\ZZZ_Deleteme_1_backup2.bak</a:t>
            </a:r>
            <a:r>
              <a:rPr lang="en-US" sz="1200"/>
              <a:t>' WITH  MOVE 'ZZZ_Deleteme_1' TO 'E:\DEVSQL2\SQLDATA\ZZZ_Deleteme_3_Data.mdf',  MOVE 'ZZZ_Deleteme_1_log' TO 'F:\DEVSQL2\SQLLOGS\ZZZ_Deleteme_3_Log.ldf',  NOUNLOAD, RECOVERY, STATS = 10, REPLACE;</a:t>
            </a:r>
          </a:p>
          <a:p>
            <a:pPr marL="0" indent="0">
              <a:buNone/>
            </a:pPr>
            <a:endParaRPr lang="en-US" sz="1200"/>
          </a:p>
          <a:p>
            <a:pPr marL="0" indent="0">
              <a:buNone/>
            </a:pPr>
            <a:r>
              <a:rPr lang="en-US" sz="1200"/>
              <a:t>ALTER AUTHORIZATION ON DATABASE::[ZZZ_Deleteme_3] TO [sa]</a:t>
            </a:r>
          </a:p>
          <a:p>
            <a:pPr marL="0" indent="0">
              <a:buNone/>
            </a:pPr>
            <a:endParaRPr lang="en-US" sz="1200"/>
          </a:p>
          <a:p>
            <a:pPr marL="0" indent="0">
              <a:buNone/>
            </a:pPr>
            <a:r>
              <a:rPr lang="en-US" sz="1200"/>
              <a:t>Latest backup from folder</a:t>
            </a:r>
          </a:p>
          <a:p>
            <a:pPr marL="0" indent="0">
              <a:buNone/>
            </a:pPr>
            <a:r>
              <a:rPr lang="en-US" sz="1200" smtClean="0"/>
              <a:t>\\SQLBACKUPS\SQLBackupUser\ZZZ_Deleteme_1_backup2.bak</a:t>
            </a:r>
            <a:endParaRPr lang="en-US" sz="1200"/>
          </a:p>
          <a:p>
            <a:pPr marL="0" indent="0">
              <a:buNone/>
            </a:pPr>
            <a:r>
              <a:rPr lang="en-US" sz="1200"/>
              <a:t>USE MASTER RESTORE DATABASE [ZZZ_Deleteme_4] FROM DISK </a:t>
            </a:r>
            <a:r>
              <a:rPr lang="en-US" sz="1200" smtClean="0"/>
              <a:t>='\\SQLBACKUPS\SQLBackupUser\ZZZ_Deleteme_1_backup2.bak</a:t>
            </a:r>
            <a:r>
              <a:rPr lang="en-US" sz="1200"/>
              <a:t>' WITH  MOVE 'ZZZ_Deleteme_1' TO 'E:\DEVSQL2\SQLDATA\ZZZ_Deleteme_4_Data.mdf',  MOVE 'ZZZ_Deleteme_1_log' TO 'F:\DEVSQL2\SQLLOGS\ZZZ_Deleteme_4_Log.ldf',  NOUNLOAD, NORECOVERY, STATS = 10, REPLACE;</a:t>
            </a:r>
          </a:p>
          <a:p>
            <a:pPr marL="0" indent="0">
              <a:buNone/>
            </a:pPr>
            <a:endParaRPr lang="en-US" sz="1200"/>
          </a:p>
          <a:p>
            <a:pPr marL="0" indent="0">
              <a:buNone/>
            </a:pPr>
            <a:r>
              <a:rPr lang="en-US" sz="1200"/>
              <a:t>DECLARE @kill varchar(8000) = ''; SELECT @kill = @kill + 'kill '  + CONVERT(varchar(5), spid) + ';' FROM master..sysprocesses WHERE dbid = db_id('ZZZ_Deleteme_4')  EXEC(@kill); </a:t>
            </a:r>
          </a:p>
          <a:p>
            <a:pPr marL="0" indent="0">
              <a:buNone/>
            </a:pPr>
            <a:endParaRPr lang="en-US" sz="1200"/>
          </a:p>
          <a:p>
            <a:pPr marL="0" indent="0">
              <a:buNone/>
            </a:pPr>
            <a:endParaRPr lang="en-US" sz="1200"/>
          </a:p>
          <a:p>
            <a:pPr marL="0" indent="0">
              <a:buNone/>
            </a:pPr>
            <a:endParaRPr lang="en-US" sz="1200"/>
          </a:p>
        </p:txBody>
      </p:sp>
    </p:spTree>
    <p:extLst>
      <p:ext uri="{BB962C8B-B14F-4D97-AF65-F5344CB8AC3E}">
        <p14:creationId xmlns:p14="http://schemas.microsoft.com/office/powerpoint/2010/main" val="1559495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3495"/>
            <a:ext cx="8229600" cy="411162"/>
          </a:xfrm>
        </p:spPr>
        <p:txBody>
          <a:bodyPr>
            <a:normAutofit/>
          </a:bodyPr>
          <a:lstStyle/>
          <a:p>
            <a:r>
              <a:rPr lang="en-US" sz="1600" b="1"/>
              <a:t>The Swiss Army </a:t>
            </a:r>
            <a:r>
              <a:rPr lang="en-US" sz="1600" b="1" smtClean="0"/>
              <a:t>Knife of </a:t>
            </a:r>
            <a:r>
              <a:rPr lang="en-US" sz="1600" b="1"/>
              <a:t>the Workflows</a:t>
            </a:r>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43200" y="520787"/>
            <a:ext cx="4611899" cy="6337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00938" y="457199"/>
            <a:ext cx="1643062" cy="15389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0" y="457199"/>
            <a:ext cx="2667000" cy="6186309"/>
          </a:xfrm>
          <a:prstGeom prst="rect">
            <a:avLst/>
          </a:prstGeom>
          <a:noFill/>
        </p:spPr>
        <p:txBody>
          <a:bodyPr wrap="square" rtlCol="0">
            <a:spAutoFit/>
          </a:bodyPr>
          <a:lstStyle/>
          <a:p>
            <a:r>
              <a:rPr lang="en-US" b="1" smtClean="0"/>
              <a:t>It does everything (*)</a:t>
            </a:r>
            <a:endParaRPr lang="en-US" sz="1000" b="1" smtClean="0"/>
          </a:p>
          <a:p>
            <a:endParaRPr lang="en-US" smtClean="0"/>
          </a:p>
          <a:p>
            <a:r>
              <a:rPr lang="en-US" smtClean="0"/>
              <a:t>You can: </a:t>
            </a:r>
          </a:p>
          <a:p>
            <a:pPr marL="285750" indent="-285750">
              <a:buFont typeface="Arial" panose="020B0604020202020204" pitchFamily="34" charset="0"/>
              <a:buChar char="•"/>
            </a:pPr>
            <a:r>
              <a:rPr lang="en-US" smtClean="0"/>
              <a:t>pass parameters </a:t>
            </a:r>
          </a:p>
          <a:p>
            <a:endParaRPr lang="en-US"/>
          </a:p>
          <a:p>
            <a:pPr marL="285750" indent="-285750">
              <a:buFont typeface="Arial" panose="020B0604020202020204" pitchFamily="34" charset="0"/>
              <a:buChar char="•"/>
            </a:pPr>
            <a:r>
              <a:rPr lang="en-US" smtClean="0"/>
              <a:t>insert actions before</a:t>
            </a:r>
          </a:p>
          <a:p>
            <a:endParaRPr lang="en-US" smtClean="0"/>
          </a:p>
          <a:p>
            <a:pPr marL="285750" indent="-285750">
              <a:buFont typeface="Arial" panose="020B0604020202020204" pitchFamily="34" charset="0"/>
              <a:buChar char="•"/>
            </a:pPr>
            <a:r>
              <a:rPr lang="en-US" smtClean="0"/>
              <a:t>use the magic of the </a:t>
            </a:r>
          </a:p>
          <a:p>
            <a:r>
              <a:rPr lang="en-US" smtClean="0"/>
              <a:t>     foreach -parallel</a:t>
            </a:r>
          </a:p>
          <a:p>
            <a:endParaRPr lang="en-US" smtClean="0"/>
          </a:p>
          <a:p>
            <a:endParaRPr lang="en-US"/>
          </a:p>
          <a:p>
            <a:endParaRPr lang="en-US" smtClean="0"/>
          </a:p>
          <a:p>
            <a:endParaRPr lang="en-US"/>
          </a:p>
          <a:p>
            <a:endParaRPr lang="en-US" smtClean="0"/>
          </a:p>
          <a:p>
            <a:endParaRPr lang="en-US"/>
          </a:p>
          <a:p>
            <a:endParaRPr lang="en-US" smtClean="0"/>
          </a:p>
          <a:p>
            <a:endParaRPr lang="en-US" smtClean="0"/>
          </a:p>
          <a:p>
            <a:endParaRPr lang="en-US"/>
          </a:p>
          <a:p>
            <a:pPr marL="285750" indent="-285750">
              <a:buFont typeface="Arial" panose="020B0604020202020204" pitchFamily="34" charset="0"/>
              <a:buChar char="•"/>
            </a:pPr>
            <a:r>
              <a:rPr lang="en-US" smtClean="0"/>
              <a:t>insert actions after</a:t>
            </a:r>
          </a:p>
          <a:p>
            <a:pPr marL="285750" indent="-285750">
              <a:buFont typeface="Arial" panose="020B0604020202020204" pitchFamily="34" charset="0"/>
              <a:buChar char="•"/>
            </a:pPr>
            <a:endParaRPr lang="en-US"/>
          </a:p>
          <a:p>
            <a:endParaRPr lang="en-US" smtClean="0"/>
          </a:p>
          <a:p>
            <a:r>
              <a:rPr lang="en-US" sz="1200" b="1" smtClean="0"/>
              <a:t>(*) ok, almost everything</a:t>
            </a:r>
            <a:endParaRPr lang="en-US" sz="1200" b="1"/>
          </a:p>
        </p:txBody>
      </p:sp>
      <p:sp>
        <p:nvSpPr>
          <p:cNvPr id="5" name="Right Arrow 4"/>
          <p:cNvSpPr/>
          <p:nvPr/>
        </p:nvSpPr>
        <p:spPr>
          <a:xfrm>
            <a:off x="2212128" y="1371600"/>
            <a:ext cx="683472"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20376711">
            <a:off x="2325264" y="1790681"/>
            <a:ext cx="683472"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2286000" y="2514600"/>
            <a:ext cx="683472"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20534541">
            <a:off x="2209800" y="5410200"/>
            <a:ext cx="683472"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3268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381000"/>
          </a:xfrm>
        </p:spPr>
        <p:txBody>
          <a:bodyPr>
            <a:normAutofit/>
          </a:bodyPr>
          <a:lstStyle/>
          <a:p>
            <a:r>
              <a:rPr lang="en-US" sz="1600" b="1" smtClean="0"/>
              <a:t>Preparing conditions for our first workflow</a:t>
            </a:r>
            <a:endParaRPr lang="en-US" sz="1600" b="1"/>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533400"/>
            <a:ext cx="6934200"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974988"/>
            <a:ext cx="4419600" cy="2883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5334000"/>
            <a:ext cx="2409825"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091112" y="4038600"/>
            <a:ext cx="3824288" cy="1200329"/>
          </a:xfrm>
          <a:prstGeom prst="rect">
            <a:avLst/>
          </a:prstGeom>
          <a:noFill/>
        </p:spPr>
        <p:txBody>
          <a:bodyPr wrap="square" rtlCol="0">
            <a:spAutoFit/>
          </a:bodyPr>
          <a:lstStyle/>
          <a:p>
            <a:r>
              <a:rPr lang="en-US"/>
              <a:t>H</a:t>
            </a:r>
            <a:r>
              <a:rPr lang="en-US" smtClean="0"/>
              <a:t>ere is the Basic_Workflow_CodeBlocks.ps1</a:t>
            </a:r>
          </a:p>
          <a:p>
            <a:r>
              <a:rPr lang="en-US" smtClean="0"/>
              <a:t>where we store all the support functions</a:t>
            </a:r>
            <a:endParaRPr lang="en-US"/>
          </a:p>
        </p:txBody>
      </p:sp>
    </p:spTree>
    <p:extLst>
      <p:ext uri="{BB962C8B-B14F-4D97-AF65-F5344CB8AC3E}">
        <p14:creationId xmlns:p14="http://schemas.microsoft.com/office/powerpoint/2010/main" val="957720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Autofit/>
          </a:bodyPr>
          <a:lstStyle/>
          <a:p>
            <a:r>
              <a:rPr lang="en-US" sz="1600" b="1" smtClean="0"/>
              <a:t>Our first workflow program , first screen</a:t>
            </a:r>
            <a:endParaRPr lang="en-US" sz="1600" b="1"/>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00264" y="685801"/>
            <a:ext cx="7717906" cy="6185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5123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1600" b="1"/>
              <a:t>Our first workflow program , </a:t>
            </a:r>
            <a:r>
              <a:rPr lang="en-US" sz="1600" b="1" smtClean="0"/>
              <a:t>second </a:t>
            </a:r>
            <a:r>
              <a:rPr lang="en-US" sz="1600" b="1"/>
              <a:t>screen</a:t>
            </a:r>
            <a:endParaRPr lang="en-US" sz="1600"/>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3400" y="1066800"/>
            <a:ext cx="8242488" cy="41451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6055" y="5288340"/>
            <a:ext cx="8991600" cy="1569660"/>
          </a:xfrm>
          <a:prstGeom prst="rect">
            <a:avLst/>
          </a:prstGeom>
          <a:noFill/>
        </p:spPr>
        <p:txBody>
          <a:bodyPr wrap="square" rtlCol="0">
            <a:spAutoFit/>
          </a:bodyPr>
          <a:lstStyle/>
          <a:p>
            <a:r>
              <a:rPr lang="en-US" sz="1400" b="1" smtClean="0"/>
              <a:t>We change into C</a:t>
            </a:r>
            <a:r>
              <a:rPr lang="en-US" sz="1400" b="1"/>
              <a:t>:\</a:t>
            </a:r>
            <a:r>
              <a:rPr lang="en-US" sz="1400" b="1" smtClean="0"/>
              <a:t>CODECAMP, where we have our cmd file Basic_Work.cmd</a:t>
            </a:r>
          </a:p>
          <a:p>
            <a:r>
              <a:rPr lang="en-US" sz="1400" b="1" smtClean="0"/>
              <a:t>, which looks like this</a:t>
            </a:r>
          </a:p>
          <a:p>
            <a:endParaRPr lang="en-US" sz="1400" smtClean="0"/>
          </a:p>
          <a:p>
            <a:r>
              <a:rPr lang="en-US" smtClean="0"/>
              <a:t>powershell </a:t>
            </a:r>
            <a:r>
              <a:rPr lang="en-US"/>
              <a:t>C:\</a:t>
            </a:r>
            <a:r>
              <a:rPr lang="en-US" smtClean="0"/>
              <a:t>CODECAMP\Basic_Workflow.ps1 &gt; </a:t>
            </a:r>
            <a:r>
              <a:rPr lang="en-US"/>
              <a:t>C:\</a:t>
            </a:r>
            <a:r>
              <a:rPr lang="en-US" smtClean="0"/>
              <a:t>CODECAMP\Basic_Workflow.out</a:t>
            </a:r>
          </a:p>
          <a:p>
            <a:endParaRPr lang="en-US" smtClean="0"/>
          </a:p>
          <a:p>
            <a:r>
              <a:rPr lang="en-US" smtClean="0"/>
              <a:t>and we execute it ...</a:t>
            </a:r>
            <a:endParaRPr lang="en-US"/>
          </a:p>
        </p:txBody>
      </p:sp>
    </p:spTree>
    <p:extLst>
      <p:ext uri="{BB962C8B-B14F-4D97-AF65-F5344CB8AC3E}">
        <p14:creationId xmlns:p14="http://schemas.microsoft.com/office/powerpoint/2010/main" val="3778982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304800"/>
          </a:xfrm>
        </p:spPr>
        <p:txBody>
          <a:bodyPr>
            <a:normAutofit fontScale="90000"/>
          </a:bodyPr>
          <a:lstStyle/>
          <a:p>
            <a:r>
              <a:rPr lang="en-US" sz="1600" b="1" smtClean="0"/>
              <a:t>And here we see the output </a:t>
            </a:r>
            <a:r>
              <a:rPr lang="en-US" sz="1600" b="1" smtClean="0"/>
              <a:t>produced, chatty output helps the newbie</a:t>
            </a:r>
            <a:endParaRPr lang="en-US" sz="1600" b="1"/>
          </a:p>
        </p:txBody>
      </p:sp>
      <p:sp>
        <p:nvSpPr>
          <p:cNvPr id="3" name="Content Placeholder 2"/>
          <p:cNvSpPr>
            <a:spLocks noGrp="1"/>
          </p:cNvSpPr>
          <p:nvPr>
            <p:ph idx="1"/>
          </p:nvPr>
        </p:nvSpPr>
        <p:spPr>
          <a:xfrm>
            <a:off x="0" y="457200"/>
            <a:ext cx="8229600" cy="5638800"/>
          </a:xfrm>
        </p:spPr>
        <p:txBody>
          <a:bodyPr>
            <a:noAutofit/>
          </a:bodyPr>
          <a:lstStyle/>
          <a:p>
            <a:pPr marL="0" indent="0">
              <a:buNone/>
            </a:pPr>
            <a:r>
              <a:rPr lang="en-US" sz="1000" b="1"/>
              <a:t>Now the workflow runs, calling this line: RunTasks -computers computer1, computer2, etc</a:t>
            </a:r>
          </a:p>
          <a:p>
            <a:pPr marL="0" indent="0">
              <a:buNone/>
            </a:pPr>
            <a:r>
              <a:rPr lang="en-US" sz="1000" b="1"/>
              <a:t>------workflow starts------------------------ </a:t>
            </a:r>
          </a:p>
          <a:p>
            <a:pPr marL="0" indent="0">
              <a:buNone/>
            </a:pPr>
            <a:r>
              <a:rPr lang="en-US" sz="1000" b="1"/>
              <a:t>Task before the parallel process - delete existing csv files</a:t>
            </a:r>
          </a:p>
          <a:p>
            <a:pPr marL="0" indent="0">
              <a:buNone/>
            </a:pPr>
            <a:r>
              <a:rPr lang="en-US" sz="1000" b="1"/>
              <a:t>Started parallel process - saving db data in files</a:t>
            </a:r>
          </a:p>
          <a:p>
            <a:pPr marL="0" indent="0">
              <a:buNone/>
            </a:pPr>
            <a:r>
              <a:rPr lang="en-US" sz="1000" b="1"/>
              <a:t>computer:CCLDEVSQL4\DEVSQL2|AdventureWorks2008R2_C</a:t>
            </a:r>
          </a:p>
          <a:p>
            <a:pPr marL="0" indent="0">
              <a:buNone/>
            </a:pPr>
            <a:r>
              <a:rPr lang="en-US" sz="1000" b="1"/>
              <a:t>computer:CCLDEVSQL4\DEVSQL2|AdventureWorks2008R2_B</a:t>
            </a:r>
          </a:p>
          <a:p>
            <a:pPr marL="0" indent="0">
              <a:buNone/>
            </a:pPr>
            <a:r>
              <a:rPr lang="en-US" sz="1000" b="1"/>
              <a:t>computer:CCLDEVSQL4\DEVSQL2|AdventureWorks2008R2_A</a:t>
            </a:r>
          </a:p>
          <a:p>
            <a:pPr marL="0" indent="0">
              <a:buNone/>
            </a:pPr>
            <a:r>
              <a:rPr lang="en-US" sz="1000" b="1" smtClean="0"/>
              <a:t>computer:CCLDEVSQL4\DEVSQL2|AdventureWorks2008R2</a:t>
            </a:r>
            <a:endParaRPr lang="en-US" sz="1000" b="1"/>
          </a:p>
          <a:p>
            <a:pPr marL="0" indent="0">
              <a:buNone/>
            </a:pPr>
            <a:r>
              <a:rPr lang="en-US" sz="1000" b="1" smtClean="0"/>
              <a:t>Compressing </a:t>
            </a:r>
            <a:r>
              <a:rPr lang="en-US" sz="1000" b="1"/>
              <a:t>files in C:\CODECAMP</a:t>
            </a:r>
            <a:r>
              <a:rPr lang="en-US" sz="1000" b="1" smtClean="0"/>
              <a:t>\</a:t>
            </a:r>
            <a:endParaRPr lang="en-US" sz="1000" b="1"/>
          </a:p>
          <a:p>
            <a:pPr marL="0" indent="0">
              <a:buNone/>
            </a:pPr>
            <a:r>
              <a:rPr lang="en-US" sz="1000" b="1"/>
              <a:t>CCLDEVSQL4-DEVSQL2-AdventureWorks2008R2_C.csv  13884824 :   5206016 = 2.7 to 1 [OK]</a:t>
            </a:r>
          </a:p>
          <a:p>
            <a:pPr marL="0" indent="0">
              <a:buNone/>
            </a:pPr>
            <a:r>
              <a:rPr lang="en-US" sz="1000" b="1" smtClean="0"/>
              <a:t>1 </a:t>
            </a:r>
            <a:r>
              <a:rPr lang="en-US" sz="1000" b="1"/>
              <a:t>files within 1 directories were compressed.</a:t>
            </a:r>
          </a:p>
          <a:p>
            <a:pPr marL="0" indent="0">
              <a:buNone/>
            </a:pPr>
            <a:r>
              <a:rPr lang="en-US" sz="1000" b="1"/>
              <a:t>13,884,824 total bytes of data are stored in 5,206,016 bytes.</a:t>
            </a:r>
          </a:p>
          <a:p>
            <a:pPr marL="0" indent="0">
              <a:buNone/>
            </a:pPr>
            <a:r>
              <a:rPr lang="en-US" sz="1000" b="1"/>
              <a:t>The compression ratio is 2.7 to 1.</a:t>
            </a:r>
          </a:p>
          <a:p>
            <a:pPr marL="0" indent="0">
              <a:buNone/>
            </a:pPr>
            <a:r>
              <a:rPr lang="en-US" sz="1000" b="1" smtClean="0"/>
              <a:t>Compressing </a:t>
            </a:r>
            <a:r>
              <a:rPr lang="en-US" sz="1000" b="1"/>
              <a:t>files in C:\CODECAMP\</a:t>
            </a:r>
          </a:p>
          <a:p>
            <a:pPr marL="0" indent="0">
              <a:buNone/>
            </a:pPr>
            <a:r>
              <a:rPr lang="en-US" sz="1000" b="1" smtClean="0"/>
              <a:t>Compressing </a:t>
            </a:r>
            <a:r>
              <a:rPr lang="en-US" sz="1000" b="1"/>
              <a:t>files in C:\CODECAMP\</a:t>
            </a:r>
          </a:p>
          <a:p>
            <a:pPr marL="0" indent="0">
              <a:buNone/>
            </a:pPr>
            <a:r>
              <a:rPr lang="en-US" sz="1000" b="1" smtClean="0"/>
              <a:t>CCLDEVSQL4-DEVSQL2-AdventureWorks2008R2_B.csv  </a:t>
            </a:r>
            <a:r>
              <a:rPr lang="en-US" sz="1000" b="1"/>
              <a:t>13884824 :   5206016 = 2.7 to 1 [OK]</a:t>
            </a:r>
          </a:p>
          <a:p>
            <a:pPr marL="0" indent="0">
              <a:buNone/>
            </a:pPr>
            <a:r>
              <a:rPr lang="en-US" sz="1000" b="1" smtClean="0"/>
              <a:t>1 </a:t>
            </a:r>
            <a:r>
              <a:rPr lang="en-US" sz="1000" b="1"/>
              <a:t>files within 1 directories were compressed.</a:t>
            </a:r>
          </a:p>
          <a:p>
            <a:pPr marL="0" indent="0">
              <a:buNone/>
            </a:pPr>
            <a:r>
              <a:rPr lang="en-US" sz="1000" b="1"/>
              <a:t>13,884,824 total bytes of data are stored in 5,206,016 bytes.</a:t>
            </a:r>
          </a:p>
          <a:p>
            <a:pPr marL="0" indent="0">
              <a:buNone/>
            </a:pPr>
            <a:r>
              <a:rPr lang="en-US" sz="1000" b="1"/>
              <a:t>The compression ratio is 2.7 to 1.</a:t>
            </a:r>
          </a:p>
          <a:p>
            <a:pPr marL="0" indent="0">
              <a:buNone/>
            </a:pPr>
            <a:r>
              <a:rPr lang="en-US" sz="1000" b="1"/>
              <a:t>CCLDEVSQL4-DEVSQL2-AdventureWorks2008R2_A.csv  13884824 :   5206016 = 2.7 to 1 [OK]</a:t>
            </a:r>
          </a:p>
          <a:p>
            <a:pPr marL="0" indent="0">
              <a:buNone/>
            </a:pPr>
            <a:r>
              <a:rPr lang="en-US" sz="1000" b="1" smtClean="0"/>
              <a:t>1 </a:t>
            </a:r>
            <a:r>
              <a:rPr lang="en-US" sz="1000" b="1"/>
              <a:t>files within 1 directories were compressed.</a:t>
            </a:r>
          </a:p>
          <a:p>
            <a:pPr marL="0" indent="0">
              <a:buNone/>
            </a:pPr>
            <a:r>
              <a:rPr lang="en-US" sz="1000" b="1"/>
              <a:t>13,884,824 total bytes of data are stored in 5,206,016 bytes.</a:t>
            </a:r>
          </a:p>
          <a:p>
            <a:pPr marL="0" indent="0">
              <a:buNone/>
            </a:pPr>
            <a:r>
              <a:rPr lang="en-US" sz="1000" b="1"/>
              <a:t>The compression ratio is 2.7 to 1.</a:t>
            </a:r>
          </a:p>
          <a:p>
            <a:pPr marL="0" indent="0">
              <a:buNone/>
            </a:pPr>
            <a:r>
              <a:rPr lang="en-US" sz="1000" b="1" smtClean="0"/>
              <a:t>Compressing </a:t>
            </a:r>
            <a:r>
              <a:rPr lang="en-US" sz="1000" b="1"/>
              <a:t>files in C:\CODECAMP\</a:t>
            </a:r>
          </a:p>
          <a:p>
            <a:pPr marL="0" indent="0">
              <a:buNone/>
            </a:pPr>
            <a:r>
              <a:rPr lang="en-US" sz="1000" b="1" smtClean="0"/>
              <a:t>CCLDEVSQL4-DEVSQL2-AdventureWorks2008R2.csv  </a:t>
            </a:r>
            <a:r>
              <a:rPr lang="en-US" sz="1000" b="1"/>
              <a:t>13884824 :   5206016 = 2.7 to 1 [OK]</a:t>
            </a:r>
          </a:p>
          <a:p>
            <a:pPr marL="0" indent="0">
              <a:buNone/>
            </a:pPr>
            <a:r>
              <a:rPr lang="en-US" sz="1000" b="1" smtClean="0"/>
              <a:t>1 </a:t>
            </a:r>
            <a:r>
              <a:rPr lang="en-US" sz="1000" b="1"/>
              <a:t>files within 1 directories were compressed.</a:t>
            </a:r>
          </a:p>
          <a:p>
            <a:pPr marL="0" indent="0">
              <a:buNone/>
            </a:pPr>
            <a:r>
              <a:rPr lang="en-US" sz="1000" b="1"/>
              <a:t>13,884,824 total bytes of data are stored in 5,206,016 bytes.</a:t>
            </a:r>
          </a:p>
          <a:p>
            <a:pPr marL="0" indent="0">
              <a:buNone/>
            </a:pPr>
            <a:r>
              <a:rPr lang="en-US" sz="1000" b="1"/>
              <a:t>The compression ratio is 2.7 to 1.</a:t>
            </a:r>
          </a:p>
          <a:p>
            <a:pPr marL="0" indent="0">
              <a:buNone/>
            </a:pPr>
            <a:r>
              <a:rPr lang="en-US" sz="1000" b="1"/>
              <a:t>Final tasks workflow - emailing report</a:t>
            </a:r>
          </a:p>
          <a:p>
            <a:pPr marL="0" indent="0">
              <a:buNone/>
            </a:pPr>
            <a:r>
              <a:rPr lang="en-US" sz="1000" b="1"/>
              <a:t>------workflow ends--------------------------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5617" y="457200"/>
            <a:ext cx="4029075"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5617" y="2895600"/>
            <a:ext cx="4011490" cy="169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4876800"/>
            <a:ext cx="7315200" cy="19644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3630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a:bodyPr>
          <a:lstStyle/>
          <a:p>
            <a:r>
              <a:rPr lang="en-US" sz="1600" smtClean="0"/>
              <a:t>Now we are ready, let’s “worflowize” the jobs program</a:t>
            </a:r>
            <a:endParaRPr lang="en-US" sz="1600"/>
          </a:p>
        </p:txBody>
      </p:sp>
      <p:sp>
        <p:nvSpPr>
          <p:cNvPr id="3" name="Content Placeholder 2"/>
          <p:cNvSpPr>
            <a:spLocks noGrp="1"/>
          </p:cNvSpPr>
          <p:nvPr>
            <p:ph idx="1"/>
          </p:nvPr>
        </p:nvSpPr>
        <p:spPr>
          <a:xfrm>
            <a:off x="152400" y="457200"/>
            <a:ext cx="8534400" cy="6324600"/>
          </a:xfrm>
        </p:spPr>
        <p:txBody>
          <a:bodyPr>
            <a:normAutofit/>
          </a:bodyPr>
          <a:lstStyle/>
          <a:p>
            <a:pPr marL="0" indent="0">
              <a:buNone/>
            </a:pPr>
            <a:endParaRPr lang="en-US" sz="1200"/>
          </a:p>
        </p:txBody>
      </p:sp>
    </p:spTree>
    <p:extLst>
      <p:ext uri="{BB962C8B-B14F-4D97-AF65-F5344CB8AC3E}">
        <p14:creationId xmlns:p14="http://schemas.microsoft.com/office/powerpoint/2010/main" val="3625746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718023"/>
            <a:ext cx="4781550" cy="540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219200"/>
            <a:ext cx="3657600" cy="504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9559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6558" y="1"/>
            <a:ext cx="8772642" cy="1066799"/>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This is the plan</a:t>
            </a:r>
            <a:endParaRPr lang="en-US"/>
          </a:p>
        </p:txBody>
      </p:sp>
      <p:sp>
        <p:nvSpPr>
          <p:cNvPr id="3" name="Text Placeholder 2"/>
          <p:cNvSpPr txBox="1">
            <a:spLocks/>
          </p:cNvSpPr>
          <p:nvPr/>
        </p:nvSpPr>
        <p:spPr>
          <a:xfrm>
            <a:off x="1692803" y="1371600"/>
            <a:ext cx="5520151" cy="457200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smtClean="0">
                <a:solidFill>
                  <a:schemeClr val="tx1"/>
                </a:solidFill>
              </a:rPr>
              <a:t>1) </a:t>
            </a:r>
            <a:r>
              <a:rPr lang="en-US" sz="1800" b="1" err="1" smtClean="0">
                <a:solidFill>
                  <a:schemeClr val="tx1"/>
                </a:solidFill>
              </a:rPr>
              <a:t>WorkFlow</a:t>
            </a:r>
            <a:r>
              <a:rPr lang="en-US" sz="1800" b="1" smtClean="0">
                <a:solidFill>
                  <a:schemeClr val="tx1"/>
                </a:solidFill>
              </a:rPr>
              <a:t> – what are they? – the book definition</a:t>
            </a:r>
          </a:p>
          <a:p>
            <a:endParaRPr lang="en-US" sz="1800" b="1" smtClean="0">
              <a:solidFill>
                <a:schemeClr val="tx1"/>
              </a:solidFill>
            </a:endParaRPr>
          </a:p>
          <a:p>
            <a:r>
              <a:rPr lang="en-US" sz="1800" b="1" smtClean="0">
                <a:solidFill>
                  <a:schemeClr val="tx1"/>
                </a:solidFill>
              </a:rPr>
              <a:t>2) The Hello World workflow program</a:t>
            </a:r>
          </a:p>
          <a:p>
            <a:endParaRPr lang="en-US" sz="1800" b="1" smtClean="0">
              <a:solidFill>
                <a:schemeClr val="tx1"/>
              </a:solidFill>
            </a:endParaRPr>
          </a:p>
          <a:p>
            <a:r>
              <a:rPr lang="en-US" sz="1800" b="1" smtClean="0">
                <a:solidFill>
                  <a:schemeClr val="tx1"/>
                </a:solidFill>
              </a:rPr>
              <a:t>3) A sample program using jobs</a:t>
            </a:r>
          </a:p>
          <a:p>
            <a:endParaRPr lang="en-US" sz="1800" b="1" smtClean="0">
              <a:solidFill>
                <a:schemeClr val="tx1"/>
              </a:solidFill>
            </a:endParaRPr>
          </a:p>
          <a:p>
            <a:r>
              <a:rPr lang="en-US" sz="1800" b="1" smtClean="0">
                <a:solidFill>
                  <a:schemeClr val="tx1"/>
                </a:solidFill>
              </a:rPr>
              <a:t>4) A sample program using workflows</a:t>
            </a:r>
          </a:p>
          <a:p>
            <a:endParaRPr lang="en-US" sz="1800" b="1" smtClean="0">
              <a:solidFill>
                <a:schemeClr val="tx1"/>
              </a:solidFill>
            </a:endParaRPr>
          </a:p>
          <a:p>
            <a:r>
              <a:rPr lang="en-US" sz="1800" b="1" smtClean="0">
                <a:solidFill>
                  <a:schemeClr val="tx1"/>
                </a:solidFill>
              </a:rPr>
              <a:t>5) Jobs program – the workflow version </a:t>
            </a:r>
          </a:p>
          <a:p>
            <a:endParaRPr lang="en-US" sz="1800" b="1">
              <a:solidFill>
                <a:schemeClr val="tx1"/>
              </a:solidFill>
            </a:endParaRPr>
          </a:p>
          <a:p>
            <a:endParaRPr lang="en-US" sz="1800" b="1" smtClean="0">
              <a:solidFill>
                <a:schemeClr val="tx1"/>
              </a:solidFill>
            </a:endParaRPr>
          </a:p>
          <a:p>
            <a:r>
              <a:rPr lang="en-US" sz="1800" b="1" smtClean="0">
                <a:solidFill>
                  <a:schemeClr val="tx1"/>
                </a:solidFill>
              </a:rPr>
              <a:t>Goodie</a:t>
            </a:r>
            <a:endParaRPr lang="en-US" sz="1800" b="1">
              <a:solidFill>
                <a:schemeClr val="tx1"/>
              </a:solidFill>
            </a:endParaRPr>
          </a:p>
        </p:txBody>
      </p:sp>
    </p:spTree>
    <p:extLst>
      <p:ext uri="{BB962C8B-B14F-4D97-AF65-F5344CB8AC3E}">
        <p14:creationId xmlns:p14="http://schemas.microsoft.com/office/powerpoint/2010/main" val="495514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12744" y="437936"/>
            <a:ext cx="8431205" cy="573426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err="1" smtClean="0"/>
              <a:t>WorkFlow</a:t>
            </a:r>
            <a:r>
              <a:rPr lang="en-US" sz="2800" b="1" smtClean="0"/>
              <a:t> – what is it – book definition</a:t>
            </a:r>
          </a:p>
          <a:p>
            <a:r>
              <a:rPr lang="en-US" sz="2000" smtClean="0"/>
              <a:t/>
            </a:r>
            <a:br>
              <a:rPr lang="en-US" sz="2000" smtClean="0"/>
            </a:br>
            <a:r>
              <a:rPr lang="en-US" sz="2000" smtClean="0"/>
              <a:t>Windows PowerShell workflows are designed for scenarios </a:t>
            </a:r>
          </a:p>
          <a:p>
            <a:r>
              <a:rPr lang="en-US" sz="2000" smtClean="0"/>
              <a:t>where these attributes are required:</a:t>
            </a:r>
          </a:p>
          <a:p>
            <a:pPr algn="l"/>
            <a:r>
              <a:rPr lang="en-US" sz="2000" smtClean="0"/>
              <a:t/>
            </a:r>
            <a:br>
              <a:rPr lang="en-US" sz="2000" smtClean="0"/>
            </a:br>
            <a:r>
              <a:rPr lang="en-US" sz="2000" smtClean="0"/>
              <a:t>* </a:t>
            </a:r>
            <a:r>
              <a:rPr lang="en-US" sz="2400" b="1" smtClean="0"/>
              <a:t>Long-running activities.</a:t>
            </a:r>
          </a:p>
          <a:p>
            <a:pPr algn="l"/>
            <a:r>
              <a:rPr lang="en-US" sz="2400" b="1" smtClean="0"/>
              <a:t/>
            </a:r>
            <a:br>
              <a:rPr lang="en-US" sz="2400" b="1" smtClean="0"/>
            </a:br>
            <a:r>
              <a:rPr lang="en-US" sz="2400" b="1" smtClean="0"/>
              <a:t>* Repeatable activities.</a:t>
            </a:r>
          </a:p>
          <a:p>
            <a:pPr algn="l"/>
            <a:r>
              <a:rPr lang="en-US" sz="2400" b="1" smtClean="0"/>
              <a:t/>
            </a:r>
            <a:br>
              <a:rPr lang="en-US" sz="2400" b="1" smtClean="0"/>
            </a:br>
            <a:r>
              <a:rPr lang="en-US" sz="2400" b="1" smtClean="0"/>
              <a:t>* Frequently executed activities.</a:t>
            </a:r>
          </a:p>
          <a:p>
            <a:pPr algn="l"/>
            <a:r>
              <a:rPr lang="en-US" sz="2400" b="1" smtClean="0"/>
              <a:t/>
            </a:r>
            <a:br>
              <a:rPr lang="en-US" sz="2400" b="1" smtClean="0"/>
            </a:br>
            <a:r>
              <a:rPr lang="en-US" sz="2400" b="1" smtClean="0">
                <a:solidFill>
                  <a:srgbClr val="C00000"/>
                </a:solidFill>
              </a:rPr>
              <a:t>* Running activities in parallel across one or more machines.</a:t>
            </a:r>
          </a:p>
          <a:p>
            <a:pPr algn="l"/>
            <a:r>
              <a:rPr lang="en-US" sz="2400" b="1" smtClean="0"/>
              <a:t/>
            </a:r>
            <a:br>
              <a:rPr lang="en-US" sz="2400" b="1" smtClean="0"/>
            </a:br>
            <a:r>
              <a:rPr lang="en-US" sz="2400" b="1" smtClean="0">
                <a:solidFill>
                  <a:srgbClr val="C00000"/>
                </a:solidFill>
              </a:rPr>
              <a:t>* Interruptible activities that can be stopped and re-started, which includes surviving a reboot of the system against which the workflow is executing.</a:t>
            </a:r>
            <a:br>
              <a:rPr lang="en-US" sz="2400" b="1" smtClean="0">
                <a:solidFill>
                  <a:srgbClr val="C00000"/>
                </a:solidFill>
              </a:rPr>
            </a:br>
            <a:endParaRPr lang="en-US" sz="2400" b="1">
              <a:solidFill>
                <a:srgbClr val="C00000"/>
              </a:solidFill>
            </a:endParaRPr>
          </a:p>
        </p:txBody>
      </p:sp>
    </p:spTree>
    <p:extLst>
      <p:ext uri="{BB962C8B-B14F-4D97-AF65-F5344CB8AC3E}">
        <p14:creationId xmlns:p14="http://schemas.microsoft.com/office/powerpoint/2010/main" val="3703290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288" y="885825"/>
            <a:ext cx="7591425" cy="508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6237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650132"/>
            <a:ext cx="5181600" cy="574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685800"/>
            <a:ext cx="3324225"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6"/>
          <p:cNvSpPr>
            <a:spLocks noGrp="1"/>
          </p:cNvSpPr>
          <p:nvPr>
            <p:ph type="title"/>
          </p:nvPr>
        </p:nvSpPr>
        <p:spPr>
          <a:xfrm>
            <a:off x="457200" y="274638"/>
            <a:ext cx="8229600" cy="258762"/>
          </a:xfrm>
        </p:spPr>
        <p:txBody>
          <a:bodyPr>
            <a:noAutofit/>
          </a:bodyPr>
          <a:lstStyle/>
          <a:p>
            <a:r>
              <a:rPr lang="en-US" sz="1600" smtClean="0"/>
              <a:t>Sample workflow , my HelloWorld version</a:t>
            </a:r>
            <a:endParaRPr lang="en-US" sz="1600"/>
          </a:p>
        </p:txBody>
      </p:sp>
      <p:sp>
        <p:nvSpPr>
          <p:cNvPr id="8" name="Content Placeholder 7"/>
          <p:cNvSpPr>
            <a:spLocks noGrp="1"/>
          </p:cNvSpPr>
          <p:nvPr>
            <p:ph idx="1"/>
          </p:nvPr>
        </p:nvSpPr>
        <p:spPr>
          <a:xfrm>
            <a:off x="5715000" y="2133600"/>
            <a:ext cx="2971800" cy="3992563"/>
          </a:xfrm>
        </p:spPr>
        <p:txBody>
          <a:bodyPr>
            <a:normAutofit/>
          </a:bodyPr>
          <a:lstStyle/>
          <a:p>
            <a:pPr marL="0" indent="0">
              <a:buNone/>
            </a:pPr>
            <a:r>
              <a:rPr lang="en-US" sz="1600" smtClean="0"/>
              <a:t>Take home lessons:</a:t>
            </a:r>
          </a:p>
          <a:p>
            <a:pPr marL="0" indent="0">
              <a:buNone/>
            </a:pPr>
            <a:endParaRPr lang="en-US" sz="1600" smtClean="0"/>
          </a:p>
          <a:p>
            <a:pPr marL="0" indent="0">
              <a:buNone/>
            </a:pPr>
            <a:r>
              <a:rPr lang="en-US" sz="1600" smtClean="0"/>
              <a:t> Yes, workflows work as expected:</a:t>
            </a:r>
          </a:p>
          <a:p>
            <a:pPr marL="0" indent="0">
              <a:buNone/>
            </a:pPr>
            <a:endParaRPr lang="en-US" sz="1600"/>
          </a:p>
          <a:p>
            <a:pPr>
              <a:buFont typeface="Arial" charset="0"/>
              <a:buChar char="•"/>
            </a:pPr>
            <a:r>
              <a:rPr lang="en-US" sz="1600" smtClean="0"/>
              <a:t>The total time is the longest of the three “programs”</a:t>
            </a:r>
          </a:p>
          <a:p>
            <a:pPr>
              <a:buFont typeface="Arial" charset="0"/>
              <a:buChar char="•"/>
            </a:pPr>
            <a:r>
              <a:rPr lang="en-US" sz="1600" smtClean="0"/>
              <a:t>You define a workflow like a function, and call it </a:t>
            </a:r>
          </a:p>
          <a:p>
            <a:pPr>
              <a:buFont typeface="Arial" charset="0"/>
              <a:buChar char="•"/>
            </a:pPr>
            <a:r>
              <a:rPr lang="en-US" sz="1600" smtClean="0"/>
              <a:t>The </a:t>
            </a:r>
            <a:r>
              <a:rPr lang="en-US" sz="1600" err="1" smtClean="0"/>
              <a:t>InlineScripts</a:t>
            </a:r>
            <a:r>
              <a:rPr lang="en-US" sz="1600" smtClean="0"/>
              <a:t> are your friend</a:t>
            </a:r>
          </a:p>
          <a:p>
            <a:pPr marL="0" indent="0">
              <a:buNone/>
            </a:pPr>
            <a:endParaRPr lang="en-US" sz="1600" smtClean="0"/>
          </a:p>
          <a:p>
            <a:pPr marL="0" indent="0">
              <a:buNone/>
            </a:pPr>
            <a:endParaRPr lang="en-US" sz="1600" smtClean="0"/>
          </a:p>
          <a:p>
            <a:pPr>
              <a:buFont typeface="Arial" charset="0"/>
              <a:buChar char="•"/>
            </a:pPr>
            <a:endParaRPr lang="en-US" sz="1600"/>
          </a:p>
          <a:p>
            <a:pPr>
              <a:buFont typeface="Arial" charset="0"/>
              <a:buChar char="•"/>
            </a:pPr>
            <a:endParaRPr lang="en-US" sz="1600"/>
          </a:p>
        </p:txBody>
      </p:sp>
    </p:spTree>
    <p:extLst>
      <p:ext uri="{BB962C8B-B14F-4D97-AF65-F5344CB8AC3E}">
        <p14:creationId xmlns:p14="http://schemas.microsoft.com/office/powerpoint/2010/main" val="3478722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6200"/>
            <a:ext cx="7772400" cy="685799"/>
          </a:xfrm>
        </p:spPr>
        <p:txBody>
          <a:bodyPr>
            <a:normAutofit fontScale="90000"/>
          </a:bodyPr>
          <a:lstStyle/>
          <a:p>
            <a:r>
              <a:rPr lang="en-US" sz="1600" b="1" smtClean="0"/>
              <a:t>First Things First - Scope and Visibility </a:t>
            </a:r>
            <a:r>
              <a:rPr lang="en-US" sz="1600" smtClean="0"/>
              <a:t/>
            </a:r>
            <a:br>
              <a:rPr lang="en-US" sz="1600" smtClean="0"/>
            </a:br>
            <a:r>
              <a:rPr lang="en-US" sz="1600" b="1" smtClean="0">
                <a:solidFill>
                  <a:srgbClr val="00B050"/>
                </a:solidFill>
              </a:rPr>
              <a:t>Green</a:t>
            </a:r>
            <a:r>
              <a:rPr lang="en-US" sz="1600" smtClean="0"/>
              <a:t> – </a:t>
            </a:r>
            <a:r>
              <a:rPr lang="en-US" sz="1600" err="1" smtClean="0"/>
              <a:t>powershell</a:t>
            </a:r>
            <a:r>
              <a:rPr lang="en-US" sz="1600" smtClean="0"/>
              <a:t> business as usual area</a:t>
            </a:r>
            <a:br>
              <a:rPr lang="en-US" sz="1600" smtClean="0"/>
            </a:br>
            <a:r>
              <a:rPr lang="en-US" sz="1600" b="1" smtClean="0">
                <a:solidFill>
                  <a:schemeClr val="accent6"/>
                </a:solidFill>
              </a:rPr>
              <a:t>Orange</a:t>
            </a:r>
            <a:r>
              <a:rPr lang="en-US" sz="1600" smtClean="0"/>
              <a:t>: workflow rules apply </a:t>
            </a:r>
            <a:endParaRPr lang="en-US" sz="1600"/>
          </a:p>
        </p:txBody>
      </p:sp>
      <p:sp>
        <p:nvSpPr>
          <p:cNvPr id="3" name="Subtitle 2"/>
          <p:cNvSpPr>
            <a:spLocks noGrp="1"/>
          </p:cNvSpPr>
          <p:nvPr>
            <p:ph type="subTitle" idx="1"/>
          </p:nvPr>
        </p:nvSpPr>
        <p:spPr>
          <a:xfrm>
            <a:off x="152400" y="857250"/>
            <a:ext cx="3886200" cy="5791200"/>
          </a:xfrm>
          <a:solidFill>
            <a:schemeClr val="tx1"/>
          </a:solidFill>
        </p:spPr>
        <p:txBody>
          <a:bodyPr>
            <a:normAutofit/>
          </a:bodyPr>
          <a:lstStyle/>
          <a:p>
            <a:pPr algn="l"/>
            <a:r>
              <a:rPr lang="en-US" sz="1200" b="0" smtClean="0">
                <a:solidFill>
                  <a:srgbClr val="569CD6"/>
                </a:solidFill>
                <a:effectLst/>
                <a:latin typeface="Consolas"/>
              </a:rPr>
              <a:t>workflow</a:t>
            </a:r>
            <a:r>
              <a:rPr lang="en-US" sz="1200" b="0" smtClean="0">
                <a:solidFill>
                  <a:srgbClr val="FFFFFF"/>
                </a:solidFill>
                <a:effectLst/>
                <a:latin typeface="Consolas"/>
              </a:rPr>
              <a:t> </a:t>
            </a:r>
            <a:r>
              <a:rPr lang="en-US" sz="1200" b="0" smtClean="0">
                <a:solidFill>
                  <a:srgbClr val="DCDCAA"/>
                </a:solidFill>
                <a:effectLst/>
                <a:latin typeface="Consolas"/>
              </a:rPr>
              <a:t>HelloWorld</a:t>
            </a:r>
            <a:endParaRPr lang="en-US" sz="1200" b="0" smtClean="0">
              <a:solidFill>
                <a:srgbClr val="FFFFFF"/>
              </a:solidFill>
              <a:effectLst/>
              <a:latin typeface="Consolas"/>
            </a:endParaRPr>
          </a:p>
          <a:p>
            <a:pPr algn="l"/>
            <a:r>
              <a:rPr lang="en-US" sz="1200" b="0" smtClean="0">
                <a:solidFill>
                  <a:srgbClr val="FFFFFF"/>
                </a:solidFill>
                <a:effectLst/>
                <a:latin typeface="Consolas"/>
              </a:rPr>
              <a:t>{</a:t>
            </a:r>
          </a:p>
          <a:p>
            <a:pPr algn="l"/>
            <a:endParaRPr lang="en-US" sz="1200" b="0" smtClean="0">
              <a:solidFill>
                <a:srgbClr val="FFFFFF"/>
              </a:solidFill>
              <a:effectLst/>
              <a:latin typeface="Consolas"/>
            </a:endParaRPr>
          </a:p>
          <a:p>
            <a:pPr algn="l"/>
            <a:r>
              <a:rPr lang="en-US" sz="1200" b="0" smtClean="0">
                <a:solidFill>
                  <a:srgbClr val="FFFFFF"/>
                </a:solidFill>
                <a:effectLst/>
                <a:latin typeface="Consolas"/>
              </a:rPr>
              <a:t>    </a:t>
            </a:r>
            <a:r>
              <a:rPr lang="en-US" sz="1200" b="0" err="1" smtClean="0">
                <a:solidFill>
                  <a:srgbClr val="C586C0"/>
                </a:solidFill>
                <a:effectLst/>
                <a:latin typeface="Consolas"/>
              </a:rPr>
              <a:t>InlineScript</a:t>
            </a:r>
            <a:endParaRPr lang="en-US" sz="1200" b="0" smtClean="0">
              <a:solidFill>
                <a:srgbClr val="FFFFFF"/>
              </a:solidFill>
              <a:effectLst/>
              <a:latin typeface="Consolas"/>
            </a:endParaRPr>
          </a:p>
          <a:p>
            <a:pPr algn="l"/>
            <a:r>
              <a:rPr lang="en-US" sz="1200" b="0" smtClean="0">
                <a:solidFill>
                  <a:srgbClr val="FFFFFF"/>
                </a:solidFill>
                <a:effectLst/>
                <a:latin typeface="Consolas"/>
              </a:rPr>
              <a:t>    {</a:t>
            </a:r>
          </a:p>
          <a:p>
            <a:pPr algn="l"/>
            <a:r>
              <a:rPr lang="en-US" sz="1200" b="0" smtClean="0">
                <a:solidFill>
                  <a:srgbClr val="FFFFFF"/>
                </a:solidFill>
                <a:effectLst/>
                <a:latin typeface="Consolas"/>
              </a:rPr>
              <a:t>        </a:t>
            </a:r>
            <a:r>
              <a:rPr lang="en-US" sz="1200" b="0" smtClean="0">
                <a:solidFill>
                  <a:srgbClr val="CE9178"/>
                </a:solidFill>
                <a:effectLst/>
                <a:latin typeface="Consolas"/>
              </a:rPr>
              <a:t>"Before starting parallel process"</a:t>
            </a:r>
            <a:endParaRPr lang="en-US" sz="1200" b="0" smtClean="0">
              <a:solidFill>
                <a:srgbClr val="FFFFFF"/>
              </a:solidFill>
              <a:effectLst/>
              <a:latin typeface="Consolas"/>
            </a:endParaRPr>
          </a:p>
          <a:p>
            <a:pPr algn="l"/>
            <a:r>
              <a:rPr lang="en-US" sz="1200" b="0" smtClean="0">
                <a:solidFill>
                  <a:srgbClr val="FFFFFF"/>
                </a:solidFill>
                <a:effectLst/>
                <a:latin typeface="Consolas"/>
              </a:rPr>
              <a:t>        </a:t>
            </a:r>
            <a:r>
              <a:rPr lang="en-US" sz="1200" b="0" smtClean="0">
                <a:solidFill>
                  <a:srgbClr val="DCDCAA"/>
                </a:solidFill>
                <a:effectLst/>
                <a:latin typeface="Consolas"/>
              </a:rPr>
              <a:t>Get-Date</a:t>
            </a:r>
            <a:endParaRPr lang="en-US" sz="1200" b="0" smtClean="0">
              <a:solidFill>
                <a:srgbClr val="FFFFFF"/>
              </a:solidFill>
              <a:effectLst/>
              <a:latin typeface="Consolas"/>
            </a:endParaRPr>
          </a:p>
          <a:p>
            <a:pPr algn="l"/>
            <a:r>
              <a:rPr lang="en-US" sz="1200" b="0" smtClean="0">
                <a:solidFill>
                  <a:srgbClr val="FFFFFF"/>
                </a:solidFill>
                <a:effectLst/>
                <a:latin typeface="Consolas"/>
              </a:rPr>
              <a:t>    }</a:t>
            </a:r>
          </a:p>
          <a:p>
            <a:pPr algn="l"/>
            <a:r>
              <a:rPr lang="en-US" sz="1200" b="0" smtClean="0">
                <a:solidFill>
                  <a:srgbClr val="FFFFFF"/>
                </a:solidFill>
                <a:effectLst/>
                <a:latin typeface="Consolas"/>
              </a:rPr>
              <a:t/>
            </a:r>
            <a:br>
              <a:rPr lang="en-US" sz="1200" b="0" smtClean="0">
                <a:solidFill>
                  <a:srgbClr val="FFFFFF"/>
                </a:solidFill>
                <a:effectLst/>
                <a:latin typeface="Consolas"/>
              </a:rPr>
            </a:br>
            <a:r>
              <a:rPr lang="en-US" sz="1200" b="0" smtClean="0">
                <a:solidFill>
                  <a:srgbClr val="FFFFFF"/>
                </a:solidFill>
                <a:effectLst/>
                <a:latin typeface="Consolas"/>
              </a:rPr>
              <a:t>    </a:t>
            </a:r>
            <a:r>
              <a:rPr lang="en-US" sz="1200" b="0" smtClean="0">
                <a:solidFill>
                  <a:srgbClr val="C586C0"/>
                </a:solidFill>
                <a:effectLst/>
                <a:latin typeface="Consolas"/>
              </a:rPr>
              <a:t>parallel</a:t>
            </a:r>
            <a:r>
              <a:rPr lang="en-US" sz="1200" b="0" smtClean="0">
                <a:solidFill>
                  <a:srgbClr val="FFFFFF"/>
                </a:solidFill>
                <a:effectLst/>
                <a:latin typeface="Consolas"/>
              </a:rPr>
              <a:t> </a:t>
            </a:r>
          </a:p>
          <a:p>
            <a:pPr algn="l"/>
            <a:r>
              <a:rPr lang="en-US" sz="1200" b="0" smtClean="0">
                <a:solidFill>
                  <a:srgbClr val="FFFFFF"/>
                </a:solidFill>
                <a:effectLst/>
                <a:latin typeface="Consolas"/>
              </a:rPr>
              <a:t>    {</a:t>
            </a:r>
          </a:p>
          <a:p>
            <a:pPr algn="l"/>
            <a:r>
              <a:rPr lang="en-US" sz="1200" b="0" smtClean="0">
                <a:solidFill>
                  <a:srgbClr val="FFFFFF"/>
                </a:solidFill>
                <a:effectLst/>
                <a:latin typeface="Consolas"/>
              </a:rPr>
              <a:t>        </a:t>
            </a:r>
            <a:r>
              <a:rPr lang="en-US" sz="1200" b="0" smtClean="0">
                <a:solidFill>
                  <a:srgbClr val="DCDCAA"/>
                </a:solidFill>
                <a:effectLst/>
                <a:latin typeface="Consolas"/>
              </a:rPr>
              <a:t>Start-Sleep</a:t>
            </a:r>
            <a:r>
              <a:rPr lang="en-US" sz="1200" b="0" smtClean="0">
                <a:solidFill>
                  <a:srgbClr val="FFFFFF"/>
                </a:solidFill>
                <a:effectLst/>
                <a:latin typeface="Consolas"/>
              </a:rPr>
              <a:t> </a:t>
            </a:r>
            <a:r>
              <a:rPr lang="en-US" sz="1200" b="0" smtClean="0">
                <a:solidFill>
                  <a:srgbClr val="D4D4D4"/>
                </a:solidFill>
                <a:effectLst/>
                <a:latin typeface="Consolas"/>
              </a:rPr>
              <a:t>-</a:t>
            </a:r>
            <a:r>
              <a:rPr lang="en-US" sz="1200" b="0" smtClean="0">
                <a:solidFill>
                  <a:srgbClr val="FFFFFF"/>
                </a:solidFill>
                <a:effectLst/>
                <a:latin typeface="Consolas"/>
              </a:rPr>
              <a:t>s </a:t>
            </a:r>
            <a:r>
              <a:rPr lang="en-US" sz="1200" b="0" smtClean="0">
                <a:solidFill>
                  <a:srgbClr val="B5CEA8"/>
                </a:solidFill>
                <a:effectLst/>
                <a:latin typeface="Consolas"/>
              </a:rPr>
              <a:t>60</a:t>
            </a:r>
            <a:endParaRPr lang="en-US" sz="1200" b="0" smtClean="0">
              <a:solidFill>
                <a:srgbClr val="FFFFFF"/>
              </a:solidFill>
              <a:effectLst/>
              <a:latin typeface="Consolas"/>
            </a:endParaRPr>
          </a:p>
          <a:p>
            <a:pPr algn="l"/>
            <a:r>
              <a:rPr lang="en-US" sz="1200" b="0" smtClean="0">
                <a:solidFill>
                  <a:srgbClr val="FFFFFF"/>
                </a:solidFill>
                <a:effectLst/>
                <a:latin typeface="Consolas"/>
              </a:rPr>
              <a:t>        </a:t>
            </a:r>
            <a:r>
              <a:rPr lang="en-US" sz="1200" b="0" smtClean="0">
                <a:solidFill>
                  <a:srgbClr val="DCDCAA"/>
                </a:solidFill>
                <a:effectLst/>
                <a:latin typeface="Consolas"/>
              </a:rPr>
              <a:t>Start-Sleep</a:t>
            </a:r>
            <a:r>
              <a:rPr lang="en-US" sz="1200" b="0" smtClean="0">
                <a:solidFill>
                  <a:srgbClr val="FFFFFF"/>
                </a:solidFill>
                <a:effectLst/>
                <a:latin typeface="Consolas"/>
              </a:rPr>
              <a:t> </a:t>
            </a:r>
            <a:r>
              <a:rPr lang="en-US" sz="1200" b="0" smtClean="0">
                <a:solidFill>
                  <a:srgbClr val="D4D4D4"/>
                </a:solidFill>
                <a:effectLst/>
                <a:latin typeface="Consolas"/>
              </a:rPr>
              <a:t>-</a:t>
            </a:r>
            <a:r>
              <a:rPr lang="en-US" sz="1200" b="0" smtClean="0">
                <a:solidFill>
                  <a:srgbClr val="FFFFFF"/>
                </a:solidFill>
                <a:effectLst/>
                <a:latin typeface="Consolas"/>
              </a:rPr>
              <a:t>s </a:t>
            </a:r>
            <a:r>
              <a:rPr lang="en-US" sz="1200" b="0" smtClean="0">
                <a:solidFill>
                  <a:srgbClr val="B5CEA8"/>
                </a:solidFill>
                <a:effectLst/>
                <a:latin typeface="Consolas"/>
              </a:rPr>
              <a:t>35</a:t>
            </a:r>
            <a:endParaRPr lang="en-US" sz="1200" b="0" smtClean="0">
              <a:solidFill>
                <a:srgbClr val="FFFFFF"/>
              </a:solidFill>
              <a:effectLst/>
              <a:latin typeface="Consolas"/>
            </a:endParaRPr>
          </a:p>
          <a:p>
            <a:pPr algn="l"/>
            <a:r>
              <a:rPr lang="en-US" sz="1200" b="0" smtClean="0">
                <a:solidFill>
                  <a:srgbClr val="FFFFFF"/>
                </a:solidFill>
                <a:effectLst/>
                <a:latin typeface="Consolas"/>
              </a:rPr>
              <a:t>        </a:t>
            </a:r>
            <a:r>
              <a:rPr lang="en-US" sz="1200" b="0" smtClean="0">
                <a:solidFill>
                  <a:srgbClr val="DCDCAA"/>
                </a:solidFill>
                <a:effectLst/>
                <a:latin typeface="Consolas"/>
              </a:rPr>
              <a:t>Start-Sleep</a:t>
            </a:r>
            <a:r>
              <a:rPr lang="en-US" sz="1200" b="0" smtClean="0">
                <a:solidFill>
                  <a:srgbClr val="FFFFFF"/>
                </a:solidFill>
                <a:effectLst/>
                <a:latin typeface="Consolas"/>
              </a:rPr>
              <a:t> </a:t>
            </a:r>
            <a:r>
              <a:rPr lang="en-US" sz="1200" b="0" smtClean="0">
                <a:solidFill>
                  <a:srgbClr val="D4D4D4"/>
                </a:solidFill>
                <a:effectLst/>
                <a:latin typeface="Consolas"/>
              </a:rPr>
              <a:t>-</a:t>
            </a:r>
            <a:r>
              <a:rPr lang="en-US" sz="1200" b="0" smtClean="0">
                <a:solidFill>
                  <a:srgbClr val="FFFFFF"/>
                </a:solidFill>
                <a:effectLst/>
                <a:latin typeface="Consolas"/>
              </a:rPr>
              <a:t>s </a:t>
            </a:r>
            <a:r>
              <a:rPr lang="en-US" sz="1200" b="0" smtClean="0">
                <a:solidFill>
                  <a:srgbClr val="B5CEA8"/>
                </a:solidFill>
                <a:effectLst/>
                <a:latin typeface="Consolas"/>
              </a:rPr>
              <a:t>25</a:t>
            </a:r>
            <a:endParaRPr lang="en-US" sz="1200" b="0" smtClean="0">
              <a:solidFill>
                <a:srgbClr val="FFFFFF"/>
              </a:solidFill>
              <a:effectLst/>
              <a:latin typeface="Consolas"/>
            </a:endParaRPr>
          </a:p>
          <a:p>
            <a:pPr algn="l"/>
            <a:r>
              <a:rPr lang="en-US" sz="1200" b="0" smtClean="0">
                <a:solidFill>
                  <a:srgbClr val="FFFFFF"/>
                </a:solidFill>
                <a:effectLst/>
                <a:latin typeface="Consolas"/>
              </a:rPr>
              <a:t>    }</a:t>
            </a:r>
          </a:p>
          <a:p>
            <a:pPr algn="l"/>
            <a:r>
              <a:rPr lang="en-US" sz="1200" b="0" smtClean="0">
                <a:solidFill>
                  <a:srgbClr val="FFFFFF"/>
                </a:solidFill>
                <a:effectLst/>
                <a:latin typeface="Consolas"/>
              </a:rPr>
              <a:t/>
            </a:r>
            <a:br>
              <a:rPr lang="en-US" sz="1200" b="0" smtClean="0">
                <a:solidFill>
                  <a:srgbClr val="FFFFFF"/>
                </a:solidFill>
                <a:effectLst/>
                <a:latin typeface="Consolas"/>
              </a:rPr>
            </a:br>
            <a:r>
              <a:rPr lang="en-US" sz="1200" b="0" smtClean="0">
                <a:solidFill>
                  <a:srgbClr val="FFFFFF"/>
                </a:solidFill>
                <a:effectLst/>
                <a:latin typeface="Consolas"/>
              </a:rPr>
              <a:t>    </a:t>
            </a:r>
            <a:r>
              <a:rPr lang="en-US" sz="1200" b="0" err="1" smtClean="0">
                <a:solidFill>
                  <a:srgbClr val="C586C0"/>
                </a:solidFill>
                <a:effectLst/>
                <a:latin typeface="Consolas"/>
              </a:rPr>
              <a:t>InlineScript</a:t>
            </a:r>
            <a:endParaRPr lang="en-US" sz="1200" b="0" smtClean="0">
              <a:solidFill>
                <a:srgbClr val="FFFFFF"/>
              </a:solidFill>
              <a:effectLst/>
              <a:latin typeface="Consolas"/>
            </a:endParaRPr>
          </a:p>
          <a:p>
            <a:pPr algn="l"/>
            <a:r>
              <a:rPr lang="en-US" sz="1200" b="0" smtClean="0">
                <a:solidFill>
                  <a:srgbClr val="FFFFFF"/>
                </a:solidFill>
                <a:effectLst/>
                <a:latin typeface="Consolas"/>
              </a:rPr>
              <a:t>    {</a:t>
            </a:r>
          </a:p>
          <a:p>
            <a:pPr algn="l"/>
            <a:r>
              <a:rPr lang="en-US" sz="1200" b="0" smtClean="0">
                <a:solidFill>
                  <a:srgbClr val="FFFFFF"/>
                </a:solidFill>
                <a:effectLst/>
                <a:latin typeface="Consolas"/>
              </a:rPr>
              <a:t>        </a:t>
            </a:r>
            <a:r>
              <a:rPr lang="en-US" sz="1200" b="0" smtClean="0">
                <a:solidFill>
                  <a:srgbClr val="CE9178"/>
                </a:solidFill>
                <a:effectLst/>
                <a:latin typeface="Consolas"/>
              </a:rPr>
              <a:t>"After completing parallel process"</a:t>
            </a:r>
            <a:endParaRPr lang="en-US" sz="1200" b="0" smtClean="0">
              <a:solidFill>
                <a:srgbClr val="FFFFFF"/>
              </a:solidFill>
              <a:effectLst/>
              <a:latin typeface="Consolas"/>
            </a:endParaRPr>
          </a:p>
          <a:p>
            <a:pPr algn="l"/>
            <a:r>
              <a:rPr lang="en-US" sz="1200" b="0" smtClean="0">
                <a:solidFill>
                  <a:srgbClr val="FFFFFF"/>
                </a:solidFill>
                <a:effectLst/>
                <a:latin typeface="Consolas"/>
              </a:rPr>
              <a:t>        </a:t>
            </a:r>
            <a:r>
              <a:rPr lang="en-US" sz="1200" b="0" smtClean="0">
                <a:solidFill>
                  <a:srgbClr val="DCDCAA"/>
                </a:solidFill>
                <a:effectLst/>
                <a:latin typeface="Consolas"/>
              </a:rPr>
              <a:t>Get-Date</a:t>
            </a:r>
            <a:r>
              <a:rPr lang="en-US" sz="1200" b="0" smtClean="0">
                <a:solidFill>
                  <a:srgbClr val="FFFFFF"/>
                </a:solidFill>
                <a:effectLst/>
                <a:latin typeface="Consolas"/>
              </a:rPr>
              <a:t>       </a:t>
            </a:r>
          </a:p>
          <a:p>
            <a:pPr algn="l"/>
            <a:r>
              <a:rPr lang="en-US" sz="1200" b="0" smtClean="0">
                <a:solidFill>
                  <a:srgbClr val="FFFFFF"/>
                </a:solidFill>
                <a:effectLst/>
                <a:latin typeface="Consolas"/>
              </a:rPr>
              <a:t>    }</a:t>
            </a:r>
          </a:p>
          <a:p>
            <a:pPr algn="l"/>
            <a:r>
              <a:rPr lang="en-US" sz="1200" b="0" smtClean="0">
                <a:solidFill>
                  <a:srgbClr val="FFFFFF"/>
                </a:solidFill>
                <a:effectLst/>
                <a:latin typeface="Consolas"/>
              </a:rPr>
              <a:t>}</a:t>
            </a:r>
          </a:p>
          <a:p>
            <a:endParaRPr lang="en-US" sz="120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838200"/>
            <a:ext cx="4800600" cy="579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2022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6201"/>
            <a:ext cx="7772400" cy="381000"/>
          </a:xfrm>
        </p:spPr>
        <p:txBody>
          <a:bodyPr>
            <a:normAutofit/>
          </a:bodyPr>
          <a:lstStyle/>
          <a:p>
            <a:r>
              <a:rPr lang="en-US" sz="1600" b="1" smtClean="0"/>
              <a:t>Get used to weird things</a:t>
            </a:r>
            <a:endParaRPr lang="en-US" sz="1600" b="1"/>
          </a:p>
        </p:txBody>
      </p:sp>
      <p:sp>
        <p:nvSpPr>
          <p:cNvPr id="3" name="Subtitle 2"/>
          <p:cNvSpPr>
            <a:spLocks noGrp="1"/>
          </p:cNvSpPr>
          <p:nvPr>
            <p:ph type="subTitle" idx="1"/>
          </p:nvPr>
        </p:nvSpPr>
        <p:spPr>
          <a:xfrm>
            <a:off x="4953000" y="4572000"/>
            <a:ext cx="4191000" cy="2283944"/>
          </a:xfrm>
          <a:scene3d>
            <a:camera prst="orthographicFront">
              <a:rot lat="21299999" lon="0" rev="0"/>
            </a:camera>
            <a:lightRig rig="threePt" dir="t"/>
          </a:scene3d>
        </p:spPr>
        <p:txBody>
          <a:bodyPr>
            <a:normAutofit/>
          </a:bodyPr>
          <a:lstStyle/>
          <a:p>
            <a:r>
              <a:rPr lang="en-US" sz="1600" b="1" smtClean="0"/>
              <a:t>So these are the suggestions:</a:t>
            </a:r>
          </a:p>
          <a:p>
            <a:endParaRPr lang="en-US" sz="1600" b="1" smtClean="0"/>
          </a:p>
          <a:p>
            <a:pPr marL="285750" indent="-285750" algn="l">
              <a:buFont typeface="Arial" panose="020B0604020202020204" pitchFamily="34" charset="0"/>
              <a:buChar char="•"/>
            </a:pPr>
            <a:r>
              <a:rPr lang="en-US" sz="1600" smtClean="0"/>
              <a:t>In case of errors: use </a:t>
            </a:r>
            <a:r>
              <a:rPr lang="en-US" sz="1600" err="1" smtClean="0"/>
              <a:t>InlineScript</a:t>
            </a:r>
            <a:r>
              <a:rPr lang="en-US" sz="1600" smtClean="0"/>
              <a:t> when possible</a:t>
            </a:r>
          </a:p>
          <a:p>
            <a:pPr marL="285750" indent="-285750" algn="l">
              <a:buFont typeface="Arial" panose="020B0604020202020204" pitchFamily="34" charset="0"/>
              <a:buChar char="•"/>
            </a:pPr>
            <a:r>
              <a:rPr lang="en-US" sz="1600" smtClean="0"/>
              <a:t>In case of doubt: use </a:t>
            </a:r>
            <a:r>
              <a:rPr lang="en-US" sz="1600" err="1" smtClean="0"/>
              <a:t>InlineScript</a:t>
            </a:r>
            <a:endParaRPr lang="en-US" sz="1600" smtClean="0"/>
          </a:p>
          <a:p>
            <a:pPr marL="285750" indent="-285750" algn="l">
              <a:buFont typeface="Arial" panose="020B0604020202020204" pitchFamily="34" charset="0"/>
              <a:buChar char="•"/>
            </a:pPr>
            <a:r>
              <a:rPr lang="en-US" sz="1600" smtClean="0"/>
              <a:t>When inside Workflow: the error messages are quite detailed </a:t>
            </a:r>
            <a:r>
              <a:rPr lang="en-US" sz="1600" smtClean="0">
                <a:sym typeface="Wingdings" panose="05000000000000000000" pitchFamily="2" charset="2"/>
              </a:rPr>
              <a:t>, learn from them</a:t>
            </a:r>
            <a:r>
              <a:rPr lang="en-US" sz="1600" smtClean="0"/>
              <a:t> </a:t>
            </a:r>
            <a:endParaRPr lang="en-US" sz="160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399" y="2438400"/>
            <a:ext cx="5562601"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44" y="5779619"/>
            <a:ext cx="3724275" cy="107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844" y="3733800"/>
            <a:ext cx="3276600" cy="192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UTurnArrow"/>
          <p:cNvSpPr>
            <a:spLocks noEditPoints="1" noChangeArrowheads="1"/>
          </p:cNvSpPr>
          <p:nvPr/>
        </p:nvSpPr>
        <p:spPr bwMode="auto">
          <a:xfrm rot="5400000">
            <a:off x="3476624" y="5295903"/>
            <a:ext cx="1352552" cy="1143000"/>
          </a:xfrm>
          <a:custGeom>
            <a:avLst/>
            <a:gdLst>
              <a:gd name="G0" fmla="+- 0 0 0"/>
              <a:gd name="G1" fmla="+- 5574 0 0"/>
              <a:gd name="G2" fmla="*/ 5574 1 2"/>
              <a:gd name="G3" fmla="*/ 9725 1 2"/>
              <a:gd name="G4" fmla="+- 10800 G3 G2"/>
              <a:gd name="G5" fmla="+- 10800 G3 0"/>
              <a:gd name="G6" fmla="+- G5 G2 0"/>
              <a:gd name="G7" fmla="*/ G6 1 2"/>
              <a:gd name="G8" fmla="+- 9725 0 0"/>
              <a:gd name="G9" fmla="+- 21600 0 5574"/>
              <a:gd name="G10" fmla="+- 21600 0 9725"/>
              <a:gd name="G11" fmla="min G10 8691"/>
              <a:gd name="G12" fmla="+- 8826 0 0"/>
              <a:gd name="G13" fmla="+- 14865 0 5975"/>
              <a:gd name="G14" fmla="+- 14865 0 0"/>
              <a:gd name="G15" fmla="*/ 5574 5842 6110"/>
              <a:gd name="G16" fmla="+- 8826 1350 0"/>
              <a:gd name="G17" fmla="+- 8310 0 G15"/>
              <a:gd name="G18" fmla="*/ G17 G7 8310"/>
              <a:gd name="G19" fmla="+- 5574 G18 0"/>
              <a:gd name="G20" fmla="+- G4 0 G18"/>
              <a:gd name="T0" fmla="*/ 9225 w 21600"/>
              <a:gd name="T1" fmla="*/ 0 h 21600"/>
              <a:gd name="T2" fmla="*/ 2787 w 21600"/>
              <a:gd name="T3" fmla="*/ 21600 h 21600"/>
              <a:gd name="T4" fmla="*/ 9725 w 21600"/>
              <a:gd name="T5" fmla="*/ 8826 h 21600"/>
              <a:gd name="T6" fmla="*/ 15663 w 21600"/>
              <a:gd name="T7" fmla="*/ 14865 h 21600"/>
              <a:gd name="T8" fmla="*/ 21600 w 21600"/>
              <a:gd name="T9" fmla="*/ 8826 h 21600"/>
              <a:gd name="T10" fmla="*/ 17694720 60000 65536"/>
              <a:gd name="T11" fmla="*/ 5898240 60000 65536"/>
              <a:gd name="T12" fmla="*/ 5898240 60000 65536"/>
              <a:gd name="T13" fmla="*/ 5898240 60000 65536"/>
              <a:gd name="T14" fmla="*/ 0 60000 65536"/>
              <a:gd name="T15" fmla="*/ 0 w 21600"/>
              <a:gd name="T16" fmla="*/ 8310 h 21600"/>
              <a:gd name="T17" fmla="*/ G1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15663" y="14865"/>
                </a:moveTo>
                <a:lnTo>
                  <a:pt x="21600" y="8826"/>
                </a:lnTo>
                <a:lnTo>
                  <a:pt x="18450" y="8826"/>
                </a:lnTo>
                <a:lnTo>
                  <a:pt x="18450" y="8310"/>
                </a:lnTo>
                <a:cubicBezTo>
                  <a:pt x="18450" y="3721"/>
                  <a:pt x="14320" y="0"/>
                  <a:pt x="9225" y="0"/>
                </a:cubicBezTo>
                <a:cubicBezTo>
                  <a:pt x="4130" y="0"/>
                  <a:pt x="0" y="3799"/>
                  <a:pt x="0" y="8485"/>
                </a:cubicBezTo>
                <a:lnTo>
                  <a:pt x="0" y="21600"/>
                </a:lnTo>
                <a:lnTo>
                  <a:pt x="5574" y="21600"/>
                </a:lnTo>
                <a:lnTo>
                  <a:pt x="5574" y="8310"/>
                </a:lnTo>
                <a:cubicBezTo>
                  <a:pt x="5574" y="6664"/>
                  <a:pt x="7055" y="5330"/>
                  <a:pt x="8882" y="5330"/>
                </a:cubicBezTo>
                <a:lnTo>
                  <a:pt x="9568" y="5330"/>
                </a:lnTo>
                <a:cubicBezTo>
                  <a:pt x="11395" y="5330"/>
                  <a:pt x="12876" y="6664"/>
                  <a:pt x="12876" y="8310"/>
                </a:cubicBezTo>
                <a:lnTo>
                  <a:pt x="12876" y="8826"/>
                </a:lnTo>
                <a:lnTo>
                  <a:pt x="9725" y="8826"/>
                </a:lnTo>
                <a:close/>
              </a:path>
            </a:pathLst>
          </a:custGeom>
          <a:solidFill>
            <a:srgbClr val="CCCCFF"/>
          </a:solidFill>
          <a:ln w="9525">
            <a:solidFill>
              <a:srgbClr val="000000"/>
            </a:solidFill>
            <a:miter lim="800000"/>
            <a:headEnd/>
            <a:tailEnd/>
          </a:ln>
          <a:effectLst>
            <a:glow rad="228600">
              <a:schemeClr val="accent3">
                <a:satMod val="175000"/>
                <a:alpha val="40000"/>
              </a:schemeClr>
            </a:glow>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pic>
        <p:nvPicPr>
          <p:cNvPr id="615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951" y="457200"/>
            <a:ext cx="2943225"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2200" y="1101039"/>
            <a:ext cx="2114550"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4" name="Picture 10" descr="C:\Users\jorgebe\AppData\Local\Microsoft\Windows\Temporary Internet Files\Content.IE5\7HH7OMAX\arrow_process[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1399" y="942922"/>
            <a:ext cx="2235394" cy="786767"/>
          </a:xfrm>
          <a:prstGeom prst="rect">
            <a:avLst/>
          </a:prstGeom>
          <a:noFill/>
          <a:extLst>
            <a:ext uri="{909E8E84-426E-40DD-AFC4-6F175D3DCCD1}">
              <a14:hiddenFill xmlns:a14="http://schemas.microsoft.com/office/drawing/2010/main">
                <a:solidFill>
                  <a:srgbClr val="FFFFFF"/>
                </a:solidFill>
              </a14:hiddenFill>
            </a:ext>
          </a:extLst>
        </p:spPr>
      </p:pic>
      <p:pic>
        <p:nvPicPr>
          <p:cNvPr id="6155" name="Picture 11" descr="C:\Users\jorgebe\AppData\Local\Microsoft\Windows\Temporary Internet Files\Content.IE5\AJZR9PRC\right-arrow[1].gi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20773629">
            <a:off x="1752600" y="2842888"/>
            <a:ext cx="1969770" cy="887730"/>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p:cNvSpPr txBox="1">
            <a:spLocks/>
          </p:cNvSpPr>
          <p:nvPr/>
        </p:nvSpPr>
        <p:spPr>
          <a:xfrm>
            <a:off x="3200400" y="561922"/>
            <a:ext cx="4343400" cy="381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smtClean="0"/>
              <a:t>This is nice</a:t>
            </a:r>
            <a:endParaRPr lang="en-US" sz="1600"/>
          </a:p>
        </p:txBody>
      </p:sp>
      <p:sp>
        <p:nvSpPr>
          <p:cNvPr id="16" name="Title 1"/>
          <p:cNvSpPr txBox="1">
            <a:spLocks/>
          </p:cNvSpPr>
          <p:nvPr/>
        </p:nvSpPr>
        <p:spPr>
          <a:xfrm>
            <a:off x="167087" y="3096252"/>
            <a:ext cx="1508158" cy="56134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smtClean="0"/>
              <a:t>This is naughty</a:t>
            </a:r>
            <a:endParaRPr lang="en-US" sz="1600"/>
          </a:p>
        </p:txBody>
      </p:sp>
    </p:spTree>
    <p:extLst>
      <p:ext uri="{BB962C8B-B14F-4D97-AF65-F5344CB8AC3E}">
        <p14:creationId xmlns:p14="http://schemas.microsoft.com/office/powerpoint/2010/main" val="576913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31366</TotalTime>
  <Words>1515</Words>
  <Application>Microsoft Office PowerPoint</Application>
  <PresentationFormat>On-screen Show (4:3)</PresentationFormat>
  <Paragraphs>340</Paragraphs>
  <Slides>28</Slides>
  <Notes>19</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PowerShell From The Trenches - Workflows ...Of Course Yes!</vt:lpstr>
      <vt:lpstr>PowerPoint Presentation</vt:lpstr>
      <vt:lpstr>PowerPoint Presentation</vt:lpstr>
      <vt:lpstr>PowerPoint Presentation</vt:lpstr>
      <vt:lpstr>PowerPoint Presentation</vt:lpstr>
      <vt:lpstr>PowerPoint Presentation</vt:lpstr>
      <vt:lpstr>Sample workflow , my HelloWorld version</vt:lpstr>
      <vt:lpstr>First Things First - Scope and Visibility  Green – powershell business as usual area Orange: workflow rules apply </vt:lpstr>
      <vt:lpstr>Get used to weird things</vt:lpstr>
      <vt:lpstr>Good to know you can return stuff from the InlineScript</vt:lpstr>
      <vt:lpstr>InlineScript : pass and receive values </vt:lpstr>
      <vt:lpstr>And here we see the output</vt:lpstr>
      <vt:lpstr>Functions in powershell work fine …</vt:lpstr>
      <vt:lpstr>Script Blocks are better friends in workflows </vt:lpstr>
      <vt:lpstr>Notes on scope and organizing the code</vt:lpstr>
      <vt:lpstr>We can import code using the dot and the file name</vt:lpstr>
      <vt:lpstr>Showing calls for the script blocks from a main program</vt:lpstr>
      <vt:lpstr>Checking the import process and the usual suspects</vt:lpstr>
      <vt:lpstr>What happens if you do not import and you do a real test Create a cmd file to call your powershell script Run it from a cmd window </vt:lpstr>
      <vt:lpstr>Intermezzo</vt:lpstr>
      <vt:lpstr>Sample program using jobs</vt:lpstr>
      <vt:lpstr>Output of jobs program</vt:lpstr>
      <vt:lpstr>The Swiss Army Knife of the Workflows</vt:lpstr>
      <vt:lpstr>Preparing conditions for our first workflow</vt:lpstr>
      <vt:lpstr>Our first workflow program , first screen</vt:lpstr>
      <vt:lpstr>Our first workflow program , second screen</vt:lpstr>
      <vt:lpstr>And here we see the output produced, chatty output helps the newbie</vt:lpstr>
      <vt:lpstr>Now we are ready, let’s “worflowize” the jobs program</vt:lpstr>
    </vt:vector>
  </TitlesOfParts>
  <Company>Carnival Cruise Lines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PowerShell From The Trenches - Workflows ...Of Course Yes!</dc:title>
  <dc:creator>Besada, Jorge L. (CCL)</dc:creator>
  <cp:lastModifiedBy>Besada, Jorge L. (CCL)</cp:lastModifiedBy>
  <cp:revision>81</cp:revision>
  <dcterms:created xsi:type="dcterms:W3CDTF">2020-01-16T19:54:42Z</dcterms:created>
  <dcterms:modified xsi:type="dcterms:W3CDTF">2020-02-10T22:13:39Z</dcterms:modified>
</cp:coreProperties>
</file>