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0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303" r:id="rId24"/>
    <p:sldId id="278" r:id="rId25"/>
    <p:sldId id="279" r:id="rId26"/>
    <p:sldId id="280" r:id="rId27"/>
    <p:sldId id="281" r:id="rId28"/>
    <p:sldId id="282" r:id="rId29"/>
    <p:sldId id="283" r:id="rId30"/>
    <p:sldId id="284" r:id="rId31"/>
    <p:sldId id="30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35" autoAdjust="0"/>
  </p:normalViewPr>
  <p:slideViewPr>
    <p:cSldViewPr>
      <p:cViewPr varScale="1">
        <p:scale>
          <a:sx n="73" d="100"/>
          <a:sy n="73" d="100"/>
        </p:scale>
        <p:origin x="-42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C0B3E-3E85-4B94-9602-250875DB9BDA}" type="datetimeFigureOut">
              <a:rPr lang="en-US" smtClean="0"/>
              <a:t>2/27/2020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10FAA0-75B7-40A2-9294-DA73526A0D78}" type="slidenum">
              <a:rPr lang="en-US" smtClean="0"/>
              <a:t>‹#›</a:t>
            </a:fld>
            <a:endParaRPr lang="en-US"/>
          </a:p>
        </p:txBody>
      </p:sp>
    </p:spTree>
    <p:extLst>
      <p:ext uri="{BB962C8B-B14F-4D97-AF65-F5344CB8AC3E}">
        <p14:creationId xmlns:p14="http://schemas.microsoft.com/office/powerpoint/2010/main" val="398391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always</a:t>
            </a:r>
            <a:r>
              <a:rPr lang="en-US" baseline="0" smtClean="0"/>
              <a:t> a good suggestion</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3</a:t>
            </a:fld>
            <a:endParaRPr lang="en-US"/>
          </a:p>
        </p:txBody>
      </p:sp>
    </p:spTree>
    <p:extLst>
      <p:ext uri="{BB962C8B-B14F-4D97-AF65-F5344CB8AC3E}">
        <p14:creationId xmlns:p14="http://schemas.microsoft.com/office/powerpoint/2010/main" val="2841744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a:t>
            </a:r>
            <a:r>
              <a:rPr lang="en-US" baseline="0" smtClean="0"/>
              <a:t> moral of the story is: don’t display too many things inside InlineScripts, you may get strange results, and when returning values, just don’t display anything</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13</a:t>
            </a:fld>
            <a:endParaRPr lang="en-US"/>
          </a:p>
        </p:txBody>
      </p:sp>
    </p:spTree>
    <p:extLst>
      <p:ext uri="{BB962C8B-B14F-4D97-AF65-F5344CB8AC3E}">
        <p14:creationId xmlns:p14="http://schemas.microsoft.com/office/powerpoint/2010/main" val="2228760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Yes they work</a:t>
            </a:r>
            <a:r>
              <a:rPr lang="en-US" baseline="0" smtClean="0"/>
              <a:t> fine but get in the habit of using script blocks for everything for workflows</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14</a:t>
            </a:fld>
            <a:endParaRPr lang="en-US"/>
          </a:p>
        </p:txBody>
      </p:sp>
    </p:spTree>
    <p:extLst>
      <p:ext uri="{BB962C8B-B14F-4D97-AF65-F5344CB8AC3E}">
        <p14:creationId xmlns:p14="http://schemas.microsoft.com/office/powerpoint/2010/main" val="399526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Good practice for the </a:t>
            </a:r>
            <a:r>
              <a:rPr lang="en-US" err="1" smtClean="0"/>
              <a:t>workflower</a:t>
            </a:r>
            <a:r>
              <a:rPr lang="en-US" smtClean="0"/>
              <a:t>: use script</a:t>
            </a:r>
            <a:r>
              <a:rPr lang="en-US" baseline="0" smtClean="0"/>
              <a:t> blocks and save yourself aggravations in the future</a:t>
            </a:r>
          </a:p>
          <a:p>
            <a:r>
              <a:rPr lang="en-US" sz="1200" b="0" i="0" kern="1200" smtClean="0">
                <a:solidFill>
                  <a:schemeClr val="tx1"/>
                </a:solidFill>
                <a:effectLst/>
                <a:latin typeface="+mn-lt"/>
                <a:ea typeface="+mn-ea"/>
                <a:cs typeface="+mn-cs"/>
              </a:rPr>
              <a:t>A function is just a scriptblock that has a name associated with it.</a:t>
            </a:r>
          </a:p>
          <a:p>
            <a:r>
              <a:rPr lang="en-US" sz="1200" b="0" i="0" kern="1200" smtClean="0">
                <a:solidFill>
                  <a:schemeClr val="tx1"/>
                </a:solidFill>
                <a:effectLst/>
                <a:latin typeface="+mn-lt"/>
                <a:ea typeface="+mn-ea"/>
                <a:cs typeface="+mn-cs"/>
              </a:rPr>
              <a:t>Scriptblocks are the neatest thing about PowerShell</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15</a:t>
            </a:fld>
            <a:endParaRPr lang="en-US"/>
          </a:p>
        </p:txBody>
      </p:sp>
    </p:spTree>
    <p:extLst>
      <p:ext uri="{BB962C8B-B14F-4D97-AF65-F5344CB8AC3E}">
        <p14:creationId xmlns:p14="http://schemas.microsoft.com/office/powerpoint/2010/main" val="2118852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Sample</a:t>
            </a:r>
            <a:r>
              <a:rPr lang="en-US" baseline="0" smtClean="0"/>
              <a:t> module containing a single script block – no execution, just checking that it was called</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16</a:t>
            </a:fld>
            <a:endParaRPr lang="en-US"/>
          </a:p>
        </p:txBody>
      </p:sp>
    </p:spTree>
    <p:extLst>
      <p:ext uri="{BB962C8B-B14F-4D97-AF65-F5344CB8AC3E}">
        <p14:creationId xmlns:p14="http://schemas.microsoft.com/office/powerpoint/2010/main" val="3733324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Same as before, just creating</a:t>
            </a:r>
            <a:r>
              <a:rPr lang="en-US" baseline="0" smtClean="0"/>
              <a:t> the script block, not executing it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17</a:t>
            </a:fld>
            <a:endParaRPr lang="en-US"/>
          </a:p>
        </p:txBody>
      </p:sp>
    </p:spTree>
    <p:extLst>
      <p:ext uri="{BB962C8B-B14F-4D97-AF65-F5344CB8AC3E}">
        <p14:creationId xmlns:p14="http://schemas.microsoft.com/office/powerpoint/2010/main" val="883238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we are using the script block import in a main program ... and making the mistake of running from within</a:t>
            </a:r>
            <a:r>
              <a:rPr lang="en-US" baseline="0" smtClean="0"/>
              <a:t> the editor ... the query sould not have executed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18</a:t>
            </a:fld>
            <a:endParaRPr lang="en-US"/>
          </a:p>
        </p:txBody>
      </p:sp>
    </p:spTree>
    <p:extLst>
      <p:ext uri="{BB962C8B-B14F-4D97-AF65-F5344CB8AC3E}">
        <p14:creationId xmlns:p14="http://schemas.microsoft.com/office/powerpoint/2010/main" val="3779251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Note to ourselves: r</a:t>
            </a:r>
            <a:r>
              <a:rPr lang="en-US" baseline="0" smtClean="0"/>
              <a:t>unning the code in the Visual Studio Code editor caches the </a:t>
            </a:r>
            <a:r>
              <a:rPr lang="en-US" baseline="0" err="1" smtClean="0"/>
              <a:t>ExecuteSQL</a:t>
            </a:r>
            <a:r>
              <a:rPr lang="en-US" baseline="0" smtClean="0"/>
              <a:t> code and the code does not err. ALWAYS TEST USING a </a:t>
            </a:r>
            <a:r>
              <a:rPr lang="en-US" baseline="0" err="1" smtClean="0"/>
              <a:t>cmd</a:t>
            </a:r>
            <a:r>
              <a:rPr lang="en-US" baseline="0" smtClean="0"/>
              <a:t> window and batch file and </a:t>
            </a:r>
            <a:r>
              <a:rPr lang="en-US" baseline="0" err="1" smtClean="0"/>
              <a:t>powershell</a:t>
            </a:r>
            <a:r>
              <a:rPr lang="en-US" baseline="0" smtClean="0"/>
              <a:t> script, don’t be lazy ... </a:t>
            </a:r>
            <a:r>
              <a:rPr lang="en-US" smtClean="0"/>
              <a:t>Doing</a:t>
            </a:r>
            <a:r>
              <a:rPr lang="en-US" baseline="0" smtClean="0"/>
              <a:t> the test the right way confirmed the expectation of the error, all is well. And the wrong way is to test from your editor, you may find that code is cached and what should not work … worked</a:t>
            </a:r>
            <a:endParaRPr lang="en-US" smtClean="0"/>
          </a:p>
          <a:p>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19</a:t>
            </a:fld>
            <a:endParaRPr lang="en-US"/>
          </a:p>
        </p:txBody>
      </p:sp>
    </p:spTree>
    <p:extLst>
      <p:ext uri="{BB962C8B-B14F-4D97-AF65-F5344CB8AC3E}">
        <p14:creationId xmlns:p14="http://schemas.microsoft.com/office/powerpoint/2010/main" val="942056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we have covered</a:t>
            </a:r>
            <a:r>
              <a:rPr lang="en-US" baseline="0" smtClean="0"/>
              <a:t> the </a:t>
            </a:r>
            <a:r>
              <a:rPr lang="en-US" baseline="0" smtClean="0"/>
              <a:t>basics, we need a little break, </a:t>
            </a:r>
            <a:r>
              <a:rPr lang="en-US" baseline="0" smtClean="0"/>
              <a:t>some reminders here of good practices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20</a:t>
            </a:fld>
            <a:endParaRPr lang="en-US"/>
          </a:p>
        </p:txBody>
      </p:sp>
    </p:spTree>
    <p:extLst>
      <p:ext uri="{BB962C8B-B14F-4D97-AF65-F5344CB8AC3E}">
        <p14:creationId xmlns:p14="http://schemas.microsoft.com/office/powerpoint/2010/main" val="3356355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classic</a:t>
            </a:r>
            <a:r>
              <a:rPr lang="en-US" baseline="0" smtClean="0"/>
              <a:t> jobs program, using script blocks to manage the code, displaying only one case :restore database full with recovery. The full program has more cases (no recovery, logs). It works well</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21</a:t>
            </a:fld>
            <a:endParaRPr lang="en-US"/>
          </a:p>
        </p:txBody>
      </p:sp>
    </p:spTree>
    <p:extLst>
      <p:ext uri="{BB962C8B-B14F-4D97-AF65-F5344CB8AC3E}">
        <p14:creationId xmlns:p14="http://schemas.microsoft.com/office/powerpoint/2010/main" val="4274065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Several copies of a ZZZ_Deleteme database</a:t>
            </a:r>
            <a:r>
              <a:rPr lang="en-US" baseline="0" smtClean="0"/>
              <a:t> were restored with different names, one of them left not recovered , which in later runs was used to apply transaction logs (not shown here)</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22</a:t>
            </a:fld>
            <a:endParaRPr lang="en-US"/>
          </a:p>
        </p:txBody>
      </p:sp>
    </p:spTree>
    <p:extLst>
      <p:ext uri="{BB962C8B-B14F-4D97-AF65-F5344CB8AC3E}">
        <p14:creationId xmlns:p14="http://schemas.microsoft.com/office/powerpoint/2010/main" val="1076592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5</a:t>
            </a:fld>
            <a:endParaRPr lang="en-US"/>
          </a:p>
        </p:txBody>
      </p:sp>
    </p:spTree>
    <p:extLst>
      <p:ext uri="{BB962C8B-B14F-4D97-AF65-F5344CB8AC3E}">
        <p14:creationId xmlns:p14="http://schemas.microsoft.com/office/powerpoint/2010/main" val="2749597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Behold</a:t>
            </a:r>
            <a:r>
              <a:rPr lang="en-US" baseline="0" smtClean="0"/>
              <a:t> the mother of all workflows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23</a:t>
            </a:fld>
            <a:endParaRPr lang="en-US"/>
          </a:p>
        </p:txBody>
      </p:sp>
    </p:spTree>
    <p:extLst>
      <p:ext uri="{BB962C8B-B14F-4D97-AF65-F5344CB8AC3E}">
        <p14:creationId xmlns:p14="http://schemas.microsoft.com/office/powerpoint/2010/main" val="132239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Save this model</a:t>
            </a:r>
            <a:r>
              <a:rPr lang="en-US" baseline="0" smtClean="0"/>
              <a:t> and use it everywhere, don’t leave home without it. In most cases you will not need the sequence part, but sometimes it comes handy to deal with the order of actions in parallel process, will see in the next slide</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24</a:t>
            </a:fld>
            <a:endParaRPr lang="en-US"/>
          </a:p>
        </p:txBody>
      </p:sp>
    </p:spTree>
    <p:extLst>
      <p:ext uri="{BB962C8B-B14F-4D97-AF65-F5344CB8AC3E}">
        <p14:creationId xmlns:p14="http://schemas.microsoft.com/office/powerpoint/2010/main" val="4058748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Will create</a:t>
            </a:r>
            <a:r>
              <a:rPr lang="en-US" baseline="0" smtClean="0"/>
              <a:t> a program that will get data from several servers and databases, saves data in files, compresses them and emails a report. And we will do it in an organized fashion, with support modules and the works</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25</a:t>
            </a:fld>
            <a:endParaRPr lang="en-US"/>
          </a:p>
        </p:txBody>
      </p:sp>
    </p:spTree>
    <p:extLst>
      <p:ext uri="{BB962C8B-B14F-4D97-AF65-F5344CB8AC3E}">
        <p14:creationId xmlns:p14="http://schemas.microsoft.com/office/powerpoint/2010/main" val="13029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Showing this in two screens,</a:t>
            </a:r>
            <a:r>
              <a:rPr lang="en-US" baseline="0" smtClean="0"/>
              <a:t> for ease of viewing: workflow is defined, a list of values passed to it, and for each list value actions are applied: getting files from database and compressing them</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26</a:t>
            </a:fld>
            <a:endParaRPr lang="en-US"/>
          </a:p>
        </p:txBody>
      </p:sp>
    </p:spTree>
    <p:extLst>
      <p:ext uri="{BB962C8B-B14F-4D97-AF65-F5344CB8AC3E}">
        <p14:creationId xmlns:p14="http://schemas.microsoft.com/office/powerpoint/2010/main" val="3638359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after the parallel</a:t>
            </a:r>
            <a:r>
              <a:rPr lang="en-US" baseline="0" smtClean="0"/>
              <a:t> section of the program an email report is created, and the workflow executed</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27</a:t>
            </a:fld>
            <a:endParaRPr lang="en-US"/>
          </a:p>
        </p:txBody>
      </p:sp>
    </p:spTree>
    <p:extLst>
      <p:ext uri="{BB962C8B-B14F-4D97-AF65-F5344CB8AC3E}">
        <p14:creationId xmlns:p14="http://schemas.microsoft.com/office/powerpoint/2010/main" val="2825455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 surprises, worked as expected</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28</a:t>
            </a:fld>
            <a:endParaRPr lang="en-US"/>
          </a:p>
        </p:txBody>
      </p:sp>
    </p:spTree>
    <p:extLst>
      <p:ext uri="{BB962C8B-B14F-4D97-AF65-F5344CB8AC3E}">
        <p14:creationId xmlns:p14="http://schemas.microsoft.com/office/powerpoint/2010/main" val="831518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All the smaller</a:t>
            </a:r>
            <a:r>
              <a:rPr lang="en-US" baseline="0" smtClean="0"/>
              <a:t> script blocks that do not depend on other blocks saved in this file</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29</a:t>
            </a:fld>
            <a:endParaRPr lang="en-US"/>
          </a:p>
        </p:txBody>
      </p:sp>
    </p:spTree>
    <p:extLst>
      <p:ext uri="{BB962C8B-B14F-4D97-AF65-F5344CB8AC3E}">
        <p14:creationId xmlns:p14="http://schemas.microsoft.com/office/powerpoint/2010/main" val="3145045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one contains</a:t>
            </a:r>
            <a:r>
              <a:rPr lang="en-US" baseline="0" smtClean="0"/>
              <a:t> </a:t>
            </a:r>
            <a:r>
              <a:rPr lang="en-US" smtClean="0"/>
              <a:t>the big script blocks, each one of</a:t>
            </a:r>
            <a:r>
              <a:rPr lang="en-US" baseline="0" smtClean="0"/>
              <a:t> them use the common support blocks in the previous file</a:t>
            </a:r>
            <a:r>
              <a:rPr lang="en-US" smtClean="0"/>
              <a:t> </a:t>
            </a:r>
          </a:p>
        </p:txBody>
      </p:sp>
      <p:sp>
        <p:nvSpPr>
          <p:cNvPr id="4" name="Slide Number Placeholder 3"/>
          <p:cNvSpPr>
            <a:spLocks noGrp="1"/>
          </p:cNvSpPr>
          <p:nvPr>
            <p:ph type="sldNum" sz="quarter" idx="10"/>
          </p:nvPr>
        </p:nvSpPr>
        <p:spPr/>
        <p:txBody>
          <a:bodyPr/>
          <a:lstStyle/>
          <a:p>
            <a:fld id="{0E10FAA0-75B7-40A2-9294-DA73526A0D78}" type="slidenum">
              <a:rPr lang="en-US" smtClean="0"/>
              <a:t>30</a:t>
            </a:fld>
            <a:endParaRPr lang="en-US"/>
          </a:p>
        </p:txBody>
      </p:sp>
    </p:spTree>
    <p:extLst>
      <p:ext uri="{BB962C8B-B14F-4D97-AF65-F5344CB8AC3E}">
        <p14:creationId xmlns:p14="http://schemas.microsoft.com/office/powerpoint/2010/main" val="2807009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this is the full code for the</a:t>
            </a:r>
            <a:r>
              <a:rPr lang="en-US" baseline="0" smtClean="0"/>
              <a:t> 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And there may</a:t>
            </a:r>
            <a:r>
              <a:rPr lang="en-US" baseline="0" smtClean="0"/>
              <a:t> be a question from the audience ....</a:t>
            </a:r>
            <a:endParaRPr lang="en-US" smtClean="0"/>
          </a:p>
          <a:p>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31</a:t>
            </a:fld>
            <a:endParaRPr lang="en-US"/>
          </a:p>
        </p:txBody>
      </p:sp>
    </p:spTree>
    <p:extLst>
      <p:ext uri="{BB962C8B-B14F-4D97-AF65-F5344CB8AC3E}">
        <p14:creationId xmlns:p14="http://schemas.microsoft.com/office/powerpoint/2010/main" val="354051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a:t>
            </a:r>
            <a:r>
              <a:rPr lang="en-US" baseline="0" smtClean="0"/>
              <a:t> have used SMO based functions in the past, but it is a pain to locate the right setting/parameter/value for them and in the end ... the code was the same size as the one building the SQL ... and I really did not know how it worked</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32</a:t>
            </a:fld>
            <a:endParaRPr lang="en-US"/>
          </a:p>
        </p:txBody>
      </p:sp>
    </p:spTree>
    <p:extLst>
      <p:ext uri="{BB962C8B-B14F-4D97-AF65-F5344CB8AC3E}">
        <p14:creationId xmlns:p14="http://schemas.microsoft.com/office/powerpoint/2010/main" val="319103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a:t>
            </a:r>
            <a:r>
              <a:rPr lang="en-US" baseline="0" smtClean="0"/>
              <a:t> presentation will deal with the last two options: parallel execution and stopping and resuming workflows</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6</a:t>
            </a:fld>
            <a:endParaRPr lang="en-US"/>
          </a:p>
        </p:txBody>
      </p:sp>
    </p:spTree>
    <p:extLst>
      <p:ext uri="{BB962C8B-B14F-4D97-AF65-F5344CB8AC3E}">
        <p14:creationId xmlns:p14="http://schemas.microsoft.com/office/powerpoint/2010/main" val="2857696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 told you ... and this one does not</a:t>
            </a:r>
            <a:r>
              <a:rPr lang="en-US" baseline="0" smtClean="0"/>
              <a:t> include the goodies of locating the latest </a:t>
            </a:r>
            <a:r>
              <a:rPr lang="en-US" baseline="0" smtClean="0"/>
              <a:t>backup</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33</a:t>
            </a:fld>
            <a:endParaRPr lang="en-US"/>
          </a:p>
        </p:txBody>
      </p:sp>
    </p:spTree>
    <p:extLst>
      <p:ext uri="{BB962C8B-B14F-4D97-AF65-F5344CB8AC3E}">
        <p14:creationId xmlns:p14="http://schemas.microsoft.com/office/powerpoint/2010/main" val="4017954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We are recycling the same script blocks from the jobs program</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34</a:t>
            </a:fld>
            <a:endParaRPr lang="en-US"/>
          </a:p>
        </p:txBody>
      </p:sp>
    </p:spTree>
    <p:extLst>
      <p:ext uri="{BB962C8B-B14F-4D97-AF65-F5344CB8AC3E}">
        <p14:creationId xmlns:p14="http://schemas.microsoft.com/office/powerpoint/2010/main" val="2879751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saved output may</a:t>
            </a:r>
            <a:r>
              <a:rPr lang="en-US" baseline="0" smtClean="0"/>
              <a:t> have different order in the lines, due to the paralell execution lines may show in different order</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35</a:t>
            </a:fld>
            <a:endParaRPr lang="en-US"/>
          </a:p>
        </p:txBody>
      </p:sp>
    </p:spTree>
    <p:extLst>
      <p:ext uri="{BB962C8B-B14F-4D97-AF65-F5344CB8AC3E}">
        <p14:creationId xmlns:p14="http://schemas.microsoft.com/office/powerpoint/2010/main" val="2197046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Let’s see the version with the stop</a:t>
            </a:r>
            <a:r>
              <a:rPr lang="en-US" baseline="0" smtClean="0"/>
              <a:t> and restart worflow added</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36</a:t>
            </a:fld>
            <a:endParaRPr lang="en-US"/>
          </a:p>
        </p:txBody>
      </p:sp>
    </p:spTree>
    <p:extLst>
      <p:ext uri="{BB962C8B-B14F-4D97-AF65-F5344CB8AC3E}">
        <p14:creationId xmlns:p14="http://schemas.microsoft.com/office/powerpoint/2010/main" val="276032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the same program</a:t>
            </a:r>
            <a:r>
              <a:rPr lang="en-US" baseline="0" smtClean="0"/>
              <a:t> showed before, but here we are suspending the workflow based on a condition, in this case we could not create a data file from a database: if file is zero bytes, we stop the workflow</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37</a:t>
            </a:fld>
            <a:endParaRPr lang="en-US"/>
          </a:p>
        </p:txBody>
      </p:sp>
    </p:spTree>
    <p:extLst>
      <p:ext uri="{BB962C8B-B14F-4D97-AF65-F5344CB8AC3E}">
        <p14:creationId xmlns:p14="http://schemas.microsoft.com/office/powerpoint/2010/main" val="1006098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 the second</a:t>
            </a:r>
            <a:r>
              <a:rPr lang="en-US" baseline="0" smtClean="0"/>
              <a:t> sequence section, where the files are compressed, should not execute, and all later code , like the email sending, should not execute either</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38</a:t>
            </a:fld>
            <a:endParaRPr lang="en-US"/>
          </a:p>
        </p:txBody>
      </p:sp>
    </p:spTree>
    <p:extLst>
      <p:ext uri="{BB962C8B-B14F-4D97-AF65-F5344CB8AC3E}">
        <p14:creationId xmlns:p14="http://schemas.microsoft.com/office/powerpoint/2010/main" val="24883316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Let’s see a first run without error</a:t>
            </a:r>
            <a:r>
              <a:rPr lang="en-US" baseline="0" smtClean="0"/>
              <a:t> causing the stop of the workflow</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39</a:t>
            </a:fld>
            <a:endParaRPr lang="en-US"/>
          </a:p>
        </p:txBody>
      </p:sp>
    </p:spTree>
    <p:extLst>
      <p:ext uri="{BB962C8B-B14F-4D97-AF65-F5344CB8AC3E}">
        <p14:creationId xmlns:p14="http://schemas.microsoft.com/office/powerpoint/2010/main" val="34762319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case all connections</a:t>
            </a:r>
            <a:r>
              <a:rPr lang="en-US" baseline="0" smtClean="0"/>
              <a:t> to the server/database were succesful, files could be created, none of them were zero bytes</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40</a:t>
            </a:fld>
            <a:endParaRPr lang="en-US"/>
          </a:p>
        </p:txBody>
      </p:sp>
    </p:spTree>
    <p:extLst>
      <p:ext uri="{BB962C8B-B14F-4D97-AF65-F5344CB8AC3E}">
        <p14:creationId xmlns:p14="http://schemas.microsoft.com/office/powerpoint/2010/main" val="3797540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this is fine and dandy,</a:t>
            </a:r>
            <a:r>
              <a:rPr lang="en-US" baseline="0" smtClean="0"/>
              <a:t> the program completed, lets see what happens when we resume the workflow</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41</a:t>
            </a:fld>
            <a:endParaRPr lang="en-US"/>
          </a:p>
        </p:txBody>
      </p:sp>
    </p:spTree>
    <p:extLst>
      <p:ext uri="{BB962C8B-B14F-4D97-AF65-F5344CB8AC3E}">
        <p14:creationId xmlns:p14="http://schemas.microsoft.com/office/powerpoint/2010/main" val="41033361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 this out of the way we are ready to continue, let resume the workflow</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42</a:t>
            </a:fld>
            <a:endParaRPr lang="en-US"/>
          </a:p>
        </p:txBody>
      </p:sp>
    </p:spTree>
    <p:extLst>
      <p:ext uri="{BB962C8B-B14F-4D97-AF65-F5344CB8AC3E}">
        <p14:creationId xmlns:p14="http://schemas.microsoft.com/office/powerpoint/2010/main" val="3087248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before we start,</a:t>
            </a:r>
            <a:r>
              <a:rPr lang="en-US" baseline="0" smtClean="0"/>
              <a:t> I highly recommend to everybody to see the video from Jeffrey Snover, the PowerShell creator, and brace yourself for the unexpected ... gazillion errors ... but don’t dispair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7</a:t>
            </a:fld>
            <a:endParaRPr lang="en-US"/>
          </a:p>
        </p:txBody>
      </p:sp>
    </p:spTree>
    <p:extLst>
      <p:ext uri="{BB962C8B-B14F-4D97-AF65-F5344CB8AC3E}">
        <p14:creationId xmlns:p14="http://schemas.microsoft.com/office/powerpoint/2010/main" val="8936557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Let see what happens upon execution, remember</a:t>
            </a:r>
            <a:r>
              <a:rPr lang="en-US" baseline="0" smtClean="0"/>
              <a:t> during all this talk and slide showing the job has been there ... waiting</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43</a:t>
            </a:fld>
            <a:endParaRPr lang="en-US"/>
          </a:p>
        </p:txBody>
      </p:sp>
    </p:spTree>
    <p:extLst>
      <p:ext uri="{BB962C8B-B14F-4D97-AF65-F5344CB8AC3E}">
        <p14:creationId xmlns:p14="http://schemas.microsoft.com/office/powerpoint/2010/main" val="1939121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a:t>
            </a:r>
            <a:r>
              <a:rPr lang="en-US" baseline="0" smtClean="0"/>
              <a:t> let’s resume all of this</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44</a:t>
            </a:fld>
            <a:endParaRPr lang="en-US"/>
          </a:p>
        </p:txBody>
      </p:sp>
    </p:spTree>
    <p:extLst>
      <p:ext uri="{BB962C8B-B14F-4D97-AF65-F5344CB8AC3E}">
        <p14:creationId xmlns:p14="http://schemas.microsoft.com/office/powerpoint/2010/main" val="10860969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this concludes</a:t>
            </a:r>
            <a:r>
              <a:rPr lang="en-US" baseline="0" smtClean="0"/>
              <a:t> our Worflows presentation, but don’t go anywhere ...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45</a:t>
            </a:fld>
            <a:endParaRPr lang="en-US"/>
          </a:p>
        </p:txBody>
      </p:sp>
    </p:spTree>
    <p:extLst>
      <p:ext uri="{BB962C8B-B14F-4D97-AF65-F5344CB8AC3E}">
        <p14:creationId xmlns:p14="http://schemas.microsoft.com/office/powerpoint/2010/main" val="3786158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46</a:t>
            </a:fld>
            <a:endParaRPr lang="en-US"/>
          </a:p>
        </p:txBody>
      </p:sp>
    </p:spTree>
    <p:extLst>
      <p:ext uri="{BB962C8B-B14F-4D97-AF65-F5344CB8AC3E}">
        <p14:creationId xmlns:p14="http://schemas.microsoft.com/office/powerpoint/2010/main" val="2418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If you go to the web</a:t>
            </a:r>
            <a:r>
              <a:rPr lang="en-US" baseline="0" smtClean="0"/>
              <a:t> tutorials you will see workflow hello world much simpler than this one, but I wanted to include since the very beginning the practical things you will be using all the time</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8</a:t>
            </a:fld>
            <a:endParaRPr lang="en-US"/>
          </a:p>
        </p:txBody>
      </p:sp>
    </p:spTree>
    <p:extLst>
      <p:ext uri="{BB962C8B-B14F-4D97-AF65-F5344CB8AC3E}">
        <p14:creationId xmlns:p14="http://schemas.microsoft.com/office/powerpoint/2010/main" val="4287571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Just</a:t>
            </a:r>
            <a:r>
              <a:rPr lang="en-US" baseline="0" smtClean="0"/>
              <a:t> remember this for later, this is a source of a lot of aggravation and people quitting the workflows adventure ... don’t be a quitter ...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9</a:t>
            </a:fld>
            <a:endParaRPr lang="en-US"/>
          </a:p>
        </p:txBody>
      </p:sp>
    </p:spTree>
    <p:extLst>
      <p:ext uri="{BB962C8B-B14F-4D97-AF65-F5344CB8AC3E}">
        <p14:creationId xmlns:p14="http://schemas.microsoft.com/office/powerpoint/2010/main" val="227370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a:t>
            </a:r>
            <a:r>
              <a:rPr lang="en-US" baseline="0" smtClean="0"/>
              <a:t> have never experienced so many errors and weird things before dealing with workflows. The main issue is that the more familiar you are with the PowerShell syntax ... the worse it is (at least in the beginning)</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10</a:t>
            </a:fld>
            <a:endParaRPr lang="en-US"/>
          </a:p>
        </p:txBody>
      </p:sp>
    </p:spTree>
    <p:extLst>
      <p:ext uri="{BB962C8B-B14F-4D97-AF65-F5344CB8AC3E}">
        <p14:creationId xmlns:p14="http://schemas.microsoft.com/office/powerpoint/2010/main" val="136588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Let’s see in the next slides</a:t>
            </a:r>
            <a:r>
              <a:rPr lang="en-US" baseline="0" smtClean="0"/>
              <a:t> this passing and receiving items to and from inlinescripts in </a:t>
            </a:r>
            <a:r>
              <a:rPr lang="en-US" baseline="0" smtClean="0"/>
              <a:t>action</a:t>
            </a:r>
          </a:p>
          <a:p>
            <a:r>
              <a:rPr lang="en-US" baseline="0" smtClean="0"/>
              <a:t>Being able to send and receive from the inlinescripts is crucial for the worflower</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11</a:t>
            </a:fld>
            <a:endParaRPr lang="en-US"/>
          </a:p>
        </p:txBody>
      </p:sp>
    </p:spTree>
    <p:extLst>
      <p:ext uri="{BB962C8B-B14F-4D97-AF65-F5344CB8AC3E}">
        <p14:creationId xmlns:p14="http://schemas.microsoft.com/office/powerpoint/2010/main" val="1755819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We can pass values</a:t>
            </a:r>
            <a:r>
              <a:rPr lang="en-US" baseline="0" smtClean="0"/>
              <a:t> to </a:t>
            </a:r>
            <a:r>
              <a:rPr lang="en-US" baseline="0" err="1" smtClean="0"/>
              <a:t>InlineScripts</a:t>
            </a:r>
            <a:r>
              <a:rPr lang="en-US" baseline="0" smtClean="0"/>
              <a:t>, just remember the $using and beware the trap lurking in the return values ...</a:t>
            </a:r>
            <a:endParaRPr lang="en-US"/>
          </a:p>
        </p:txBody>
      </p:sp>
      <p:sp>
        <p:nvSpPr>
          <p:cNvPr id="4" name="Slide Number Placeholder 3"/>
          <p:cNvSpPr>
            <a:spLocks noGrp="1"/>
          </p:cNvSpPr>
          <p:nvPr>
            <p:ph type="sldNum" sz="quarter" idx="10"/>
          </p:nvPr>
        </p:nvSpPr>
        <p:spPr/>
        <p:txBody>
          <a:bodyPr/>
          <a:lstStyle/>
          <a:p>
            <a:fld id="{0E10FAA0-75B7-40A2-9294-DA73526A0D78}" type="slidenum">
              <a:rPr lang="en-US" smtClean="0"/>
              <a:t>12</a:t>
            </a:fld>
            <a:endParaRPr lang="en-US"/>
          </a:p>
        </p:txBody>
      </p:sp>
    </p:spTree>
    <p:extLst>
      <p:ext uri="{BB962C8B-B14F-4D97-AF65-F5344CB8AC3E}">
        <p14:creationId xmlns:p14="http://schemas.microsoft.com/office/powerpoint/2010/main" val="322430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55938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152288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80589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58640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02A34C-238D-4AF7-9F57-849B59FCF5E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34216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2A34C-238D-4AF7-9F57-849B59FCF5ED}"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8013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02A34C-238D-4AF7-9F57-849B59FCF5ED}"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41997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02A34C-238D-4AF7-9F57-849B59FCF5ED}"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48439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2A34C-238D-4AF7-9F57-849B59FCF5ED}"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82343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2A34C-238D-4AF7-9F57-849B59FCF5ED}"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80116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2A34C-238D-4AF7-9F57-849B59FCF5ED}"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89838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2A34C-238D-4AF7-9F57-849B59FCF5ED}" type="datetimeFigureOut">
              <a:rPr lang="en-US" smtClean="0"/>
              <a:t>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58852-443F-4E3A-AFCC-955F4903CC24}" type="slidenum">
              <a:rPr lang="en-US" smtClean="0"/>
              <a:t>‹#›</a:t>
            </a:fld>
            <a:endParaRPr lang="en-US"/>
          </a:p>
        </p:txBody>
      </p:sp>
    </p:spTree>
    <p:extLst>
      <p:ext uri="{BB962C8B-B14F-4D97-AF65-F5344CB8AC3E}">
        <p14:creationId xmlns:p14="http://schemas.microsoft.com/office/powerpoint/2010/main" val="284181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channel9.msdn.com/Shows/Going+Deep/Expert-to-Expert-Erik-Meijer-and-Jeffrey-Snover-Inside-PowerShell?term=E2EMeijerSnoverPowerShell_ch9.wmv&amp;lang-en=true" TargetMode="External"/><Relationship Id="rId2" Type="http://schemas.openxmlformats.org/officeDocument/2006/relationships/hyperlink" Target="https://drive.google.com/open?id=1aNNzwni5BBe-iONJgxrBka8e4QZEoTDN" TargetMode="External"/><Relationship Id="rId1" Type="http://schemas.openxmlformats.org/officeDocument/2006/relationships/slideLayout" Target="../slideLayouts/slideLayout2.xml"/><Relationship Id="rId4" Type="http://schemas.openxmlformats.org/officeDocument/2006/relationships/hyperlink" Target="https://devblogs.microsoft.com/scripting/powershell-workflows-the-basic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581" y="0"/>
            <a:ext cx="699483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2726317"/>
            <a:ext cx="4191000" cy="2836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48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1"/>
            <a:ext cx="7772400" cy="381000"/>
          </a:xfrm>
        </p:spPr>
        <p:txBody>
          <a:bodyPr>
            <a:normAutofit/>
          </a:bodyPr>
          <a:lstStyle/>
          <a:p>
            <a:r>
              <a:rPr lang="en-US" sz="1600" b="1" smtClean="0"/>
              <a:t>Get used to weird things</a:t>
            </a:r>
            <a:endParaRPr lang="en-US" sz="1600" b="1"/>
          </a:p>
        </p:txBody>
      </p:sp>
      <p:sp>
        <p:nvSpPr>
          <p:cNvPr id="3" name="Subtitle 2"/>
          <p:cNvSpPr>
            <a:spLocks noGrp="1"/>
          </p:cNvSpPr>
          <p:nvPr>
            <p:ph type="subTitle" idx="1"/>
          </p:nvPr>
        </p:nvSpPr>
        <p:spPr>
          <a:xfrm>
            <a:off x="4953000" y="4572000"/>
            <a:ext cx="4191000" cy="2283944"/>
          </a:xfrm>
          <a:ln>
            <a:solidFill>
              <a:schemeClr val="tx1"/>
            </a:solidFill>
          </a:ln>
          <a:scene3d>
            <a:camera prst="orthographicFront">
              <a:rot lat="21299999" lon="0" rev="0"/>
            </a:camera>
            <a:lightRig rig="threePt" dir="t"/>
          </a:scene3d>
        </p:spPr>
        <p:txBody>
          <a:bodyPr>
            <a:normAutofit/>
          </a:bodyPr>
          <a:lstStyle/>
          <a:p>
            <a:r>
              <a:rPr lang="en-US" sz="1600" b="1" smtClean="0">
                <a:solidFill>
                  <a:schemeClr val="tx1"/>
                </a:solidFill>
              </a:rPr>
              <a:t>So these are the suggestions:</a:t>
            </a:r>
          </a:p>
          <a:p>
            <a:endParaRPr lang="en-US" sz="1600" b="1" smtClean="0"/>
          </a:p>
          <a:p>
            <a:pPr marL="285750" indent="-285750" algn="l">
              <a:buFont typeface="Arial" panose="020B0604020202020204" pitchFamily="34" charset="0"/>
              <a:buChar char="•"/>
            </a:pPr>
            <a:r>
              <a:rPr lang="en-US" sz="1600" b="1" smtClean="0">
                <a:solidFill>
                  <a:schemeClr val="tx1"/>
                </a:solidFill>
              </a:rPr>
              <a:t>In case of errors: use </a:t>
            </a:r>
            <a:r>
              <a:rPr lang="en-US" sz="1600" b="1" err="1" smtClean="0">
                <a:solidFill>
                  <a:schemeClr val="tx1"/>
                </a:solidFill>
              </a:rPr>
              <a:t>InlineScript</a:t>
            </a:r>
            <a:r>
              <a:rPr lang="en-US" sz="1600" b="1" smtClean="0">
                <a:solidFill>
                  <a:schemeClr val="tx1"/>
                </a:solidFill>
              </a:rPr>
              <a:t> when possible</a:t>
            </a:r>
          </a:p>
          <a:p>
            <a:pPr marL="285750" indent="-285750" algn="l">
              <a:buFont typeface="Arial" panose="020B0604020202020204" pitchFamily="34" charset="0"/>
              <a:buChar char="•"/>
            </a:pPr>
            <a:r>
              <a:rPr lang="en-US" sz="1600" b="1" smtClean="0">
                <a:solidFill>
                  <a:schemeClr val="tx1"/>
                </a:solidFill>
              </a:rPr>
              <a:t>In case of doubt: use </a:t>
            </a:r>
            <a:r>
              <a:rPr lang="en-US" sz="1600" b="1" err="1" smtClean="0">
                <a:solidFill>
                  <a:schemeClr val="tx1"/>
                </a:solidFill>
              </a:rPr>
              <a:t>InlineScript</a:t>
            </a:r>
            <a:endParaRPr lang="en-US" sz="1600" b="1" smtClean="0">
              <a:solidFill>
                <a:schemeClr val="tx1"/>
              </a:solidFill>
            </a:endParaRPr>
          </a:p>
          <a:p>
            <a:pPr marL="285750" indent="-285750" algn="l">
              <a:buFont typeface="Arial" panose="020B0604020202020204" pitchFamily="34" charset="0"/>
              <a:buChar char="•"/>
            </a:pPr>
            <a:r>
              <a:rPr lang="en-US" sz="1600" b="1" smtClean="0">
                <a:solidFill>
                  <a:schemeClr val="tx1"/>
                </a:solidFill>
              </a:rPr>
              <a:t>When inside Workflow: the error messages are quite detailed </a:t>
            </a:r>
            <a:r>
              <a:rPr lang="en-US" sz="1600" b="1" smtClean="0">
                <a:solidFill>
                  <a:schemeClr val="tx1"/>
                </a:solidFill>
                <a:sym typeface="Wingdings" panose="05000000000000000000" pitchFamily="2" charset="2"/>
              </a:rPr>
              <a:t>, learn from them</a:t>
            </a:r>
            <a:r>
              <a:rPr lang="en-US" sz="1600" b="1" smtClean="0">
                <a:solidFill>
                  <a:schemeClr val="tx1"/>
                </a:solidFill>
              </a:rPr>
              <a:t> </a:t>
            </a:r>
            <a:endParaRPr lang="en-US" sz="1600" b="1">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399" y="2438400"/>
            <a:ext cx="5562601"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44" y="5779619"/>
            <a:ext cx="37242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844" y="3733800"/>
            <a:ext cx="32766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TurnArrow"/>
          <p:cNvSpPr>
            <a:spLocks noEditPoints="1" noChangeArrowheads="1"/>
          </p:cNvSpPr>
          <p:nvPr/>
        </p:nvSpPr>
        <p:spPr bwMode="auto">
          <a:xfrm rot="5400000">
            <a:off x="3476624" y="5295903"/>
            <a:ext cx="1352552" cy="1143000"/>
          </a:xfrm>
          <a:custGeom>
            <a:avLst/>
            <a:gdLst>
              <a:gd name="G0" fmla="+- 0 0 0"/>
              <a:gd name="G1" fmla="+- 5574 0 0"/>
              <a:gd name="G2" fmla="*/ 5574 1 2"/>
              <a:gd name="G3" fmla="*/ 9725 1 2"/>
              <a:gd name="G4" fmla="+- 10800 G3 G2"/>
              <a:gd name="G5" fmla="+- 10800 G3 0"/>
              <a:gd name="G6" fmla="+- G5 G2 0"/>
              <a:gd name="G7" fmla="*/ G6 1 2"/>
              <a:gd name="G8" fmla="+- 9725 0 0"/>
              <a:gd name="G9" fmla="+- 21600 0 5574"/>
              <a:gd name="G10" fmla="+- 21600 0 9725"/>
              <a:gd name="G11" fmla="min G10 8691"/>
              <a:gd name="G12" fmla="+- 8826 0 0"/>
              <a:gd name="G13" fmla="+- 14865 0 5975"/>
              <a:gd name="G14" fmla="+- 14865 0 0"/>
              <a:gd name="G15" fmla="*/ 5574 5842 6110"/>
              <a:gd name="G16" fmla="+- 8826 1350 0"/>
              <a:gd name="G17" fmla="+- 8310 0 G15"/>
              <a:gd name="G18" fmla="*/ G17 G7 8310"/>
              <a:gd name="G19" fmla="+- 5574 G18 0"/>
              <a:gd name="G20" fmla="+- G4 0 G18"/>
              <a:gd name="T0" fmla="*/ 9225 w 21600"/>
              <a:gd name="T1" fmla="*/ 0 h 21600"/>
              <a:gd name="T2" fmla="*/ 2787 w 21600"/>
              <a:gd name="T3" fmla="*/ 21600 h 21600"/>
              <a:gd name="T4" fmla="*/ 9725 w 21600"/>
              <a:gd name="T5" fmla="*/ 8826 h 21600"/>
              <a:gd name="T6" fmla="*/ 15663 w 21600"/>
              <a:gd name="T7" fmla="*/ 14865 h 21600"/>
              <a:gd name="T8" fmla="*/ 21600 w 21600"/>
              <a:gd name="T9" fmla="*/ 8826 h 21600"/>
              <a:gd name="T10" fmla="*/ 17694720 60000 65536"/>
              <a:gd name="T11" fmla="*/ 5898240 60000 65536"/>
              <a:gd name="T12" fmla="*/ 5898240 60000 65536"/>
              <a:gd name="T13" fmla="*/ 5898240 60000 65536"/>
              <a:gd name="T14" fmla="*/ 0 60000 65536"/>
              <a:gd name="T15" fmla="*/ 0 w 21600"/>
              <a:gd name="T16" fmla="*/ 8310 h 21600"/>
              <a:gd name="T17" fmla="*/ G1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3" y="14865"/>
                </a:moveTo>
                <a:lnTo>
                  <a:pt x="21600" y="8826"/>
                </a:lnTo>
                <a:lnTo>
                  <a:pt x="18450" y="8826"/>
                </a:lnTo>
                <a:lnTo>
                  <a:pt x="18450" y="8310"/>
                </a:lnTo>
                <a:cubicBezTo>
                  <a:pt x="18450" y="3721"/>
                  <a:pt x="14320" y="0"/>
                  <a:pt x="9225" y="0"/>
                </a:cubicBezTo>
                <a:cubicBezTo>
                  <a:pt x="4130" y="0"/>
                  <a:pt x="0" y="3799"/>
                  <a:pt x="0" y="8485"/>
                </a:cubicBezTo>
                <a:lnTo>
                  <a:pt x="0" y="21600"/>
                </a:lnTo>
                <a:lnTo>
                  <a:pt x="5574" y="21600"/>
                </a:lnTo>
                <a:lnTo>
                  <a:pt x="5574" y="8310"/>
                </a:lnTo>
                <a:cubicBezTo>
                  <a:pt x="5574" y="6664"/>
                  <a:pt x="7055" y="5330"/>
                  <a:pt x="8882" y="5330"/>
                </a:cubicBezTo>
                <a:lnTo>
                  <a:pt x="9568" y="5330"/>
                </a:lnTo>
                <a:cubicBezTo>
                  <a:pt x="11395" y="5330"/>
                  <a:pt x="12876" y="6664"/>
                  <a:pt x="12876" y="8310"/>
                </a:cubicBezTo>
                <a:lnTo>
                  <a:pt x="12876" y="8826"/>
                </a:lnTo>
                <a:lnTo>
                  <a:pt x="9725" y="8826"/>
                </a:lnTo>
                <a:close/>
              </a:path>
            </a:pathLst>
          </a:custGeom>
          <a:solidFill>
            <a:srgbClr val="CCCCFF"/>
          </a:solidFill>
          <a:ln w="9525">
            <a:solidFill>
              <a:srgbClr val="000000"/>
            </a:solidFill>
            <a:miter lim="800000"/>
            <a:headEnd/>
            <a:tailEnd/>
          </a:ln>
          <a:effectLst>
            <a:glow rad="228600">
              <a:schemeClr val="accent3">
                <a:satMod val="175000"/>
                <a:alpha val="40000"/>
              </a:schemeClr>
            </a:glow>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51" y="457200"/>
            <a:ext cx="29432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1101039"/>
            <a:ext cx="21145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descr="C:\Users\jorgebe\AppData\Local\Microsoft\Windows\Temporary Internet Files\Content.IE5\7HH7OMAX\arrow_process[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399" y="942922"/>
            <a:ext cx="2235394" cy="786767"/>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descr="C:\Users\jorgebe\AppData\Local\Microsoft\Windows\Temporary Internet Files\Content.IE5\AJZR9PRC\right-arrow[1].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0773629">
            <a:off x="1752600" y="2842888"/>
            <a:ext cx="1969770" cy="88773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3200400" y="561922"/>
            <a:ext cx="4343400" cy="381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smtClean="0"/>
              <a:t>This is nice</a:t>
            </a:r>
            <a:endParaRPr lang="en-US" sz="1600"/>
          </a:p>
        </p:txBody>
      </p:sp>
      <p:sp>
        <p:nvSpPr>
          <p:cNvPr id="16" name="Title 1"/>
          <p:cNvSpPr txBox="1">
            <a:spLocks/>
          </p:cNvSpPr>
          <p:nvPr/>
        </p:nvSpPr>
        <p:spPr>
          <a:xfrm>
            <a:off x="167087" y="3096252"/>
            <a:ext cx="1508158" cy="56134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smtClean="0"/>
              <a:t>This is naughty</a:t>
            </a:r>
            <a:endParaRPr lang="en-US" sz="1600"/>
          </a:p>
        </p:txBody>
      </p:sp>
    </p:spTree>
    <p:extLst>
      <p:ext uri="{BB962C8B-B14F-4D97-AF65-F5344CB8AC3E}">
        <p14:creationId xmlns:p14="http://schemas.microsoft.com/office/powerpoint/2010/main" val="576913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791200"/>
            <a:ext cx="7772400" cy="685800"/>
          </a:xfrm>
        </p:spPr>
        <p:txBody>
          <a:bodyPr>
            <a:normAutofit/>
          </a:bodyPr>
          <a:lstStyle/>
          <a:p>
            <a:r>
              <a:rPr lang="en-US" sz="1600" b="1" smtClean="0"/>
              <a:t>Good to know</a:t>
            </a:r>
            <a:br>
              <a:rPr lang="en-US" sz="1600" b="1" smtClean="0"/>
            </a:br>
            <a:r>
              <a:rPr lang="en-US" sz="1600" b="1" smtClean="0"/>
              <a:t>you can return stuff from the </a:t>
            </a:r>
            <a:r>
              <a:rPr lang="en-US" sz="1600" b="1" err="1" smtClean="0"/>
              <a:t>InlineScript</a:t>
            </a:r>
            <a:endParaRPr lang="en-US" sz="1600" b="1"/>
          </a:p>
        </p:txBody>
      </p:sp>
      <p:sp>
        <p:nvSpPr>
          <p:cNvPr id="3" name="Subtitle 2"/>
          <p:cNvSpPr>
            <a:spLocks noGrp="1"/>
          </p:cNvSpPr>
          <p:nvPr>
            <p:ph type="subTitle" idx="1"/>
          </p:nvPr>
        </p:nvSpPr>
        <p:spPr>
          <a:xfrm>
            <a:off x="1219200" y="228600"/>
            <a:ext cx="6400800" cy="609600"/>
          </a:xfrm>
        </p:spPr>
        <p:txBody>
          <a:bodyPr>
            <a:normAutofit lnSpcReduction="10000"/>
          </a:bodyPr>
          <a:lstStyle/>
          <a:p>
            <a:r>
              <a:rPr lang="en-US" sz="1600" b="1" smtClean="0">
                <a:solidFill>
                  <a:schemeClr val="tx1"/>
                </a:solidFill>
              </a:rPr>
              <a:t>Good to know</a:t>
            </a:r>
          </a:p>
          <a:p>
            <a:r>
              <a:rPr lang="en-US" sz="1600" b="1" smtClean="0">
                <a:solidFill>
                  <a:schemeClr val="tx1"/>
                </a:solidFill>
              </a:rPr>
              <a:t>you can pass stuff to the </a:t>
            </a:r>
            <a:r>
              <a:rPr lang="en-US" sz="1600" b="1" err="1" smtClean="0">
                <a:solidFill>
                  <a:schemeClr val="tx1"/>
                </a:solidFill>
              </a:rPr>
              <a:t>InlineScript</a:t>
            </a:r>
            <a:endParaRPr lang="en-US" sz="1600" b="1" smtClean="0">
              <a:solidFill>
                <a:schemeClr val="tx1"/>
              </a:solidFill>
            </a:endParaRPr>
          </a:p>
          <a:p>
            <a:endParaRPr lang="en-US" sz="1600"/>
          </a:p>
        </p:txBody>
      </p:sp>
      <p:sp>
        <p:nvSpPr>
          <p:cNvPr id="4" name="Subtitle 2"/>
          <p:cNvSpPr txBox="1">
            <a:spLocks/>
          </p:cNvSpPr>
          <p:nvPr/>
        </p:nvSpPr>
        <p:spPr>
          <a:xfrm>
            <a:off x="1287294" y="1143000"/>
            <a:ext cx="6400800" cy="434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800" b="1" smtClean="0"/>
              <a:t>FROM THE BOOK</a:t>
            </a:r>
          </a:p>
          <a:p>
            <a:endParaRPr lang="en-US" sz="1800" b="1" smtClean="0"/>
          </a:p>
          <a:p>
            <a:r>
              <a:rPr lang="en-US" sz="1800" b="1" err="1" smtClean="0">
                <a:solidFill>
                  <a:schemeClr val="tx1"/>
                </a:solidFill>
              </a:rPr>
              <a:t>InlineScript</a:t>
            </a:r>
            <a:r>
              <a:rPr lang="en-US" sz="1800" b="1" smtClean="0">
                <a:solidFill>
                  <a:schemeClr val="tx1"/>
                </a:solidFill>
              </a:rPr>
              <a:t> </a:t>
            </a:r>
            <a:r>
              <a:rPr lang="en-US" sz="1800" b="1">
                <a:solidFill>
                  <a:schemeClr val="tx1"/>
                </a:solidFill>
              </a:rPr>
              <a:t>Variables</a:t>
            </a:r>
          </a:p>
          <a:p>
            <a:r>
              <a:rPr lang="en-US" sz="1800"/>
              <a:t>By default, the variables that are defined in a workflow aren't visible to the commands in the</a:t>
            </a:r>
            <a:r>
              <a:rPr lang="en-US" sz="1800" b="1"/>
              <a:t> </a:t>
            </a:r>
            <a:r>
              <a:rPr lang="en-US" sz="1800" b="1" err="1"/>
              <a:t>InlineScript</a:t>
            </a:r>
            <a:r>
              <a:rPr lang="en-US" sz="1800"/>
              <a:t> script block. To make workflow variables visible to the </a:t>
            </a:r>
            <a:r>
              <a:rPr lang="en-US" sz="1800" b="1" err="1"/>
              <a:t>InlineScript</a:t>
            </a:r>
            <a:r>
              <a:rPr lang="en-US" sz="1800"/>
              <a:t>, use the </a:t>
            </a:r>
            <a:r>
              <a:rPr lang="en-US" sz="1800" b="1">
                <a:solidFill>
                  <a:srgbClr val="0070C0"/>
                </a:solidFill>
              </a:rPr>
              <a:t>$Using</a:t>
            </a:r>
            <a:r>
              <a:rPr lang="en-US" sz="1800"/>
              <a:t> scope modifier. The </a:t>
            </a:r>
            <a:r>
              <a:rPr lang="en-US" sz="1800" b="1">
                <a:solidFill>
                  <a:srgbClr val="0070C0"/>
                </a:solidFill>
              </a:rPr>
              <a:t>$Using</a:t>
            </a:r>
            <a:r>
              <a:rPr lang="en-US" sz="1800"/>
              <a:t> scope modifier is required only once for each variable in the </a:t>
            </a:r>
            <a:r>
              <a:rPr lang="en-US" sz="1800" b="1" err="1"/>
              <a:t>InlineScript</a:t>
            </a:r>
            <a:r>
              <a:rPr lang="en-US" sz="1800"/>
              <a:t>.</a:t>
            </a:r>
          </a:p>
          <a:p>
            <a:endParaRPr lang="en-US" sz="1800" smtClean="0"/>
          </a:p>
          <a:p>
            <a:r>
              <a:rPr lang="en-US" sz="1800" b="1">
                <a:solidFill>
                  <a:schemeClr val="tx1"/>
                </a:solidFill>
              </a:rPr>
              <a:t>Returning variables in </a:t>
            </a:r>
            <a:r>
              <a:rPr lang="en-US" sz="1800" b="1" err="1">
                <a:solidFill>
                  <a:schemeClr val="tx1"/>
                </a:solidFill>
              </a:rPr>
              <a:t>InlineScript</a:t>
            </a:r>
            <a:endParaRPr lang="en-US" sz="1800" b="1">
              <a:solidFill>
                <a:schemeClr val="tx1"/>
              </a:solidFill>
            </a:endParaRPr>
          </a:p>
          <a:p>
            <a:r>
              <a:rPr lang="en-US" sz="1800" b="1" err="1"/>
              <a:t>InlineScript</a:t>
            </a:r>
            <a:r>
              <a:rPr lang="en-US" sz="1800" b="1"/>
              <a:t> </a:t>
            </a:r>
            <a:r>
              <a:rPr lang="en-US" sz="1800"/>
              <a:t>commands can change the value of the variable that was imported from workflow scope, but the changes aren't visible in workflow scope. To make them visible, return the changed value to the workflow scope</a:t>
            </a:r>
          </a:p>
        </p:txBody>
      </p:sp>
    </p:spTree>
    <p:extLst>
      <p:ext uri="{BB962C8B-B14F-4D97-AF65-F5344CB8AC3E}">
        <p14:creationId xmlns:p14="http://schemas.microsoft.com/office/powerpoint/2010/main" val="1483455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772400" cy="304800"/>
          </a:xfrm>
        </p:spPr>
        <p:txBody>
          <a:bodyPr>
            <a:normAutofit fontScale="90000"/>
          </a:bodyPr>
          <a:lstStyle/>
          <a:p>
            <a:r>
              <a:rPr lang="en-US" sz="1600" b="1" err="1" smtClean="0">
                <a:solidFill>
                  <a:srgbClr val="00B050"/>
                </a:solidFill>
              </a:rPr>
              <a:t>InlineScript</a:t>
            </a:r>
            <a:r>
              <a:rPr lang="en-US" sz="1600" b="1" smtClean="0">
                <a:solidFill>
                  <a:srgbClr val="00B050"/>
                </a:solidFill>
              </a:rPr>
              <a:t> : pass and receive values </a:t>
            </a:r>
            <a:endParaRPr lang="en-US" sz="1600" b="1">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48542"/>
            <a:ext cx="5334000" cy="6543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89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307975"/>
          </a:xfrm>
        </p:spPr>
        <p:txBody>
          <a:bodyPr>
            <a:noAutofit/>
          </a:bodyPr>
          <a:lstStyle/>
          <a:p>
            <a:r>
              <a:rPr lang="en-US" sz="1600" b="1" smtClean="0">
                <a:solidFill>
                  <a:srgbClr val="00B050"/>
                </a:solidFill>
              </a:rPr>
              <a:t>And here we see the output</a:t>
            </a:r>
            <a:endParaRPr lang="en-US" sz="1600" b="1">
              <a:solidFill>
                <a:srgbClr val="00B05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85800"/>
            <a:ext cx="6474162"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208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a:bodyPr>
          <a:lstStyle/>
          <a:p>
            <a:r>
              <a:rPr lang="en-US" sz="1600" b="1" smtClean="0"/>
              <a:t>Functions in </a:t>
            </a:r>
            <a:r>
              <a:rPr lang="en-US" sz="1600" b="1" err="1" smtClean="0"/>
              <a:t>powershell</a:t>
            </a:r>
            <a:r>
              <a:rPr lang="en-US" sz="1600" b="1" smtClean="0"/>
              <a:t> work fine …</a:t>
            </a:r>
            <a:endParaRPr lang="en-US" sz="1600" b="1"/>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562600"/>
            <a:ext cx="2371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87074"/>
            <a:ext cx="8010934" cy="5023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636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a:bodyPr>
          <a:lstStyle/>
          <a:p>
            <a:r>
              <a:rPr lang="en-US" sz="1600" b="1" smtClean="0"/>
              <a:t>Script Blocks are better friends in workflows </a:t>
            </a:r>
            <a:endParaRPr lang="en-US" sz="1600" b="1"/>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5638800"/>
            <a:ext cx="86772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97459"/>
            <a:ext cx="6553200" cy="5137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6391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1600" b="1" smtClean="0"/>
              <a:t>Notes on scope and organizing the code</a:t>
            </a:r>
            <a:endParaRPr lang="en-US" sz="1600" b="1"/>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6954" y="609600"/>
            <a:ext cx="8250091" cy="4834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695950"/>
            <a:ext cx="396240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829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a:bodyPr>
          <a:lstStyle/>
          <a:p>
            <a:r>
              <a:rPr lang="en-US" sz="1600" b="1" smtClean="0"/>
              <a:t>We can import code using the dot and the file name</a:t>
            </a:r>
            <a:endParaRPr lang="en-US" sz="1600" b="1"/>
          </a:p>
        </p:txBody>
      </p:sp>
      <p:sp>
        <p:nvSpPr>
          <p:cNvPr id="6" name="TextBox 5"/>
          <p:cNvSpPr txBox="1"/>
          <p:nvPr/>
        </p:nvSpPr>
        <p:spPr>
          <a:xfrm>
            <a:off x="609600" y="6051372"/>
            <a:ext cx="2971800" cy="369332"/>
          </a:xfrm>
          <a:prstGeom prst="rect">
            <a:avLst/>
          </a:prstGeom>
          <a:noFill/>
        </p:spPr>
        <p:txBody>
          <a:bodyPr wrap="square" rtlCol="0">
            <a:spAutoFit/>
          </a:bodyPr>
          <a:lstStyle/>
          <a:p>
            <a:r>
              <a:rPr lang="en-US" smtClean="0"/>
              <a:t>Nothing is being done yet. </a:t>
            </a:r>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1" y="5463558"/>
            <a:ext cx="4724400" cy="861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1" y="533399"/>
            <a:ext cx="8324850" cy="479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8041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34962"/>
          </a:xfrm>
        </p:spPr>
        <p:txBody>
          <a:bodyPr>
            <a:normAutofit fontScale="90000"/>
          </a:bodyPr>
          <a:lstStyle/>
          <a:p>
            <a:r>
              <a:rPr lang="en-US" sz="1600" b="1" smtClean="0"/>
              <a:t>Showing calls for the script blocks from a main program</a:t>
            </a:r>
            <a:endParaRPr lang="en-US" sz="1600" b="1"/>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724400"/>
            <a:ext cx="7462921"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7365700" cy="3944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4355068"/>
            <a:ext cx="7239931" cy="369332"/>
          </a:xfrm>
          <a:prstGeom prst="rect">
            <a:avLst/>
          </a:prstGeom>
          <a:noFill/>
        </p:spPr>
        <p:txBody>
          <a:bodyPr wrap="none" rtlCol="0">
            <a:spAutoFit/>
          </a:bodyPr>
          <a:lstStyle/>
          <a:p>
            <a:r>
              <a:rPr lang="en-US" smtClean="0"/>
              <a:t>I was in a hurry and executed from the editor ... and got unexpected results</a:t>
            </a:r>
            <a:endParaRPr lang="en-US"/>
          </a:p>
        </p:txBody>
      </p:sp>
    </p:spTree>
    <p:extLst>
      <p:ext uri="{BB962C8B-B14F-4D97-AF65-F5344CB8AC3E}">
        <p14:creationId xmlns:p14="http://schemas.microsoft.com/office/powerpoint/2010/main" val="2173595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sz="1600" b="1" smtClean="0"/>
              <a:t>Checking the import process and the usual suspects - fixed</a:t>
            </a:r>
            <a:endParaRPr lang="en-US" sz="1600" b="1"/>
          </a:p>
        </p:txBody>
      </p:sp>
      <p:sp>
        <p:nvSpPr>
          <p:cNvPr id="3" name="Content Placeholder 2"/>
          <p:cNvSpPr>
            <a:spLocks noGrp="1"/>
          </p:cNvSpPr>
          <p:nvPr>
            <p:ph idx="1"/>
          </p:nvPr>
        </p:nvSpPr>
        <p:spPr>
          <a:xfrm>
            <a:off x="179247" y="457200"/>
            <a:ext cx="8229600" cy="1066800"/>
          </a:xfrm>
        </p:spPr>
        <p:txBody>
          <a:bodyPr>
            <a:normAutofit/>
          </a:bodyPr>
          <a:lstStyle/>
          <a:p>
            <a:r>
              <a:rPr lang="en-US" sz="1200" b="1" smtClean="0"/>
              <a:t>So let’s do the right thing: call the program the right way</a:t>
            </a:r>
          </a:p>
          <a:p>
            <a:pPr marL="0" indent="0">
              <a:buNone/>
            </a:pPr>
            <a:r>
              <a:rPr lang="en-US" sz="1200" b="1" smtClean="0"/>
              <a:t>          from </a:t>
            </a:r>
            <a:r>
              <a:rPr lang="en-US" sz="1200" b="1"/>
              <a:t>a cmd file like  </a:t>
            </a:r>
            <a:r>
              <a:rPr lang="en-US" sz="1200" b="1" smtClean="0"/>
              <a:t>Script_Blocks_C.cmd containing this line</a:t>
            </a:r>
          </a:p>
          <a:p>
            <a:pPr marL="0" indent="0">
              <a:buNone/>
            </a:pPr>
            <a:r>
              <a:rPr lang="en-US" sz="1200" b="1" smtClean="0"/>
              <a:t>         powershell </a:t>
            </a:r>
            <a:r>
              <a:rPr lang="en-US" sz="1200" b="1"/>
              <a:t>c:\</a:t>
            </a:r>
            <a:r>
              <a:rPr lang="en-US" sz="1200" b="1" smtClean="0"/>
              <a:t>workflows\Script_Blocks_C.ps1</a:t>
            </a:r>
            <a:endParaRPr lang="en-US" sz="1200" b="1"/>
          </a:p>
          <a:p>
            <a:r>
              <a:rPr lang="en-US" sz="1200" b="1" smtClean="0"/>
              <a:t>And now it works as expected</a:t>
            </a:r>
          </a:p>
          <a:p>
            <a:endParaRPr lang="en-US" sz="1200" smtClean="0"/>
          </a:p>
          <a:p>
            <a:endParaRPr lang="en-US" sz="1200"/>
          </a:p>
          <a:p>
            <a:endParaRPr lang="en-US" sz="120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 y="1600200"/>
            <a:ext cx="764857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74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lstStyle/>
          <a:p>
            <a:r>
              <a:rPr lang="en-US" smtClean="0"/>
              <a:t>PowerShell From The Trenches - Workflows ...Of Course Yes!</a:t>
            </a:r>
            <a:endParaRPr lang="en-US"/>
          </a:p>
        </p:txBody>
      </p:sp>
      <p:sp>
        <p:nvSpPr>
          <p:cNvPr id="3" name="Subtitle 2"/>
          <p:cNvSpPr>
            <a:spLocks noGrp="1"/>
          </p:cNvSpPr>
          <p:nvPr>
            <p:ph type="subTitle" idx="1"/>
          </p:nvPr>
        </p:nvSpPr>
        <p:spPr>
          <a:xfrm>
            <a:off x="609600" y="2133600"/>
            <a:ext cx="7620000" cy="762000"/>
          </a:xfrm>
        </p:spPr>
        <p:txBody>
          <a:bodyPr/>
          <a:lstStyle/>
          <a:p>
            <a:r>
              <a:rPr lang="en-US" smtClean="0"/>
              <a:t>Fast track hands on </a:t>
            </a:r>
            <a:r>
              <a:rPr lang="en-US" err="1" smtClean="0"/>
              <a:t>Powershell</a:t>
            </a:r>
            <a:r>
              <a:rPr lang="en-US" smtClean="0"/>
              <a:t> </a:t>
            </a:r>
            <a:r>
              <a:rPr lang="en-US" err="1" smtClean="0"/>
              <a:t>Worflows</a:t>
            </a:r>
            <a:r>
              <a:rPr lang="en-US" smtClean="0"/>
              <a:t>  </a:t>
            </a:r>
          </a:p>
          <a:p>
            <a:endParaRPr lang="en-US"/>
          </a:p>
        </p:txBody>
      </p:sp>
      <p:sp>
        <p:nvSpPr>
          <p:cNvPr id="6" name="Text Placeholder 2">
            <a:extLst>
              <a:ext uri="{FF2B5EF4-FFF2-40B4-BE49-F238E27FC236}">
                <a16:creationId xmlns:a16="http://schemas.microsoft.com/office/drawing/2014/main" xmlns="" id="{5A7296E9-8CA3-934E-A079-3869DD5ADBBD}"/>
              </a:ext>
            </a:extLst>
          </p:cNvPr>
          <p:cNvSpPr txBox="1">
            <a:spLocks/>
          </p:cNvSpPr>
          <p:nvPr/>
        </p:nvSpPr>
        <p:spPr>
          <a:xfrm>
            <a:off x="609600" y="2971800"/>
            <a:ext cx="7848600" cy="3352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a:t>The </a:t>
            </a:r>
            <a:r>
              <a:rPr lang="en-US" sz="2000"/>
              <a:t>PowerShell </a:t>
            </a:r>
            <a:r>
              <a:rPr lang="en-US" sz="2000" smtClean="0"/>
              <a:t>Workflows ... </a:t>
            </a:r>
            <a:r>
              <a:rPr lang="en-US" sz="2000"/>
              <a:t>you have seen them from afar in articles and decided it was too much trouble! I get it, I am describing my personal experience</a:t>
            </a:r>
            <a:r>
              <a:rPr lang="en-US" sz="2000"/>
              <a:t>. </a:t>
            </a:r>
            <a:r>
              <a:rPr lang="en-US" sz="2000" smtClean="0"/>
              <a:t>But </a:t>
            </a:r>
            <a:r>
              <a:rPr lang="en-US" sz="2000"/>
              <a:t>you just need to follow some simple steps to start putting them to good use ... augmenting your productivity at work by a big chunk ... which will make the Pointy Haired Boss happy. The Lightning Talk 10 minutes version was presented in </a:t>
            </a:r>
            <a:r>
              <a:rPr lang="en-US" sz="2000"/>
              <a:t>PASS </a:t>
            </a:r>
            <a:r>
              <a:rPr lang="en-US" sz="2000" smtClean="0"/>
              <a:t>(Professional Association of SQL Server) 2019 . </a:t>
            </a:r>
          </a:p>
          <a:p>
            <a:pPr marL="0" indent="0">
              <a:buNone/>
            </a:pPr>
            <a:r>
              <a:rPr lang="en-US" sz="2000" smtClean="0"/>
              <a:t>Here </a:t>
            </a:r>
            <a:r>
              <a:rPr lang="en-US" sz="2000"/>
              <a:t>with more time we will have a work session with more detail on the examples</a:t>
            </a:r>
            <a:endParaRPr lang="en-US" sz="2000"/>
          </a:p>
        </p:txBody>
      </p:sp>
    </p:spTree>
    <p:extLst>
      <p:ext uri="{BB962C8B-B14F-4D97-AF65-F5344CB8AC3E}">
        <p14:creationId xmlns:p14="http://schemas.microsoft.com/office/powerpoint/2010/main" val="3649567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1600" b="1" smtClean="0"/>
              <a:t>Intermezzo</a:t>
            </a:r>
            <a:endParaRPr lang="en-US" sz="1600" b="1"/>
          </a:p>
        </p:txBody>
      </p:sp>
      <p:sp>
        <p:nvSpPr>
          <p:cNvPr id="3" name="Content Placeholder 2"/>
          <p:cNvSpPr>
            <a:spLocks noGrp="1"/>
          </p:cNvSpPr>
          <p:nvPr>
            <p:ph sz="half" idx="1"/>
          </p:nvPr>
        </p:nvSpPr>
        <p:spPr>
          <a:xfrm>
            <a:off x="457200" y="838200"/>
            <a:ext cx="4038600" cy="5364163"/>
          </a:xfrm>
        </p:spPr>
        <p:txBody>
          <a:bodyPr>
            <a:normAutofit/>
          </a:bodyPr>
          <a:lstStyle/>
          <a:p>
            <a:r>
              <a:rPr lang="en-US" sz="1200" b="1" smtClean="0"/>
              <a:t>Visibility is important in the code morass</a:t>
            </a:r>
          </a:p>
          <a:p>
            <a:endParaRPr lang="en-US" sz="1200" smtClean="0"/>
          </a:p>
          <a:p>
            <a:endParaRPr lang="en-US" sz="1200"/>
          </a:p>
          <a:p>
            <a:endParaRPr lang="en-US" sz="1200" smtClean="0"/>
          </a:p>
          <a:p>
            <a:endParaRPr lang="en-US" sz="1200"/>
          </a:p>
          <a:p>
            <a:endParaRPr lang="en-US" sz="1200" smtClean="0"/>
          </a:p>
          <a:p>
            <a:endParaRPr lang="en-US" sz="1200"/>
          </a:p>
          <a:p>
            <a:endParaRPr lang="en-US" sz="1200" smtClean="0"/>
          </a:p>
          <a:p>
            <a:endParaRPr lang="en-US" sz="1200"/>
          </a:p>
          <a:p>
            <a:endParaRPr lang="en-US" sz="1200" smtClean="0"/>
          </a:p>
          <a:p>
            <a:endParaRPr lang="en-US" sz="1200"/>
          </a:p>
          <a:p>
            <a:r>
              <a:rPr lang="en-US" sz="1200" b="1" smtClean="0"/>
              <a:t>May the Eye of Ra help you see better</a:t>
            </a:r>
            <a:endParaRPr lang="en-US" sz="1200" b="1"/>
          </a:p>
          <a:p>
            <a:endParaRPr lang="en-US" sz="1200" b="1" smtClean="0"/>
          </a:p>
          <a:p>
            <a:endParaRPr lang="en-US" sz="1200"/>
          </a:p>
          <a:p>
            <a:endParaRPr lang="en-US" sz="1200" smtClean="0"/>
          </a:p>
          <a:p>
            <a:endParaRPr lang="en-US" sz="1200"/>
          </a:p>
          <a:p>
            <a:endParaRPr lang="en-US" sz="1200" smtClean="0"/>
          </a:p>
          <a:p>
            <a:endParaRPr lang="en-US" sz="1200"/>
          </a:p>
          <a:p>
            <a:endParaRPr lang="en-US" sz="1200" smtClean="0"/>
          </a:p>
          <a:p>
            <a:endParaRPr lang="en-US" sz="1200"/>
          </a:p>
          <a:p>
            <a:endParaRPr lang="en-US" sz="1200" smtClean="0"/>
          </a:p>
          <a:p>
            <a:endParaRPr lang="en-US" sz="1200"/>
          </a:p>
          <a:p>
            <a:endParaRPr lang="en-US" sz="1200" smtClean="0"/>
          </a:p>
          <a:p>
            <a:endParaRPr lang="en-US" sz="1200"/>
          </a:p>
        </p:txBody>
      </p:sp>
      <p:sp>
        <p:nvSpPr>
          <p:cNvPr id="4" name="Content Placeholder 3"/>
          <p:cNvSpPr>
            <a:spLocks noGrp="1"/>
          </p:cNvSpPr>
          <p:nvPr>
            <p:ph sz="half" idx="2"/>
          </p:nvPr>
        </p:nvSpPr>
        <p:spPr>
          <a:xfrm>
            <a:off x="4724400" y="914400"/>
            <a:ext cx="4038600" cy="5287963"/>
          </a:xfrm>
        </p:spPr>
        <p:txBody>
          <a:bodyPr>
            <a:normAutofit/>
          </a:bodyPr>
          <a:lstStyle/>
          <a:p>
            <a:r>
              <a:rPr lang="en-US" sz="1600" smtClean="0"/>
              <a:t>Use script blocks all the time in your support programs</a:t>
            </a:r>
          </a:p>
          <a:p>
            <a:r>
              <a:rPr lang="en-US" sz="1600" smtClean="0"/>
              <a:t>Use </a:t>
            </a:r>
            <a:r>
              <a:rPr lang="en-US" sz="1600" err="1" smtClean="0"/>
              <a:t>InlineScript</a:t>
            </a:r>
            <a:r>
              <a:rPr lang="en-US" sz="1600" smtClean="0"/>
              <a:t> most of the time in your workflow programs</a:t>
            </a:r>
          </a:p>
          <a:p>
            <a:r>
              <a:rPr lang="en-US" sz="1600" smtClean="0"/>
              <a:t>Always test your program using a </a:t>
            </a:r>
            <a:r>
              <a:rPr lang="en-US" sz="1600" err="1" smtClean="0"/>
              <a:t>cmd</a:t>
            </a:r>
            <a:r>
              <a:rPr lang="en-US" sz="1600" smtClean="0"/>
              <a:t> file calling your PowerShell script (avoid surprises from your nice favorite editor)</a:t>
            </a:r>
          </a:p>
          <a:p>
            <a:r>
              <a:rPr lang="en-US" sz="1600" smtClean="0"/>
              <a:t>Don’t reinvent the wheel: follow the PowerShell mantra</a:t>
            </a:r>
          </a:p>
          <a:p>
            <a:endParaRPr lang="en-US" sz="1600" smtClean="0"/>
          </a:p>
          <a:p>
            <a:pPr marL="0" indent="0" algn="ctr">
              <a:buNone/>
            </a:pPr>
            <a:r>
              <a:rPr lang="en-US" sz="1600">
                <a:latin typeface="Matura MT Script Capitals" panose="03020802060602070202" pitchFamily="66" charset="0"/>
              </a:rPr>
              <a:t>Steal from the Best</a:t>
            </a:r>
          </a:p>
          <a:p>
            <a:pPr marL="0" indent="0" algn="ctr">
              <a:buNone/>
            </a:pPr>
            <a:r>
              <a:rPr lang="en-US" sz="1600">
                <a:latin typeface="Matura MT Script Capitals" panose="03020802060602070202" pitchFamily="66" charset="0"/>
              </a:rPr>
              <a:t>And Create the </a:t>
            </a:r>
            <a:r>
              <a:rPr lang="en-US" sz="1600" smtClean="0">
                <a:latin typeface="Matura MT Script Capitals" panose="03020802060602070202" pitchFamily="66" charset="0"/>
              </a:rPr>
              <a:t>Rest</a:t>
            </a:r>
            <a:endParaRPr lang="en-US" sz="1600">
              <a:latin typeface="Matura MT Script Capitals" panose="03020802060602070202" pitchFamily="66" charset="0"/>
            </a:endParaRPr>
          </a:p>
          <a:p>
            <a:pPr marL="0" indent="0">
              <a:buNone/>
            </a:pPr>
            <a:endParaRPr lang="en-US" sz="1600"/>
          </a:p>
          <a:p>
            <a:r>
              <a:rPr lang="en-US" sz="1600" smtClean="0"/>
              <a:t>And you will be enlightened</a:t>
            </a:r>
          </a:p>
          <a:p>
            <a:endParaRPr lang="en-US" sz="160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219200"/>
            <a:ext cx="309562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695701"/>
            <a:ext cx="2070253"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Image result for enlighten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3692" y="4876800"/>
            <a:ext cx="1901871" cy="1265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997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sz="1600" b="1"/>
              <a:t>Sample program using jobs</a:t>
            </a:r>
          </a:p>
        </p:txBody>
      </p:sp>
      <p:pic>
        <p:nvPicPr>
          <p:cNvPr id="5" name="Content Placeholder 3"/>
          <p:cNvPicPr>
            <a:picLocks noChangeAspect="1"/>
          </p:cNvPicPr>
          <p:nvPr/>
        </p:nvPicPr>
        <p:blipFill>
          <a:blip r:embed="rId3"/>
          <a:stretch>
            <a:fillRect/>
          </a:stretch>
        </p:blipFill>
        <p:spPr>
          <a:xfrm>
            <a:off x="6576644" y="1447800"/>
            <a:ext cx="2400299" cy="1490791"/>
          </a:xfrm>
          <a:prstGeom prst="rect">
            <a:avLst/>
          </a:prstGeom>
        </p:spPr>
      </p:pic>
      <p:sp>
        <p:nvSpPr>
          <p:cNvPr id="4" name="TextBox 3"/>
          <p:cNvSpPr txBox="1"/>
          <p:nvPr/>
        </p:nvSpPr>
        <p:spPr>
          <a:xfrm>
            <a:off x="164122" y="435114"/>
            <a:ext cx="8755881" cy="523220"/>
          </a:xfrm>
          <a:prstGeom prst="rect">
            <a:avLst/>
          </a:prstGeom>
          <a:noFill/>
        </p:spPr>
        <p:txBody>
          <a:bodyPr wrap="square" rtlCol="0">
            <a:spAutoFit/>
          </a:bodyPr>
          <a:lstStyle/>
          <a:p>
            <a:r>
              <a:rPr lang="en-US" sz="1400" smtClean="0"/>
              <a:t>DBLIST_ACTIONS.txt source has a line for each entry with this format</a:t>
            </a:r>
          </a:p>
          <a:p>
            <a:r>
              <a:rPr lang="en-US" sz="1400" b="1" smtClean="0"/>
              <a:t>SOURCESERVER|BACKUPFILE|SOURCEDB|DESTSERVER|DATAFOLDER|LOGFOLDER|DESTDB|ACTIONS|ENABLED</a:t>
            </a:r>
            <a:endParaRPr lang="en-US" sz="1400" b="1"/>
          </a:p>
        </p:txBody>
      </p:sp>
      <p:sp>
        <p:nvSpPr>
          <p:cNvPr id="6" name="TextBox 5"/>
          <p:cNvSpPr txBox="1"/>
          <p:nvPr/>
        </p:nvSpPr>
        <p:spPr>
          <a:xfrm>
            <a:off x="6576645" y="958334"/>
            <a:ext cx="2214403" cy="338554"/>
          </a:xfrm>
          <a:prstGeom prst="rect">
            <a:avLst/>
          </a:prstGeom>
          <a:noFill/>
        </p:spPr>
        <p:txBody>
          <a:bodyPr wrap="square" rtlCol="0">
            <a:spAutoFit/>
          </a:bodyPr>
          <a:lstStyle/>
          <a:p>
            <a:r>
              <a:rPr lang="en-US" sz="1600" b="1" smtClean="0"/>
              <a:t>Jobs in one slide </a:t>
            </a:r>
            <a:endParaRPr lang="en-US" sz="1600" b="1"/>
          </a:p>
        </p:txBody>
      </p:sp>
      <p:pic>
        <p:nvPicPr>
          <p:cNvPr id="2051" name="Picture 3" descr="C:\Users\jorgebe\AppData\Local\Microsoft\Windows\Temporary Internet Files\Content.IE5\200NGKMR\Smiley2.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3376" y="958334"/>
            <a:ext cx="377672" cy="37767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963727"/>
            <a:ext cx="6248400" cy="556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690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1600" b="1" smtClean="0"/>
              <a:t>Output of jobs program</a:t>
            </a:r>
            <a:endParaRPr lang="en-US" sz="1600" b="1"/>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marL="0" indent="0">
              <a:buNone/>
            </a:pPr>
            <a:r>
              <a:rPr lang="en-US" sz="1200"/>
              <a:t>Killing existing jobs . . .</a:t>
            </a:r>
          </a:p>
          <a:p>
            <a:pPr marL="0" indent="0">
              <a:buNone/>
            </a:pPr>
            <a:r>
              <a:rPr lang="en-US" sz="1200"/>
              <a:t>Done.</a:t>
            </a:r>
          </a:p>
          <a:p>
            <a:pPr marL="0" indent="0">
              <a:buNone/>
            </a:pPr>
            <a:r>
              <a:rPr lang="en-US" sz="1200"/>
              <a:t> </a:t>
            </a:r>
          </a:p>
          <a:p>
            <a:pPr marL="0" indent="0">
              <a:buNone/>
            </a:pPr>
            <a:endParaRPr lang="en-US" sz="1200"/>
          </a:p>
          <a:p>
            <a:pPr marL="0" indent="0">
              <a:buNone/>
            </a:pPr>
            <a:r>
              <a:rPr lang="en-US" sz="1200"/>
              <a:t>Id     Name            PSJobTypeName   State         HasMoreData     Location  </a:t>
            </a:r>
          </a:p>
          <a:p>
            <a:pPr marL="0" indent="0">
              <a:buNone/>
            </a:pPr>
            <a:r>
              <a:rPr lang="en-US" sz="1200"/>
              <a:t>--     ----            -------------   -----         -----------     --------  </a:t>
            </a:r>
          </a:p>
          <a:p>
            <a:pPr marL="0" indent="0">
              <a:buNone/>
            </a:pPr>
            <a:r>
              <a:rPr lang="en-US" sz="1200"/>
              <a:t>1      Job1            BackgroundJob   Running       True            localhost </a:t>
            </a:r>
          </a:p>
          <a:p>
            <a:pPr marL="0" indent="0">
              <a:buNone/>
            </a:pPr>
            <a:r>
              <a:rPr lang="en-US" sz="1200"/>
              <a:t>1      Job1            BackgroundJob   Completed     True            localhost </a:t>
            </a:r>
          </a:p>
          <a:p>
            <a:pPr marL="0" indent="0">
              <a:buNone/>
            </a:pPr>
            <a:r>
              <a:rPr lang="en-US" sz="1200"/>
              <a:t>3      Job3            BackgroundJob   Running       True            localhost </a:t>
            </a:r>
          </a:p>
          <a:p>
            <a:pPr marL="0" indent="0">
              <a:buNone/>
            </a:pPr>
            <a:r>
              <a:rPr lang="en-US" sz="1200"/>
              <a:t>5      Job5            BackgroundJob   Running       True            localhost </a:t>
            </a:r>
          </a:p>
          <a:p>
            <a:pPr marL="0" indent="0">
              <a:buNone/>
            </a:pPr>
            <a:r>
              <a:rPr lang="en-US" sz="1200"/>
              <a:t>7      Job7            BackgroundJob   Running       True            localhost </a:t>
            </a:r>
          </a:p>
          <a:p>
            <a:pPr marL="0" indent="0">
              <a:buNone/>
            </a:pPr>
            <a:r>
              <a:rPr lang="en-US" sz="1200"/>
              <a:t>3      Job3            BackgroundJob   Completed     True            localhost </a:t>
            </a:r>
          </a:p>
          <a:p>
            <a:pPr marL="0" indent="0">
              <a:buNone/>
            </a:pPr>
            <a:r>
              <a:rPr lang="en-US" sz="1200"/>
              <a:t>5      Job5            BackgroundJob   Completed     True            localhost </a:t>
            </a:r>
          </a:p>
          <a:p>
            <a:pPr marL="0" indent="0">
              <a:buNone/>
            </a:pPr>
            <a:r>
              <a:rPr lang="en-US" sz="1200"/>
              <a:t>7      Job7            BackgroundJob   Completed     True            localhost </a:t>
            </a:r>
          </a:p>
          <a:p>
            <a:pPr marL="0" indent="0">
              <a:buNone/>
            </a:pPr>
            <a:r>
              <a:rPr lang="en-US" sz="1200"/>
              <a:t>Restoring from file</a:t>
            </a:r>
          </a:p>
          <a:p>
            <a:pPr marL="0" indent="0">
              <a:buNone/>
            </a:pPr>
            <a:r>
              <a:rPr lang="en-US" sz="1200" smtClean="0"/>
              <a:t>\\SQLBACKUPS\SQLBackupUser\ZZZ_Deleteme_1_backup2.bak</a:t>
            </a:r>
            <a:endParaRPr lang="en-US" sz="1200"/>
          </a:p>
          <a:p>
            <a:pPr marL="0" indent="0">
              <a:buNone/>
            </a:pPr>
            <a:r>
              <a:rPr lang="en-US" sz="1200"/>
              <a:t>USE MASTER RESTORE DATABASE [ZZZ_Deleteme_1] FROM DISK </a:t>
            </a:r>
            <a:r>
              <a:rPr lang="en-US" sz="1200" smtClean="0"/>
              <a:t>='\\SQLBACKUPS\SQLBackupUser\ZZZ_Deleteme_1_backup2.bak</a:t>
            </a:r>
            <a:r>
              <a:rPr lang="en-US" sz="1200"/>
              <a:t>' WITH  MOVE 'ZZZ_Deleteme_1' TO 'E:\DEVSQL2\SQLDATA\ZZZ_Deleteme_1_Data.mdf',  MOVE 'ZZZ_Deleteme_1_log' TO 'F:\DEVSQL2\SQLLOGS\ZZZ_Deleteme_1_Log.ldf',  NOUNLOAD, RECOVERY, STATS = 10, REPLACE;</a:t>
            </a:r>
          </a:p>
          <a:p>
            <a:pPr marL="0" indent="0">
              <a:buNone/>
            </a:pPr>
            <a:endParaRPr lang="en-US" sz="1200"/>
          </a:p>
          <a:p>
            <a:pPr marL="0" indent="0">
              <a:buNone/>
            </a:pPr>
            <a:r>
              <a:rPr lang="en-US" sz="1200"/>
              <a:t>ALTER AUTHORIZATION ON DATABASE::[ZZZ_Deleteme_1] TO [sa]</a:t>
            </a:r>
          </a:p>
          <a:p>
            <a:pPr marL="0" indent="0">
              <a:buNone/>
            </a:pPr>
            <a:endParaRPr lang="en-US" sz="1200"/>
          </a:p>
          <a:p>
            <a:pPr marL="0" indent="0">
              <a:buNone/>
            </a:pPr>
            <a:r>
              <a:rPr lang="en-US" sz="1200"/>
              <a:t>Latest backup from folder</a:t>
            </a:r>
          </a:p>
          <a:p>
            <a:pPr marL="0" indent="0">
              <a:buNone/>
            </a:pPr>
            <a:r>
              <a:rPr lang="en-US" sz="1200" smtClean="0"/>
              <a:t>\\SQLBACKUPS\SQLBackupUser\ZZZ_Deleteme_1_backup2.bak</a:t>
            </a:r>
            <a:endParaRPr lang="en-US" sz="1200"/>
          </a:p>
          <a:p>
            <a:pPr marL="0" indent="0">
              <a:buNone/>
            </a:pPr>
            <a:r>
              <a:rPr lang="en-US" sz="1200"/>
              <a:t>USE MASTER RESTORE DATABASE [ZZZ_Deleteme_2] FROM DISK </a:t>
            </a:r>
            <a:r>
              <a:rPr lang="en-US" sz="1200" smtClean="0"/>
              <a:t>='\\SQLBACKUPS\SQLBackupUser\ZZZ_Deleteme_1_backup2.bak</a:t>
            </a:r>
            <a:r>
              <a:rPr lang="en-US" sz="1200"/>
              <a:t>' WITH  MOVE 'ZZZ_Deleteme_1' TO 'E:\DEVSQL2\SQLDATA\ZZZ_Deleteme_2_Data.mdf',  MOVE 'ZZZ_Deleteme_1_log' TO 'F:\DEVSQL2\SQLLOGS\ZZZ_Deleteme_2_Log.ldf',  NOUNLOAD, RECOVERY, STATS = 10, REPLACE;</a:t>
            </a:r>
          </a:p>
          <a:p>
            <a:pPr marL="0" indent="0">
              <a:buNone/>
            </a:pPr>
            <a:endParaRPr lang="en-US" sz="1200"/>
          </a:p>
          <a:p>
            <a:pPr marL="0" indent="0">
              <a:buNone/>
            </a:pPr>
            <a:r>
              <a:rPr lang="en-US" sz="1200"/>
              <a:t>ALTER AUTHORIZATION ON DATABASE::[ZZZ_Deleteme_2] TO [sa]</a:t>
            </a:r>
          </a:p>
          <a:p>
            <a:pPr marL="0" indent="0">
              <a:buNone/>
            </a:pPr>
            <a:endParaRPr lang="en-US" sz="1200"/>
          </a:p>
          <a:p>
            <a:pPr marL="0" indent="0">
              <a:buNone/>
            </a:pPr>
            <a:r>
              <a:rPr lang="en-US" sz="1200"/>
              <a:t>Latest backup from folder</a:t>
            </a:r>
          </a:p>
          <a:p>
            <a:pPr marL="0" indent="0">
              <a:buNone/>
            </a:pPr>
            <a:r>
              <a:rPr lang="en-US" sz="1200" smtClean="0"/>
              <a:t>\\SQLBACKUPS\SQLBackupUser\ZZZ_Deleteme_1_backup2.bak</a:t>
            </a:r>
            <a:endParaRPr lang="en-US" sz="1200"/>
          </a:p>
          <a:p>
            <a:pPr marL="0" indent="0">
              <a:buNone/>
            </a:pPr>
            <a:r>
              <a:rPr lang="en-US" sz="1200"/>
              <a:t>USE MASTER RESTORE DATABASE [ZZZ_Deleteme_3] FROM DISK </a:t>
            </a:r>
            <a:r>
              <a:rPr lang="en-US" sz="1200" smtClean="0"/>
              <a:t>='\\SQLBACKUPS\SQLBackupUser\ZZZ_Deleteme_1_backup2.bak</a:t>
            </a:r>
            <a:r>
              <a:rPr lang="en-US" sz="1200"/>
              <a:t>' WITH  MOVE 'ZZZ_Deleteme_1' TO 'E:\DEVSQL2\SQLDATA\ZZZ_Deleteme_3_Data.mdf',  MOVE 'ZZZ_Deleteme_1_log' TO 'F:\DEVSQL2\SQLLOGS\ZZZ_Deleteme_3_Log.ldf',  NOUNLOAD, RECOVERY, STATS = 10, REPLACE;</a:t>
            </a:r>
          </a:p>
          <a:p>
            <a:pPr marL="0" indent="0">
              <a:buNone/>
            </a:pPr>
            <a:endParaRPr lang="en-US" sz="1200"/>
          </a:p>
          <a:p>
            <a:pPr marL="0" indent="0">
              <a:buNone/>
            </a:pPr>
            <a:r>
              <a:rPr lang="en-US" sz="1200"/>
              <a:t>ALTER AUTHORIZATION ON DATABASE::[ZZZ_Deleteme_3] TO [sa]</a:t>
            </a:r>
          </a:p>
          <a:p>
            <a:pPr marL="0" indent="0">
              <a:buNone/>
            </a:pPr>
            <a:endParaRPr lang="en-US" sz="1200"/>
          </a:p>
          <a:p>
            <a:pPr marL="0" indent="0">
              <a:buNone/>
            </a:pPr>
            <a:r>
              <a:rPr lang="en-US" sz="1200"/>
              <a:t>Latest backup from folder</a:t>
            </a:r>
          </a:p>
          <a:p>
            <a:pPr marL="0" indent="0">
              <a:buNone/>
            </a:pPr>
            <a:r>
              <a:rPr lang="en-US" sz="1200" smtClean="0"/>
              <a:t>\\SQLBACKUPS\SQLBackupUser\ZZZ_Deleteme_1_backup2.bak</a:t>
            </a:r>
            <a:endParaRPr lang="en-US" sz="1200"/>
          </a:p>
          <a:p>
            <a:pPr marL="0" indent="0">
              <a:buNone/>
            </a:pPr>
            <a:r>
              <a:rPr lang="en-US" sz="1200"/>
              <a:t>USE MASTER RESTORE DATABASE [ZZZ_Deleteme_4] FROM DISK </a:t>
            </a:r>
            <a:r>
              <a:rPr lang="en-US" sz="1200" smtClean="0"/>
              <a:t>='\\SQLBACKUPS\SQLBackupUser\ZZZ_Deleteme_1_backup2.bak</a:t>
            </a:r>
            <a:r>
              <a:rPr lang="en-US" sz="1200"/>
              <a:t>' WITH  MOVE 'ZZZ_Deleteme_1' TO 'E:\DEVSQL2\SQLDATA\ZZZ_Deleteme_4_Data.mdf',  MOVE 'ZZZ_Deleteme_1_log' TO 'F:\DEVSQL2\SQLLOGS\ZZZ_Deleteme_4_Log.ldf',  NOUNLOAD, NORECOVERY, STATS = 10, REPLACE;</a:t>
            </a:r>
          </a:p>
          <a:p>
            <a:pPr marL="0" indent="0">
              <a:buNone/>
            </a:pPr>
            <a:endParaRPr lang="en-US" sz="1200"/>
          </a:p>
          <a:p>
            <a:pPr marL="0" indent="0">
              <a:buNone/>
            </a:pPr>
            <a:r>
              <a:rPr lang="en-US" sz="1200"/>
              <a:t>DECLARE @kill varchar(8000) = ''; SELECT @kill = @kill + 'kill '  + CONVERT(varchar(5), spid) + ';' FROM master..sysprocesses WHERE dbid = db_id('ZZZ_Deleteme_4')  EXEC(@kill); </a:t>
            </a:r>
          </a:p>
          <a:p>
            <a:pPr marL="0" indent="0">
              <a:buNone/>
            </a:pPr>
            <a:endParaRPr lang="en-US" sz="1200"/>
          </a:p>
          <a:p>
            <a:pPr marL="0" indent="0">
              <a:buNone/>
            </a:pPr>
            <a:endParaRPr lang="en-US" sz="1200"/>
          </a:p>
          <a:p>
            <a:pPr marL="0" indent="0">
              <a:buNone/>
            </a:pPr>
            <a:endParaRPr lang="en-US" sz="1200"/>
          </a:p>
        </p:txBody>
      </p:sp>
    </p:spTree>
    <p:extLst>
      <p:ext uri="{BB962C8B-B14F-4D97-AF65-F5344CB8AC3E}">
        <p14:creationId xmlns:p14="http://schemas.microsoft.com/office/powerpoint/2010/main" val="1559495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smtClean="0"/>
              <a:t>And now we are ready to do some real workflows work</a:t>
            </a:r>
            <a:endParaRPr lang="en-US" sz="1600" b="1"/>
          </a:p>
        </p:txBody>
      </p:sp>
      <p:pic>
        <p:nvPicPr>
          <p:cNvPr id="4" name="Content Placeholder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751078" y="2514600"/>
            <a:ext cx="1641843" cy="1537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198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495"/>
            <a:ext cx="8229600" cy="411162"/>
          </a:xfrm>
        </p:spPr>
        <p:txBody>
          <a:bodyPr>
            <a:normAutofit/>
          </a:bodyPr>
          <a:lstStyle/>
          <a:p>
            <a:r>
              <a:rPr lang="en-US" sz="1600" b="1"/>
              <a:t>The Swiss Army </a:t>
            </a:r>
            <a:r>
              <a:rPr lang="en-US" sz="1600" b="1" smtClean="0"/>
              <a:t>Knife of </a:t>
            </a:r>
            <a:r>
              <a:rPr lang="en-US" sz="1600" b="1"/>
              <a:t>the Workflows</a:t>
            </a: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520787"/>
            <a:ext cx="4611899" cy="633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0938" y="457199"/>
            <a:ext cx="1643062" cy="1538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0" y="457199"/>
            <a:ext cx="2667000" cy="6186309"/>
          </a:xfrm>
          <a:prstGeom prst="rect">
            <a:avLst/>
          </a:prstGeom>
          <a:noFill/>
        </p:spPr>
        <p:txBody>
          <a:bodyPr wrap="square" rtlCol="0">
            <a:spAutoFit/>
          </a:bodyPr>
          <a:lstStyle/>
          <a:p>
            <a:r>
              <a:rPr lang="en-US" b="1" smtClean="0"/>
              <a:t>It does everything (*)</a:t>
            </a:r>
            <a:endParaRPr lang="en-US" sz="1000" b="1" smtClean="0"/>
          </a:p>
          <a:p>
            <a:endParaRPr lang="en-US" smtClean="0"/>
          </a:p>
          <a:p>
            <a:r>
              <a:rPr lang="en-US" smtClean="0"/>
              <a:t>You can: </a:t>
            </a:r>
          </a:p>
          <a:p>
            <a:pPr marL="285750" indent="-285750">
              <a:buFont typeface="Arial" panose="020B0604020202020204" pitchFamily="34" charset="0"/>
              <a:buChar char="•"/>
            </a:pPr>
            <a:r>
              <a:rPr lang="en-US" smtClean="0"/>
              <a:t>pass parameters </a:t>
            </a:r>
          </a:p>
          <a:p>
            <a:endParaRPr lang="en-US"/>
          </a:p>
          <a:p>
            <a:pPr marL="285750" indent="-285750">
              <a:buFont typeface="Arial" panose="020B0604020202020204" pitchFamily="34" charset="0"/>
              <a:buChar char="•"/>
            </a:pPr>
            <a:r>
              <a:rPr lang="en-US" smtClean="0"/>
              <a:t>insert actions before</a:t>
            </a:r>
          </a:p>
          <a:p>
            <a:endParaRPr lang="en-US" smtClean="0"/>
          </a:p>
          <a:p>
            <a:pPr marL="285750" indent="-285750">
              <a:buFont typeface="Arial" panose="020B0604020202020204" pitchFamily="34" charset="0"/>
              <a:buChar char="•"/>
            </a:pPr>
            <a:r>
              <a:rPr lang="en-US" smtClean="0"/>
              <a:t>use the magic of the </a:t>
            </a:r>
          </a:p>
          <a:p>
            <a:r>
              <a:rPr lang="en-US" smtClean="0"/>
              <a:t>     foreach -parallel</a:t>
            </a:r>
          </a:p>
          <a:p>
            <a:endParaRPr lang="en-US" smtClean="0"/>
          </a:p>
          <a:p>
            <a:endParaRPr lang="en-US"/>
          </a:p>
          <a:p>
            <a:endParaRPr lang="en-US" smtClean="0"/>
          </a:p>
          <a:p>
            <a:endParaRPr lang="en-US"/>
          </a:p>
          <a:p>
            <a:endParaRPr lang="en-US" smtClean="0"/>
          </a:p>
          <a:p>
            <a:endParaRPr lang="en-US"/>
          </a:p>
          <a:p>
            <a:endParaRPr lang="en-US" smtClean="0"/>
          </a:p>
          <a:p>
            <a:endParaRPr lang="en-US" smtClean="0"/>
          </a:p>
          <a:p>
            <a:endParaRPr lang="en-US"/>
          </a:p>
          <a:p>
            <a:pPr marL="285750" indent="-285750">
              <a:buFont typeface="Arial" panose="020B0604020202020204" pitchFamily="34" charset="0"/>
              <a:buChar char="•"/>
            </a:pPr>
            <a:r>
              <a:rPr lang="en-US" smtClean="0"/>
              <a:t>insert actions after</a:t>
            </a:r>
          </a:p>
          <a:p>
            <a:pPr marL="285750" indent="-285750">
              <a:buFont typeface="Arial" panose="020B0604020202020204" pitchFamily="34" charset="0"/>
              <a:buChar char="•"/>
            </a:pPr>
            <a:endParaRPr lang="en-US"/>
          </a:p>
          <a:p>
            <a:endParaRPr lang="en-US" smtClean="0"/>
          </a:p>
          <a:p>
            <a:r>
              <a:rPr lang="en-US" sz="1200" b="1" smtClean="0"/>
              <a:t>(*) ok, almost everything</a:t>
            </a:r>
            <a:endParaRPr lang="en-US" sz="1200" b="1"/>
          </a:p>
        </p:txBody>
      </p:sp>
      <p:sp>
        <p:nvSpPr>
          <p:cNvPr id="5" name="Right Arrow 4"/>
          <p:cNvSpPr/>
          <p:nvPr/>
        </p:nvSpPr>
        <p:spPr>
          <a:xfrm>
            <a:off x="2212128" y="1371600"/>
            <a:ext cx="68347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20376711">
            <a:off x="2325264" y="1790681"/>
            <a:ext cx="68347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286000" y="2514600"/>
            <a:ext cx="68347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20534541">
            <a:off x="2209800" y="5410200"/>
            <a:ext cx="68347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268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1600" b="1" smtClean="0"/>
              <a:t>Preparing conditions for our first workflow</a:t>
            </a:r>
            <a:br>
              <a:rPr lang="en-US" sz="1600" b="1" smtClean="0"/>
            </a:br>
            <a:r>
              <a:rPr lang="en-US" sz="1600"/>
              <a:t>Here is the </a:t>
            </a:r>
            <a:r>
              <a:rPr lang="en-US" sz="1600" smtClean="0"/>
              <a:t>Basic_Workflow_CodeBlocks.ps1where </a:t>
            </a:r>
            <a:r>
              <a:rPr lang="en-US" sz="1600"/>
              <a:t>we store all the support functions</a:t>
            </a:r>
            <a:br>
              <a:rPr lang="en-US" sz="1600"/>
            </a:br>
            <a:endParaRPr lang="en-US" sz="1600" b="1"/>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267200"/>
            <a:ext cx="44196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812" y="5029200"/>
            <a:ext cx="24098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 y="533400"/>
            <a:ext cx="63531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7720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334962"/>
          </a:xfrm>
        </p:spPr>
        <p:txBody>
          <a:bodyPr>
            <a:noAutofit/>
          </a:bodyPr>
          <a:lstStyle/>
          <a:p>
            <a:r>
              <a:rPr lang="en-US" sz="1600" b="1" smtClean="0"/>
              <a:t>Our first workflow program , first screen</a:t>
            </a:r>
            <a:endParaRPr lang="en-US" sz="1600" b="1"/>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199"/>
            <a:ext cx="6553200" cy="6352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123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387" y="76200"/>
            <a:ext cx="8229600" cy="334962"/>
          </a:xfrm>
        </p:spPr>
        <p:txBody>
          <a:bodyPr>
            <a:normAutofit fontScale="90000"/>
          </a:bodyPr>
          <a:lstStyle/>
          <a:p>
            <a:r>
              <a:rPr lang="en-US" sz="1600" b="1"/>
              <a:t>Our first workflow program , </a:t>
            </a:r>
            <a:r>
              <a:rPr lang="en-US" sz="1600" b="1" smtClean="0"/>
              <a:t>second </a:t>
            </a:r>
            <a:r>
              <a:rPr lang="en-US" sz="1600" b="1"/>
              <a:t>screen</a:t>
            </a:r>
            <a:endParaRPr lang="en-US" sz="1600"/>
          </a:p>
        </p:txBody>
      </p:sp>
      <p:sp>
        <p:nvSpPr>
          <p:cNvPr id="4" name="TextBox 3"/>
          <p:cNvSpPr txBox="1"/>
          <p:nvPr/>
        </p:nvSpPr>
        <p:spPr>
          <a:xfrm>
            <a:off x="46055" y="5288340"/>
            <a:ext cx="8991600" cy="1569660"/>
          </a:xfrm>
          <a:prstGeom prst="rect">
            <a:avLst/>
          </a:prstGeom>
          <a:noFill/>
        </p:spPr>
        <p:txBody>
          <a:bodyPr wrap="square" rtlCol="0">
            <a:spAutoFit/>
          </a:bodyPr>
          <a:lstStyle/>
          <a:p>
            <a:r>
              <a:rPr lang="en-US" sz="1400" b="1" smtClean="0"/>
              <a:t>We change into C:\WORKFLOWS, where we have our cmd file Basic_Work.cmd</a:t>
            </a:r>
          </a:p>
          <a:p>
            <a:r>
              <a:rPr lang="en-US" sz="1400" b="1" smtClean="0"/>
              <a:t>, which looks like this</a:t>
            </a:r>
          </a:p>
          <a:p>
            <a:endParaRPr lang="en-US" sz="1400" smtClean="0"/>
          </a:p>
          <a:p>
            <a:r>
              <a:rPr lang="en-US" smtClean="0"/>
              <a:t>powershell </a:t>
            </a:r>
            <a:r>
              <a:rPr lang="en-US" b="1"/>
              <a:t> </a:t>
            </a:r>
            <a:r>
              <a:rPr lang="en-US" smtClean="0"/>
              <a:t>C:WORKFLOWS\Basic_Workflow.ps1 &gt; </a:t>
            </a:r>
            <a:r>
              <a:rPr lang="en-US"/>
              <a:t>C</a:t>
            </a:r>
            <a:r>
              <a:rPr lang="en-US" smtClean="0"/>
              <a:t>:\WORKFLOWS\Basic_Workflow.out</a:t>
            </a:r>
          </a:p>
          <a:p>
            <a:endParaRPr lang="en-US" smtClean="0"/>
          </a:p>
          <a:p>
            <a:r>
              <a:rPr lang="en-US" smtClean="0"/>
              <a:t>and we execute it ...</a:t>
            </a:r>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
            <a:ext cx="8775393"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982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sz="1600" b="1" smtClean="0"/>
              <a:t>And here we see the output produced, chatty output helps the newbie</a:t>
            </a:r>
            <a:endParaRPr lang="en-US" sz="1600" b="1"/>
          </a:p>
        </p:txBody>
      </p:sp>
      <p:sp>
        <p:nvSpPr>
          <p:cNvPr id="3" name="Content Placeholder 2"/>
          <p:cNvSpPr>
            <a:spLocks noGrp="1"/>
          </p:cNvSpPr>
          <p:nvPr>
            <p:ph idx="1"/>
          </p:nvPr>
        </p:nvSpPr>
        <p:spPr>
          <a:xfrm>
            <a:off x="0" y="457200"/>
            <a:ext cx="8229600" cy="5638800"/>
          </a:xfrm>
        </p:spPr>
        <p:txBody>
          <a:bodyPr>
            <a:noAutofit/>
          </a:bodyPr>
          <a:lstStyle/>
          <a:p>
            <a:pPr marL="0" indent="0">
              <a:buNone/>
            </a:pPr>
            <a:r>
              <a:rPr lang="en-US" sz="1000" b="1"/>
              <a:t>Now the workflow runs, calling this line: RunTasks -computers computer1, computer2, etc</a:t>
            </a:r>
          </a:p>
          <a:p>
            <a:pPr marL="0" indent="0">
              <a:buNone/>
            </a:pPr>
            <a:r>
              <a:rPr lang="en-US" sz="1000" b="1"/>
              <a:t>------workflow starts------------------------ </a:t>
            </a:r>
          </a:p>
          <a:p>
            <a:pPr marL="0" indent="0">
              <a:buNone/>
            </a:pPr>
            <a:r>
              <a:rPr lang="en-US" sz="1000" b="1"/>
              <a:t>Task before the parallel process - delete existing csv files</a:t>
            </a:r>
          </a:p>
          <a:p>
            <a:pPr marL="0" indent="0">
              <a:buNone/>
            </a:pPr>
            <a:r>
              <a:rPr lang="en-US" sz="1000" b="1"/>
              <a:t>Started parallel process - saving db data in files</a:t>
            </a:r>
          </a:p>
          <a:p>
            <a:pPr marL="0" indent="0">
              <a:buNone/>
            </a:pPr>
            <a:r>
              <a:rPr lang="en-US" sz="1000" b="1" smtClean="0"/>
              <a:t>computer:SQLSERVER|AdventureWorks2008R2_C</a:t>
            </a:r>
            <a:endParaRPr lang="en-US" sz="1000" b="1"/>
          </a:p>
          <a:p>
            <a:pPr marL="0" indent="0">
              <a:buNone/>
            </a:pPr>
            <a:r>
              <a:rPr lang="en-US" sz="1000" b="1" smtClean="0"/>
              <a:t>computer:SQLSERVER|AdventureWorks2008R2_B</a:t>
            </a:r>
            <a:endParaRPr lang="en-US" sz="1000" b="1"/>
          </a:p>
          <a:p>
            <a:pPr marL="0" indent="0">
              <a:buNone/>
            </a:pPr>
            <a:r>
              <a:rPr lang="en-US" sz="1000" b="1" smtClean="0"/>
              <a:t>computer:SQLSERVER|AdventureWorks2008R2_A</a:t>
            </a:r>
            <a:endParaRPr lang="en-US" sz="1000" b="1"/>
          </a:p>
          <a:p>
            <a:pPr marL="0" indent="0">
              <a:buNone/>
            </a:pPr>
            <a:r>
              <a:rPr lang="en-US" sz="1000" b="1" smtClean="0"/>
              <a:t>computer:SQLSERVER|AdventureWorks2008R2</a:t>
            </a:r>
            <a:endParaRPr lang="en-US" sz="1000" b="1"/>
          </a:p>
          <a:p>
            <a:pPr marL="0" indent="0">
              <a:buNone/>
            </a:pPr>
            <a:r>
              <a:rPr lang="en-US" sz="1000" b="1" smtClean="0"/>
              <a:t>Compressing </a:t>
            </a:r>
            <a:r>
              <a:rPr lang="en-US" sz="1000" b="1"/>
              <a:t>files in </a:t>
            </a:r>
            <a:r>
              <a:rPr lang="en-US" sz="1000" b="1" smtClean="0"/>
              <a:t>C:\WORKFLOWS\</a:t>
            </a:r>
            <a:endParaRPr lang="en-US" sz="1000" b="1"/>
          </a:p>
          <a:p>
            <a:pPr marL="0" indent="0">
              <a:buNone/>
            </a:pPr>
            <a:r>
              <a:rPr lang="en-US" sz="1000" b="1" smtClean="0"/>
              <a:t>SQLSERVER-AdventureWorks2008R2_C.csv  </a:t>
            </a:r>
            <a:r>
              <a:rPr lang="en-US" sz="1000" b="1"/>
              <a:t>13884824 :   5206016 = 2.7 to 1 [OK]</a:t>
            </a:r>
          </a:p>
          <a:p>
            <a:pPr marL="0" indent="0">
              <a:buNone/>
            </a:pPr>
            <a:r>
              <a:rPr lang="en-US" sz="1000" b="1" smtClean="0"/>
              <a:t>1 </a:t>
            </a:r>
            <a:r>
              <a:rPr lang="en-US" sz="1000" b="1"/>
              <a:t>files within 1 directories were compressed.</a:t>
            </a:r>
          </a:p>
          <a:p>
            <a:pPr marL="0" indent="0">
              <a:buNone/>
            </a:pPr>
            <a:r>
              <a:rPr lang="en-US" sz="1000" b="1"/>
              <a:t>13,884,824 total bytes of data are stored in 5,206,016 bytes.</a:t>
            </a:r>
          </a:p>
          <a:p>
            <a:pPr marL="0" indent="0">
              <a:buNone/>
            </a:pPr>
            <a:r>
              <a:rPr lang="en-US" sz="1000" b="1"/>
              <a:t>The compression ratio is 2.7 to 1.</a:t>
            </a:r>
          </a:p>
          <a:p>
            <a:pPr marL="0" indent="0">
              <a:buNone/>
            </a:pPr>
            <a:r>
              <a:rPr lang="en-US" sz="1000" b="1" smtClean="0"/>
              <a:t>Compressing </a:t>
            </a:r>
            <a:r>
              <a:rPr lang="en-US" sz="1000" b="1"/>
              <a:t>files in </a:t>
            </a:r>
            <a:r>
              <a:rPr lang="en-US" sz="1000" b="1" smtClean="0"/>
              <a:t>C:\WORKFLOWS\</a:t>
            </a:r>
            <a:endParaRPr lang="en-US" sz="1000" b="1"/>
          </a:p>
          <a:p>
            <a:pPr marL="0" indent="0">
              <a:buNone/>
            </a:pPr>
            <a:r>
              <a:rPr lang="en-US" sz="1000" b="1" smtClean="0"/>
              <a:t>Compressing </a:t>
            </a:r>
            <a:r>
              <a:rPr lang="en-US" sz="1000" b="1"/>
              <a:t>files in </a:t>
            </a:r>
            <a:r>
              <a:rPr lang="en-US" sz="1000" b="1" smtClean="0"/>
              <a:t>C:\WORKFLOWS\</a:t>
            </a:r>
            <a:endParaRPr lang="en-US" sz="1000" b="1"/>
          </a:p>
          <a:p>
            <a:pPr marL="0" indent="0">
              <a:buNone/>
            </a:pPr>
            <a:r>
              <a:rPr lang="en-US" sz="1000" b="1" smtClean="0"/>
              <a:t>SQLSERVER-AdventureWorks2008R2_B.csv  </a:t>
            </a:r>
            <a:r>
              <a:rPr lang="en-US" sz="1000" b="1"/>
              <a:t>13884824 :   5206016 = 2.7 to 1 [OK]</a:t>
            </a:r>
          </a:p>
          <a:p>
            <a:pPr marL="0" indent="0">
              <a:buNone/>
            </a:pPr>
            <a:r>
              <a:rPr lang="en-US" sz="1000" b="1" smtClean="0"/>
              <a:t>1 </a:t>
            </a:r>
            <a:r>
              <a:rPr lang="en-US" sz="1000" b="1"/>
              <a:t>files within 1 directories were compressed.</a:t>
            </a:r>
          </a:p>
          <a:p>
            <a:pPr marL="0" indent="0">
              <a:buNone/>
            </a:pPr>
            <a:r>
              <a:rPr lang="en-US" sz="1000" b="1"/>
              <a:t>13,884,824 total bytes of data are stored in 5,206,016 bytes.</a:t>
            </a:r>
          </a:p>
          <a:p>
            <a:pPr marL="0" indent="0">
              <a:buNone/>
            </a:pPr>
            <a:r>
              <a:rPr lang="en-US" sz="1000" b="1"/>
              <a:t>The compression ratio is 2.7 to 1.</a:t>
            </a:r>
          </a:p>
          <a:p>
            <a:pPr marL="0" indent="0">
              <a:buNone/>
            </a:pPr>
            <a:r>
              <a:rPr lang="en-US" sz="1000" b="1" smtClean="0"/>
              <a:t>SQLSERVER-AdventureWorks2008R2_A.csv  </a:t>
            </a:r>
            <a:r>
              <a:rPr lang="en-US" sz="1000" b="1"/>
              <a:t>13884824 :   5206016 = 2.7 to 1 [OK]</a:t>
            </a:r>
          </a:p>
          <a:p>
            <a:pPr marL="0" indent="0">
              <a:buNone/>
            </a:pPr>
            <a:r>
              <a:rPr lang="en-US" sz="1000" b="1" smtClean="0"/>
              <a:t>1 </a:t>
            </a:r>
            <a:r>
              <a:rPr lang="en-US" sz="1000" b="1"/>
              <a:t>files within 1 directories were compressed.</a:t>
            </a:r>
          </a:p>
          <a:p>
            <a:pPr marL="0" indent="0">
              <a:buNone/>
            </a:pPr>
            <a:r>
              <a:rPr lang="en-US" sz="1000" b="1"/>
              <a:t>13,884,824 total bytes of data are stored in 5,206,016 bytes.</a:t>
            </a:r>
          </a:p>
          <a:p>
            <a:pPr marL="0" indent="0">
              <a:buNone/>
            </a:pPr>
            <a:r>
              <a:rPr lang="en-US" sz="1000" b="1"/>
              <a:t>The compression ratio is 2.7 to 1.</a:t>
            </a:r>
          </a:p>
          <a:p>
            <a:pPr marL="0" indent="0">
              <a:buNone/>
            </a:pPr>
            <a:r>
              <a:rPr lang="en-US" sz="1000" b="1" smtClean="0"/>
              <a:t>Compressing </a:t>
            </a:r>
            <a:r>
              <a:rPr lang="en-US" sz="1000" b="1"/>
              <a:t>files in </a:t>
            </a:r>
            <a:r>
              <a:rPr lang="en-US" sz="1000" b="1" smtClean="0"/>
              <a:t>C:\WORKFLOWS\</a:t>
            </a:r>
            <a:endParaRPr lang="en-US" sz="1000" b="1"/>
          </a:p>
          <a:p>
            <a:pPr marL="0" indent="0">
              <a:buNone/>
            </a:pPr>
            <a:r>
              <a:rPr lang="en-US" sz="1000" b="1" smtClean="0"/>
              <a:t>SQLSERVER-AdventureWorks2008R2.csv  </a:t>
            </a:r>
            <a:r>
              <a:rPr lang="en-US" sz="1000" b="1"/>
              <a:t>13884824 :   5206016 = 2.7 to 1 [OK]</a:t>
            </a:r>
          </a:p>
          <a:p>
            <a:pPr marL="0" indent="0">
              <a:buNone/>
            </a:pPr>
            <a:r>
              <a:rPr lang="en-US" sz="1000" b="1" smtClean="0"/>
              <a:t>1 </a:t>
            </a:r>
            <a:r>
              <a:rPr lang="en-US" sz="1000" b="1"/>
              <a:t>files within 1 directories were compressed.</a:t>
            </a:r>
          </a:p>
          <a:p>
            <a:pPr marL="0" indent="0">
              <a:buNone/>
            </a:pPr>
            <a:r>
              <a:rPr lang="en-US" sz="1000" b="1"/>
              <a:t>13,884,824 total bytes of data are stored in 5,206,016 bytes.</a:t>
            </a:r>
          </a:p>
          <a:p>
            <a:pPr marL="0" indent="0">
              <a:buNone/>
            </a:pPr>
            <a:r>
              <a:rPr lang="en-US" sz="1000" b="1"/>
              <a:t>The compression ratio is 2.7 to 1.</a:t>
            </a:r>
          </a:p>
          <a:p>
            <a:pPr marL="0" indent="0">
              <a:buNone/>
            </a:pPr>
            <a:r>
              <a:rPr lang="en-US" sz="1000" b="1"/>
              <a:t>Final tasks workflow - emailing report</a:t>
            </a:r>
          </a:p>
          <a:p>
            <a:pPr marL="0" indent="0">
              <a:buNone/>
            </a:pPr>
            <a:r>
              <a:rPr lang="en-US" sz="1000" b="1"/>
              <a:t>------workflow ends--------------------------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617" y="2895600"/>
            <a:ext cx="401149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876800"/>
            <a:ext cx="7315200" cy="196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276600"/>
            <a:ext cx="304800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638801"/>
            <a:ext cx="4952999" cy="761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1143000"/>
            <a:ext cx="30003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630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US" sz="1400" b="1" smtClean="0"/>
              <a:t>Now we are ready, let’s “worflowize” the jobs program</a:t>
            </a:r>
            <a:br>
              <a:rPr lang="en-US" sz="1400" b="1" smtClean="0"/>
            </a:br>
            <a:r>
              <a:rPr lang="en-US" sz="1400" b="1" smtClean="0"/>
              <a:t>Let’s see the support script blocks first - </a:t>
            </a:r>
            <a:r>
              <a:rPr lang="en-US" sz="1400" b="1"/>
              <a:t>Real_Workflow_CodeBlocks1.ps1</a:t>
            </a:r>
            <a:br>
              <a:rPr lang="en-US" sz="1400" b="1"/>
            </a:br>
            <a:endParaRPr lang="en-US" sz="1400" b="1"/>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5320" y="598170"/>
            <a:ext cx="7528560" cy="6042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5746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1414463"/>
            <a:ext cx="44291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2929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sz="1600" b="1" smtClean="0"/>
              <a:t>“worflowization” of </a:t>
            </a:r>
            <a:r>
              <a:rPr lang="en-US" sz="1600" b="1"/>
              <a:t>the jobs </a:t>
            </a:r>
            <a:r>
              <a:rPr lang="en-US" sz="1600" b="1" smtClean="0"/>
              <a:t>program continues</a:t>
            </a:r>
            <a:r>
              <a:rPr lang="en-US" sz="1600" b="1"/>
              <a:t/>
            </a:r>
            <a:br>
              <a:rPr lang="en-US" sz="1600" b="1"/>
            </a:br>
            <a:r>
              <a:rPr lang="en-US" sz="1600" b="1"/>
              <a:t>Let’s see </a:t>
            </a:r>
            <a:r>
              <a:rPr lang="en-US" sz="1600" b="1" smtClean="0"/>
              <a:t>the other </a:t>
            </a:r>
            <a:r>
              <a:rPr lang="en-US" sz="1600" b="1"/>
              <a:t>support script </a:t>
            </a:r>
            <a:r>
              <a:rPr lang="en-US" sz="1600" b="1" smtClean="0"/>
              <a:t>blocks </a:t>
            </a:r>
            <a:r>
              <a:rPr lang="en-US" sz="1600" b="1"/>
              <a:t>- </a:t>
            </a:r>
            <a:r>
              <a:rPr lang="en-US" sz="1600" b="1" smtClean="0"/>
              <a:t>Real_Workflow_CodeBlocks.ps1</a:t>
            </a:r>
            <a:r>
              <a:rPr lang="en-US" sz="1600" b="1"/>
              <a:t/>
            </a:r>
            <a:br>
              <a:rPr lang="en-US" sz="1600" b="1"/>
            </a:br>
            <a:endParaRPr lang="en-US" sz="16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8763000" cy="3864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767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28600"/>
          </a:xfrm>
        </p:spPr>
        <p:txBody>
          <a:bodyPr>
            <a:normAutofit fontScale="90000"/>
          </a:bodyPr>
          <a:lstStyle/>
          <a:p>
            <a:r>
              <a:rPr lang="en-US" sz="1600" b="1" smtClean="0"/>
              <a:t>The full code of the $RestoreDatabase script block</a:t>
            </a:r>
            <a:endParaRPr lang="en-US" sz="1600" b="1"/>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9200" y="379794"/>
            <a:ext cx="5152780" cy="6478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359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normAutofit fontScale="90000"/>
          </a:bodyPr>
          <a:lstStyle/>
          <a:p>
            <a:r>
              <a:rPr lang="en-US" sz="1600" b="1" smtClean="0"/>
              <a:t/>
            </a:r>
            <a:br>
              <a:rPr lang="en-US" sz="1600" b="1" smtClean="0"/>
            </a:br>
            <a:r>
              <a:rPr lang="en-US" sz="1600" smtClean="0"/>
              <a:t> </a:t>
            </a:r>
            <a:br>
              <a:rPr lang="en-US" sz="1600" smtClean="0"/>
            </a:br>
            <a:r>
              <a:rPr lang="en-US" sz="1600" b="1" i="1" smtClean="0"/>
              <a:t>Question from audience: Why taking the trouble of building the convoluted sql to restore the database </a:t>
            </a:r>
            <a:br>
              <a:rPr lang="en-US" sz="1600" b="1" i="1" smtClean="0"/>
            </a:br>
            <a:r>
              <a:rPr lang="en-US" sz="1600" b="1" i="1" smtClean="0"/>
              <a:t>(and with MOVE for good measure)</a:t>
            </a:r>
            <a:br>
              <a:rPr lang="en-US" sz="1600" b="1" i="1" smtClean="0"/>
            </a:br>
            <a:r>
              <a:rPr lang="en-US" sz="1600" smtClean="0"/>
              <a:t/>
            </a:r>
            <a:br>
              <a:rPr lang="en-US" sz="1600" smtClean="0"/>
            </a:br>
            <a:r>
              <a:rPr lang="en-US" sz="1600" b="1" i="1" smtClean="0"/>
              <a:t>Use SMO!!!</a:t>
            </a:r>
            <a:br>
              <a:rPr lang="en-US" sz="1600" b="1" i="1" smtClean="0"/>
            </a:br>
            <a:endParaRPr lang="en-US" sz="1600" b="1" i="1"/>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3962400"/>
            <a:ext cx="7505700" cy="2636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 y="1600200"/>
            <a:ext cx="6705600" cy="2308324"/>
          </a:xfrm>
          <a:prstGeom prst="rect">
            <a:avLst/>
          </a:prstGeom>
          <a:noFill/>
        </p:spPr>
        <p:txBody>
          <a:bodyPr wrap="square" rtlCol="0">
            <a:spAutoFit/>
          </a:bodyPr>
          <a:lstStyle/>
          <a:p>
            <a:pPr algn="ctr"/>
            <a:r>
              <a:rPr lang="en-US" b="1" smtClean="0"/>
              <a:t>There </a:t>
            </a:r>
            <a:r>
              <a:rPr lang="en-US" b="1"/>
              <a:t>is a reason for </a:t>
            </a:r>
            <a:r>
              <a:rPr lang="en-US" b="1"/>
              <a:t>the </a:t>
            </a:r>
            <a:r>
              <a:rPr lang="en-US" b="1" smtClean="0"/>
              <a:t>madness</a:t>
            </a:r>
          </a:p>
          <a:p>
            <a:endParaRPr lang="en-US"/>
          </a:p>
          <a:p>
            <a:r>
              <a:rPr lang="en-US" smtClean="0"/>
              <a:t>Answer</a:t>
            </a:r>
            <a:r>
              <a:rPr lang="en-US" smtClean="0"/>
              <a:t>: Remember some slides ago, where we mentioned this</a:t>
            </a:r>
          </a:p>
          <a:p>
            <a:endParaRPr lang="en-US" smtClean="0"/>
          </a:p>
          <a:p>
            <a:pPr algn="ctr"/>
            <a:r>
              <a:rPr lang="en-US">
                <a:latin typeface="Matura MT Script Capitals" panose="03020802060602070202" pitchFamily="66" charset="0"/>
              </a:rPr>
              <a:t>Steal from the Best</a:t>
            </a:r>
          </a:p>
          <a:p>
            <a:pPr algn="ctr"/>
            <a:r>
              <a:rPr lang="en-US">
                <a:latin typeface="Matura MT Script Capitals" panose="03020802060602070202" pitchFamily="66" charset="0"/>
              </a:rPr>
              <a:t>And Create the </a:t>
            </a:r>
            <a:r>
              <a:rPr lang="en-US" smtClean="0">
                <a:latin typeface="Matura MT Script Capitals" panose="03020802060602070202" pitchFamily="66" charset="0"/>
              </a:rPr>
              <a:t>Rest</a:t>
            </a:r>
          </a:p>
          <a:p>
            <a:endParaRPr lang="en-US" smtClean="0"/>
          </a:p>
          <a:p>
            <a:r>
              <a:rPr lang="en-US" smtClean="0"/>
              <a:t>So I applied it, using advise from a presentation by Aaron Nelson</a:t>
            </a:r>
            <a:endParaRPr lang="en-US"/>
          </a:p>
        </p:txBody>
      </p:sp>
    </p:spTree>
    <p:extLst>
      <p:ext uri="{BB962C8B-B14F-4D97-AF65-F5344CB8AC3E}">
        <p14:creationId xmlns:p14="http://schemas.microsoft.com/office/powerpoint/2010/main" val="1101774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a:bodyPr>
          <a:lstStyle/>
          <a:p>
            <a:r>
              <a:rPr lang="en-US" sz="1600" b="1" smtClean="0"/>
              <a:t>Sample SMO restore function</a:t>
            </a:r>
            <a:endParaRPr lang="en-US" sz="1600" b="1"/>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1999" y="457200"/>
            <a:ext cx="7742061" cy="640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76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381000"/>
          </a:xfrm>
        </p:spPr>
        <p:txBody>
          <a:bodyPr>
            <a:normAutofit fontScale="90000"/>
          </a:bodyPr>
          <a:lstStyle/>
          <a:p>
            <a:r>
              <a:rPr lang="en-US" sz="1600" b="1" smtClean="0"/>
              <a:t>And this is the final product, the workflowized version  of the jobs program, nicely packed using imported script blocks</a:t>
            </a:r>
            <a:endParaRPr lang="en-US" sz="1600" b="1"/>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538"/>
            <a:ext cx="9144000" cy="6198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6200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rmAutofit/>
          </a:bodyPr>
          <a:lstStyle/>
          <a:p>
            <a:r>
              <a:rPr lang="en-US" sz="1600" b="1" smtClean="0"/>
              <a:t>Our “production” workflow works</a:t>
            </a:r>
            <a:endParaRPr lang="en-US" sz="1600" b="1"/>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6556" y="2114729"/>
            <a:ext cx="3726180" cy="189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461" y="2114729"/>
            <a:ext cx="365760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914400"/>
            <a:ext cx="8153400" cy="1169551"/>
          </a:xfrm>
          <a:prstGeom prst="rect">
            <a:avLst/>
          </a:prstGeom>
          <a:noFill/>
        </p:spPr>
        <p:txBody>
          <a:bodyPr wrap="square" rtlCol="0">
            <a:spAutoFit/>
          </a:bodyPr>
          <a:lstStyle/>
          <a:p>
            <a:r>
              <a:rPr lang="en-US" smtClean="0"/>
              <a:t>The usual process, we run it from a cmd file containing this line:</a:t>
            </a:r>
          </a:p>
          <a:p>
            <a:endParaRPr lang="en-US" smtClean="0"/>
          </a:p>
          <a:p>
            <a:r>
              <a:rPr lang="en-US" sz="1600" b="1"/>
              <a:t>powershell </a:t>
            </a:r>
            <a:r>
              <a:rPr lang="en-US" sz="1600" b="1" smtClean="0"/>
              <a:t>C:\WORKFLOWS\Real_WorkFlow.ps1 &gt; C:\WORKFLOWS\Real_WorkFlow.out </a:t>
            </a:r>
            <a:endParaRPr lang="en-US" sz="1600" b="1"/>
          </a:p>
          <a:p>
            <a:endParaRPr lang="en-US"/>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646943"/>
            <a:ext cx="535305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4311134"/>
            <a:ext cx="3733800" cy="369332"/>
          </a:xfrm>
          <a:prstGeom prst="rect">
            <a:avLst/>
          </a:prstGeom>
          <a:noFill/>
        </p:spPr>
        <p:txBody>
          <a:bodyPr wrap="square" rtlCol="0">
            <a:spAutoFit/>
          </a:bodyPr>
          <a:lstStyle/>
          <a:p>
            <a:r>
              <a:rPr lang="en-US" smtClean="0"/>
              <a:t>Checking with Management Studio</a:t>
            </a:r>
            <a:endParaRPr lang="en-US"/>
          </a:p>
        </p:txBody>
      </p:sp>
    </p:spTree>
    <p:extLst>
      <p:ext uri="{BB962C8B-B14F-4D97-AF65-F5344CB8AC3E}">
        <p14:creationId xmlns:p14="http://schemas.microsoft.com/office/powerpoint/2010/main" val="2440957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rmAutofit/>
          </a:bodyPr>
          <a:lstStyle/>
          <a:p>
            <a:r>
              <a:rPr lang="en-US" sz="1600" b="1"/>
              <a:t>W</a:t>
            </a:r>
            <a:r>
              <a:rPr lang="en-US" sz="1600" b="1" smtClean="0"/>
              <a:t>orkflows </a:t>
            </a:r>
            <a:r>
              <a:rPr lang="en-US" sz="1600" b="1" smtClean="0"/>
              <a:t>next feature – restarting workflows</a:t>
            </a:r>
            <a:endParaRPr lang="en-US" sz="1600" b="1"/>
          </a:p>
        </p:txBody>
      </p:sp>
      <p:sp>
        <p:nvSpPr>
          <p:cNvPr id="3" name="Content Placeholder 2"/>
          <p:cNvSpPr>
            <a:spLocks noGrp="1"/>
          </p:cNvSpPr>
          <p:nvPr>
            <p:ph idx="1"/>
          </p:nvPr>
        </p:nvSpPr>
        <p:spPr>
          <a:xfrm>
            <a:off x="457200" y="685800"/>
            <a:ext cx="8229600" cy="5943600"/>
          </a:xfrm>
        </p:spPr>
        <p:txBody>
          <a:bodyPr>
            <a:normAutofit/>
          </a:bodyPr>
          <a:lstStyle/>
          <a:p>
            <a:pPr marL="0" indent="0">
              <a:buNone/>
            </a:pPr>
            <a:r>
              <a:rPr lang="en-US" sz="1600" b="1" smtClean="0"/>
              <a:t>One of the uses of workflows is to be able to restart them as needed</a:t>
            </a:r>
          </a:p>
          <a:p>
            <a:pPr marL="0" indent="0">
              <a:buNone/>
            </a:pPr>
            <a:endParaRPr lang="en-US" sz="1600" b="1" smtClean="0"/>
          </a:p>
          <a:p>
            <a:pPr marL="0" indent="0">
              <a:buNone/>
            </a:pPr>
            <a:r>
              <a:rPr lang="en-US" sz="1600" b="1" smtClean="0"/>
              <a:t>In the beginning of this presentation it was mentioned  (remember the book definition  slide, many slides ago?)</a:t>
            </a:r>
          </a:p>
          <a:p>
            <a:pPr marL="0" indent="0">
              <a:buNone/>
            </a:pPr>
            <a:endParaRPr lang="en-US" sz="1600" b="1" smtClean="0"/>
          </a:p>
          <a:p>
            <a:pPr marL="0" indent="0">
              <a:buNone/>
            </a:pPr>
            <a:r>
              <a:rPr lang="en-US" sz="1600" b="1" smtClean="0"/>
              <a:t>    </a:t>
            </a:r>
            <a:r>
              <a:rPr lang="en-US" sz="1600" b="1" i="1" smtClean="0"/>
              <a:t>Workflows can be used for </a:t>
            </a:r>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r>
              <a:rPr lang="en-US" sz="1600" b="1" smtClean="0"/>
              <a:t>Here we will see the stop and restart feature</a:t>
            </a:r>
          </a:p>
          <a:p>
            <a:pPr marL="0" indent="0">
              <a:buNone/>
            </a:pPr>
            <a:endParaRPr lang="en-US" sz="1600" b="1"/>
          </a:p>
          <a:p>
            <a:pPr marL="0" indent="0">
              <a:buNone/>
            </a:pPr>
            <a:r>
              <a:rPr lang="en-US" sz="1600" b="1" smtClean="0"/>
              <a:t>And to see it in action let’s bring back our nice Basic_Workflow program, a good candidate for this, because it does a lot of things with not so much code: connects to databases, saves data in files, compresses data and emails report</a:t>
            </a:r>
          </a:p>
          <a:p>
            <a:pPr marL="0" indent="0">
              <a:buNone/>
            </a:pPr>
            <a:endParaRPr lang="en-US" sz="1600" b="1"/>
          </a:p>
        </p:txBody>
      </p:sp>
      <p:sp>
        <p:nvSpPr>
          <p:cNvPr id="4" name="Rectangle 3"/>
          <p:cNvSpPr/>
          <p:nvPr/>
        </p:nvSpPr>
        <p:spPr>
          <a:xfrm>
            <a:off x="609600" y="2514600"/>
            <a:ext cx="7239000" cy="1200329"/>
          </a:xfrm>
          <a:prstGeom prst="rect">
            <a:avLst/>
          </a:prstGeom>
        </p:spPr>
        <p:txBody>
          <a:bodyPr wrap="square">
            <a:spAutoFit/>
          </a:bodyPr>
          <a:lstStyle/>
          <a:p>
            <a:r>
              <a:rPr lang="en-US" b="1">
                <a:solidFill>
                  <a:srgbClr val="0070C0"/>
                </a:solidFill>
              </a:rPr>
              <a:t>* Interruptible activities that can be stopped and re-started, which includes surviving a reboot of the system against which the workflow is executing.</a:t>
            </a:r>
            <a:br>
              <a:rPr lang="en-US" b="1">
                <a:solidFill>
                  <a:srgbClr val="0070C0"/>
                </a:solidFill>
              </a:rPr>
            </a:br>
            <a:endParaRPr lang="en-US"/>
          </a:p>
        </p:txBody>
      </p:sp>
    </p:spTree>
    <p:extLst>
      <p:ext uri="{BB962C8B-B14F-4D97-AF65-F5344CB8AC3E}">
        <p14:creationId xmlns:p14="http://schemas.microsoft.com/office/powerpoint/2010/main" val="4211345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495"/>
            <a:ext cx="8229600" cy="271305"/>
          </a:xfrm>
        </p:spPr>
        <p:txBody>
          <a:bodyPr>
            <a:normAutofit fontScale="90000"/>
          </a:bodyPr>
          <a:lstStyle/>
          <a:p>
            <a:r>
              <a:rPr lang="en-US" sz="1600" b="1" smtClean="0"/>
              <a:t>Workflow suspended – screen 1</a:t>
            </a:r>
            <a:endParaRPr lang="en-US" sz="1600" b="1"/>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4799"/>
            <a:ext cx="5715000" cy="6604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53343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8"/>
            <a:ext cx="8229600" cy="215202"/>
          </a:xfrm>
        </p:spPr>
        <p:txBody>
          <a:bodyPr>
            <a:normAutofit fontScale="90000"/>
          </a:bodyPr>
          <a:lstStyle/>
          <a:p>
            <a:r>
              <a:rPr lang="en-US" sz="1600" b="1"/>
              <a:t>Workflow suspended – screen </a:t>
            </a:r>
            <a:r>
              <a:rPr lang="en-US" sz="1600" b="1" smtClean="0"/>
              <a:t>2</a:t>
            </a:r>
            <a:endParaRPr lang="en-US" sz="160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2141"/>
            <a:ext cx="6672263" cy="6550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2337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sz="1600" b="1" smtClean="0"/>
              <a:t>All four processes run at the same time</a:t>
            </a:r>
            <a:endParaRPr lang="en-US" sz="1600" b="1"/>
          </a:p>
        </p:txBody>
      </p:sp>
      <p:sp>
        <p:nvSpPr>
          <p:cNvPr id="3" name="Content Placeholder 2"/>
          <p:cNvSpPr>
            <a:spLocks noGrp="1"/>
          </p:cNvSpPr>
          <p:nvPr>
            <p:ph idx="1"/>
          </p:nvPr>
        </p:nvSpPr>
        <p:spPr>
          <a:xfrm>
            <a:off x="457200" y="1066800"/>
            <a:ext cx="8229600" cy="5638800"/>
          </a:xfrm>
        </p:spPr>
        <p:txBody>
          <a:bodyPr>
            <a:normAutofit/>
          </a:bodyPr>
          <a:lstStyle/>
          <a:p>
            <a:r>
              <a:rPr lang="en-US" sz="1200" b="1" smtClean="0"/>
              <a:t>We should get the four files created</a:t>
            </a:r>
          </a:p>
          <a:p>
            <a:r>
              <a:rPr lang="en-US" sz="1200" b="1" smtClean="0"/>
              <a:t>With the same timestamp</a:t>
            </a:r>
          </a:p>
          <a:p>
            <a:r>
              <a:rPr lang="en-US" sz="1200" b="1" smtClean="0"/>
              <a:t>All should be compressed</a:t>
            </a:r>
          </a:p>
          <a:p>
            <a:r>
              <a:rPr lang="en-US" sz="1200" b="1" smtClean="0"/>
              <a:t>And the email will be sent</a:t>
            </a:r>
            <a:endParaRPr lang="en-US" sz="1200" b="1"/>
          </a:p>
        </p:txBody>
      </p:sp>
      <p:sp>
        <p:nvSpPr>
          <p:cNvPr id="4" name="Down Arrow Callout 3"/>
          <p:cNvSpPr/>
          <p:nvPr/>
        </p:nvSpPr>
        <p:spPr>
          <a:xfrm>
            <a:off x="1219200" y="2590800"/>
            <a:ext cx="914400" cy="13716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server/db1</a:t>
            </a:r>
            <a:endParaRPr lang="en-US"/>
          </a:p>
        </p:txBody>
      </p:sp>
      <p:sp>
        <p:nvSpPr>
          <p:cNvPr id="5" name="Down Arrow Callout 4"/>
          <p:cNvSpPr/>
          <p:nvPr/>
        </p:nvSpPr>
        <p:spPr>
          <a:xfrm>
            <a:off x="3060560" y="2590800"/>
            <a:ext cx="914400" cy="12954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server/db2</a:t>
            </a:r>
            <a:endParaRPr lang="en-US"/>
          </a:p>
        </p:txBody>
      </p:sp>
      <p:sp>
        <p:nvSpPr>
          <p:cNvPr id="6" name="Down Arrow Callout 5"/>
          <p:cNvSpPr/>
          <p:nvPr/>
        </p:nvSpPr>
        <p:spPr>
          <a:xfrm>
            <a:off x="7109209" y="2590800"/>
            <a:ext cx="914400" cy="12954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server/db4</a:t>
            </a:r>
            <a:endParaRPr lang="en-US"/>
          </a:p>
        </p:txBody>
      </p:sp>
      <p:sp>
        <p:nvSpPr>
          <p:cNvPr id="10" name="Down Arrow Callout 9"/>
          <p:cNvSpPr/>
          <p:nvPr/>
        </p:nvSpPr>
        <p:spPr>
          <a:xfrm>
            <a:off x="5105400" y="2590800"/>
            <a:ext cx="914400" cy="12954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server/db3</a:t>
            </a:r>
            <a:endParaRPr lang="en-US"/>
          </a:p>
        </p:txBody>
      </p:sp>
      <p:sp>
        <p:nvSpPr>
          <p:cNvPr id="7" name="Rounded Rectangle 6"/>
          <p:cNvSpPr/>
          <p:nvPr/>
        </p:nvSpPr>
        <p:spPr>
          <a:xfrm>
            <a:off x="1219199" y="2133600"/>
            <a:ext cx="680440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All processes are launched in parallel</a:t>
            </a:r>
            <a:endParaRPr lang="en-US"/>
          </a:p>
        </p:txBody>
      </p:sp>
      <p:sp>
        <p:nvSpPr>
          <p:cNvPr id="11" name="Rectangle 10"/>
          <p:cNvSpPr/>
          <p:nvPr/>
        </p:nvSpPr>
        <p:spPr>
          <a:xfrm>
            <a:off x="1223387" y="418346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file1</a:t>
            </a:r>
            <a:endParaRPr lang="en-US"/>
          </a:p>
        </p:txBody>
      </p:sp>
      <p:sp>
        <p:nvSpPr>
          <p:cNvPr id="13" name="Rectangle 12"/>
          <p:cNvSpPr/>
          <p:nvPr/>
        </p:nvSpPr>
        <p:spPr>
          <a:xfrm>
            <a:off x="3060560" y="418346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file2</a:t>
            </a:r>
            <a:endParaRPr lang="en-US"/>
          </a:p>
        </p:txBody>
      </p:sp>
      <p:sp>
        <p:nvSpPr>
          <p:cNvPr id="14" name="Rectangle 13"/>
          <p:cNvSpPr/>
          <p:nvPr/>
        </p:nvSpPr>
        <p:spPr>
          <a:xfrm>
            <a:off x="5105400" y="4114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file3</a:t>
            </a:r>
            <a:endParaRPr lang="en-US"/>
          </a:p>
        </p:txBody>
      </p:sp>
      <p:sp>
        <p:nvSpPr>
          <p:cNvPr id="15" name="Rectangle 14"/>
          <p:cNvSpPr/>
          <p:nvPr/>
        </p:nvSpPr>
        <p:spPr>
          <a:xfrm>
            <a:off x="7109209" y="4114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file4</a:t>
            </a:r>
            <a:endParaRPr lang="en-US"/>
          </a:p>
        </p:txBody>
      </p:sp>
      <p:sp>
        <p:nvSpPr>
          <p:cNvPr id="12" name="Horizontal Scroll 11"/>
          <p:cNvSpPr/>
          <p:nvPr/>
        </p:nvSpPr>
        <p:spPr>
          <a:xfrm>
            <a:off x="1223387" y="5486400"/>
            <a:ext cx="6800221"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email report sent</a:t>
            </a:r>
            <a:endParaRPr lang="en-US"/>
          </a:p>
        </p:txBody>
      </p:sp>
    </p:spTree>
    <p:extLst>
      <p:ext uri="{BB962C8B-B14F-4D97-AF65-F5344CB8AC3E}">
        <p14:creationId xmlns:p14="http://schemas.microsoft.com/office/powerpoint/2010/main" val="2595594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18023"/>
            <a:ext cx="4781550"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19200"/>
            <a:ext cx="36576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559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sz="1600" b="1" smtClean="0"/>
              <a:t>All is well everything worked, no workflow suspension happened</a:t>
            </a:r>
            <a:endParaRPr lang="en-US" sz="1600" b="1"/>
          </a:p>
        </p:txBody>
      </p:sp>
      <p:sp>
        <p:nvSpPr>
          <p:cNvPr id="4" name="TextBox 3"/>
          <p:cNvSpPr txBox="1"/>
          <p:nvPr/>
        </p:nvSpPr>
        <p:spPr>
          <a:xfrm>
            <a:off x="-20096" y="2209800"/>
            <a:ext cx="3059723" cy="3370153"/>
          </a:xfrm>
          <a:prstGeom prst="rect">
            <a:avLst/>
          </a:prstGeom>
          <a:noFill/>
        </p:spPr>
        <p:txBody>
          <a:bodyPr wrap="square" rtlCol="0">
            <a:spAutoFit/>
          </a:bodyPr>
          <a:lstStyle/>
          <a:p>
            <a:r>
              <a:rPr lang="en-US" sz="1200" b="1" smtClean="0"/>
              <a:t>Source file</a:t>
            </a:r>
          </a:p>
          <a:p>
            <a:endParaRPr lang="en-US" sz="1200" b="1"/>
          </a:p>
          <a:p>
            <a:r>
              <a:rPr lang="en-US" sz="1050" b="1" smtClean="0"/>
              <a:t>SQLSERVER|AdventureWorks2008R2</a:t>
            </a:r>
            <a:endParaRPr lang="en-US" sz="1050" b="1"/>
          </a:p>
          <a:p>
            <a:r>
              <a:rPr lang="en-US" sz="1050" b="1" smtClean="0"/>
              <a:t>SQLSERVER|AdventureWorks2008R2_A</a:t>
            </a:r>
            <a:endParaRPr lang="en-US" sz="1050" b="1"/>
          </a:p>
          <a:p>
            <a:r>
              <a:rPr lang="en-US" sz="1050" b="1" smtClean="0"/>
              <a:t>SQLSERVER|AdventureWorks2008R2_B</a:t>
            </a:r>
            <a:endParaRPr lang="en-US" sz="1050" b="1"/>
          </a:p>
          <a:p>
            <a:r>
              <a:rPr lang="en-US" sz="1050" b="1" smtClean="0"/>
              <a:t>SQLSERVER|AdventureWorks2008R2_C</a:t>
            </a:r>
          </a:p>
          <a:p>
            <a:endParaRPr lang="en-US" sz="1050" b="1"/>
          </a:p>
          <a:p>
            <a:endParaRPr lang="en-US" sz="1050" b="1" smtClean="0"/>
          </a:p>
          <a:p>
            <a:r>
              <a:rPr lang="en-US" sz="1050" b="1" smtClean="0"/>
              <a:t>Connection ok for all entries, all files created, condition for suspend workflow not met</a:t>
            </a:r>
          </a:p>
          <a:p>
            <a:endParaRPr lang="en-US" sz="1050" b="1"/>
          </a:p>
          <a:p>
            <a:endParaRPr lang="en-US" sz="1050" b="1" smtClean="0"/>
          </a:p>
          <a:p>
            <a:endParaRPr lang="en-US" sz="1050" b="1"/>
          </a:p>
          <a:p>
            <a:endParaRPr lang="en-US" sz="1050" b="1" smtClean="0"/>
          </a:p>
          <a:p>
            <a:endParaRPr lang="en-US" sz="1050" b="1"/>
          </a:p>
          <a:p>
            <a:endParaRPr lang="en-US" sz="1050" b="1" smtClean="0"/>
          </a:p>
          <a:p>
            <a:endParaRPr lang="en-US" sz="1050" b="1"/>
          </a:p>
          <a:p>
            <a:endParaRPr lang="en-US" sz="1050" b="1" smtClean="0"/>
          </a:p>
          <a:p>
            <a:endParaRPr lang="en-US" sz="1050" b="1"/>
          </a:p>
          <a:p>
            <a:r>
              <a:rPr lang="en-US" sz="1050" b="1" smtClean="0"/>
              <a:t>Here is the email</a:t>
            </a:r>
            <a:endParaRPr lang="en-US" sz="1050" b="1"/>
          </a:p>
        </p:txBody>
      </p:sp>
      <p:sp>
        <p:nvSpPr>
          <p:cNvPr id="5" name="TextBox 4"/>
          <p:cNvSpPr txBox="1"/>
          <p:nvPr/>
        </p:nvSpPr>
        <p:spPr>
          <a:xfrm>
            <a:off x="3137545" y="2209800"/>
            <a:ext cx="6096000" cy="3970318"/>
          </a:xfrm>
          <a:prstGeom prst="rect">
            <a:avLst/>
          </a:prstGeom>
          <a:noFill/>
        </p:spPr>
        <p:txBody>
          <a:bodyPr wrap="square" rtlCol="0">
            <a:spAutoFit/>
          </a:bodyPr>
          <a:lstStyle/>
          <a:p>
            <a:r>
              <a:rPr lang="en-US" sz="1200" smtClean="0"/>
              <a:t> </a:t>
            </a:r>
            <a:r>
              <a:rPr lang="en-US" sz="1200" b="1" smtClean="0"/>
              <a:t>Output produced (edited for space, showing 3 files only)</a:t>
            </a:r>
          </a:p>
          <a:p>
            <a:endParaRPr lang="en-US" sz="1200"/>
          </a:p>
          <a:p>
            <a:r>
              <a:rPr lang="en-US" sz="1200" smtClean="0"/>
              <a:t>Time </a:t>
            </a:r>
            <a:r>
              <a:rPr lang="en-US" sz="1200"/>
              <a:t>before executing workflow</a:t>
            </a:r>
          </a:p>
          <a:p>
            <a:r>
              <a:rPr lang="en-US" sz="1200"/>
              <a:t>2/13/2020 4:39:20 PM</a:t>
            </a:r>
          </a:p>
          <a:p>
            <a:r>
              <a:rPr lang="en-US" sz="1200"/>
              <a:t>Now the workflow runs, calling this line:</a:t>
            </a:r>
          </a:p>
          <a:p>
            <a:r>
              <a:rPr lang="en-US" sz="1200"/>
              <a:t>RunTasks -computers (list of computer|db lines)</a:t>
            </a:r>
          </a:p>
          <a:p>
            <a:r>
              <a:rPr lang="en-US" sz="1200"/>
              <a:t>------workflow starts------------------------ </a:t>
            </a:r>
          </a:p>
          <a:p>
            <a:r>
              <a:rPr lang="en-US" sz="1200"/>
              <a:t>Process starts</a:t>
            </a:r>
          </a:p>
          <a:p>
            <a:r>
              <a:rPr lang="en-US" sz="1200"/>
              <a:t>2/13/2020 4:39:26 PM</a:t>
            </a:r>
          </a:p>
          <a:p>
            <a:r>
              <a:rPr lang="en-US" sz="1200"/>
              <a:t>Task before the parallel process - delete existing csv files</a:t>
            </a:r>
          </a:p>
          <a:p>
            <a:r>
              <a:rPr lang="en-US" sz="1200"/>
              <a:t>Started parallel process - saving db data in files</a:t>
            </a:r>
          </a:p>
          <a:p>
            <a:r>
              <a:rPr lang="en-US" sz="1200" smtClean="0"/>
              <a:t>Compressing </a:t>
            </a:r>
            <a:r>
              <a:rPr lang="en-US" sz="1200"/>
              <a:t>files in </a:t>
            </a:r>
            <a:r>
              <a:rPr lang="en-US" sz="1200" smtClean="0"/>
              <a:t>C:\WORKFLOWS\</a:t>
            </a:r>
            <a:endParaRPr lang="en-US" sz="1200"/>
          </a:p>
          <a:p>
            <a:r>
              <a:rPr lang="en-US" sz="1200" smtClean="0"/>
              <a:t>SQLSERVER-AdventureWorks2008R2_C.csv  </a:t>
            </a:r>
            <a:r>
              <a:rPr lang="en-US" sz="1200"/>
              <a:t>13884824 :   5206016 = 2.7 to 1 [OK</a:t>
            </a:r>
            <a:r>
              <a:rPr lang="en-US" sz="1200" smtClean="0"/>
              <a:t>]</a:t>
            </a:r>
            <a:endParaRPr lang="en-US" sz="1200"/>
          </a:p>
          <a:p>
            <a:r>
              <a:rPr lang="en-US" sz="1200" smtClean="0"/>
              <a:t>Compressing </a:t>
            </a:r>
            <a:r>
              <a:rPr lang="en-US" sz="1200"/>
              <a:t>files in </a:t>
            </a:r>
            <a:r>
              <a:rPr lang="en-US" sz="1200" smtClean="0"/>
              <a:t>C:\WORKFLOWS\</a:t>
            </a:r>
            <a:endParaRPr lang="en-US" sz="1200"/>
          </a:p>
          <a:p>
            <a:r>
              <a:rPr lang="en-US" sz="1200" smtClean="0"/>
              <a:t>SQLSERVER-AdventureWorks2008R2_A.csv  </a:t>
            </a:r>
            <a:r>
              <a:rPr lang="en-US" sz="1200"/>
              <a:t>13884824 :   5206016 = 2.7 to 1 [OK]</a:t>
            </a:r>
          </a:p>
          <a:p>
            <a:r>
              <a:rPr lang="en-US" sz="1200" smtClean="0"/>
              <a:t>Compressing </a:t>
            </a:r>
            <a:r>
              <a:rPr lang="en-US" sz="1200"/>
              <a:t>files in </a:t>
            </a:r>
            <a:r>
              <a:rPr lang="en-US" sz="1200" smtClean="0"/>
              <a:t>C:\WORKFLOWS\</a:t>
            </a:r>
            <a:endParaRPr lang="en-US" sz="1200"/>
          </a:p>
          <a:p>
            <a:r>
              <a:rPr lang="en-US" sz="1200" smtClean="0"/>
              <a:t>SQLSERVER-AdventureWorks2008R2.csv  </a:t>
            </a:r>
            <a:r>
              <a:rPr lang="en-US" sz="1200"/>
              <a:t>13884824 :   5206016 = 2.7 to 1 [OK</a:t>
            </a:r>
            <a:r>
              <a:rPr lang="en-US" sz="1200" smtClean="0"/>
              <a:t>]</a:t>
            </a:r>
            <a:endParaRPr lang="en-US" sz="1200"/>
          </a:p>
          <a:p>
            <a:r>
              <a:rPr lang="en-US" sz="1200"/>
              <a:t>Final tasks workflow - emailing report</a:t>
            </a:r>
          </a:p>
          <a:p>
            <a:r>
              <a:rPr lang="en-US" sz="1200"/>
              <a:t>------workflow ends-------------------------- </a:t>
            </a:r>
          </a:p>
          <a:p>
            <a:r>
              <a:rPr lang="en-US" sz="1200"/>
              <a:t>Time after executing workflow</a:t>
            </a:r>
          </a:p>
          <a:p>
            <a:r>
              <a:rPr lang="en-US" sz="1200"/>
              <a:t>2/13/2020 4:39:36 PM</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401" y="609600"/>
            <a:ext cx="61245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6" y="5649125"/>
            <a:ext cx="2923317" cy="1061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038600"/>
            <a:ext cx="1866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8550" y="949902"/>
            <a:ext cx="364945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1" y="451140"/>
            <a:ext cx="2743199" cy="1663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1" y="6019800"/>
            <a:ext cx="2019299"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10135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sz="1600" b="1" smtClean="0"/>
              <a:t>Now we create a condition for stopping the workflow: </a:t>
            </a:r>
            <a:br>
              <a:rPr lang="en-US" sz="1600" b="1" smtClean="0"/>
            </a:br>
            <a:r>
              <a:rPr lang="en-US" sz="1600" b="1" smtClean="0"/>
              <a:t>changing one of the server names to an invalid value</a:t>
            </a:r>
            <a:endParaRPr lang="en-US" sz="1600"/>
          </a:p>
        </p:txBody>
      </p:sp>
      <p:sp>
        <p:nvSpPr>
          <p:cNvPr id="5" name="TextBox 4"/>
          <p:cNvSpPr txBox="1"/>
          <p:nvPr/>
        </p:nvSpPr>
        <p:spPr>
          <a:xfrm>
            <a:off x="168310" y="1828800"/>
            <a:ext cx="6384890" cy="4893647"/>
          </a:xfrm>
          <a:prstGeom prst="rect">
            <a:avLst/>
          </a:prstGeom>
          <a:noFill/>
        </p:spPr>
        <p:txBody>
          <a:bodyPr wrap="square" rtlCol="0">
            <a:spAutoFit/>
          </a:bodyPr>
          <a:lstStyle/>
          <a:p>
            <a:r>
              <a:rPr lang="en-US" sz="1200" b="1" smtClean="0"/>
              <a:t>------</a:t>
            </a:r>
            <a:r>
              <a:rPr lang="en-US" sz="1200" b="1"/>
              <a:t>workflow starts------------------------ </a:t>
            </a:r>
          </a:p>
          <a:p>
            <a:r>
              <a:rPr lang="en-US" sz="1200" b="1"/>
              <a:t>Process starts</a:t>
            </a:r>
          </a:p>
          <a:p>
            <a:r>
              <a:rPr lang="en-US" sz="1200" b="1"/>
              <a:t>2/14/2020 11:08:13 AM</a:t>
            </a:r>
          </a:p>
          <a:p>
            <a:r>
              <a:rPr lang="en-US" sz="1200" b="1"/>
              <a:t>Task before the parallel process - delete existing csv files</a:t>
            </a:r>
          </a:p>
          <a:p>
            <a:r>
              <a:rPr lang="en-US" sz="1200" b="1"/>
              <a:t>Started parallel process - saving db data in </a:t>
            </a:r>
            <a:r>
              <a:rPr lang="en-US" sz="1200" b="1" smtClean="0"/>
              <a:t>files</a:t>
            </a:r>
            <a:endParaRPr lang="en-US" sz="1200" b="1"/>
          </a:p>
          <a:p>
            <a:r>
              <a:rPr lang="en-US" sz="1200" b="1"/>
              <a:t> Compressing files in </a:t>
            </a:r>
            <a:r>
              <a:rPr lang="en-US" sz="1200" b="1" smtClean="0"/>
              <a:t>C:\WORKFLOWS\</a:t>
            </a:r>
            <a:endParaRPr lang="en-US" sz="1200" b="1"/>
          </a:p>
          <a:p>
            <a:r>
              <a:rPr lang="en-US" sz="1200" b="1" smtClean="0"/>
              <a:t>SQLSERVER-AdventureWorks2008R2_C.csv  </a:t>
            </a:r>
            <a:r>
              <a:rPr lang="en-US" sz="1200" b="1"/>
              <a:t>13884824 :   5206016 = 2.7 to 1 [OK</a:t>
            </a:r>
            <a:r>
              <a:rPr lang="en-US" sz="1200" b="1" smtClean="0"/>
              <a:t>]</a:t>
            </a:r>
            <a:endParaRPr lang="en-US" sz="1200" b="1"/>
          </a:p>
          <a:p>
            <a:r>
              <a:rPr lang="en-US" sz="1200" b="1"/>
              <a:t>1 files within 1 directories were compressed.</a:t>
            </a:r>
          </a:p>
          <a:p>
            <a:r>
              <a:rPr lang="en-US" sz="1200" b="1"/>
              <a:t>13,884,824 total bytes of data are stored in 5,206,016 bytes.</a:t>
            </a:r>
          </a:p>
          <a:p>
            <a:r>
              <a:rPr lang="en-US" sz="1200" b="1"/>
              <a:t>The compression ratio is 2.7 to 1</a:t>
            </a:r>
            <a:r>
              <a:rPr lang="en-US" sz="1200" b="1" smtClean="0"/>
              <a:t>.</a:t>
            </a:r>
            <a:endParaRPr lang="en-US" sz="1200" b="1"/>
          </a:p>
          <a:p>
            <a:r>
              <a:rPr lang="en-US" sz="1200" b="1"/>
              <a:t> Compressing files in </a:t>
            </a:r>
            <a:r>
              <a:rPr lang="en-US" sz="1200" b="1" smtClean="0"/>
              <a:t>C:\WORKFLOWS\</a:t>
            </a:r>
            <a:endParaRPr lang="en-US" sz="1200" b="1"/>
          </a:p>
          <a:p>
            <a:r>
              <a:rPr lang="en-US" sz="1200" b="1" smtClean="0"/>
              <a:t>SQLSERVER-AdventureWorks2008R2_B.csv  </a:t>
            </a:r>
            <a:r>
              <a:rPr lang="en-US" sz="1200" b="1"/>
              <a:t>13884824 :   5206016 = 2.7 to 1 [OK</a:t>
            </a:r>
            <a:r>
              <a:rPr lang="en-US" sz="1200" b="1" smtClean="0"/>
              <a:t>]</a:t>
            </a:r>
            <a:endParaRPr lang="en-US" sz="1200" b="1"/>
          </a:p>
          <a:p>
            <a:r>
              <a:rPr lang="en-US" sz="1200" b="1"/>
              <a:t>1 files within 1 directories were compressed.</a:t>
            </a:r>
          </a:p>
          <a:p>
            <a:r>
              <a:rPr lang="en-US" sz="1200" b="1"/>
              <a:t>13,884,824 total bytes of data are stored in 5,206,016 bytes.</a:t>
            </a:r>
          </a:p>
          <a:p>
            <a:r>
              <a:rPr lang="en-US" sz="1200" b="1"/>
              <a:t>The compression ratio is 2.7 to 1</a:t>
            </a:r>
            <a:r>
              <a:rPr lang="en-US" sz="1200" b="1" smtClean="0"/>
              <a:t>.</a:t>
            </a:r>
            <a:endParaRPr lang="en-US" sz="1200" b="1"/>
          </a:p>
          <a:p>
            <a:r>
              <a:rPr lang="en-US" sz="1200" b="1"/>
              <a:t> Compressing files in </a:t>
            </a:r>
            <a:r>
              <a:rPr lang="en-US" sz="1200" b="1" smtClean="0"/>
              <a:t>C:\WORKFLOWS\</a:t>
            </a:r>
            <a:endParaRPr lang="en-US" sz="1200" b="1"/>
          </a:p>
          <a:p>
            <a:r>
              <a:rPr lang="en-US" sz="1200" b="1" smtClean="0"/>
              <a:t>SQLSERVER-AdventureWorks2008R2.csv  </a:t>
            </a:r>
            <a:r>
              <a:rPr lang="en-US" sz="1200" b="1"/>
              <a:t>13884824 :   5206016 = 2.7 to 1 [OK</a:t>
            </a:r>
            <a:r>
              <a:rPr lang="en-US" sz="1200" b="1" smtClean="0"/>
              <a:t>]</a:t>
            </a:r>
            <a:endParaRPr lang="en-US" sz="1200" b="1"/>
          </a:p>
          <a:p>
            <a:r>
              <a:rPr lang="en-US" sz="1200" b="1"/>
              <a:t>1 files within 1 directories were compressed.</a:t>
            </a:r>
          </a:p>
          <a:p>
            <a:r>
              <a:rPr lang="en-US" sz="1200" b="1"/>
              <a:t>13,884,824 total bytes of data are stored in 5,206,016 bytes.</a:t>
            </a:r>
          </a:p>
          <a:p>
            <a:r>
              <a:rPr lang="en-US" sz="1200" b="1"/>
              <a:t>The compression ratio is 2.7 to 1.</a:t>
            </a:r>
          </a:p>
          <a:p>
            <a:r>
              <a:rPr lang="en-US" sz="1200" b="1">
                <a:solidFill>
                  <a:srgbClr val="C00000"/>
                </a:solidFill>
              </a:rPr>
              <a:t>Zero length file!</a:t>
            </a:r>
          </a:p>
          <a:p>
            <a:r>
              <a:rPr lang="en-US" sz="1200" b="1" smtClean="0">
                <a:solidFill>
                  <a:srgbClr val="C00000"/>
                </a:solidFill>
              </a:rPr>
              <a:t>C:\WORKFLOWS\SQLSERVER-AdventureWorks2008R2_AX.csv</a:t>
            </a:r>
            <a:endParaRPr lang="en-US" sz="1200" b="1">
              <a:solidFill>
                <a:srgbClr val="C00000"/>
              </a:solidFill>
            </a:endParaRPr>
          </a:p>
          <a:p>
            <a:r>
              <a:rPr lang="en-US" sz="1200" b="1">
                <a:solidFill>
                  <a:srgbClr val="C00000"/>
                </a:solidFill>
              </a:rPr>
              <a:t>Id     Name            PSJobTypeName   State         HasMoreData     Location  </a:t>
            </a:r>
          </a:p>
          <a:p>
            <a:r>
              <a:rPr lang="en-US" sz="1200" b="1">
                <a:solidFill>
                  <a:srgbClr val="C00000"/>
                </a:solidFill>
              </a:rPr>
              <a:t>--     ----            -------------   -----         -----------     --------  </a:t>
            </a:r>
          </a:p>
          <a:p>
            <a:r>
              <a:rPr lang="en-US" sz="1200" b="1">
                <a:solidFill>
                  <a:srgbClr val="C00000"/>
                </a:solidFill>
              </a:rPr>
              <a:t>1      Job1            PSWorkflowJob   Suspended     True            localhost </a:t>
            </a:r>
          </a:p>
          <a:p>
            <a:r>
              <a:rPr lang="en-US" sz="1200" b="1"/>
              <a:t>------workflow ends-------------------------- </a:t>
            </a:r>
          </a:p>
        </p:txBody>
      </p:sp>
      <p:sp>
        <p:nvSpPr>
          <p:cNvPr id="6" name="TextBox 5"/>
          <p:cNvSpPr txBox="1"/>
          <p:nvPr/>
        </p:nvSpPr>
        <p:spPr>
          <a:xfrm>
            <a:off x="5486400" y="685800"/>
            <a:ext cx="3215304" cy="1200329"/>
          </a:xfrm>
          <a:prstGeom prst="rect">
            <a:avLst/>
          </a:prstGeom>
          <a:noFill/>
        </p:spPr>
        <p:txBody>
          <a:bodyPr wrap="none" rtlCol="0">
            <a:spAutoFit/>
          </a:bodyPr>
          <a:lstStyle/>
          <a:p>
            <a:r>
              <a:rPr lang="en-US" smtClean="0"/>
              <a:t>      Hey this works: </a:t>
            </a:r>
          </a:p>
          <a:p>
            <a:pPr marL="285750" indent="-285750">
              <a:buFont typeface="Arial" panose="020B0604020202020204" pitchFamily="34" charset="0"/>
              <a:buChar char="•"/>
            </a:pPr>
            <a:r>
              <a:rPr lang="en-US"/>
              <a:t>t</a:t>
            </a:r>
            <a:r>
              <a:rPr lang="en-US" smtClean="0"/>
              <a:t>he process completed</a:t>
            </a:r>
          </a:p>
          <a:p>
            <a:pPr marL="285750" indent="-285750">
              <a:buFont typeface="Arial" panose="020B0604020202020204" pitchFamily="34" charset="0"/>
              <a:buChar char="•"/>
            </a:pPr>
            <a:r>
              <a:rPr lang="en-US" smtClean="0"/>
              <a:t>3  compressed files produced</a:t>
            </a:r>
          </a:p>
          <a:p>
            <a:pPr marL="285750" indent="-285750">
              <a:buFont typeface="Arial" panose="020B0604020202020204" pitchFamily="34" charset="0"/>
              <a:buChar char="•"/>
            </a:pPr>
            <a:r>
              <a:rPr lang="en-US" smtClean="0"/>
              <a:t>and there was no email sent</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85800"/>
            <a:ext cx="32861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178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US" sz="1600" b="1"/>
              <a:t>Now we are </a:t>
            </a:r>
            <a:r>
              <a:rPr lang="en-US" sz="1600" b="1" smtClean="0"/>
              <a:t>in </a:t>
            </a:r>
            <a:r>
              <a:rPr lang="en-US" sz="1600" b="1"/>
              <a:t>a kind of limbo </a:t>
            </a:r>
            <a:r>
              <a:rPr lang="en-US" sz="1600" b="1" smtClean="0"/>
              <a:t>status</a:t>
            </a:r>
            <a:br>
              <a:rPr lang="en-US" sz="1600" b="1" smtClean="0"/>
            </a:br>
            <a:r>
              <a:rPr lang="en-US" sz="1600" b="1" smtClean="0"/>
              <a:t>Our program completed</a:t>
            </a:r>
            <a:br>
              <a:rPr lang="en-US" sz="1600" b="1" smtClean="0"/>
            </a:br>
            <a:r>
              <a:rPr lang="en-US" sz="1600" b="1" smtClean="0"/>
              <a:t>We know that there sould be something going on somewhere</a:t>
            </a:r>
            <a:br>
              <a:rPr lang="en-US" sz="1600" b="1" smtClean="0"/>
            </a:br>
            <a:endParaRPr lang="en-US" sz="1600" b="1"/>
          </a:p>
        </p:txBody>
      </p:sp>
      <p:sp>
        <p:nvSpPr>
          <p:cNvPr id="3" name="Content Placeholder 2"/>
          <p:cNvSpPr>
            <a:spLocks noGrp="1"/>
          </p:cNvSpPr>
          <p:nvPr>
            <p:ph idx="1"/>
          </p:nvPr>
        </p:nvSpPr>
        <p:spPr>
          <a:xfrm>
            <a:off x="457200" y="914400"/>
            <a:ext cx="8229600" cy="5715000"/>
          </a:xfrm>
        </p:spPr>
        <p:txBody>
          <a:bodyPr>
            <a:normAutofit/>
          </a:bodyPr>
          <a:lstStyle/>
          <a:p>
            <a:r>
              <a:rPr lang="en-US" sz="1200" b="1" smtClean="0"/>
              <a:t>It is time to get back to our enlightment training</a:t>
            </a:r>
          </a:p>
          <a:p>
            <a:pPr marL="0" indent="0">
              <a:buNone/>
            </a:pPr>
            <a:r>
              <a:rPr lang="en-US" sz="1200" b="1" smtClean="0"/>
              <a:t>          We spoke about jobs, it was said that workflows are the ultimate modern thing ... </a:t>
            </a:r>
          </a:p>
          <a:p>
            <a:pPr marL="0" indent="0">
              <a:buNone/>
            </a:pPr>
            <a:r>
              <a:rPr lang="en-US" sz="1200" b="1" smtClean="0"/>
              <a:t>          But to resume the workflow ...</a:t>
            </a:r>
          </a:p>
          <a:p>
            <a:r>
              <a:rPr lang="en-US" sz="1200" b="1" i="1" smtClean="0"/>
              <a:t>You need the jobs paraphernalia </a:t>
            </a:r>
            <a:r>
              <a:rPr lang="en-US" sz="1200" b="1" smtClean="0"/>
              <a:t>... which was mentioned en passant like a minor thing before many slides ago</a:t>
            </a:r>
          </a:p>
          <a:p>
            <a:endParaRPr lang="en-US" sz="1200" smtClean="0"/>
          </a:p>
          <a:p>
            <a:endParaRPr lang="en-US" sz="1200" smtClean="0"/>
          </a:p>
          <a:p>
            <a:endParaRPr lang="en-US" sz="1200" smtClean="0"/>
          </a:p>
          <a:p>
            <a:endParaRPr lang="en-US" sz="1200" smtClean="0"/>
          </a:p>
          <a:p>
            <a:endParaRPr lang="en-US" sz="1200" smtClean="0"/>
          </a:p>
          <a:p>
            <a:endParaRPr lang="en-US" sz="1200"/>
          </a:p>
          <a:p>
            <a:endParaRPr lang="en-US" sz="1200" smtClean="0"/>
          </a:p>
          <a:p>
            <a:r>
              <a:rPr lang="en-US" sz="1200" b="1" smtClean="0"/>
              <a:t>So we check in a powershell session what jobs are running. Let’s open a PowerShell command window </a:t>
            </a:r>
            <a:r>
              <a:rPr lang="en-US" sz="1200" b="1" smtClean="0"/>
              <a:t>and execute </a:t>
            </a:r>
          </a:p>
          <a:p>
            <a:pPr marL="0" indent="0">
              <a:buNone/>
            </a:pPr>
            <a:r>
              <a:rPr lang="en-US" sz="1200" b="1"/>
              <a:t> </a:t>
            </a:r>
            <a:r>
              <a:rPr lang="en-US" sz="1200" b="1" smtClean="0"/>
              <a:t>         </a:t>
            </a:r>
            <a:r>
              <a:rPr lang="en-US" sz="1200" b="1" smtClean="0"/>
              <a:t>Get-Job </a:t>
            </a:r>
            <a:r>
              <a:rPr lang="en-US" sz="1200" b="1" smtClean="0"/>
              <a:t>...</a:t>
            </a:r>
          </a:p>
          <a:p>
            <a:endParaRPr lang="en-US" sz="1200"/>
          </a:p>
          <a:p>
            <a:endParaRPr lang="en-US" sz="1200" smtClean="0"/>
          </a:p>
          <a:p>
            <a:endParaRPr lang="en-US" sz="1200"/>
          </a:p>
          <a:p>
            <a:endParaRPr lang="en-US" sz="1200" smtClean="0"/>
          </a:p>
          <a:p>
            <a:endParaRPr lang="en-US" sz="1200"/>
          </a:p>
          <a:p>
            <a:endParaRPr lang="en-US" sz="1200" smtClean="0"/>
          </a:p>
          <a:p>
            <a:pPr marL="0" indent="0">
              <a:buNone/>
            </a:pPr>
            <a:r>
              <a:rPr lang="en-US" sz="1200" b="1" smtClean="0"/>
              <a:t>          and ...</a:t>
            </a:r>
            <a:endParaRPr lang="en-US" sz="1200" b="1"/>
          </a:p>
          <a:p>
            <a:endParaRPr lang="en-US" sz="1200" smtClean="0"/>
          </a:p>
          <a:p>
            <a:r>
              <a:rPr lang="en-US" sz="1200" b="1" smtClean="0"/>
              <a:t>... we realize that working on workflows we were creating jobs!</a:t>
            </a:r>
          </a:p>
          <a:p>
            <a:pPr marL="0" indent="0">
              <a:buNone/>
            </a:pPr>
            <a:endParaRPr lang="en-US" sz="1200" b="1" smtClean="0"/>
          </a:p>
          <a:p>
            <a:pPr marL="0" indent="0">
              <a:buNone/>
            </a:pPr>
            <a:r>
              <a:rPr lang="en-US" sz="1200" smtClean="0"/>
              <a:t>note to aspiring politicians in the audience, you can use this for you campaigns</a:t>
            </a:r>
          </a:p>
          <a:p>
            <a:endParaRPr lang="en-US" sz="1200" smtClean="0"/>
          </a:p>
          <a:p>
            <a:endParaRPr lang="en-US" sz="1200"/>
          </a:p>
          <a:p>
            <a:endParaRPr lang="en-US" sz="1200"/>
          </a:p>
        </p:txBody>
      </p:sp>
      <p:pic>
        <p:nvPicPr>
          <p:cNvPr id="4" name="Content Placeholder 3"/>
          <p:cNvPicPr>
            <a:picLocks noChangeAspect="1"/>
          </p:cNvPicPr>
          <p:nvPr/>
        </p:nvPicPr>
        <p:blipFill>
          <a:blip r:embed="rId3"/>
          <a:stretch>
            <a:fillRect/>
          </a:stretch>
        </p:blipFill>
        <p:spPr>
          <a:xfrm>
            <a:off x="914401" y="1981200"/>
            <a:ext cx="2209800" cy="1372475"/>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588" y="4114800"/>
            <a:ext cx="73628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461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1600" b="1" smtClean="0"/>
              <a:t>Resuming workflows for the rest of us</a:t>
            </a:r>
            <a:endParaRPr lang="en-US" sz="1600" b="1"/>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1200" smtClean="0"/>
              <a:t>           </a:t>
            </a:r>
            <a:r>
              <a:rPr lang="en-US" sz="1600" b="1" smtClean="0"/>
              <a:t>There are two ways to resume the workflow</a:t>
            </a:r>
          </a:p>
          <a:p>
            <a:pPr marL="0" indent="0">
              <a:buNone/>
            </a:pPr>
            <a:endParaRPr lang="en-US" sz="1600" b="1"/>
          </a:p>
          <a:p>
            <a:pPr marL="0" indent="0">
              <a:buNone/>
            </a:pPr>
            <a:endParaRPr lang="en-US" sz="1600" b="1" smtClean="0"/>
          </a:p>
          <a:p>
            <a:r>
              <a:rPr lang="en-US" sz="1400" b="1" smtClean="0"/>
              <a:t>The first one is to dig in the documentation of both jobs and workflows, learn the many switches there, use them as appropiate. Been there, done that, total confusion</a:t>
            </a:r>
          </a:p>
          <a:p>
            <a:endParaRPr lang="en-US" sz="1400" b="1" smtClean="0"/>
          </a:p>
          <a:p>
            <a:pPr marL="0" indent="0">
              <a:buNone/>
            </a:pPr>
            <a:r>
              <a:rPr lang="en-US" sz="1400" b="1" smtClean="0"/>
              <a:t>         The second one is this:</a:t>
            </a:r>
          </a:p>
          <a:p>
            <a:r>
              <a:rPr lang="en-US" sz="1400" b="1" smtClean="0"/>
              <a:t>Use this line of code within another powershell script, let’s name it ResumeWorkflow.ps1</a:t>
            </a:r>
          </a:p>
          <a:p>
            <a:pPr marL="0" indent="0">
              <a:buNone/>
            </a:pPr>
            <a:r>
              <a:rPr lang="en-US" sz="1400" b="1" smtClean="0"/>
              <a:t>         # </a:t>
            </a:r>
            <a:r>
              <a:rPr lang="en-US" sz="1400" b="1"/>
              <a:t>SAVE THIS LINE </a:t>
            </a:r>
          </a:p>
          <a:p>
            <a:pPr marL="0" indent="0">
              <a:buNone/>
            </a:pPr>
            <a:r>
              <a:rPr lang="en-US" sz="1400" b="1" smtClean="0"/>
              <a:t>        </a:t>
            </a:r>
            <a:r>
              <a:rPr lang="en-US" sz="1400" b="1" smtClean="0">
                <a:solidFill>
                  <a:srgbClr val="00B050"/>
                </a:solidFill>
              </a:rPr>
              <a:t>Get-Job </a:t>
            </a:r>
            <a:r>
              <a:rPr lang="en-US" sz="1400" b="1">
                <a:solidFill>
                  <a:srgbClr val="00B050"/>
                </a:solidFill>
              </a:rPr>
              <a:t>-State Suspended | Resume-Job -Wait| </a:t>
            </a:r>
            <a:r>
              <a:rPr lang="en-US" sz="1400" b="1" smtClean="0">
                <a:solidFill>
                  <a:srgbClr val="00B050"/>
                </a:solidFill>
              </a:rPr>
              <a:t>Wait-Job</a:t>
            </a:r>
          </a:p>
          <a:p>
            <a:pPr marL="0" indent="0">
              <a:buNone/>
            </a:pPr>
            <a:endParaRPr lang="en-US" sz="1400" b="1" smtClean="0">
              <a:solidFill>
                <a:srgbClr val="00B050"/>
              </a:solidFill>
            </a:endParaRPr>
          </a:p>
          <a:p>
            <a:r>
              <a:rPr lang="en-US" sz="1400" b="1" smtClean="0"/>
              <a:t>Wrap it in a cmd file like this one, conveniently named ResumeWorkflow.cmd</a:t>
            </a:r>
          </a:p>
          <a:p>
            <a:pPr marL="0" indent="0">
              <a:buNone/>
            </a:pPr>
            <a:r>
              <a:rPr lang="en-US" sz="1400" b="1" smtClean="0"/>
              <a:t>         powershell C:\WORKFLOWS\ResumeWorkFlow.ps1 &gt; C:\WORKFLOWS\ResumeWorkFlow.out</a:t>
            </a:r>
          </a:p>
          <a:p>
            <a:pPr marL="0" indent="0">
              <a:buNone/>
            </a:pPr>
            <a:endParaRPr lang="en-US" sz="1400" b="1" smtClean="0"/>
          </a:p>
          <a:p>
            <a:r>
              <a:rPr lang="en-US" sz="1400" b="1" smtClean="0"/>
              <a:t>And execute it</a:t>
            </a:r>
            <a:endParaRPr lang="en-US" sz="1400" b="1"/>
          </a:p>
          <a:p>
            <a:endParaRPr lang="en-US" sz="1400" b="1" smtClean="0"/>
          </a:p>
          <a:p>
            <a:endParaRPr lang="en-US" sz="1200"/>
          </a:p>
        </p:txBody>
      </p:sp>
    </p:spTree>
    <p:extLst>
      <p:ext uri="{BB962C8B-B14F-4D97-AF65-F5344CB8AC3E}">
        <p14:creationId xmlns:p14="http://schemas.microsoft.com/office/powerpoint/2010/main" val="11865927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1600" b="1"/>
              <a:t>A</a:t>
            </a:r>
            <a:r>
              <a:rPr lang="en-US" sz="1600" b="1" smtClean="0"/>
              <a:t>nd our </a:t>
            </a:r>
            <a:r>
              <a:rPr lang="en-US" sz="1600" b="1" smtClean="0"/>
              <a:t>stopped worklow  </a:t>
            </a:r>
            <a:r>
              <a:rPr lang="en-US" sz="1600" b="1" smtClean="0"/>
              <a:t>could be resumed</a:t>
            </a:r>
            <a:endParaRPr lang="en-US" sz="1600" b="1"/>
          </a:p>
        </p:txBody>
      </p:sp>
      <p:sp>
        <p:nvSpPr>
          <p:cNvPr id="3" name="Content Placeholder 2"/>
          <p:cNvSpPr>
            <a:spLocks noGrp="1"/>
          </p:cNvSpPr>
          <p:nvPr>
            <p:ph idx="1"/>
          </p:nvPr>
        </p:nvSpPr>
        <p:spPr>
          <a:xfrm>
            <a:off x="533400" y="952500"/>
            <a:ext cx="8534400" cy="5753100"/>
          </a:xfrm>
        </p:spPr>
        <p:txBody>
          <a:bodyPr>
            <a:normAutofit/>
          </a:bodyPr>
          <a:lstStyle/>
          <a:p>
            <a:pPr marL="0" indent="0">
              <a:buNone/>
            </a:pPr>
            <a:r>
              <a:rPr lang="en-US" sz="1200" b="1" smtClean="0"/>
              <a:t>Before</a:t>
            </a:r>
          </a:p>
          <a:p>
            <a:pPr marL="0" indent="0">
              <a:buNone/>
            </a:pPr>
            <a:endParaRPr lang="en-US" sz="1200"/>
          </a:p>
          <a:p>
            <a:pPr marL="0" indent="0">
              <a:buNone/>
            </a:pPr>
            <a:endParaRPr lang="en-US" sz="1200" smtClean="0"/>
          </a:p>
          <a:p>
            <a:pPr marL="0" indent="0">
              <a:buNone/>
            </a:pPr>
            <a:endParaRPr lang="en-US" sz="1200" smtClean="0"/>
          </a:p>
          <a:p>
            <a:pPr marL="0" indent="0">
              <a:buNone/>
            </a:pPr>
            <a:endParaRPr lang="en-US" sz="1200"/>
          </a:p>
          <a:p>
            <a:pPr marL="0" indent="0">
              <a:buNone/>
            </a:pPr>
            <a:endParaRPr lang="en-US" sz="1200"/>
          </a:p>
          <a:p>
            <a:pPr marL="0" indent="0">
              <a:buNone/>
            </a:pPr>
            <a:r>
              <a:rPr lang="en-US" sz="1200" b="1" smtClean="0"/>
              <a:t>After</a:t>
            </a:r>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r>
              <a:rPr lang="en-US" sz="1200" smtClean="0"/>
              <a:t>Output, State changes to Completed</a:t>
            </a:r>
          </a:p>
          <a:p>
            <a:pPr marL="0" indent="0">
              <a:buNone/>
            </a:pPr>
            <a:r>
              <a:rPr lang="en-US" sz="1200" b="1" smtClean="0"/>
              <a:t>Generated output file:</a:t>
            </a:r>
            <a:endParaRPr lang="en-US" sz="1200" b="1"/>
          </a:p>
          <a:p>
            <a:pPr marL="0" indent="0">
              <a:buNone/>
            </a:pPr>
            <a:r>
              <a:rPr lang="en-US" sz="1200" b="1"/>
              <a:t>Id     Name      </a:t>
            </a:r>
            <a:r>
              <a:rPr lang="en-US" sz="1200" b="1" smtClean="0"/>
              <a:t>PSJobTypeName   </a:t>
            </a:r>
            <a:r>
              <a:rPr lang="en-US" sz="1200" b="1"/>
              <a:t>State         </a:t>
            </a:r>
            <a:r>
              <a:rPr lang="en-US" sz="1200" b="1" smtClean="0"/>
              <a:t>   HasMoreData     </a:t>
            </a:r>
            <a:r>
              <a:rPr lang="en-US" sz="1200" b="1"/>
              <a:t>Location  </a:t>
            </a:r>
          </a:p>
          <a:p>
            <a:pPr marL="0" indent="0">
              <a:buNone/>
            </a:pPr>
            <a:r>
              <a:rPr lang="en-US" sz="1200" b="1"/>
              <a:t>--     ----            -------------   -----     </a:t>
            </a:r>
            <a:r>
              <a:rPr lang="en-US" sz="1200" b="1" smtClean="0"/>
              <a:t>-----------         --------  </a:t>
            </a:r>
            <a:endParaRPr lang="en-US" sz="1200" b="1"/>
          </a:p>
          <a:p>
            <a:pPr marL="0" indent="0">
              <a:buNone/>
            </a:pPr>
            <a:r>
              <a:rPr lang="en-US" sz="1200" b="1"/>
              <a:t>2      Job1         </a:t>
            </a:r>
            <a:r>
              <a:rPr lang="en-US" sz="1200" b="1" smtClean="0"/>
              <a:t>PSWorkflowJob   </a:t>
            </a:r>
            <a:r>
              <a:rPr lang="en-US" sz="1200" b="1" smtClean="0">
                <a:solidFill>
                  <a:srgbClr val="00B050"/>
                </a:solidFill>
              </a:rPr>
              <a:t>Completed</a:t>
            </a:r>
            <a:r>
              <a:rPr lang="en-US" sz="1200" b="1" smtClean="0"/>
              <a:t>   True                      localhost </a:t>
            </a:r>
            <a:endParaRPr lang="en-US" sz="1200" b="1"/>
          </a:p>
          <a:p>
            <a:pPr marL="0" indent="0">
              <a:buNone/>
            </a:pPr>
            <a:r>
              <a:rPr lang="en-US" sz="1200"/>
              <a:t>Time after resuming workflow</a:t>
            </a:r>
          </a:p>
          <a:p>
            <a:pPr marL="0" indent="0">
              <a:buNone/>
            </a:pPr>
            <a:r>
              <a:rPr lang="en-US" sz="1200"/>
              <a:t>2/14/2020 2:59:20 </a:t>
            </a:r>
            <a:r>
              <a:rPr lang="en-US" sz="1200" smtClean="0"/>
              <a:t>PM</a:t>
            </a:r>
          </a:p>
          <a:p>
            <a:pPr marL="0" indent="0">
              <a:buNone/>
            </a:pPr>
            <a:endParaRPr lang="en-US" sz="1200" smtClean="0"/>
          </a:p>
          <a:p>
            <a:pPr marL="0" indent="0">
              <a:buNone/>
            </a:pPr>
            <a:r>
              <a:rPr lang="en-US" sz="1200" b="1" smtClean="0"/>
              <a:t>And we get our email!</a:t>
            </a:r>
            <a:endParaRPr lang="en-US" sz="1200" b="1"/>
          </a:p>
          <a:p>
            <a:pPr marL="0" indent="0">
              <a:buNone/>
            </a:pPr>
            <a:endParaRPr lang="en-US" sz="1200" smtClean="0"/>
          </a:p>
          <a:p>
            <a:pPr marL="0" indent="0">
              <a:buNone/>
            </a:pPr>
            <a:endParaRPr lang="en-US" sz="120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5029200"/>
            <a:ext cx="6172200" cy="1690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371600"/>
            <a:ext cx="40005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743200"/>
            <a:ext cx="40481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124200" y="5638800"/>
            <a:ext cx="1752599" cy="76200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2060"/>
                </a:solidFill>
              </a:rPr>
              <a:t>server name ommited</a:t>
            </a:r>
            <a:endParaRPr lang="en-US">
              <a:solidFill>
                <a:srgbClr val="002060"/>
              </a:solidFill>
            </a:endParaRPr>
          </a:p>
        </p:txBody>
      </p:sp>
    </p:spTree>
    <p:extLst>
      <p:ext uri="{BB962C8B-B14F-4D97-AF65-F5344CB8AC3E}">
        <p14:creationId xmlns:p14="http://schemas.microsoft.com/office/powerpoint/2010/main" val="20974241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1600" b="1" smtClean="0"/>
              <a:t>Stopping and Resuming Workflows ...</a:t>
            </a:r>
            <a:br>
              <a:rPr lang="en-US" sz="1600" b="1" smtClean="0"/>
            </a:br>
            <a:r>
              <a:rPr lang="en-US" sz="1600" b="1" smtClean="0"/>
              <a:t>Resumed</a:t>
            </a:r>
            <a:endParaRPr lang="en-US" sz="1600" b="1"/>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buAutoNum type="arabicParenR"/>
            </a:pPr>
            <a:r>
              <a:rPr lang="en-US" sz="1600" b="1" smtClean="0"/>
              <a:t>In your worflow script place the call to </a:t>
            </a:r>
          </a:p>
          <a:p>
            <a:pPr marL="0" indent="0">
              <a:buNone/>
            </a:pPr>
            <a:r>
              <a:rPr lang="en-US" sz="1600" b="1" smtClean="0"/>
              <a:t>	Suspend-Workflow</a:t>
            </a:r>
          </a:p>
          <a:p>
            <a:pPr marL="0" indent="0">
              <a:buNone/>
            </a:pPr>
            <a:r>
              <a:rPr lang="en-US" sz="1600" b="1" smtClean="0"/>
              <a:t>	In the right place (*) for the condition needed</a:t>
            </a:r>
          </a:p>
          <a:p>
            <a:pPr marL="0" indent="0">
              <a:buNone/>
            </a:pPr>
            <a:endParaRPr lang="en-US" sz="1600" b="1"/>
          </a:p>
          <a:p>
            <a:pPr marL="0" indent="0">
              <a:buNone/>
            </a:pPr>
            <a:r>
              <a:rPr lang="en-US" sz="1600" b="1" smtClean="0"/>
              <a:t>2) Have your ResumeWorflow.cmd file ready</a:t>
            </a:r>
          </a:p>
          <a:p>
            <a:pPr marL="0" indent="0">
              <a:buNone/>
            </a:pPr>
            <a:endParaRPr lang="en-US" sz="1600" b="1"/>
          </a:p>
          <a:p>
            <a:pPr marL="0" indent="0">
              <a:buNone/>
            </a:pPr>
            <a:r>
              <a:rPr lang="en-US" sz="1600" b="1" smtClean="0"/>
              <a:t>3) Execute your workflow</a:t>
            </a:r>
          </a:p>
          <a:p>
            <a:pPr marL="0" indent="0">
              <a:buNone/>
            </a:pPr>
            <a:endParaRPr lang="en-US" sz="1600" b="1"/>
          </a:p>
          <a:p>
            <a:pPr marL="0" indent="0">
              <a:buNone/>
            </a:pPr>
            <a:r>
              <a:rPr lang="en-US" sz="1600" b="1" smtClean="0"/>
              <a:t>4) Execute if needed you ResumeWorkflow.cmd</a:t>
            </a:r>
          </a:p>
          <a:p>
            <a:pPr marL="0" indent="0">
              <a:buNone/>
            </a:pPr>
            <a:endParaRPr lang="en-US" sz="1600" b="1"/>
          </a:p>
          <a:p>
            <a:pPr marL="0" indent="0">
              <a:buNone/>
            </a:pPr>
            <a:r>
              <a:rPr lang="en-US" sz="1600" b="1" smtClean="0"/>
              <a:t>Note here: no issue if you execute your ResumeWorkflow twice or more times: no harm done, see the output (no jobs shown)</a:t>
            </a:r>
          </a:p>
          <a:p>
            <a:pPr marL="0" indent="0">
              <a:buNone/>
            </a:pPr>
            <a:endParaRPr lang="en-US" sz="1600" b="1"/>
          </a:p>
          <a:p>
            <a:pPr marL="0" indent="0">
              <a:buNone/>
            </a:pPr>
            <a:r>
              <a:rPr lang="en-US" sz="1600" b="1" smtClean="0"/>
              <a:t>Time </a:t>
            </a:r>
            <a:r>
              <a:rPr lang="en-US" sz="1600" b="1"/>
              <a:t>after resuming workflow</a:t>
            </a:r>
          </a:p>
          <a:p>
            <a:pPr marL="0" indent="0">
              <a:buNone/>
            </a:pPr>
            <a:r>
              <a:rPr lang="en-US" sz="1600" b="1"/>
              <a:t>2/14/2020 3:17:12 PM</a:t>
            </a:r>
          </a:p>
          <a:p>
            <a:pPr marL="0" indent="0">
              <a:buNone/>
            </a:pPr>
            <a:endParaRPr lang="en-US" sz="1600" b="1" smtClean="0"/>
          </a:p>
          <a:p>
            <a:pPr marL="0" indent="0">
              <a:buNone/>
            </a:pPr>
            <a:endParaRPr lang="en-US" sz="1600" b="1"/>
          </a:p>
          <a:p>
            <a:pPr marL="0" indent="0">
              <a:buNone/>
            </a:pPr>
            <a:endParaRPr lang="en-US" sz="1200" smtClean="0"/>
          </a:p>
          <a:p>
            <a:pPr marL="0" indent="0">
              <a:buNone/>
            </a:pPr>
            <a:r>
              <a:rPr lang="en-US" sz="1200" b="1" smtClean="0"/>
              <a:t>(*) </a:t>
            </a:r>
            <a:r>
              <a:rPr lang="en-US" sz="1200" smtClean="0"/>
              <a:t>you will very soon discover that you cannot place the condition inside your trusty InlineScripts, it has to be out in the </a:t>
            </a:r>
            <a:r>
              <a:rPr lang="en-US" sz="1200" b="1" smtClean="0">
                <a:solidFill>
                  <a:schemeClr val="accent6"/>
                </a:solidFill>
              </a:rPr>
              <a:t>Orange</a:t>
            </a:r>
            <a:r>
              <a:rPr lang="en-US" sz="1200" smtClean="0"/>
              <a:t> zone (check one of the first slides)</a:t>
            </a:r>
            <a:endParaRPr lang="en-US" sz="1200"/>
          </a:p>
          <a:p>
            <a:endParaRPr lang="en-US" sz="1200"/>
          </a:p>
        </p:txBody>
      </p:sp>
    </p:spTree>
    <p:extLst>
      <p:ext uri="{BB962C8B-B14F-4D97-AF65-F5344CB8AC3E}">
        <p14:creationId xmlns:p14="http://schemas.microsoft.com/office/powerpoint/2010/main" val="2652942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9140" y="838200"/>
            <a:ext cx="8115260" cy="5911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7580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links</a:t>
            </a:r>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a:t>All source code </a:t>
            </a:r>
            <a:r>
              <a:rPr lang="en-US" smtClean="0"/>
              <a:t>here</a:t>
            </a:r>
          </a:p>
          <a:p>
            <a:pPr marL="0" indent="0">
              <a:buNone/>
            </a:pPr>
            <a:endParaRPr lang="en-US"/>
          </a:p>
          <a:p>
            <a:pPr marL="0" indent="0">
              <a:buNone/>
            </a:pPr>
            <a:r>
              <a:rPr lang="en-US" b="1" u="sng">
                <a:hlinkClick r:id="rId2"/>
              </a:rPr>
              <a:t>https://</a:t>
            </a:r>
            <a:r>
              <a:rPr lang="en-US" b="1" u="sng" smtClean="0">
                <a:hlinkClick r:id="rId2"/>
              </a:rPr>
              <a:t>drive.google.com/open?id=1aNNzwni5BBe-iONJgxrBka8e4QZEoTDN</a:t>
            </a:r>
            <a:endParaRPr lang="en-US" b="1" u="sng" smtClean="0"/>
          </a:p>
          <a:p>
            <a:pPr marL="0" indent="0">
              <a:buNone/>
            </a:pPr>
            <a:r>
              <a:rPr lang="en-US"/>
              <a:t> </a:t>
            </a:r>
          </a:p>
          <a:p>
            <a:pPr marL="0" indent="0">
              <a:buNone/>
            </a:pPr>
            <a:r>
              <a:rPr lang="en-US"/>
              <a:t>link to Snover’s talk about programming with hand grenades (near the 5:30 minutes)</a:t>
            </a:r>
          </a:p>
          <a:p>
            <a:pPr marL="0" indent="0">
              <a:buNone/>
            </a:pPr>
            <a:r>
              <a:rPr lang="en-US"/>
              <a:t> </a:t>
            </a:r>
          </a:p>
          <a:p>
            <a:pPr marL="0" indent="0">
              <a:buNone/>
            </a:pPr>
            <a:r>
              <a:rPr lang="en-US" b="1" u="sng">
                <a:hlinkClick r:id="rId3"/>
              </a:rPr>
              <a:t>https://channel9.msdn.com/Shows/Going+Deep/Expert-to-Expert-Erik-Meijer-and-Jeffrey-Snover-Inside-PowerShell?term=E2EMeijerSnoverPowerShell_ch9.wmv&amp;lang-en=true</a:t>
            </a:r>
            <a:endParaRPr lang="en-US" b="1" u="sng"/>
          </a:p>
          <a:p>
            <a:pPr marL="0" indent="0">
              <a:buNone/>
            </a:pPr>
            <a:endParaRPr lang="en-US" u="sng"/>
          </a:p>
          <a:p>
            <a:r>
              <a:rPr lang="en-US" smtClean="0"/>
              <a:t>Keep this link handy, you will need it</a:t>
            </a:r>
          </a:p>
          <a:p>
            <a:pPr marL="0" indent="0">
              <a:buNone/>
            </a:pPr>
            <a:endParaRPr lang="en-US" u="sng"/>
          </a:p>
          <a:p>
            <a:pPr marL="0" indent="0">
              <a:buNone/>
            </a:pPr>
            <a:r>
              <a:rPr lang="en-US" b="1">
                <a:hlinkClick r:id="rId4"/>
              </a:rPr>
              <a:t>https://devblogs.microsoft.com/scripting/powershell-workflows-the-basics/</a:t>
            </a:r>
            <a:endParaRPr lang="en-US" b="1"/>
          </a:p>
          <a:p>
            <a:pPr marL="0" indent="0">
              <a:buNone/>
            </a:pPr>
            <a:r>
              <a:rPr lang="en-US"/>
              <a:t> </a:t>
            </a:r>
          </a:p>
          <a:p>
            <a:pPr marL="0" indent="0">
              <a:buNone/>
            </a:pPr>
            <a:endParaRPr lang="en-US"/>
          </a:p>
        </p:txBody>
      </p:sp>
    </p:spTree>
    <p:extLst>
      <p:ext uri="{BB962C8B-B14F-4D97-AF65-F5344CB8AC3E}">
        <p14:creationId xmlns:p14="http://schemas.microsoft.com/office/powerpoint/2010/main" val="77949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558" y="1"/>
            <a:ext cx="8772642" cy="106679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This is the plan</a:t>
            </a:r>
            <a:endParaRPr lang="en-US"/>
          </a:p>
        </p:txBody>
      </p:sp>
      <p:sp>
        <p:nvSpPr>
          <p:cNvPr id="3" name="Text Placeholder 2"/>
          <p:cNvSpPr txBox="1">
            <a:spLocks/>
          </p:cNvSpPr>
          <p:nvPr/>
        </p:nvSpPr>
        <p:spPr>
          <a:xfrm>
            <a:off x="1692803" y="1371600"/>
            <a:ext cx="5520151" cy="45720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smtClean="0">
                <a:solidFill>
                  <a:schemeClr val="tx1"/>
                </a:solidFill>
              </a:rPr>
              <a:t>1) WorkFlows – what are they? – the book definition</a:t>
            </a:r>
          </a:p>
          <a:p>
            <a:endParaRPr lang="en-US" sz="1800" b="1" smtClean="0">
              <a:solidFill>
                <a:schemeClr val="tx1"/>
              </a:solidFill>
            </a:endParaRPr>
          </a:p>
          <a:p>
            <a:r>
              <a:rPr lang="en-US" sz="1800" b="1" smtClean="0">
                <a:solidFill>
                  <a:schemeClr val="tx1"/>
                </a:solidFill>
              </a:rPr>
              <a:t>2) The Hello World workflow program</a:t>
            </a:r>
          </a:p>
          <a:p>
            <a:endParaRPr lang="en-US" sz="1800" b="1" smtClean="0">
              <a:solidFill>
                <a:schemeClr val="tx1"/>
              </a:solidFill>
            </a:endParaRPr>
          </a:p>
          <a:p>
            <a:r>
              <a:rPr lang="en-US" sz="1800" b="1" smtClean="0">
                <a:solidFill>
                  <a:schemeClr val="tx1"/>
                </a:solidFill>
              </a:rPr>
              <a:t>3) A sample program using jobs</a:t>
            </a:r>
          </a:p>
          <a:p>
            <a:endParaRPr lang="en-US" sz="1800" b="1" smtClean="0">
              <a:solidFill>
                <a:schemeClr val="tx1"/>
              </a:solidFill>
            </a:endParaRPr>
          </a:p>
          <a:p>
            <a:r>
              <a:rPr lang="en-US" sz="1800" b="1" smtClean="0">
                <a:solidFill>
                  <a:schemeClr val="tx1"/>
                </a:solidFill>
              </a:rPr>
              <a:t>4) A sample program using workflows</a:t>
            </a:r>
          </a:p>
          <a:p>
            <a:endParaRPr lang="en-US" sz="1800" b="1" smtClean="0">
              <a:solidFill>
                <a:schemeClr val="tx1"/>
              </a:solidFill>
            </a:endParaRPr>
          </a:p>
          <a:p>
            <a:r>
              <a:rPr lang="en-US" sz="1800" b="1" smtClean="0">
                <a:solidFill>
                  <a:schemeClr val="tx1"/>
                </a:solidFill>
              </a:rPr>
              <a:t>5) Jobs program – the workflow version </a:t>
            </a:r>
          </a:p>
          <a:p>
            <a:endParaRPr lang="en-US" sz="1800" b="1">
              <a:solidFill>
                <a:schemeClr val="tx1"/>
              </a:solidFill>
            </a:endParaRPr>
          </a:p>
          <a:p>
            <a:r>
              <a:rPr lang="en-US" sz="1800" b="1" smtClean="0">
                <a:solidFill>
                  <a:schemeClr val="tx1"/>
                </a:solidFill>
              </a:rPr>
              <a:t>6) Stopping and restarting worflows </a:t>
            </a:r>
          </a:p>
          <a:p>
            <a:endParaRPr lang="en-US" sz="1800" b="1">
              <a:solidFill>
                <a:schemeClr val="tx1"/>
              </a:solidFill>
            </a:endParaRPr>
          </a:p>
          <a:p>
            <a:r>
              <a:rPr lang="en-US" sz="1800" b="1" smtClean="0">
                <a:solidFill>
                  <a:schemeClr val="tx1"/>
                </a:solidFill>
              </a:rPr>
              <a:t>7) Goodie</a:t>
            </a:r>
            <a:endParaRPr lang="en-US" sz="1800" b="1">
              <a:solidFill>
                <a:schemeClr val="tx1"/>
              </a:solidFill>
            </a:endParaRPr>
          </a:p>
        </p:txBody>
      </p:sp>
    </p:spTree>
    <p:extLst>
      <p:ext uri="{BB962C8B-B14F-4D97-AF65-F5344CB8AC3E}">
        <p14:creationId xmlns:p14="http://schemas.microsoft.com/office/powerpoint/2010/main" val="495514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2744" y="437936"/>
            <a:ext cx="8431205" cy="57342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err="1" smtClean="0"/>
              <a:t>WorkFlow</a:t>
            </a:r>
            <a:r>
              <a:rPr lang="en-US" sz="2800" b="1" smtClean="0"/>
              <a:t> – what is it – book definition</a:t>
            </a:r>
          </a:p>
          <a:p>
            <a:r>
              <a:rPr lang="en-US" sz="2000" smtClean="0"/>
              <a:t/>
            </a:r>
            <a:br>
              <a:rPr lang="en-US" sz="2000" smtClean="0"/>
            </a:br>
            <a:r>
              <a:rPr lang="en-US" sz="2000" smtClean="0"/>
              <a:t>Windows PowerShell workflows are designed for scenarios </a:t>
            </a:r>
          </a:p>
          <a:p>
            <a:r>
              <a:rPr lang="en-US" sz="2000" smtClean="0"/>
              <a:t>where these attributes are required:</a:t>
            </a:r>
          </a:p>
          <a:p>
            <a:pPr algn="l"/>
            <a:r>
              <a:rPr lang="en-US" sz="2000" smtClean="0"/>
              <a:t/>
            </a:r>
            <a:br>
              <a:rPr lang="en-US" sz="2000" smtClean="0"/>
            </a:br>
            <a:r>
              <a:rPr lang="en-US" sz="2000" smtClean="0"/>
              <a:t>* </a:t>
            </a:r>
            <a:r>
              <a:rPr lang="en-US" sz="2400" b="1" smtClean="0"/>
              <a:t>Long-running activities.</a:t>
            </a:r>
          </a:p>
          <a:p>
            <a:pPr algn="l"/>
            <a:r>
              <a:rPr lang="en-US" sz="2400" b="1" smtClean="0"/>
              <a:t/>
            </a:r>
            <a:br>
              <a:rPr lang="en-US" sz="2400" b="1" smtClean="0"/>
            </a:br>
            <a:r>
              <a:rPr lang="en-US" sz="2400" b="1" smtClean="0"/>
              <a:t>* Repeatable activities.</a:t>
            </a:r>
          </a:p>
          <a:p>
            <a:pPr algn="l"/>
            <a:r>
              <a:rPr lang="en-US" sz="2400" b="1" smtClean="0"/>
              <a:t/>
            </a:r>
            <a:br>
              <a:rPr lang="en-US" sz="2400" b="1" smtClean="0"/>
            </a:br>
            <a:r>
              <a:rPr lang="en-US" sz="2400" b="1" smtClean="0"/>
              <a:t>* Frequently executed activities.</a:t>
            </a:r>
          </a:p>
          <a:p>
            <a:pPr algn="l"/>
            <a:r>
              <a:rPr lang="en-US" sz="2400" b="1" smtClean="0"/>
              <a:t/>
            </a:r>
            <a:br>
              <a:rPr lang="en-US" sz="2400" b="1" smtClean="0"/>
            </a:br>
            <a:r>
              <a:rPr lang="en-US" sz="2400" b="1" smtClean="0">
                <a:solidFill>
                  <a:srgbClr val="0070C0"/>
                </a:solidFill>
              </a:rPr>
              <a:t>* Running activities in parallel across one or more machines.</a:t>
            </a:r>
          </a:p>
          <a:p>
            <a:pPr algn="l"/>
            <a:r>
              <a:rPr lang="en-US" sz="2400" b="1" smtClean="0">
                <a:solidFill>
                  <a:srgbClr val="0070C0"/>
                </a:solidFill>
              </a:rPr>
              <a:t/>
            </a:r>
            <a:br>
              <a:rPr lang="en-US" sz="2400" b="1" smtClean="0">
                <a:solidFill>
                  <a:srgbClr val="0070C0"/>
                </a:solidFill>
              </a:rPr>
            </a:br>
            <a:r>
              <a:rPr lang="en-US" sz="2400" b="1" smtClean="0">
                <a:solidFill>
                  <a:srgbClr val="0070C0"/>
                </a:solidFill>
              </a:rPr>
              <a:t>* Interruptible activities that can be stopped and re-started, which includes surviving a reboot of the system against which the workflow is executing.</a:t>
            </a:r>
            <a:br>
              <a:rPr lang="en-US" sz="2400" b="1" smtClean="0">
                <a:solidFill>
                  <a:srgbClr val="0070C0"/>
                </a:solidFill>
              </a:rPr>
            </a:br>
            <a:endParaRPr lang="en-US" sz="2400" b="1">
              <a:solidFill>
                <a:srgbClr val="0070C0"/>
              </a:solidFill>
            </a:endParaRPr>
          </a:p>
        </p:txBody>
      </p:sp>
    </p:spTree>
    <p:extLst>
      <p:ext uri="{BB962C8B-B14F-4D97-AF65-F5344CB8AC3E}">
        <p14:creationId xmlns:p14="http://schemas.microsoft.com/office/powerpoint/2010/main" val="3703290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885825"/>
            <a:ext cx="759142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23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50132"/>
            <a:ext cx="5181600"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685800"/>
            <a:ext cx="33242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6"/>
          <p:cNvSpPr>
            <a:spLocks noGrp="1"/>
          </p:cNvSpPr>
          <p:nvPr>
            <p:ph type="title"/>
          </p:nvPr>
        </p:nvSpPr>
        <p:spPr>
          <a:xfrm>
            <a:off x="457200" y="274638"/>
            <a:ext cx="8229600" cy="258762"/>
          </a:xfrm>
        </p:spPr>
        <p:txBody>
          <a:bodyPr>
            <a:noAutofit/>
          </a:bodyPr>
          <a:lstStyle/>
          <a:p>
            <a:r>
              <a:rPr lang="en-US" sz="1600" b="1" smtClean="0"/>
              <a:t>Sample workflow , my HelloWorld version</a:t>
            </a:r>
            <a:endParaRPr lang="en-US" sz="1600" b="1"/>
          </a:p>
        </p:txBody>
      </p:sp>
      <p:sp>
        <p:nvSpPr>
          <p:cNvPr id="8" name="Content Placeholder 7"/>
          <p:cNvSpPr>
            <a:spLocks noGrp="1"/>
          </p:cNvSpPr>
          <p:nvPr>
            <p:ph idx="1"/>
          </p:nvPr>
        </p:nvSpPr>
        <p:spPr>
          <a:xfrm>
            <a:off x="5715000" y="2133600"/>
            <a:ext cx="2971800" cy="3992563"/>
          </a:xfrm>
        </p:spPr>
        <p:txBody>
          <a:bodyPr>
            <a:normAutofit/>
          </a:bodyPr>
          <a:lstStyle/>
          <a:p>
            <a:pPr marL="0" indent="0">
              <a:buNone/>
            </a:pPr>
            <a:r>
              <a:rPr lang="en-US" sz="1600" smtClean="0"/>
              <a:t>Take home lessons:</a:t>
            </a:r>
          </a:p>
          <a:p>
            <a:pPr marL="0" indent="0">
              <a:buNone/>
            </a:pPr>
            <a:endParaRPr lang="en-US" sz="1600" smtClean="0"/>
          </a:p>
          <a:p>
            <a:pPr marL="0" indent="0">
              <a:buNone/>
            </a:pPr>
            <a:r>
              <a:rPr lang="en-US" sz="1600" smtClean="0"/>
              <a:t> Yes, workflows work as expected:</a:t>
            </a:r>
          </a:p>
          <a:p>
            <a:pPr marL="0" indent="0">
              <a:buNone/>
            </a:pPr>
            <a:endParaRPr lang="en-US" sz="1600"/>
          </a:p>
          <a:p>
            <a:pPr>
              <a:buFont typeface="Arial" charset="0"/>
              <a:buChar char="•"/>
            </a:pPr>
            <a:r>
              <a:rPr lang="en-US" sz="1600" smtClean="0"/>
              <a:t>The total time is the longest of the three “programs”</a:t>
            </a:r>
          </a:p>
          <a:p>
            <a:pPr>
              <a:buFont typeface="Arial" charset="0"/>
              <a:buChar char="•"/>
            </a:pPr>
            <a:r>
              <a:rPr lang="en-US" sz="1600" smtClean="0"/>
              <a:t>You define a workflow like a function, and call it </a:t>
            </a:r>
          </a:p>
          <a:p>
            <a:pPr>
              <a:buFont typeface="Arial" charset="0"/>
              <a:buChar char="•"/>
            </a:pPr>
            <a:r>
              <a:rPr lang="en-US" sz="1600" smtClean="0"/>
              <a:t>The </a:t>
            </a:r>
            <a:r>
              <a:rPr lang="en-US" sz="1600" err="1" smtClean="0"/>
              <a:t>InlineScripts</a:t>
            </a:r>
            <a:r>
              <a:rPr lang="en-US" sz="1600" smtClean="0"/>
              <a:t> are your friends</a:t>
            </a:r>
          </a:p>
          <a:p>
            <a:pPr marL="0" indent="0">
              <a:buNone/>
            </a:pPr>
            <a:endParaRPr lang="en-US" sz="1600" smtClean="0"/>
          </a:p>
          <a:p>
            <a:pPr marL="0" indent="0">
              <a:buNone/>
            </a:pPr>
            <a:endParaRPr lang="en-US" sz="1600" smtClean="0"/>
          </a:p>
          <a:p>
            <a:pPr>
              <a:buFont typeface="Arial" charset="0"/>
              <a:buChar char="•"/>
            </a:pPr>
            <a:endParaRPr lang="en-US" sz="1600"/>
          </a:p>
          <a:p>
            <a:pPr>
              <a:buFont typeface="Arial" charset="0"/>
              <a:buChar char="•"/>
            </a:pPr>
            <a:endParaRPr lang="en-US" sz="1600"/>
          </a:p>
        </p:txBody>
      </p:sp>
    </p:spTree>
    <p:extLst>
      <p:ext uri="{BB962C8B-B14F-4D97-AF65-F5344CB8AC3E}">
        <p14:creationId xmlns:p14="http://schemas.microsoft.com/office/powerpoint/2010/main" val="3478722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7772400" cy="685799"/>
          </a:xfrm>
        </p:spPr>
        <p:txBody>
          <a:bodyPr>
            <a:normAutofit fontScale="90000"/>
          </a:bodyPr>
          <a:lstStyle/>
          <a:p>
            <a:r>
              <a:rPr lang="en-US" sz="1600" b="1" smtClean="0"/>
              <a:t>First Things First - Scope and Visibility </a:t>
            </a:r>
            <a:r>
              <a:rPr lang="en-US" sz="1600" smtClean="0"/>
              <a:t/>
            </a:r>
            <a:br>
              <a:rPr lang="en-US" sz="1600" smtClean="0"/>
            </a:br>
            <a:r>
              <a:rPr lang="en-US" sz="1600" b="1" smtClean="0">
                <a:solidFill>
                  <a:srgbClr val="00B050"/>
                </a:solidFill>
              </a:rPr>
              <a:t>Green</a:t>
            </a:r>
            <a:r>
              <a:rPr lang="en-US" sz="1600" smtClean="0"/>
              <a:t> – </a:t>
            </a:r>
            <a:r>
              <a:rPr lang="en-US" sz="1600" err="1" smtClean="0"/>
              <a:t>powershell</a:t>
            </a:r>
            <a:r>
              <a:rPr lang="en-US" sz="1600" smtClean="0"/>
              <a:t> business as usual area</a:t>
            </a:r>
            <a:br>
              <a:rPr lang="en-US" sz="1600" smtClean="0"/>
            </a:br>
            <a:r>
              <a:rPr lang="en-US" sz="1600" b="1" smtClean="0">
                <a:solidFill>
                  <a:schemeClr val="accent6"/>
                </a:solidFill>
              </a:rPr>
              <a:t>Orange</a:t>
            </a:r>
            <a:r>
              <a:rPr lang="en-US" sz="1600" smtClean="0"/>
              <a:t>: workflow rules apply </a:t>
            </a:r>
            <a:endParaRPr lang="en-US" sz="1600"/>
          </a:p>
        </p:txBody>
      </p:sp>
      <p:sp>
        <p:nvSpPr>
          <p:cNvPr id="3" name="Subtitle 2"/>
          <p:cNvSpPr>
            <a:spLocks noGrp="1"/>
          </p:cNvSpPr>
          <p:nvPr>
            <p:ph type="subTitle" idx="1"/>
          </p:nvPr>
        </p:nvSpPr>
        <p:spPr>
          <a:xfrm>
            <a:off x="152400" y="857250"/>
            <a:ext cx="3886200" cy="5791200"/>
          </a:xfrm>
          <a:solidFill>
            <a:schemeClr val="tx1"/>
          </a:solidFill>
        </p:spPr>
        <p:txBody>
          <a:bodyPr>
            <a:normAutofit/>
          </a:bodyPr>
          <a:lstStyle/>
          <a:p>
            <a:pPr algn="l"/>
            <a:r>
              <a:rPr lang="en-US" sz="1200" b="0" smtClean="0">
                <a:solidFill>
                  <a:srgbClr val="569CD6"/>
                </a:solidFill>
                <a:effectLst/>
                <a:latin typeface="Consolas"/>
              </a:rPr>
              <a:t>workflow</a:t>
            </a:r>
            <a:r>
              <a:rPr lang="en-US" sz="1200" b="0" smtClean="0">
                <a:solidFill>
                  <a:srgbClr val="FFFFFF"/>
                </a:solidFill>
                <a:effectLst/>
                <a:latin typeface="Consolas"/>
              </a:rPr>
              <a:t> </a:t>
            </a:r>
            <a:r>
              <a:rPr lang="en-US" sz="1200" b="0" smtClean="0">
                <a:solidFill>
                  <a:srgbClr val="DCDCAA"/>
                </a:solidFill>
                <a:effectLst/>
                <a:latin typeface="Consolas"/>
              </a:rPr>
              <a:t>HelloWorld</a:t>
            </a:r>
            <a:endParaRPr lang="en-US" sz="1200" b="0" smtClean="0">
              <a:solidFill>
                <a:srgbClr val="FFFFFF"/>
              </a:solidFill>
              <a:effectLst/>
              <a:latin typeface="Consolas"/>
            </a:endParaRPr>
          </a:p>
          <a:p>
            <a:pPr algn="l"/>
            <a:r>
              <a:rPr lang="en-US" sz="1200" b="0" smtClean="0">
                <a:solidFill>
                  <a:srgbClr val="FFFFFF"/>
                </a:solidFill>
                <a:effectLst/>
                <a:latin typeface="Consolas"/>
              </a:rPr>
              <a:t>{</a:t>
            </a:r>
          </a:p>
          <a:p>
            <a:pPr algn="l"/>
            <a:endParaRPr lang="en-US" sz="1200" b="0" smtClean="0">
              <a:solidFill>
                <a:srgbClr val="FFFFFF"/>
              </a:solidFill>
              <a:effectLst/>
              <a:latin typeface="Consolas"/>
            </a:endParaRPr>
          </a:p>
          <a:p>
            <a:pPr algn="l"/>
            <a:r>
              <a:rPr lang="en-US" sz="1200" b="0" smtClean="0">
                <a:solidFill>
                  <a:srgbClr val="FFFFFF"/>
                </a:solidFill>
                <a:effectLst/>
                <a:latin typeface="Consolas"/>
              </a:rPr>
              <a:t>    </a:t>
            </a:r>
            <a:r>
              <a:rPr lang="en-US" sz="1200" b="0" err="1" smtClean="0">
                <a:solidFill>
                  <a:srgbClr val="C586C0"/>
                </a:solidFill>
                <a:effectLst/>
                <a:latin typeface="Consolas"/>
              </a:rPr>
              <a:t>InlineScript</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        </a:t>
            </a:r>
            <a:r>
              <a:rPr lang="en-US" sz="1200" b="0" smtClean="0">
                <a:solidFill>
                  <a:srgbClr val="CE9178"/>
                </a:solidFill>
                <a:effectLst/>
                <a:latin typeface="Consolas"/>
              </a:rPr>
              <a:t>"Before starting parallel process"</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r>
              <a:rPr lang="en-US" sz="1200" b="0" smtClean="0">
                <a:solidFill>
                  <a:srgbClr val="DCDCAA"/>
                </a:solidFill>
                <a:effectLst/>
                <a:latin typeface="Consolas"/>
              </a:rPr>
              <a:t>Get-Date</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
            </a:r>
            <a:br>
              <a:rPr lang="en-US" sz="1200" b="0" smtClean="0">
                <a:solidFill>
                  <a:srgbClr val="FFFFFF"/>
                </a:solidFill>
                <a:effectLst/>
                <a:latin typeface="Consolas"/>
              </a:rPr>
            </a:br>
            <a:r>
              <a:rPr lang="en-US" sz="1200" b="0" smtClean="0">
                <a:solidFill>
                  <a:srgbClr val="FFFFFF"/>
                </a:solidFill>
                <a:effectLst/>
                <a:latin typeface="Consolas"/>
              </a:rPr>
              <a:t>    </a:t>
            </a:r>
            <a:r>
              <a:rPr lang="en-US" sz="1200" b="0" smtClean="0">
                <a:solidFill>
                  <a:srgbClr val="C586C0"/>
                </a:solidFill>
                <a:effectLst/>
                <a:latin typeface="Consolas"/>
              </a:rPr>
              <a:t>parallel</a:t>
            </a:r>
            <a:r>
              <a:rPr lang="en-US" sz="1200" b="0" smtClean="0">
                <a:solidFill>
                  <a:srgbClr val="FFFFFF"/>
                </a:solidFill>
                <a:effectLst/>
                <a:latin typeface="Consolas"/>
              </a:rPr>
              <a:t> </a:t>
            </a: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        </a:t>
            </a:r>
            <a:r>
              <a:rPr lang="en-US" sz="1200" b="0" smtClean="0">
                <a:solidFill>
                  <a:srgbClr val="DCDCAA"/>
                </a:solidFill>
                <a:effectLst/>
                <a:latin typeface="Consolas"/>
              </a:rPr>
              <a:t>Start-Sleep</a:t>
            </a:r>
            <a:r>
              <a:rPr lang="en-US" sz="1200" b="0" smtClean="0">
                <a:solidFill>
                  <a:srgbClr val="FFFFFF"/>
                </a:solidFill>
                <a:effectLst/>
                <a:latin typeface="Consolas"/>
              </a:rPr>
              <a:t> </a:t>
            </a:r>
            <a:r>
              <a:rPr lang="en-US" sz="1200" b="0" smtClean="0">
                <a:solidFill>
                  <a:srgbClr val="D4D4D4"/>
                </a:solidFill>
                <a:effectLst/>
                <a:latin typeface="Consolas"/>
              </a:rPr>
              <a:t>-</a:t>
            </a:r>
            <a:r>
              <a:rPr lang="en-US" sz="1200" b="0" smtClean="0">
                <a:solidFill>
                  <a:srgbClr val="FFFFFF"/>
                </a:solidFill>
                <a:effectLst/>
                <a:latin typeface="Consolas"/>
              </a:rPr>
              <a:t>s </a:t>
            </a:r>
            <a:r>
              <a:rPr lang="en-US" sz="1200" b="0" smtClean="0">
                <a:solidFill>
                  <a:srgbClr val="B5CEA8"/>
                </a:solidFill>
                <a:effectLst/>
                <a:latin typeface="Consolas"/>
              </a:rPr>
              <a:t>60</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r>
              <a:rPr lang="en-US" sz="1200" b="0" smtClean="0">
                <a:solidFill>
                  <a:srgbClr val="DCDCAA"/>
                </a:solidFill>
                <a:effectLst/>
                <a:latin typeface="Consolas"/>
              </a:rPr>
              <a:t>Start-Sleep</a:t>
            </a:r>
            <a:r>
              <a:rPr lang="en-US" sz="1200" b="0" smtClean="0">
                <a:solidFill>
                  <a:srgbClr val="FFFFFF"/>
                </a:solidFill>
                <a:effectLst/>
                <a:latin typeface="Consolas"/>
              </a:rPr>
              <a:t> </a:t>
            </a:r>
            <a:r>
              <a:rPr lang="en-US" sz="1200" b="0" smtClean="0">
                <a:solidFill>
                  <a:srgbClr val="D4D4D4"/>
                </a:solidFill>
                <a:effectLst/>
                <a:latin typeface="Consolas"/>
              </a:rPr>
              <a:t>-</a:t>
            </a:r>
            <a:r>
              <a:rPr lang="en-US" sz="1200" b="0" smtClean="0">
                <a:solidFill>
                  <a:srgbClr val="FFFFFF"/>
                </a:solidFill>
                <a:effectLst/>
                <a:latin typeface="Consolas"/>
              </a:rPr>
              <a:t>s </a:t>
            </a:r>
            <a:r>
              <a:rPr lang="en-US" sz="1200" b="0" smtClean="0">
                <a:solidFill>
                  <a:srgbClr val="B5CEA8"/>
                </a:solidFill>
                <a:effectLst/>
                <a:latin typeface="Consolas"/>
              </a:rPr>
              <a:t>35</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r>
              <a:rPr lang="en-US" sz="1200" b="0" smtClean="0">
                <a:solidFill>
                  <a:srgbClr val="DCDCAA"/>
                </a:solidFill>
                <a:effectLst/>
                <a:latin typeface="Consolas"/>
              </a:rPr>
              <a:t>Start-Sleep</a:t>
            </a:r>
            <a:r>
              <a:rPr lang="en-US" sz="1200" b="0" smtClean="0">
                <a:solidFill>
                  <a:srgbClr val="FFFFFF"/>
                </a:solidFill>
                <a:effectLst/>
                <a:latin typeface="Consolas"/>
              </a:rPr>
              <a:t> </a:t>
            </a:r>
            <a:r>
              <a:rPr lang="en-US" sz="1200" b="0" smtClean="0">
                <a:solidFill>
                  <a:srgbClr val="D4D4D4"/>
                </a:solidFill>
                <a:effectLst/>
                <a:latin typeface="Consolas"/>
              </a:rPr>
              <a:t>-</a:t>
            </a:r>
            <a:r>
              <a:rPr lang="en-US" sz="1200" b="0" smtClean="0">
                <a:solidFill>
                  <a:srgbClr val="FFFFFF"/>
                </a:solidFill>
                <a:effectLst/>
                <a:latin typeface="Consolas"/>
              </a:rPr>
              <a:t>s </a:t>
            </a:r>
            <a:r>
              <a:rPr lang="en-US" sz="1200" b="0" smtClean="0">
                <a:solidFill>
                  <a:srgbClr val="B5CEA8"/>
                </a:solidFill>
                <a:effectLst/>
                <a:latin typeface="Consolas"/>
              </a:rPr>
              <a:t>25</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
            </a:r>
            <a:br>
              <a:rPr lang="en-US" sz="1200" b="0" smtClean="0">
                <a:solidFill>
                  <a:srgbClr val="FFFFFF"/>
                </a:solidFill>
                <a:effectLst/>
                <a:latin typeface="Consolas"/>
              </a:rPr>
            </a:br>
            <a:r>
              <a:rPr lang="en-US" sz="1200" b="0" smtClean="0">
                <a:solidFill>
                  <a:srgbClr val="FFFFFF"/>
                </a:solidFill>
                <a:effectLst/>
                <a:latin typeface="Consolas"/>
              </a:rPr>
              <a:t>    </a:t>
            </a:r>
            <a:r>
              <a:rPr lang="en-US" sz="1200" b="0" err="1" smtClean="0">
                <a:solidFill>
                  <a:srgbClr val="C586C0"/>
                </a:solidFill>
                <a:effectLst/>
                <a:latin typeface="Consolas"/>
              </a:rPr>
              <a:t>InlineScript</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        </a:t>
            </a:r>
            <a:r>
              <a:rPr lang="en-US" sz="1200" b="0" smtClean="0">
                <a:solidFill>
                  <a:srgbClr val="CE9178"/>
                </a:solidFill>
                <a:effectLst/>
                <a:latin typeface="Consolas"/>
              </a:rPr>
              <a:t>"After completing parallel process"</a:t>
            </a:r>
            <a:endParaRPr lang="en-US" sz="1200" b="0" smtClean="0">
              <a:solidFill>
                <a:srgbClr val="FFFFFF"/>
              </a:solidFill>
              <a:effectLst/>
              <a:latin typeface="Consolas"/>
            </a:endParaRPr>
          </a:p>
          <a:p>
            <a:pPr algn="l"/>
            <a:r>
              <a:rPr lang="en-US" sz="1200" b="0" smtClean="0">
                <a:solidFill>
                  <a:srgbClr val="FFFFFF"/>
                </a:solidFill>
                <a:effectLst/>
                <a:latin typeface="Consolas"/>
              </a:rPr>
              <a:t>        </a:t>
            </a:r>
            <a:r>
              <a:rPr lang="en-US" sz="1200" b="0" smtClean="0">
                <a:solidFill>
                  <a:srgbClr val="DCDCAA"/>
                </a:solidFill>
                <a:effectLst/>
                <a:latin typeface="Consolas"/>
              </a:rPr>
              <a:t>Get-Date</a:t>
            </a:r>
            <a:r>
              <a:rPr lang="en-US" sz="1200" b="0" smtClean="0">
                <a:solidFill>
                  <a:srgbClr val="FFFFFF"/>
                </a:solidFill>
                <a:effectLst/>
                <a:latin typeface="Consolas"/>
              </a:rPr>
              <a:t>       </a:t>
            </a:r>
          </a:p>
          <a:p>
            <a:pPr algn="l"/>
            <a:r>
              <a:rPr lang="en-US" sz="1200" b="0" smtClean="0">
                <a:solidFill>
                  <a:srgbClr val="FFFFFF"/>
                </a:solidFill>
                <a:effectLst/>
                <a:latin typeface="Consolas"/>
              </a:rPr>
              <a:t>    }</a:t>
            </a:r>
          </a:p>
          <a:p>
            <a:pPr algn="l"/>
            <a:r>
              <a:rPr lang="en-US" sz="1200" b="0" smtClean="0">
                <a:solidFill>
                  <a:srgbClr val="FFFFFF"/>
                </a:solidFill>
                <a:effectLst/>
                <a:latin typeface="Consolas"/>
              </a:rPr>
              <a:t>}</a:t>
            </a:r>
          </a:p>
          <a:p>
            <a:endParaRPr lang="en-US" sz="120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838200"/>
            <a:ext cx="48006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022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48956</TotalTime>
  <Words>3303</Words>
  <Application>Microsoft Office PowerPoint</Application>
  <PresentationFormat>On-screen Show (4:3)</PresentationFormat>
  <Paragraphs>538</Paragraphs>
  <Slides>47</Slides>
  <Notes>43</Notes>
  <HiddenSlides>2</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PowerShell From The Trenches - Workflows ...Of Course Yes!</vt:lpstr>
      <vt:lpstr>PowerPoint Presentation</vt:lpstr>
      <vt:lpstr>PowerPoint Presentation</vt:lpstr>
      <vt:lpstr>PowerPoint Presentation</vt:lpstr>
      <vt:lpstr>PowerPoint Presentation</vt:lpstr>
      <vt:lpstr>PowerPoint Presentation</vt:lpstr>
      <vt:lpstr>Sample workflow , my HelloWorld version</vt:lpstr>
      <vt:lpstr>First Things First - Scope and Visibility  Green – powershell business as usual area Orange: workflow rules apply </vt:lpstr>
      <vt:lpstr>Get used to weird things</vt:lpstr>
      <vt:lpstr>Good to know you can return stuff from the InlineScript</vt:lpstr>
      <vt:lpstr>InlineScript : pass and receive values </vt:lpstr>
      <vt:lpstr>And here we see the output</vt:lpstr>
      <vt:lpstr>Functions in powershell work fine …</vt:lpstr>
      <vt:lpstr>Script Blocks are better friends in workflows </vt:lpstr>
      <vt:lpstr>Notes on scope and organizing the code</vt:lpstr>
      <vt:lpstr>We can import code using the dot and the file name</vt:lpstr>
      <vt:lpstr>Showing calls for the script blocks from a main program</vt:lpstr>
      <vt:lpstr>Checking the import process and the usual suspects - fixed</vt:lpstr>
      <vt:lpstr>Intermezzo</vt:lpstr>
      <vt:lpstr>Sample program using jobs</vt:lpstr>
      <vt:lpstr>Output of jobs program</vt:lpstr>
      <vt:lpstr>And now we are ready to do some real workflows work</vt:lpstr>
      <vt:lpstr>The Swiss Army Knife of the Workflows</vt:lpstr>
      <vt:lpstr>Preparing conditions for our first workflow Here is the Basic_Workflow_CodeBlocks.ps1where we store all the support functions </vt:lpstr>
      <vt:lpstr>Our first workflow program , first screen</vt:lpstr>
      <vt:lpstr>Our first workflow program , second screen</vt:lpstr>
      <vt:lpstr>And here we see the output produced, chatty output helps the newbie</vt:lpstr>
      <vt:lpstr>Now we are ready, let’s “worflowize” the jobs program Let’s see the support script blocks first - Real_Workflow_CodeBlocks1.ps1 </vt:lpstr>
      <vt:lpstr>“worflowization” of the jobs program continues Let’s see the other support script blocks - Real_Workflow_CodeBlocks.ps1 </vt:lpstr>
      <vt:lpstr>The full code of the $RestoreDatabase script block</vt:lpstr>
      <vt:lpstr>   Question from audience: Why taking the trouble of building the convoluted sql to restore the database  (and with MOVE for good measure)  Use SMO!!! </vt:lpstr>
      <vt:lpstr>Sample SMO restore function</vt:lpstr>
      <vt:lpstr>And this is the final product, the workflowized version  of the jobs program, nicely packed using imported script blocks</vt:lpstr>
      <vt:lpstr>Our “production” workflow works</vt:lpstr>
      <vt:lpstr>Workflows next feature – restarting workflows</vt:lpstr>
      <vt:lpstr>Workflow suspended – screen 1</vt:lpstr>
      <vt:lpstr>Workflow suspended – screen 2</vt:lpstr>
      <vt:lpstr>All four processes run at the same time</vt:lpstr>
      <vt:lpstr>All is well everything worked, no workflow suspension happened</vt:lpstr>
      <vt:lpstr>Now we create a condition for stopping the workflow:  changing one of the server names to an invalid value</vt:lpstr>
      <vt:lpstr>Now we are in a kind of limbo status Our program completed We know that there sould be something going on somewhere </vt:lpstr>
      <vt:lpstr>Resuming workflows for the rest of us</vt:lpstr>
      <vt:lpstr>And our stopped worklow  could be resumed</vt:lpstr>
      <vt:lpstr>Stopping and Resuming Workflows ... Resumed</vt:lpstr>
      <vt:lpstr>PowerPoint Presentation</vt:lpstr>
      <vt:lpstr>links</vt:lpstr>
    </vt:vector>
  </TitlesOfParts>
  <Company>Carnival Cruise Lines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From The Trenches - Workflows ...Of Course Yes!</dc:title>
  <dc:creator>Besada, Jorge L. (CCL)</dc:creator>
  <cp:lastModifiedBy>Besada, Jorge L. (CCL)</cp:lastModifiedBy>
  <cp:revision>181</cp:revision>
  <dcterms:created xsi:type="dcterms:W3CDTF">2020-01-16T19:54:42Z</dcterms:created>
  <dcterms:modified xsi:type="dcterms:W3CDTF">2020-02-27T19:23:17Z</dcterms:modified>
</cp:coreProperties>
</file>