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6" y="-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0B3E-3E85-4B94-9602-250875DB9BD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0FAA0-75B7-40A2-9294-DA73526A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0FAA0-75B7-40A2-9294-DA73526A0D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0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A34C-238D-4AF7-9F57-849B59FCF5E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8852-443F-4E3A-AFCC-955F4903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PowerShell From The Trenches - Workflows ...Of Course Yes!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620000" cy="762000"/>
          </a:xfrm>
        </p:spPr>
        <p:txBody>
          <a:bodyPr/>
          <a:lstStyle/>
          <a:p>
            <a:r>
              <a:rPr lang="en-US" dirty="0" smtClean="0"/>
              <a:t>Fast track hands on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Worflows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5A7296E9-8CA3-934E-A079-3869DD5ADBBD}"/>
              </a:ext>
            </a:extLst>
          </p:cNvPr>
          <p:cNvSpPr txBox="1">
            <a:spLocks/>
          </p:cNvSpPr>
          <p:nvPr/>
        </p:nvSpPr>
        <p:spPr>
          <a:xfrm>
            <a:off x="762000" y="5410200"/>
            <a:ext cx="73152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Jorge </a:t>
            </a:r>
            <a:r>
              <a:rPr lang="en-US" dirty="0" err="1" smtClean="0"/>
              <a:t>Besada</a:t>
            </a:r>
            <a:r>
              <a:rPr lang="en-US" dirty="0" smtClean="0"/>
              <a:t>, DBA, Carnival Cruise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6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414463"/>
            <a:ext cx="44291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92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8023"/>
            <a:ext cx="4781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6576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55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558" y="1"/>
            <a:ext cx="8772642" cy="10667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This is the plan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692803" y="1371600"/>
            <a:ext cx="5520151" cy="457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</a:rPr>
              <a:t>1) </a:t>
            </a:r>
            <a:r>
              <a:rPr lang="en-US" sz="1800" b="1" dirty="0" err="1" smtClean="0">
                <a:solidFill>
                  <a:schemeClr val="tx1"/>
                </a:solidFill>
              </a:rPr>
              <a:t>WorkFlow</a:t>
            </a:r>
            <a:r>
              <a:rPr lang="en-US" sz="1800" b="1" dirty="0" smtClean="0">
                <a:solidFill>
                  <a:schemeClr val="tx1"/>
                </a:solidFill>
              </a:rPr>
              <a:t> – what are they? – the book definition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2) The Hello World workflow program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3) A sample program using jobs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4) A sample program using workflows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5) Jobs program – the workflow version 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Goodie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1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2744" y="437936"/>
            <a:ext cx="8431205" cy="57342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WorkFlow</a:t>
            </a:r>
            <a:r>
              <a:rPr lang="en-US" sz="2800" b="1" dirty="0" smtClean="0"/>
              <a:t> – what is it – book definition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Windows PowerShell workflows are designed for scenarios </a:t>
            </a:r>
          </a:p>
          <a:p>
            <a:r>
              <a:rPr lang="en-US" sz="2000" dirty="0" smtClean="0"/>
              <a:t>where these attributes are required:</a:t>
            </a:r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* </a:t>
            </a:r>
            <a:r>
              <a:rPr lang="en-US" sz="2400" b="1" dirty="0" smtClean="0"/>
              <a:t>Long-running activities.</a:t>
            </a:r>
          </a:p>
          <a:p>
            <a:pPr algn="l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* Repeatable activities.</a:t>
            </a:r>
          </a:p>
          <a:p>
            <a:pPr algn="l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* Frequently executed activities.</a:t>
            </a:r>
          </a:p>
          <a:p>
            <a:pPr algn="l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* Running activities in parallel across one or more machines.</a:t>
            </a:r>
          </a:p>
          <a:p>
            <a:pPr algn="l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* Interruptible activities that can be stopped and re-started, which includes surviving a reboot of the system against which the workflow is executing.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9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85825"/>
            <a:ext cx="75914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3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0132"/>
            <a:ext cx="51816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85800"/>
            <a:ext cx="3324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1600" dirty="0" smtClean="0"/>
              <a:t>Sample workflow , my HelloWorld version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15000" y="2133600"/>
            <a:ext cx="29718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Take home lessons: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Yes, workflows work as expected: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charset="0"/>
              <a:buChar char="•"/>
            </a:pPr>
            <a:r>
              <a:rPr lang="en-US" sz="1600" dirty="0" smtClean="0"/>
              <a:t>The total time is the longest of the three “programs”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You define a workflow like a function, and call it 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err="1" smtClean="0"/>
              <a:t>InlineScripts</a:t>
            </a:r>
            <a:r>
              <a:rPr lang="en-US" sz="1600" dirty="0" smtClean="0"/>
              <a:t> are your friend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Arial" charset="0"/>
              <a:buChar char="•"/>
            </a:pPr>
            <a:endParaRPr lang="en-US" sz="1600" dirty="0"/>
          </a:p>
          <a:p>
            <a:pPr>
              <a:buFont typeface="Arial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72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sz="1600" b="1" dirty="0" smtClean="0"/>
              <a:t>First Things First - Scope and Visibility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00B050"/>
                </a:solidFill>
              </a:rPr>
              <a:t>Green</a:t>
            </a:r>
            <a:r>
              <a:rPr lang="en-US" sz="1600" dirty="0" smtClean="0"/>
              <a:t> – </a:t>
            </a:r>
            <a:r>
              <a:rPr lang="en-US" sz="1600" dirty="0" err="1" smtClean="0"/>
              <a:t>powershell</a:t>
            </a:r>
            <a:r>
              <a:rPr lang="en-US" sz="1600" dirty="0" smtClean="0"/>
              <a:t> business as usual area</a:t>
            </a:r>
            <a:br>
              <a:rPr lang="en-US" sz="1600" dirty="0" smtClean="0"/>
            </a:br>
            <a:r>
              <a:rPr lang="en-US" sz="1600" b="1" dirty="0" smtClean="0">
                <a:solidFill>
                  <a:schemeClr val="accent6"/>
                </a:solidFill>
              </a:rPr>
              <a:t>Orange</a:t>
            </a:r>
            <a:r>
              <a:rPr lang="en-US" sz="1600" dirty="0" smtClean="0"/>
              <a:t>: workflow rules apply 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57250"/>
            <a:ext cx="3886200" cy="5791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1200" b="0" dirty="0" smtClean="0">
                <a:solidFill>
                  <a:srgbClr val="569CD6"/>
                </a:solidFill>
                <a:effectLst/>
                <a:latin typeface="Consolas"/>
              </a:rPr>
              <a:t>workflow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/>
              </a:rPr>
              <a:t>HelloWorld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{</a:t>
            </a:r>
          </a:p>
          <a:p>
            <a:pPr algn="l"/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</a:t>
            </a:r>
            <a:r>
              <a:rPr lang="en-US" sz="1200" b="0" dirty="0" err="1" smtClean="0">
                <a:solidFill>
                  <a:srgbClr val="C586C0"/>
                </a:solidFill>
                <a:effectLst/>
                <a:latin typeface="Consolas"/>
              </a:rPr>
              <a:t>InlineScript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{</a:t>
            </a: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    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/>
              </a:rPr>
              <a:t>"Before starting parallel process"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    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/>
              </a:rPr>
              <a:t>Get-Date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}</a:t>
            </a: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/>
            </a:r>
            <a:b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</a:b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</a:t>
            </a:r>
            <a:r>
              <a:rPr lang="en-US" sz="1200" b="0" dirty="0" smtClean="0">
                <a:solidFill>
                  <a:srgbClr val="C586C0"/>
                </a:solidFill>
                <a:effectLst/>
                <a:latin typeface="Consolas"/>
              </a:rPr>
              <a:t>parallel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</a:t>
            </a: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{</a:t>
            </a: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    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/>
              </a:rPr>
              <a:t>Start-Sleep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/>
              </a:rPr>
              <a:t>-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s </a:t>
            </a:r>
            <a:r>
              <a:rPr lang="en-US" sz="1200" b="0" dirty="0" smtClean="0">
                <a:solidFill>
                  <a:srgbClr val="B5CEA8"/>
                </a:solidFill>
                <a:effectLst/>
                <a:latin typeface="Consolas"/>
              </a:rPr>
              <a:t>60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    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/>
              </a:rPr>
              <a:t>Start-Sleep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/>
              </a:rPr>
              <a:t>-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s </a:t>
            </a:r>
            <a:r>
              <a:rPr lang="en-US" sz="1200" b="0" dirty="0" smtClean="0">
                <a:solidFill>
                  <a:srgbClr val="B5CEA8"/>
                </a:solidFill>
                <a:effectLst/>
                <a:latin typeface="Consolas"/>
              </a:rPr>
              <a:t>35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    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/>
              </a:rPr>
              <a:t>Start-Sleep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/>
              </a:rPr>
              <a:t>-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s </a:t>
            </a:r>
            <a:r>
              <a:rPr lang="en-US" sz="1200" b="0" dirty="0" smtClean="0">
                <a:solidFill>
                  <a:srgbClr val="B5CEA8"/>
                </a:solidFill>
                <a:effectLst/>
                <a:latin typeface="Consolas"/>
              </a:rPr>
              <a:t>25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}</a:t>
            </a: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/>
            </a:r>
            <a:b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</a:b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</a:t>
            </a:r>
            <a:r>
              <a:rPr lang="en-US" sz="1200" b="0" dirty="0" err="1" smtClean="0">
                <a:solidFill>
                  <a:srgbClr val="C586C0"/>
                </a:solidFill>
                <a:effectLst/>
                <a:latin typeface="Consolas"/>
              </a:rPr>
              <a:t>InlineScript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{</a:t>
            </a: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    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/>
              </a:rPr>
              <a:t>"After completing parallel process"</a:t>
            </a:r>
            <a:endParaRPr lang="en-US" sz="1200" b="0" dirty="0" smtClean="0">
              <a:solidFill>
                <a:srgbClr val="FFFFFF"/>
              </a:solidFill>
              <a:effectLst/>
              <a:latin typeface="Consolas"/>
            </a:endParaRP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    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/>
              </a:rPr>
              <a:t>Get-Date</a:t>
            </a:r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   </a:t>
            </a: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    }</a:t>
            </a:r>
          </a:p>
          <a:p>
            <a:pPr algn="l"/>
            <a:r>
              <a:rPr lang="en-US" sz="1200" b="0" dirty="0" smtClean="0">
                <a:solidFill>
                  <a:srgbClr val="FFFFFF"/>
                </a:solidFill>
                <a:effectLst/>
                <a:latin typeface="Consolas"/>
              </a:rPr>
              <a:t>}</a:t>
            </a:r>
          </a:p>
          <a:p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8200"/>
            <a:ext cx="4800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02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1"/>
            <a:ext cx="7772400" cy="3810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Get used to weird things</a:t>
            </a:r>
            <a:endParaRPr lang="en-US" sz="1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572000"/>
            <a:ext cx="4191000" cy="2133600"/>
          </a:xfrm>
          <a:scene3d>
            <a:camera prst="orthographicFront">
              <a:rot lat="21299999" lon="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en-US" sz="1600" b="1" dirty="0" smtClean="0"/>
              <a:t>So this are the suggestions:</a:t>
            </a:r>
          </a:p>
          <a:p>
            <a:endParaRPr lang="en-US" sz="1600" b="1" dirty="0" smtClean="0"/>
          </a:p>
          <a:p>
            <a:pPr algn="l"/>
            <a:r>
              <a:rPr lang="en-US" sz="1600" dirty="0" smtClean="0"/>
              <a:t>In case of errors: use </a:t>
            </a:r>
            <a:r>
              <a:rPr lang="en-US" sz="1600" dirty="0" err="1" smtClean="0"/>
              <a:t>InlineScript</a:t>
            </a:r>
            <a:r>
              <a:rPr lang="en-US" sz="1600" dirty="0" smtClean="0"/>
              <a:t> when possible</a:t>
            </a:r>
          </a:p>
          <a:p>
            <a:pPr algn="l"/>
            <a:r>
              <a:rPr lang="en-US" sz="1600" dirty="0" smtClean="0"/>
              <a:t>In case of doubt: use </a:t>
            </a:r>
            <a:r>
              <a:rPr lang="en-US" sz="1600" dirty="0" err="1" smtClean="0"/>
              <a:t>InlineScript</a:t>
            </a:r>
            <a:endParaRPr lang="en-US" sz="1600" dirty="0" smtClean="0"/>
          </a:p>
          <a:p>
            <a:pPr algn="l"/>
            <a:r>
              <a:rPr lang="en-US" sz="1600" dirty="0" smtClean="0"/>
              <a:t>When inside Workflow: the error messages are quite detailed </a:t>
            </a:r>
            <a:r>
              <a:rPr lang="en-US" sz="1600" dirty="0" smtClean="0">
                <a:sym typeface="Wingdings" panose="05000000000000000000" pitchFamily="2" charset="2"/>
              </a:rPr>
              <a:t></a:t>
            </a:r>
            <a:r>
              <a:rPr lang="en-US" sz="1600" smtClean="0">
                <a:sym typeface="Wingdings" panose="05000000000000000000" pitchFamily="2" charset="2"/>
              </a:rPr>
              <a:t>, learn from them</a:t>
            </a:r>
            <a:r>
              <a:rPr lang="en-US" sz="1600" smtClean="0"/>
              <a:t> 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438400"/>
            <a:ext cx="5562601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4" y="5779619"/>
            <a:ext cx="3724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4" y="3733800"/>
            <a:ext cx="32766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TurnArrow"/>
          <p:cNvSpPr>
            <a:spLocks noEditPoints="1" noChangeArrowheads="1"/>
          </p:cNvSpPr>
          <p:nvPr/>
        </p:nvSpPr>
        <p:spPr bwMode="auto">
          <a:xfrm rot="5400000">
            <a:off x="3476624" y="5295903"/>
            <a:ext cx="1352552" cy="1143000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1" y="457200"/>
            <a:ext cx="29432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01039"/>
            <a:ext cx="2114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 descr="C:\Users\jorgebe\AppData\Local\Microsoft\Windows\Temporary Internet Files\Content.IE5\7HH7OMAX\arrow_process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942922"/>
            <a:ext cx="2235394" cy="7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jorgebe\AppData\Local\Microsoft\Windows\Temporary Internet Files\Content.IE5\AJZR9PRC\right-arrow[1]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3629">
            <a:off x="1752600" y="2842888"/>
            <a:ext cx="1969770" cy="8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200400" y="561922"/>
            <a:ext cx="4343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This is nice</a:t>
            </a:r>
            <a:endParaRPr lang="en-US" sz="16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7087" y="3096252"/>
            <a:ext cx="1508158" cy="561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This is naughty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91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7351</TotalTime>
  <Words>182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PowerShell From The Trenches - Workflows ...Of Course Yes!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workflow , my HelloWorld version</vt:lpstr>
      <vt:lpstr>First Things First - Scope and Visibility  Green – powershell business as usual area Orange: workflow rules apply </vt:lpstr>
      <vt:lpstr>Get used to weird things</vt:lpstr>
    </vt:vector>
  </TitlesOfParts>
  <Company>Carnival Cruise Lines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From The Trenches - Workflows ...Of Course Yes!</dc:title>
  <dc:creator>Besada, Jorge L. (CCL)</dc:creator>
  <cp:lastModifiedBy>Besada, Jorge L. (CCL)</cp:lastModifiedBy>
  <cp:revision>18</cp:revision>
  <dcterms:created xsi:type="dcterms:W3CDTF">2020-01-16T19:54:42Z</dcterms:created>
  <dcterms:modified xsi:type="dcterms:W3CDTF">2020-01-21T22:26:05Z</dcterms:modified>
</cp:coreProperties>
</file>