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0" r:id="rId6"/>
    <p:sldId id="259" r:id="rId7"/>
    <p:sldId id="258" r:id="rId8"/>
    <p:sldId id="264" r:id="rId9"/>
    <p:sldId id="265" r:id="rId10"/>
    <p:sldId id="266" r:id="rId11"/>
    <p:sldId id="267" r:id="rId12"/>
    <p:sldId id="261" r:id="rId13"/>
    <p:sldId id="276" r:id="rId14"/>
    <p:sldId id="275" r:id="rId15"/>
    <p:sldId id="272" r:id="rId16"/>
    <p:sldId id="270" r:id="rId17"/>
    <p:sldId id="273" r:id="rId18"/>
    <p:sldId id="274" r:id="rId19"/>
    <p:sldId id="277" r:id="rId20"/>
    <p:sldId id="279" r:id="rId21"/>
    <p:sldId id="278" r:id="rId22"/>
    <p:sldId id="283" r:id="rId23"/>
    <p:sldId id="280" r:id="rId24"/>
    <p:sldId id="281" r:id="rId25"/>
    <p:sldId id="282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1"/>
    <a:srgbClr val="232424"/>
    <a:srgbClr val="2E2D2C"/>
    <a:srgbClr val="2424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rgbClr val="FFFFFF"/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rgbClr val="FFFFFF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rgbClr val="FFFFFF"/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rgbClr val="FFFFFF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Source Sans Pro Light"/>
                <a:cs typeface="Source Sans Pro Light"/>
              </a:defRPr>
            </a:lvl1pPr>
          </a:lstStyle>
          <a:p>
            <a:fld id="{628EAFA9-7502-42D3-9B79-C38E938C236F}" type="datetimeFigureOut">
              <a:rPr lang="en-US" smtClean="0"/>
              <a:pPr/>
              <a:t>2/20/15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Source Sans Pro Light"/>
                <a:cs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Source Sans Pro Light"/>
                <a:cs typeface="Source Sans Pro Light"/>
              </a:defRPr>
            </a:lvl1pPr>
          </a:lstStyle>
          <a:p>
            <a:fld id="{2D57B0AA-AC8E-4463-ADAC-E87D09B82E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bg1"/>
          </a:solidFill>
          <a:latin typeface="Source Sans Pro Light"/>
          <a:ea typeface="+mj-ea"/>
          <a:cs typeface="Source Sans Pro Light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rgbClr val="FFFFFF"/>
          </a:solidFill>
          <a:latin typeface="Source Sans Pro Light"/>
          <a:ea typeface="+mn-ea"/>
          <a:cs typeface="Source Sans Pro Light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rgbClr val="FFFFFF"/>
          </a:solidFill>
          <a:latin typeface="Source Sans Pro Light"/>
          <a:ea typeface="+mn-ea"/>
          <a:cs typeface="Source Sans Pro Light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rgbClr val="FFFFFF"/>
          </a:solidFill>
          <a:latin typeface="Source Sans Pro Light"/>
          <a:ea typeface="+mn-ea"/>
          <a:cs typeface="Source Sans Pro Light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rgbClr val="FFFFFF"/>
          </a:solidFill>
          <a:latin typeface="Source Sans Pro Light"/>
          <a:ea typeface="+mn-ea"/>
          <a:cs typeface="Source Sans Pro Light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rgbClr val="FFFFFF"/>
          </a:solidFill>
          <a:latin typeface="Source Sans Pro Light"/>
          <a:ea typeface="+mn-ea"/>
          <a:cs typeface="Source Sans Pro Light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457" y="3637306"/>
            <a:ext cx="3113992" cy="546984"/>
          </a:xfrm>
        </p:spPr>
        <p:txBody>
          <a:bodyPr/>
          <a:lstStyle/>
          <a:p>
            <a:r>
              <a:rPr lang="en-US" dirty="0" smtClean="0">
                <a:latin typeface="Source Sans Pro Light"/>
                <a:cs typeface="Source Sans Pro Light"/>
              </a:rPr>
              <a:t>Introduction to </a:t>
            </a:r>
            <a:r>
              <a:rPr lang="en-US" dirty="0" err="1" smtClean="0">
                <a:latin typeface="Source Sans Pro Light"/>
                <a:cs typeface="Source Sans Pro Light"/>
              </a:rPr>
              <a:t>NodeJS</a:t>
            </a:r>
            <a:endParaRPr lang="en-US" dirty="0">
              <a:latin typeface="Source Sans Pro Light"/>
              <a:cs typeface="Source Sans Pro Light"/>
            </a:endParaRPr>
          </a:p>
        </p:txBody>
      </p:sp>
      <p:pic>
        <p:nvPicPr>
          <p:cNvPr id="5" name="Picture 4" descr="526607ec-7caf-11e4-971f-e67ea1308f5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6" t="21651" r="24759" b="21975"/>
          <a:stretch/>
        </p:blipFill>
        <p:spPr>
          <a:xfrm>
            <a:off x="5619521" y="2126706"/>
            <a:ext cx="1360281" cy="1518071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987717" y="3614706"/>
            <a:ext cx="1338297" cy="54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ctr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ctr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ctr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ctr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5pPr>
            <a:lvl6pPr marL="2286000" indent="0" algn="ctr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  </a:t>
            </a:r>
            <a:r>
              <a:rPr lang="en-US" dirty="0" err="1" smtClean="0"/>
              <a:t>io.js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74" y="2213238"/>
            <a:ext cx="3266962" cy="8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3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314E-6 3.69616E-6 L -0.0981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4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556E-6 -2.59379E-6 L -0.09828 -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4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compare?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Paypal’s</a:t>
            </a:r>
            <a:r>
              <a:rPr lang="en-US" dirty="0" smtClean="0"/>
              <a:t> </a:t>
            </a:r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 application:</a:t>
            </a:r>
          </a:p>
          <a:p>
            <a:pPr lvl="1"/>
            <a:r>
              <a:rPr lang="en-US" dirty="0" smtClean="0"/>
              <a:t>App built 2x as fast with fewer people</a:t>
            </a:r>
          </a:p>
          <a:p>
            <a:pPr lvl="1"/>
            <a:r>
              <a:rPr lang="en-US" dirty="0" smtClean="0"/>
              <a:t>33% fewer lines of code</a:t>
            </a:r>
          </a:p>
          <a:p>
            <a:pPr lvl="1"/>
            <a:r>
              <a:rPr lang="en-US" dirty="0" smtClean="0"/>
              <a:t>40% fewer files</a:t>
            </a:r>
          </a:p>
          <a:p>
            <a:pPr lvl="1"/>
            <a:r>
              <a:rPr lang="en-US" dirty="0" smtClean="0"/>
              <a:t>2x requests/second</a:t>
            </a:r>
          </a:p>
          <a:p>
            <a:pPr lvl="1"/>
            <a:r>
              <a:rPr lang="en-US" dirty="0" smtClean="0"/>
              <a:t>35% decrease in average 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9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that was 2013…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years later, the Java world has some more available and stable frameworks for asynchronous, truly scalable non-blocking applications</a:t>
            </a:r>
          </a:p>
          <a:p>
            <a:pPr lvl="1"/>
            <a:r>
              <a:rPr lang="en-US" dirty="0" err="1" smtClean="0"/>
              <a:t>Vert.x</a:t>
            </a:r>
            <a:endParaRPr lang="en-US" dirty="0" smtClean="0"/>
          </a:p>
          <a:p>
            <a:pPr lvl="1"/>
            <a:r>
              <a:rPr lang="en-US" dirty="0" err="1" smtClean="0"/>
              <a:t>Akka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8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Test1: </a:t>
            </a:r>
            <a:r>
              <a:rPr lang="en-US" dirty="0" err="1"/>
              <a:t>i</a:t>
            </a:r>
            <a:r>
              <a:rPr lang="en-US" dirty="0" err="1" smtClean="0"/>
              <a:t>o.js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Vert.x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1: Single instances of </a:t>
            </a:r>
            <a:r>
              <a:rPr lang="en-US" dirty="0" err="1" smtClean="0"/>
              <a:t>io.js</a:t>
            </a:r>
            <a:r>
              <a:rPr lang="en-US" dirty="0" smtClean="0"/>
              <a:t> and </a:t>
            </a:r>
            <a:r>
              <a:rPr lang="en-US" dirty="0" err="1" smtClean="0"/>
              <a:t>vert.x</a:t>
            </a:r>
            <a:r>
              <a:rPr lang="en-US" dirty="0" smtClean="0"/>
              <a:t> servers, returning simple 200 response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Content Placeholder 3" descr="nodetest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2" b="-2260"/>
          <a:stretch/>
        </p:blipFill>
        <p:spPr>
          <a:xfrm>
            <a:off x="2780937" y="2844800"/>
            <a:ext cx="3656149" cy="1248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vertxtes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29" y="4234585"/>
            <a:ext cx="5687785" cy="2156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236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Test1: </a:t>
            </a:r>
            <a:r>
              <a:rPr lang="en-US" dirty="0" err="1"/>
              <a:t>i</a:t>
            </a:r>
            <a:r>
              <a:rPr lang="en-US" dirty="0" err="1" smtClean="0"/>
              <a:t>o.js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Vert.x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1: Single instances of </a:t>
            </a:r>
            <a:r>
              <a:rPr lang="en-US" dirty="0" err="1" smtClean="0"/>
              <a:t>io.js</a:t>
            </a:r>
            <a:r>
              <a:rPr lang="en-US" dirty="0" smtClean="0"/>
              <a:t> and </a:t>
            </a:r>
            <a:r>
              <a:rPr lang="en-US" dirty="0" err="1" smtClean="0"/>
              <a:t>vert.x</a:t>
            </a:r>
            <a:r>
              <a:rPr lang="en-US" dirty="0" smtClean="0"/>
              <a:t> servers, returning simple 200 response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85373"/>
              </p:ext>
            </p:extLst>
          </p:nvPr>
        </p:nvGraphicFramePr>
        <p:xfrm>
          <a:off x="1328054" y="3472543"/>
          <a:ext cx="6052459" cy="185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637"/>
                <a:gridCol w="864637"/>
                <a:gridCol w="864637"/>
                <a:gridCol w="864637"/>
                <a:gridCol w="864637"/>
                <a:gridCol w="864637"/>
                <a:gridCol w="864637"/>
              </a:tblGrid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threads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CPU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 mem (MB)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virtual mem (GB)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responses/second</a:t>
                      </a:r>
                    </a:p>
                  </a:txBody>
                  <a:tcPr marL="12700" marR="12700" marT="12700" marB="0" anchor="ctr"/>
                </a:tc>
              </a:tr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iojs server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98.66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29,555</a:t>
                      </a:r>
                    </a:p>
                  </a:txBody>
                  <a:tcPr marL="12700" marR="12700" marT="12700" marB="0" anchor="ctr"/>
                </a:tc>
              </a:tr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vertx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server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599,810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74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Test2: </a:t>
            </a:r>
            <a:r>
              <a:rPr lang="en-US" dirty="0" err="1"/>
              <a:t>i</a:t>
            </a:r>
            <a:r>
              <a:rPr lang="en-US" dirty="0" err="1" smtClean="0"/>
              <a:t>o.js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Vert.x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2: Cluster of 8 </a:t>
            </a:r>
            <a:r>
              <a:rPr lang="en-US" dirty="0" err="1"/>
              <a:t>io.js</a:t>
            </a:r>
            <a:r>
              <a:rPr lang="en-US" dirty="0"/>
              <a:t> servers and 8 instances of </a:t>
            </a:r>
            <a:r>
              <a:rPr lang="en-US" dirty="0" err="1"/>
              <a:t>vert.x</a:t>
            </a:r>
            <a:r>
              <a:rPr lang="en-US" dirty="0"/>
              <a:t> server, returning simple 200 response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800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2: </a:t>
            </a:r>
            <a:r>
              <a:rPr lang="en-US" dirty="0" err="1" smtClean="0"/>
              <a:t>io.js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Vert.x</a:t>
            </a:r>
            <a:endParaRPr lang="en-US" dirty="0"/>
          </a:p>
        </p:txBody>
      </p:sp>
      <p:pic>
        <p:nvPicPr>
          <p:cNvPr id="5" name="Content Placeholder 4" descr="nodetest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36" r="-14736"/>
          <a:stretch>
            <a:fillRect/>
          </a:stretch>
        </p:blipFill>
        <p:spPr>
          <a:xfrm>
            <a:off x="2040709" y="2084294"/>
            <a:ext cx="4777639" cy="2502220"/>
          </a:xfrm>
        </p:spPr>
      </p:pic>
      <p:pic>
        <p:nvPicPr>
          <p:cNvPr id="6" name="Picture 5" descr="vertxtes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5281385"/>
            <a:ext cx="4622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2: </a:t>
            </a:r>
            <a:r>
              <a:rPr lang="en-US" dirty="0" err="1" smtClean="0"/>
              <a:t>io.js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Vert.x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4933"/>
              </p:ext>
            </p:extLst>
          </p:nvPr>
        </p:nvGraphicFramePr>
        <p:xfrm>
          <a:off x="1328054" y="3472543"/>
          <a:ext cx="6052459" cy="185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637"/>
                <a:gridCol w="864637"/>
                <a:gridCol w="864637"/>
                <a:gridCol w="864637"/>
                <a:gridCol w="864637"/>
                <a:gridCol w="864637"/>
                <a:gridCol w="864637"/>
              </a:tblGrid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threads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CPU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 mem (MB)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virtual mem (GB)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responses/second</a:t>
                      </a:r>
                    </a:p>
                  </a:txBody>
                  <a:tcPr marL="12700" marR="12700" marT="12700" marB="0" anchor="ctr"/>
                </a:tc>
              </a:tr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iojs cluster (8)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434.4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23.52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100,391</a:t>
                      </a:r>
                    </a:p>
                  </a:txBody>
                  <a:tcPr marL="12700" marR="12700" marT="12700" marB="0" anchor="ctr"/>
                </a:tc>
              </a:tr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vertx cluster (8)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256.21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851,390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2084294"/>
            <a:ext cx="6949440" cy="3639670"/>
          </a:xfrm>
        </p:spPr>
        <p:txBody>
          <a:bodyPr>
            <a:normAutofit/>
          </a:bodyPr>
          <a:lstStyle/>
          <a:p>
            <a:r>
              <a:rPr lang="en-US" dirty="0"/>
              <a:t>Test 2: Cluster of 8 </a:t>
            </a:r>
            <a:r>
              <a:rPr lang="en-US" dirty="0" err="1"/>
              <a:t>io.js</a:t>
            </a:r>
            <a:r>
              <a:rPr lang="en-US" dirty="0"/>
              <a:t> servers and 8 instances of </a:t>
            </a:r>
            <a:r>
              <a:rPr lang="en-US" dirty="0" err="1"/>
              <a:t>vert.x</a:t>
            </a:r>
            <a:r>
              <a:rPr lang="en-US" dirty="0"/>
              <a:t> server, returning simple 200 response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873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3: </a:t>
            </a:r>
            <a:r>
              <a:rPr lang="en-US" dirty="0" err="1" smtClean="0"/>
              <a:t>io.js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vert.x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instances of </a:t>
            </a:r>
            <a:r>
              <a:rPr lang="en-US" dirty="0" err="1" smtClean="0"/>
              <a:t>io.js</a:t>
            </a:r>
            <a:r>
              <a:rPr lang="en-US" dirty="0" smtClean="0"/>
              <a:t> and </a:t>
            </a:r>
            <a:r>
              <a:rPr lang="en-US" dirty="0" err="1" smtClean="0"/>
              <a:t>vert.x</a:t>
            </a:r>
            <a:r>
              <a:rPr lang="en-US" dirty="0" smtClean="0"/>
              <a:t> static file servers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nodetest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5" b="-1765"/>
          <a:stretch/>
        </p:blipFill>
        <p:spPr>
          <a:xfrm>
            <a:off x="2490652" y="2627084"/>
            <a:ext cx="4320376" cy="1516743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vertxtes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5" y="4445574"/>
            <a:ext cx="6691519" cy="1781051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15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3: </a:t>
            </a:r>
            <a:r>
              <a:rPr lang="en-US" dirty="0" err="1" smtClean="0"/>
              <a:t>io.js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vert.x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instances of </a:t>
            </a:r>
            <a:r>
              <a:rPr lang="en-US" dirty="0" err="1" smtClean="0"/>
              <a:t>io.js</a:t>
            </a:r>
            <a:r>
              <a:rPr lang="en-US" dirty="0" smtClean="0"/>
              <a:t> and </a:t>
            </a:r>
            <a:r>
              <a:rPr lang="en-US" dirty="0" err="1" smtClean="0"/>
              <a:t>vert.x</a:t>
            </a:r>
            <a:r>
              <a:rPr lang="en-US" dirty="0" smtClean="0"/>
              <a:t> static file servers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27024"/>
              </p:ext>
            </p:extLst>
          </p:nvPr>
        </p:nvGraphicFramePr>
        <p:xfrm>
          <a:off x="1328054" y="3472543"/>
          <a:ext cx="6052459" cy="185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637"/>
                <a:gridCol w="864637"/>
                <a:gridCol w="864637"/>
                <a:gridCol w="864637"/>
                <a:gridCol w="864637"/>
                <a:gridCol w="864637"/>
                <a:gridCol w="864637"/>
              </a:tblGrid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threads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CPU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 mem (MB)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virtual mem (GB)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responses/second</a:t>
                      </a:r>
                    </a:p>
                  </a:txBody>
                  <a:tcPr marL="12700" marR="12700" marT="12700" marB="0" anchor="ctr"/>
                </a:tc>
              </a:tr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iojs file server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107.39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14,200</a:t>
                      </a:r>
                    </a:p>
                  </a:txBody>
                  <a:tcPr marL="12700" marR="12700" marT="12700" marB="0" anchor="ctr"/>
                </a:tc>
              </a:tr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vertx file server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149.6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18,567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52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4: </a:t>
            </a:r>
            <a:r>
              <a:rPr lang="en-US" dirty="0" err="1" smtClean="0"/>
              <a:t>io.js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vert.x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Custer of 8 of </a:t>
            </a:r>
            <a:r>
              <a:rPr lang="en-US" dirty="0" err="1" smtClean="0"/>
              <a:t>io.js</a:t>
            </a:r>
            <a:r>
              <a:rPr lang="en-US" dirty="0" smtClean="0"/>
              <a:t> static file servers and 8 instances of </a:t>
            </a:r>
            <a:r>
              <a:rPr lang="en-US" dirty="0" err="1" smtClean="0"/>
              <a:t>vert.x</a:t>
            </a:r>
            <a:r>
              <a:rPr lang="en-US" dirty="0" smtClean="0"/>
              <a:t> static file servers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69836"/>
              </p:ext>
            </p:extLst>
          </p:nvPr>
        </p:nvGraphicFramePr>
        <p:xfrm>
          <a:off x="1328054" y="3472543"/>
          <a:ext cx="6052459" cy="185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637"/>
                <a:gridCol w="864637"/>
                <a:gridCol w="864637"/>
                <a:gridCol w="864637"/>
                <a:gridCol w="864637"/>
                <a:gridCol w="864637"/>
                <a:gridCol w="864637"/>
              </a:tblGrid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threads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CPU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 mem (MB)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virtual mem (GB)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responses/second</a:t>
                      </a:r>
                    </a:p>
                  </a:txBody>
                  <a:tcPr marL="12700" marR="12700" marT="12700" marB="0" anchor="ctr"/>
                </a:tc>
              </a:tr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iojs file cluster (8)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508.16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467.2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42,956</a:t>
                      </a:r>
                    </a:p>
                  </a:txBody>
                  <a:tcPr marL="12700" marR="12700" marT="12700" marB="0" anchor="ctr"/>
                </a:tc>
              </a:tr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vertx file cluster (8)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326.13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438.6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34,024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24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/>
              <a:t>an event-driven, non-</a:t>
            </a:r>
            <a:r>
              <a:rPr lang="en-US" dirty="0" smtClean="0"/>
              <a:t>blocking </a:t>
            </a:r>
            <a:r>
              <a:rPr lang="en-US" dirty="0"/>
              <a:t>model </a:t>
            </a:r>
            <a:r>
              <a:rPr lang="en-US" dirty="0" smtClean="0"/>
              <a:t>= lightweight, scalable, </a:t>
            </a:r>
            <a:r>
              <a:rPr lang="en-US" dirty="0"/>
              <a:t>and </a:t>
            </a:r>
            <a:r>
              <a:rPr lang="en-US" dirty="0" smtClean="0"/>
              <a:t>efficient</a:t>
            </a:r>
          </a:p>
          <a:p>
            <a:r>
              <a:rPr lang="en-US" dirty="0"/>
              <a:t>built on Chrome's </a:t>
            </a:r>
            <a:r>
              <a:rPr lang="en-US" dirty="0" smtClean="0"/>
              <a:t>V8 JavaScript runtime</a:t>
            </a:r>
          </a:p>
        </p:txBody>
      </p:sp>
    </p:spTree>
    <p:extLst>
      <p:ext uri="{BB962C8B-B14F-4D97-AF65-F5344CB8AC3E}">
        <p14:creationId xmlns:p14="http://schemas.microsoft.com/office/powerpoint/2010/main" val="395407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5: </a:t>
            </a:r>
            <a:r>
              <a:rPr lang="en-US" dirty="0" err="1" smtClean="0"/>
              <a:t>io.js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vert.x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Custer of 8 of </a:t>
            </a:r>
            <a:r>
              <a:rPr lang="en-US" dirty="0" err="1" smtClean="0"/>
              <a:t>io.js</a:t>
            </a:r>
            <a:r>
              <a:rPr lang="en-US" dirty="0" smtClean="0"/>
              <a:t> static file servers and 8 instances of </a:t>
            </a:r>
            <a:r>
              <a:rPr lang="en-US" dirty="0" err="1" smtClean="0"/>
              <a:t>vert.x</a:t>
            </a:r>
            <a:r>
              <a:rPr lang="en-US" dirty="0" smtClean="0"/>
              <a:t> static file servers, with </a:t>
            </a:r>
            <a:r>
              <a:rPr lang="en-US" dirty="0" err="1" smtClean="0"/>
              <a:t>cpu</a:t>
            </a:r>
            <a:r>
              <a:rPr lang="en-US" dirty="0" smtClean="0"/>
              <a:t> intensive calculations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81832"/>
              </p:ext>
            </p:extLst>
          </p:nvPr>
        </p:nvGraphicFramePr>
        <p:xfrm>
          <a:off x="1328054" y="3472543"/>
          <a:ext cx="6052459" cy="185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637"/>
                <a:gridCol w="864637"/>
                <a:gridCol w="864637"/>
                <a:gridCol w="864637"/>
                <a:gridCol w="864637"/>
                <a:gridCol w="864637"/>
                <a:gridCol w="864637"/>
              </a:tblGrid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threads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CPU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 mem (MB)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virtual mem (GB)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responses/second</a:t>
                      </a:r>
                    </a:p>
                  </a:txBody>
                  <a:tcPr marL="12700" marR="12700" marT="12700" marB="0" anchor="ctr"/>
                </a:tc>
              </a:tr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iojs spin file cluster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622.64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19,808</a:t>
                      </a:r>
                    </a:p>
                  </a:txBody>
                  <a:tcPr marL="12700" marR="12700" marT="12700" marB="0" anchor="ctr"/>
                </a:tc>
              </a:tr>
              <a:tr h="618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vertx spin file cluster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322.28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468.8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31,874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59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Test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50361"/>
              </p:ext>
            </p:extLst>
          </p:nvPr>
        </p:nvGraphicFramePr>
        <p:xfrm>
          <a:off x="646115" y="2139710"/>
          <a:ext cx="7864767" cy="408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096"/>
                <a:gridCol w="1489960"/>
                <a:gridCol w="616408"/>
                <a:gridCol w="720380"/>
                <a:gridCol w="750087"/>
                <a:gridCol w="1069430"/>
                <a:gridCol w="1188256"/>
                <a:gridCol w="10471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threads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CPU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 mem (MB)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virtual mem (GB)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responses/second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iojs server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98.66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29,555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vertx server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599,810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iojs cluster (8)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434.4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23.52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100,391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vertx cluster (8)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256.21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851,390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iojs file server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107.39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14,200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vertx file server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149.6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18,567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iojs file cluster (8)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508.16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467.2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42,956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vertx file cluster (8)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326.13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438.6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34,024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iojs spin file cluster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622.64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19,808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vertx spin file cluster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322.28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468.8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31,874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4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JVM is still a beast, and we have come a long way in the last few years to better adapt to increasing network demands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/</a:t>
            </a:r>
            <a:r>
              <a:rPr lang="en-US" dirty="0" err="1" smtClean="0"/>
              <a:t>io.js</a:t>
            </a:r>
            <a:r>
              <a:rPr lang="en-US" dirty="0" smtClean="0"/>
              <a:t> is still a great solution – for some projects</a:t>
            </a:r>
          </a:p>
        </p:txBody>
      </p:sp>
    </p:spTree>
    <p:extLst>
      <p:ext uri="{BB962C8B-B14F-4D97-AF65-F5344CB8AC3E}">
        <p14:creationId xmlns:p14="http://schemas.microsoft.com/office/powerpoint/2010/main" val="226270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why use </a:t>
            </a:r>
            <a:r>
              <a:rPr lang="en-US" dirty="0" err="1" smtClean="0"/>
              <a:t>Node.js</a:t>
            </a:r>
            <a:r>
              <a:rPr lang="en-US" dirty="0" smtClean="0"/>
              <a:t>/</a:t>
            </a:r>
            <a:r>
              <a:rPr lang="en-US" dirty="0" err="1" smtClean="0"/>
              <a:t>io.js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weird “forked” state…</a:t>
            </a:r>
          </a:p>
          <a:p>
            <a:r>
              <a:rPr lang="en-US" dirty="0" smtClean="0"/>
              <a:t>Not the only big player in event-driven, non-blocking platforms today…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1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is the package manager for Node and </a:t>
            </a:r>
            <a:r>
              <a:rPr lang="en-US" dirty="0" err="1" smtClean="0"/>
              <a:t>io.js</a:t>
            </a:r>
            <a:endParaRPr lang="en-US" dirty="0" smtClean="0"/>
          </a:p>
          <a:p>
            <a:r>
              <a:rPr lang="en-US" dirty="0" smtClean="0"/>
              <a:t>There is a module for EVERYTHING!</a:t>
            </a:r>
          </a:p>
          <a:p>
            <a:r>
              <a:rPr lang="en-US" dirty="0" smtClean="0"/>
              <a:t>Huge community around </a:t>
            </a:r>
            <a:r>
              <a:rPr lang="en-US" dirty="0" err="1" smtClean="0"/>
              <a:t>npm</a:t>
            </a:r>
            <a:endParaRPr lang="en-US" dirty="0"/>
          </a:p>
          <a:p>
            <a:r>
              <a:rPr lang="en-US" dirty="0" smtClean="0"/>
              <a:t>Writing JavaScript server code is FUN!</a:t>
            </a:r>
          </a:p>
          <a:p>
            <a:r>
              <a:rPr lang="en-US" dirty="0" smtClean="0"/>
              <a:t>Very fast development, easy to scale up</a:t>
            </a:r>
          </a:p>
          <a:p>
            <a:r>
              <a:rPr lang="en-US" dirty="0" smtClean="0"/>
              <a:t>Awesome ORMs for Mongo,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</a:t>
            </a:r>
            <a:r>
              <a:rPr lang="en-US" dirty="0" smtClean="0"/>
              <a:t>, </a:t>
            </a:r>
            <a:r>
              <a:rPr lang="en-US" dirty="0" err="1" smtClean="0"/>
              <a:t>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2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install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Mac: 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Source Code Pro"/>
                <a:cs typeface="Source Code Pro"/>
              </a:rPr>
              <a:t>‘brew install node’</a:t>
            </a:r>
          </a:p>
          <a:p>
            <a:pPr lvl="1"/>
            <a:r>
              <a:rPr lang="en-US" dirty="0" smtClean="0"/>
              <a:t>Windows: download online</a:t>
            </a:r>
          </a:p>
          <a:p>
            <a:pPr lvl="1"/>
            <a:r>
              <a:rPr lang="en-US" dirty="0" smtClean="0"/>
              <a:t>Ubuntu: </a:t>
            </a:r>
            <a:r>
              <a:rPr lang="en-US" sz="1500" dirty="0" smtClean="0">
                <a:solidFill>
                  <a:srgbClr val="BFBFBF"/>
                </a:solidFill>
                <a:latin typeface="Source Code Pro"/>
                <a:cs typeface="Source Code Pro"/>
              </a:rPr>
              <a:t>‘</a:t>
            </a:r>
            <a:r>
              <a:rPr lang="en-US" sz="1500" dirty="0" err="1" smtClean="0">
                <a:solidFill>
                  <a:srgbClr val="BFBFBF"/>
                </a:solidFill>
                <a:latin typeface="Source Code Pro"/>
                <a:cs typeface="Source Code Pro"/>
              </a:rPr>
              <a:t>sudo</a:t>
            </a:r>
            <a:r>
              <a:rPr lang="en-US" sz="1500" dirty="0" smtClean="0">
                <a:solidFill>
                  <a:srgbClr val="BFBFBF"/>
                </a:solidFill>
                <a:latin typeface="Source Code Pro"/>
                <a:cs typeface="Source Code Pro"/>
              </a:rPr>
              <a:t> apt-get install </a:t>
            </a:r>
            <a:r>
              <a:rPr lang="en-US" sz="1500" dirty="0" err="1" smtClean="0">
                <a:solidFill>
                  <a:srgbClr val="BFBFBF"/>
                </a:solidFill>
                <a:latin typeface="Source Code Pro"/>
                <a:cs typeface="Source Code Pro"/>
              </a:rPr>
              <a:t>nodejs</a:t>
            </a:r>
            <a:r>
              <a:rPr lang="en-US" sz="1500" dirty="0" smtClean="0">
                <a:solidFill>
                  <a:srgbClr val="BFBFBF"/>
                </a:solidFill>
                <a:latin typeface="Source Code Pro"/>
                <a:cs typeface="Source Code Pro"/>
              </a:rPr>
              <a:t>’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:</a:t>
            </a:r>
            <a:r>
              <a:rPr lang="en-US" sz="1500" dirty="0" smtClean="0">
                <a:latin typeface="Source Code Pro"/>
                <a:cs typeface="Source Code Pro"/>
              </a:rPr>
              <a:t> </a:t>
            </a:r>
            <a:r>
              <a:rPr lang="en-US" sz="1500" dirty="0" smtClean="0">
                <a:solidFill>
                  <a:srgbClr val="BFBFBF"/>
                </a:solidFill>
                <a:latin typeface="Source Code Pro"/>
                <a:cs typeface="Source Code Pro"/>
              </a:rPr>
              <a:t>‘</a:t>
            </a:r>
            <a:r>
              <a:rPr lang="en-US" sz="1500" dirty="0" err="1" smtClean="0">
                <a:solidFill>
                  <a:srgbClr val="BFBFBF"/>
                </a:solidFill>
                <a:latin typeface="Source Code Pro"/>
                <a:cs typeface="Source Code Pro"/>
              </a:rPr>
              <a:t>sudo</a:t>
            </a:r>
            <a:r>
              <a:rPr lang="en-US" sz="1500" dirty="0" smtClean="0">
                <a:solidFill>
                  <a:srgbClr val="BFBFBF"/>
                </a:solidFill>
                <a:latin typeface="Source Code Pro"/>
                <a:cs typeface="Source Code Pro"/>
              </a:rPr>
              <a:t> yum install </a:t>
            </a:r>
            <a:r>
              <a:rPr lang="en-US" sz="1500" dirty="0" err="1" smtClean="0">
                <a:solidFill>
                  <a:srgbClr val="BFBFBF"/>
                </a:solidFill>
                <a:latin typeface="Source Code Pro"/>
                <a:cs typeface="Source Code Pro"/>
              </a:rPr>
              <a:t>nodejs</a:t>
            </a:r>
            <a:r>
              <a:rPr lang="en-US" sz="1500" dirty="0" smtClean="0">
                <a:solidFill>
                  <a:srgbClr val="BFBFBF"/>
                </a:solidFill>
                <a:latin typeface="Source Code Pro"/>
                <a:cs typeface="Source Code Pro"/>
              </a:rPr>
              <a:t>’</a:t>
            </a:r>
            <a:endParaRPr lang="en-US" sz="1500" dirty="0">
              <a:solidFill>
                <a:srgbClr val="BFBFBF"/>
              </a:solidFill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277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simple node REST server that handles:</a:t>
            </a:r>
          </a:p>
          <a:p>
            <a:pPr lvl="1"/>
            <a:r>
              <a:rPr lang="en-US" dirty="0" smtClean="0"/>
              <a:t>GET: /team/member/:</a:t>
            </a:r>
            <a:r>
              <a:rPr lang="en-US" dirty="0" err="1" smtClean="0"/>
              <a:t>person_id</a:t>
            </a:r>
            <a:endParaRPr lang="en-US" dirty="0"/>
          </a:p>
          <a:p>
            <a:pPr lvl="1"/>
            <a:r>
              <a:rPr lang="en-US" dirty="0" smtClean="0"/>
              <a:t>POST: /team/member/</a:t>
            </a:r>
          </a:p>
          <a:p>
            <a:pPr lvl="1"/>
            <a:r>
              <a:rPr lang="en-US" dirty="0" smtClean="0"/>
              <a:t>GET: /team/:</a:t>
            </a:r>
            <a:r>
              <a:rPr lang="en-US" dirty="0" err="1" smtClean="0"/>
              <a:t>person_id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2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Launched in 2009, slow development (currently 0.12.0, first major release since 2013)</a:t>
            </a:r>
          </a:p>
          <a:p>
            <a:r>
              <a:rPr lang="en-US" dirty="0" smtClean="0"/>
              <a:t>Originally managed by </a:t>
            </a:r>
            <a:r>
              <a:rPr lang="en-US" dirty="0" err="1" smtClean="0"/>
              <a:t>Joyent</a:t>
            </a:r>
            <a:r>
              <a:rPr lang="en-US" dirty="0"/>
              <a:t> </a:t>
            </a:r>
            <a:r>
              <a:rPr lang="en-US" dirty="0" smtClean="0"/>
              <a:t>(and now by a </a:t>
            </a:r>
            <a:r>
              <a:rPr lang="en-US" dirty="0" err="1" smtClean="0"/>
              <a:t>Node.js</a:t>
            </a:r>
            <a:r>
              <a:rPr lang="en-US" dirty="0" smtClean="0"/>
              <a:t> Foundation consisting of IBM, </a:t>
            </a:r>
            <a:r>
              <a:rPr lang="en-US" dirty="0" err="1" smtClean="0"/>
              <a:t>Paypal</a:t>
            </a:r>
            <a:r>
              <a:rPr lang="en-US" dirty="0" smtClean="0"/>
              <a:t>, Microsoft, and Linux)</a:t>
            </a:r>
          </a:p>
          <a:p>
            <a:r>
              <a:rPr lang="en-US" dirty="0" smtClean="0"/>
              <a:t>Used by tens of thousands of organizations, 200 countries, 2 million + downloads monthly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2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Essencially</a:t>
            </a:r>
            <a:r>
              <a:rPr lang="en-US" dirty="0"/>
              <a:t> </a:t>
            </a:r>
            <a:r>
              <a:rPr lang="en-US" dirty="0" smtClean="0"/>
              <a:t>“hipster” </a:t>
            </a:r>
            <a:r>
              <a:rPr lang="en-US" dirty="0" err="1"/>
              <a:t>N</a:t>
            </a:r>
            <a:r>
              <a:rPr lang="en-US" dirty="0" err="1" smtClean="0"/>
              <a:t>ode.js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built on the newest </a:t>
            </a:r>
            <a:r>
              <a:rPr lang="en-US" dirty="0"/>
              <a:t>Chrome's </a:t>
            </a:r>
            <a:r>
              <a:rPr lang="en-US" dirty="0" smtClean="0"/>
              <a:t>V8 JavaScript runtime (with ES6 features + more)</a:t>
            </a:r>
          </a:p>
        </p:txBody>
      </p:sp>
    </p:spTree>
    <p:extLst>
      <p:ext uri="{BB962C8B-B14F-4D97-AF65-F5344CB8AC3E}">
        <p14:creationId xmlns:p14="http://schemas.microsoft.com/office/powerpoint/2010/main" val="76034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community-driven, “open-governance” fork of </a:t>
            </a:r>
            <a:r>
              <a:rPr lang="en-US" dirty="0" err="1" smtClean="0"/>
              <a:t>Node.js</a:t>
            </a:r>
            <a:r>
              <a:rPr lang="en-US" dirty="0" smtClean="0"/>
              <a:t>, managed by original contributors to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Active release cycles (currently v 1.3 as of this morning)</a:t>
            </a:r>
          </a:p>
          <a:p>
            <a:r>
              <a:rPr lang="en-US" dirty="0" smtClean="0"/>
              <a:t>Already has a huge following, many are switching from </a:t>
            </a:r>
            <a:r>
              <a:rPr lang="en-US" dirty="0" err="1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9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</a:t>
            </a:r>
            <a:r>
              <a:rPr lang="en-US" dirty="0" err="1" smtClean="0"/>
              <a:t>Node.js</a:t>
            </a:r>
            <a:r>
              <a:rPr lang="en-US" dirty="0" smtClean="0"/>
              <a:t>/</a:t>
            </a:r>
            <a:r>
              <a:rPr lang="en-US" dirty="0" err="1" smtClean="0"/>
              <a:t>io.js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outcomes:</a:t>
            </a:r>
          </a:p>
          <a:p>
            <a:pPr lvl="1"/>
            <a:r>
              <a:rPr lang="en-US" dirty="0" err="1" smtClean="0"/>
              <a:t>Joyent</a:t>
            </a:r>
            <a:r>
              <a:rPr lang="en-US" dirty="0" smtClean="0"/>
              <a:t> will give in, offering </a:t>
            </a:r>
            <a:r>
              <a:rPr lang="en-US" dirty="0" err="1" smtClean="0"/>
              <a:t>node.js</a:t>
            </a:r>
            <a:r>
              <a:rPr lang="en-US" dirty="0" smtClean="0"/>
              <a:t> to the “open-governance” community</a:t>
            </a:r>
          </a:p>
          <a:p>
            <a:pPr lvl="1"/>
            <a:r>
              <a:rPr lang="en-US" dirty="0" err="1" smtClean="0"/>
              <a:t>io.js</a:t>
            </a:r>
            <a:r>
              <a:rPr lang="en-US" dirty="0" smtClean="0"/>
              <a:t> will come to some sort of resolution, merge back in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We will have two server-side JS platforms to choose from</a:t>
            </a:r>
          </a:p>
        </p:txBody>
      </p:sp>
    </p:spTree>
    <p:extLst>
      <p:ext uri="{BB962C8B-B14F-4D97-AF65-F5344CB8AC3E}">
        <p14:creationId xmlns:p14="http://schemas.microsoft.com/office/powerpoint/2010/main" val="131006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drama aside…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event driven, non-blocking IO?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pic>
        <p:nvPicPr>
          <p:cNvPr id="4" name="Content Placeholder 3" descr="threading_java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75" r="-76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838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</a:t>
            </a:r>
            <a:endParaRPr lang="en-US" dirty="0"/>
          </a:p>
        </p:txBody>
      </p:sp>
      <p:pic>
        <p:nvPicPr>
          <p:cNvPr id="4" name="Content Placeholder 3" descr="threading_nod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71" r="-70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047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13031</TotalTime>
  <Words>986</Words>
  <Application>Microsoft Macintosh PowerPoint</Application>
  <PresentationFormat>On-screen Show (4:3)</PresentationFormat>
  <Paragraphs>270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Formal</vt:lpstr>
      <vt:lpstr>PowerPoint Presentation</vt:lpstr>
      <vt:lpstr>What is NodeJS?</vt:lpstr>
      <vt:lpstr>What is NodeJS?</vt:lpstr>
      <vt:lpstr>What is io.js?</vt:lpstr>
      <vt:lpstr>What is io.js?</vt:lpstr>
      <vt:lpstr>Future of Node.js/io.js</vt:lpstr>
      <vt:lpstr>Fork drama aside…</vt:lpstr>
      <vt:lpstr>Blocking</vt:lpstr>
      <vt:lpstr>Non-Blocking</vt:lpstr>
      <vt:lpstr>How does it compare?</vt:lpstr>
      <vt:lpstr>But that was 2013…</vt:lpstr>
      <vt:lpstr>Test1: io.js vs Vert.x</vt:lpstr>
      <vt:lpstr>Test1: io.js vs Vert.x</vt:lpstr>
      <vt:lpstr>Test2: io.js vs Vert.x</vt:lpstr>
      <vt:lpstr>Test 2: io.js vs Vert.x</vt:lpstr>
      <vt:lpstr>Test 2: io.js vs Vert.x</vt:lpstr>
      <vt:lpstr>Test 3: io.js vs vert.x</vt:lpstr>
      <vt:lpstr>Test 3: io.js vs vert.x</vt:lpstr>
      <vt:lpstr>Test 4: io.js vs vert.x</vt:lpstr>
      <vt:lpstr>Test 5: io.js vs vert.x</vt:lpstr>
      <vt:lpstr>Total Test Results</vt:lpstr>
      <vt:lpstr>Consensus</vt:lpstr>
      <vt:lpstr>So why use Node.js/io.js?</vt:lpstr>
      <vt:lpstr>npm</vt:lpstr>
      <vt:lpstr>Demo</vt:lpstr>
      <vt:lpstr>Demo</vt:lpstr>
    </vt:vector>
  </TitlesOfParts>
  <Company>Simplifile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Wild</dc:creator>
  <cp:lastModifiedBy>Jordan Wild</cp:lastModifiedBy>
  <cp:revision>30</cp:revision>
  <dcterms:created xsi:type="dcterms:W3CDTF">2015-02-11T15:58:35Z</dcterms:created>
  <dcterms:modified xsi:type="dcterms:W3CDTF">2015-02-20T18:35:24Z</dcterms:modified>
</cp:coreProperties>
</file>