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3" r:id="rId4"/>
    <p:sldId id="257" r:id="rId5"/>
    <p:sldId id="260" r:id="rId6"/>
    <p:sldId id="259" r:id="rId7"/>
    <p:sldId id="258" r:id="rId8"/>
    <p:sldId id="264" r:id="rId9"/>
    <p:sldId id="265" r:id="rId10"/>
    <p:sldId id="266" r:id="rId11"/>
    <p:sldId id="270" r:id="rId12"/>
    <p:sldId id="268" r:id="rId13"/>
    <p:sldId id="271" r:id="rId14"/>
    <p:sldId id="272" r:id="rId15"/>
    <p:sldId id="273" r:id="rId16"/>
    <p:sldId id="274" r:id="rId17"/>
    <p:sldId id="26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6D2F3-DEF6-463B-8936-7493C3F3CE6B}" type="datetimeFigureOut">
              <a:rPr lang="zh-CN" altLang="en-US" smtClean="0"/>
              <a:t>2018-04-26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F081C-2531-4E89-84F5-94114DF3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8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smtClean="0">
                <a:solidFill>
                  <a:srgbClr val="FFC000"/>
                </a:solidFill>
              </a:rPr>
              <a:t>Stream</a:t>
            </a:r>
            <a:r>
              <a:rPr lang="zh-CN" altLang="zh-CN" sz="1200" smtClean="0">
                <a:solidFill>
                  <a:srgbClr val="FFC000"/>
                </a:solidFill>
              </a:rPr>
              <a:t>由数据源生成</a:t>
            </a:r>
            <a:r>
              <a:rPr lang="en-US" altLang="zh-CN" sz="1200" smtClean="0">
                <a:solidFill>
                  <a:srgbClr val="FFC000"/>
                </a:solidFill>
              </a:rPr>
              <a:t>, </a:t>
            </a:r>
            <a:r>
              <a:rPr lang="zh-CN" altLang="zh-CN" sz="1200" smtClean="0">
                <a:solidFill>
                  <a:srgbClr val="FFC000"/>
                </a:solidFill>
              </a:rPr>
              <a:t>经由中间操作串联起来的一条流水线的转换</a:t>
            </a:r>
            <a:r>
              <a:rPr lang="en-US" altLang="zh-CN" sz="1200" smtClean="0">
                <a:solidFill>
                  <a:srgbClr val="FFC000"/>
                </a:solidFill>
              </a:rPr>
              <a:t>, </a:t>
            </a:r>
            <a:r>
              <a:rPr lang="zh-CN" altLang="zh-CN" sz="1200" smtClean="0">
                <a:solidFill>
                  <a:srgbClr val="FFC000"/>
                </a:solidFill>
              </a:rPr>
              <a:t>最后由终端操作触发执行拿到结果</a:t>
            </a:r>
            <a:r>
              <a:rPr lang="en-US" altLang="zh-CN" sz="1200" smtClean="0">
                <a:solidFill>
                  <a:srgbClr val="FFC000"/>
                </a:solidFill>
              </a:rPr>
              <a:t>.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F081C-2531-4E89-84F5-94114DF311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7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所有的中间操作都会返回另一个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Stream,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这让多个操作可以链接起来组成中间操作链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从而形成一条流水线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因此它的特点就是前面提到的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延迟执行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触发流水线上触发一个终端操作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否则中间操作不执行任何处理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F081C-2531-4E89-84F5-94114DF311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1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21DD-5B6B-4597-BC7B-385572BC9BD1}" type="datetimeFigureOut">
              <a:rPr lang="zh-CN" altLang="en-US" smtClean="0"/>
              <a:t>2018-04-26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6FB1-1024-4688-BE83-9A7E11010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75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21DD-5B6B-4597-BC7B-385572BC9BD1}" type="datetimeFigureOut">
              <a:rPr lang="zh-CN" altLang="en-US" smtClean="0"/>
              <a:t>2018-04-26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6FB1-1024-4688-BE83-9A7E11010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6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21DD-5B6B-4597-BC7B-385572BC9BD1}" type="datetimeFigureOut">
              <a:rPr lang="zh-CN" altLang="en-US" smtClean="0"/>
              <a:t>2018-04-26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6FB1-1024-4688-BE83-9A7E11010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4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21DD-5B6B-4597-BC7B-385572BC9BD1}" type="datetimeFigureOut">
              <a:rPr lang="zh-CN" altLang="en-US" smtClean="0"/>
              <a:t>2018-04-26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6FB1-1024-4688-BE83-9A7E11010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21DD-5B6B-4597-BC7B-385572BC9BD1}" type="datetimeFigureOut">
              <a:rPr lang="zh-CN" altLang="en-US" smtClean="0"/>
              <a:t>2018-04-26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6FB1-1024-4688-BE83-9A7E11010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21DD-5B6B-4597-BC7B-385572BC9BD1}" type="datetimeFigureOut">
              <a:rPr lang="zh-CN" altLang="en-US" smtClean="0"/>
              <a:t>2018-04-26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6FB1-1024-4688-BE83-9A7E11010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3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21DD-5B6B-4597-BC7B-385572BC9BD1}" type="datetimeFigureOut">
              <a:rPr lang="zh-CN" altLang="en-US" smtClean="0"/>
              <a:t>2018-04-26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6FB1-1024-4688-BE83-9A7E11010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75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21DD-5B6B-4597-BC7B-385572BC9BD1}" type="datetimeFigureOut">
              <a:rPr lang="zh-CN" altLang="en-US" smtClean="0"/>
              <a:t>2018-04-26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6FB1-1024-4688-BE83-9A7E11010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6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21DD-5B6B-4597-BC7B-385572BC9BD1}" type="datetimeFigureOut">
              <a:rPr lang="zh-CN" altLang="en-US" smtClean="0"/>
              <a:t>2018-04-26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6FB1-1024-4688-BE83-9A7E11010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48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21DD-5B6B-4597-BC7B-385572BC9BD1}" type="datetimeFigureOut">
              <a:rPr lang="zh-CN" altLang="en-US" smtClean="0"/>
              <a:t>2018-04-26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6FB1-1024-4688-BE83-9A7E11010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5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21DD-5B6B-4597-BC7B-385572BC9BD1}" type="datetimeFigureOut">
              <a:rPr lang="zh-CN" altLang="en-US" smtClean="0"/>
              <a:t>2018-04-26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6FB1-1024-4688-BE83-9A7E11010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72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21DD-5B6B-4597-BC7B-385572BC9BD1}" type="datetimeFigureOut">
              <a:rPr lang="zh-CN" altLang="en-US" smtClean="0"/>
              <a:t>2018-04-26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66FB1-1024-4688-BE83-9A7E11010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0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6000" smtClean="0">
                <a:solidFill>
                  <a:schemeClr val="accent3">
                    <a:lumMod val="75000"/>
                  </a:schemeClr>
                </a:solidFill>
              </a:rPr>
              <a:t>Stream</a:t>
            </a:r>
            <a:r>
              <a:rPr lang="zh-CN" altLang="en-US" sz="6000" smtClean="0">
                <a:solidFill>
                  <a:schemeClr val="accent3">
                    <a:lumMod val="75000"/>
                  </a:schemeClr>
                </a:solidFill>
              </a:rPr>
              <a:t>的工作原理</a:t>
            </a:r>
            <a:endParaRPr lang="zh-CN" altLang="en-US" sz="28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1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688"/>
            <a:ext cx="839864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0" y="3356992"/>
            <a:ext cx="837226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1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407" y="1866046"/>
            <a:ext cx="82296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accent6">
                    <a:lumMod val="75000"/>
                  </a:schemeClr>
                </a:solidFill>
              </a:rPr>
              <a:t>浅析实现原理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1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tream_pipeline_naiv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52" y="332656"/>
            <a:ext cx="5832648" cy="291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63" y="3789040"/>
            <a:ext cx="8637587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609329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C000"/>
                </a:solidFill>
              </a:rPr>
              <a:t>类库的实现着</a:t>
            </a:r>
            <a:r>
              <a:rPr lang="zh-CN" altLang="en-US">
                <a:solidFill>
                  <a:srgbClr val="FFC000"/>
                </a:solidFill>
              </a:rPr>
              <a:t>使</a:t>
            </a:r>
            <a:r>
              <a:rPr lang="zh-CN" altLang="en-US" smtClean="0">
                <a:solidFill>
                  <a:srgbClr val="FFC000"/>
                </a:solidFill>
              </a:rPr>
              <a:t>用</a:t>
            </a:r>
            <a:r>
              <a:rPr lang="zh-CN" altLang="en-US">
                <a:solidFill>
                  <a:srgbClr val="FFC000"/>
                </a:solidFill>
              </a:rPr>
              <a:t>管道</a:t>
            </a:r>
            <a:r>
              <a:rPr lang="zh-CN" altLang="en-US" smtClean="0">
                <a:solidFill>
                  <a:srgbClr val="FFC000"/>
                </a:solidFill>
              </a:rPr>
              <a:t>（</a:t>
            </a:r>
            <a:r>
              <a:rPr lang="en-US" altLang="zh-CN" i="1">
                <a:solidFill>
                  <a:srgbClr val="FFC000"/>
                </a:solidFill>
              </a:rPr>
              <a:t>Pipeline</a:t>
            </a:r>
            <a:r>
              <a:rPr lang="zh-CN" altLang="en-US">
                <a:solidFill>
                  <a:srgbClr val="FFC000"/>
                </a:solidFill>
              </a:rPr>
              <a:t>）的方式巧妙的避免了多次迭代，其基本思想是在一次迭代中尽可能多的执行用户指定的操作。</a:t>
            </a:r>
            <a:endParaRPr lang="zh-CN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25" name="Picture 1" descr="C:\Users\mengya\AppData\Roaming\Tencent\Users\309332252\QQ\WinTemp\RichOle\%Z3922U46)YN3MA$$GOJ38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0" y="1196752"/>
            <a:ext cx="8907578" cy="23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2821" y="450912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C000"/>
                </a:solidFill>
              </a:rPr>
              <a:t>图中通过</a:t>
            </a:r>
            <a:r>
              <a:rPr lang="en-US" altLang="zh-CN">
                <a:solidFill>
                  <a:srgbClr val="FFC000"/>
                </a:solidFill>
              </a:rPr>
              <a:t>Collection.stream()</a:t>
            </a:r>
            <a:r>
              <a:rPr lang="zh-CN" altLang="en-US">
                <a:solidFill>
                  <a:srgbClr val="FFC000"/>
                </a:solidFill>
              </a:rPr>
              <a:t>方法得到</a:t>
            </a:r>
            <a:r>
              <a:rPr lang="en-US" altLang="zh-CN" i="1">
                <a:solidFill>
                  <a:srgbClr val="FFC000"/>
                </a:solidFill>
              </a:rPr>
              <a:t>Head</a:t>
            </a:r>
            <a:r>
              <a:rPr lang="zh-CN" altLang="en-US">
                <a:solidFill>
                  <a:srgbClr val="FFC000"/>
                </a:solidFill>
              </a:rPr>
              <a:t>也就是</a:t>
            </a:r>
            <a:r>
              <a:rPr lang="en-US" altLang="zh-CN">
                <a:solidFill>
                  <a:srgbClr val="FFC000"/>
                </a:solidFill>
              </a:rPr>
              <a:t>stage0</a:t>
            </a:r>
            <a:r>
              <a:rPr lang="zh-CN" altLang="en-US">
                <a:solidFill>
                  <a:srgbClr val="FFC000"/>
                </a:solidFill>
              </a:rPr>
              <a:t>，紧接着调用一系列的中间操作，不断产生新的</a:t>
            </a:r>
            <a:r>
              <a:rPr lang="en-US" altLang="zh-CN">
                <a:solidFill>
                  <a:srgbClr val="FFC000"/>
                </a:solidFill>
              </a:rPr>
              <a:t>Stream</a:t>
            </a:r>
            <a:r>
              <a:rPr lang="zh-CN" altLang="en-US">
                <a:solidFill>
                  <a:srgbClr val="FFC000"/>
                </a:solidFill>
              </a:rPr>
              <a:t>。</a:t>
            </a:r>
            <a:r>
              <a:rPr lang="zh-CN" altLang="en-US" b="1">
                <a:solidFill>
                  <a:srgbClr val="FFC000"/>
                </a:solidFill>
              </a:rPr>
              <a:t>这些</a:t>
            </a:r>
            <a:r>
              <a:rPr lang="en-US" altLang="zh-CN" b="1">
                <a:solidFill>
                  <a:srgbClr val="FFC000"/>
                </a:solidFill>
              </a:rPr>
              <a:t>Stream</a:t>
            </a:r>
            <a:r>
              <a:rPr lang="zh-CN" altLang="en-US" b="1">
                <a:solidFill>
                  <a:srgbClr val="FFC000"/>
                </a:solidFill>
              </a:rPr>
              <a:t>对象以双向链表的形式组织在一起，构成整个流水线，由于每个</a:t>
            </a:r>
            <a:r>
              <a:rPr lang="en-US" altLang="zh-CN" b="1">
                <a:solidFill>
                  <a:srgbClr val="FFC000"/>
                </a:solidFill>
              </a:rPr>
              <a:t>Stage</a:t>
            </a:r>
            <a:r>
              <a:rPr lang="zh-CN" altLang="en-US" b="1">
                <a:solidFill>
                  <a:srgbClr val="FFC000"/>
                </a:solidFill>
              </a:rPr>
              <a:t>都记录了前一个</a:t>
            </a:r>
            <a:r>
              <a:rPr lang="en-US" altLang="zh-CN" b="1">
                <a:solidFill>
                  <a:srgbClr val="FFC000"/>
                </a:solidFill>
              </a:rPr>
              <a:t>Stage</a:t>
            </a:r>
            <a:r>
              <a:rPr lang="zh-CN" altLang="en-US" b="1">
                <a:solidFill>
                  <a:srgbClr val="FFC000"/>
                </a:solidFill>
              </a:rPr>
              <a:t>和本次的操作以及回调函数，依靠这种结构就能建立起对数据源的所有操作</a:t>
            </a:r>
            <a:r>
              <a:rPr lang="zh-CN" altLang="en-US">
                <a:solidFill>
                  <a:srgbClr val="FFC000"/>
                </a:solidFill>
              </a:rPr>
              <a:t>。这就是</a:t>
            </a:r>
            <a:r>
              <a:rPr lang="en-US" altLang="zh-CN">
                <a:solidFill>
                  <a:srgbClr val="FFC000"/>
                </a:solidFill>
              </a:rPr>
              <a:t>Stream</a:t>
            </a:r>
            <a:r>
              <a:rPr lang="zh-CN" altLang="en-US">
                <a:solidFill>
                  <a:srgbClr val="FFC000"/>
                </a:solidFill>
              </a:rPr>
              <a:t>记录操作的方式。</a:t>
            </a:r>
            <a:endParaRPr lang="zh-CN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5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解决了操作记录的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问</a:t>
            </a:r>
            <a:r>
              <a:rPr lang="zh-CN" altLang="en-US" sz="2000" smtClean="0">
                <a:solidFill>
                  <a:schemeClr val="accent6">
                    <a:lumMod val="75000"/>
                  </a:schemeClr>
                </a:solidFill>
              </a:rPr>
              <a:t>题，还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需要有某种协议来协调相邻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</a:rPr>
              <a:t>Stage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之间的调用关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系</a:t>
            </a:r>
            <a:r>
              <a:rPr lang="zh-CN" altLang="en-US" sz="2000" smtClean="0">
                <a:solidFill>
                  <a:schemeClr val="accent6">
                    <a:lumMod val="75000"/>
                  </a:schemeClr>
                </a:solidFill>
              </a:rPr>
              <a:t>。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这种协议由</a:t>
            </a:r>
            <a:r>
              <a:rPr lang="en-US" altLang="zh-CN" sz="2000" i="1">
                <a:solidFill>
                  <a:schemeClr val="accent6">
                    <a:lumMod val="75000"/>
                  </a:schemeClr>
                </a:solidFill>
              </a:rPr>
              <a:t>Sink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接口完成，</a:t>
            </a:r>
            <a:r>
              <a:rPr lang="en-US" altLang="zh-CN" sz="2000" i="1">
                <a:solidFill>
                  <a:schemeClr val="accent6">
                    <a:lumMod val="75000"/>
                  </a:schemeClr>
                </a:solidFill>
              </a:rPr>
              <a:t>Sink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接口包含的方法如下表所示：</a:t>
            </a:r>
            <a:endParaRPr lang="zh-CN" alt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63" y="1340768"/>
            <a:ext cx="6345621" cy="217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4290" y="3645024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</a:rPr>
              <a:t>实际上</a:t>
            </a:r>
            <a:r>
              <a:rPr lang="en-US" altLang="zh-CN" b="1">
                <a:solidFill>
                  <a:srgbClr val="00B050"/>
                </a:solidFill>
              </a:rPr>
              <a:t>Stream API</a:t>
            </a:r>
            <a:r>
              <a:rPr lang="zh-CN" altLang="en-US" b="1">
                <a:solidFill>
                  <a:srgbClr val="00B050"/>
                </a:solidFill>
              </a:rPr>
              <a:t>内部实现的的本质，就是如何重载</a:t>
            </a:r>
            <a:r>
              <a:rPr lang="en-US" altLang="zh-CN" b="1">
                <a:solidFill>
                  <a:srgbClr val="00B050"/>
                </a:solidFill>
              </a:rPr>
              <a:t>Sink</a:t>
            </a:r>
            <a:r>
              <a:rPr lang="zh-CN" altLang="en-US" b="1">
                <a:solidFill>
                  <a:srgbClr val="00B050"/>
                </a:solidFill>
              </a:rPr>
              <a:t>的这四个接口方法</a:t>
            </a:r>
            <a:r>
              <a:rPr lang="zh-CN" altLang="en-US">
                <a:solidFill>
                  <a:srgbClr val="00B050"/>
                </a:solidFill>
              </a:rPr>
              <a:t>。</a:t>
            </a:r>
          </a:p>
          <a:p>
            <a:r>
              <a:rPr lang="zh-CN" altLang="en-US">
                <a:solidFill>
                  <a:srgbClr val="00B050"/>
                </a:solidFill>
              </a:rPr>
              <a:t>有了</a:t>
            </a:r>
            <a:r>
              <a:rPr lang="en-US" altLang="zh-CN">
                <a:solidFill>
                  <a:srgbClr val="00B050"/>
                </a:solidFill>
              </a:rPr>
              <a:t>Sink</a:t>
            </a:r>
            <a:r>
              <a:rPr lang="zh-CN" altLang="en-US">
                <a:solidFill>
                  <a:srgbClr val="00B050"/>
                </a:solidFill>
              </a:rPr>
              <a:t>对操作的包装，</a:t>
            </a:r>
            <a:r>
              <a:rPr lang="en-US" altLang="zh-CN">
                <a:solidFill>
                  <a:srgbClr val="00B050"/>
                </a:solidFill>
              </a:rPr>
              <a:t>Stage</a:t>
            </a:r>
            <a:r>
              <a:rPr lang="zh-CN" altLang="en-US">
                <a:solidFill>
                  <a:srgbClr val="00B050"/>
                </a:solidFill>
              </a:rPr>
              <a:t>之间的调用问题就解决了，执行时只需要从流水线的</a:t>
            </a:r>
            <a:r>
              <a:rPr lang="en-US" altLang="zh-CN">
                <a:solidFill>
                  <a:srgbClr val="00B050"/>
                </a:solidFill>
              </a:rPr>
              <a:t>head</a:t>
            </a:r>
            <a:r>
              <a:rPr lang="zh-CN" altLang="en-US">
                <a:solidFill>
                  <a:srgbClr val="00B050"/>
                </a:solidFill>
              </a:rPr>
              <a:t>开始对数据源依次调用每个</a:t>
            </a:r>
            <a:r>
              <a:rPr lang="en-US" altLang="zh-CN">
                <a:solidFill>
                  <a:srgbClr val="00B050"/>
                </a:solidFill>
              </a:rPr>
              <a:t>Stage</a:t>
            </a:r>
            <a:r>
              <a:rPr lang="zh-CN" altLang="en-US">
                <a:solidFill>
                  <a:srgbClr val="00B050"/>
                </a:solidFill>
              </a:rPr>
              <a:t>对应的</a:t>
            </a:r>
            <a:r>
              <a:rPr lang="en-US" altLang="zh-CN">
                <a:solidFill>
                  <a:srgbClr val="00B050"/>
                </a:solidFill>
              </a:rPr>
              <a:t>Sink.{begin(), accept(), cancellationRequested(), end()}</a:t>
            </a:r>
            <a:r>
              <a:rPr lang="zh-CN" altLang="en-US">
                <a:solidFill>
                  <a:srgbClr val="00B050"/>
                </a:solidFill>
              </a:rPr>
              <a:t>方法就可以</a:t>
            </a:r>
            <a:r>
              <a:rPr lang="zh-CN" altLang="en-US">
                <a:solidFill>
                  <a:srgbClr val="00B050"/>
                </a:solidFill>
              </a:rPr>
              <a:t>了</a:t>
            </a:r>
            <a:r>
              <a:rPr lang="zh-CN" altLang="en-US" smtClean="0">
                <a:solidFill>
                  <a:srgbClr val="00B050"/>
                </a:solidFill>
              </a:rPr>
              <a:t>。</a:t>
            </a:r>
            <a:endParaRPr lang="en-US" altLang="zh-CN" smtClean="0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比如</a:t>
            </a:r>
            <a:r>
              <a:rPr lang="en-US" altLang="zh-CN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Stream.sorted()</a:t>
            </a:r>
            <a:r>
              <a:rPr lang="zh-CN" altLang="en-US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是一个有状态的中间操作，其对应的</a:t>
            </a:r>
            <a:r>
              <a:rPr lang="en-US" altLang="zh-CN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Sink.begin()</a:t>
            </a:r>
            <a:r>
              <a:rPr lang="zh-CN" altLang="en-US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方法可能创建</a:t>
            </a:r>
            <a:r>
              <a:rPr lang="zh-CN" altLang="en-US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zh-CN" altLang="en-US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个盛放结</a:t>
            </a:r>
            <a:r>
              <a:rPr lang="zh-CN" altLang="en-US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果的容器，而</a:t>
            </a:r>
            <a:r>
              <a:rPr lang="en-US" altLang="zh-CN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accept()</a:t>
            </a:r>
            <a:r>
              <a:rPr lang="zh-CN" altLang="en-US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方法负责将元素添加到该容器，最后</a:t>
            </a:r>
            <a:r>
              <a:rPr lang="en-US" altLang="zh-CN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end()</a:t>
            </a:r>
            <a:r>
              <a:rPr lang="zh-CN" altLang="en-US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负责对容器进行排序。</a:t>
            </a:r>
          </a:p>
        </p:txBody>
      </p:sp>
    </p:spTree>
    <p:extLst>
      <p:ext uri="{BB962C8B-B14F-4D97-AF65-F5344CB8AC3E}">
        <p14:creationId xmlns:p14="http://schemas.microsoft.com/office/powerpoint/2010/main" val="67430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000">
                <a:solidFill>
                  <a:schemeClr val="accent6">
                    <a:lumMod val="75000"/>
                  </a:schemeClr>
                </a:solidFill>
              </a:rPr>
              <a:t>Sink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完美封装了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</a:rPr>
              <a:t>Stream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每一步操作，并给出了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处理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</a:rPr>
              <a:t>-&gt;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转发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的模式来叠加操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作</a:t>
            </a:r>
            <a:r>
              <a:rPr lang="zh-CN" altLang="en-US" sz="2000" smtClean="0">
                <a:solidFill>
                  <a:schemeClr val="accent6">
                    <a:lumMod val="75000"/>
                  </a:schemeClr>
                </a:solidFill>
              </a:rPr>
              <a:t>。是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什么启动这一连串的操作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呢</a:t>
            </a:r>
            <a:r>
              <a:rPr lang="zh-CN" altLang="en-US" sz="2000" smtClean="0">
                <a:solidFill>
                  <a:schemeClr val="accent6">
                    <a:lumMod val="75000"/>
                  </a:schemeClr>
                </a:solidFill>
              </a:rPr>
              <a:t>？就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是结束操作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</a:rPr>
              <a:t>(Terminal Operation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CN" altLang="en-US" sz="2000" smtClean="0">
                <a:solidFill>
                  <a:schemeClr val="accent6">
                    <a:lumMod val="75000"/>
                  </a:schemeClr>
                </a:solidFill>
              </a:rPr>
              <a:t>，一旦调用某个结束操作，就会触发整个流水线的执行。</a:t>
            </a:r>
            <a:endParaRPr lang="zh-CN" alt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 descr="Stream_pipeline_S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48880"/>
            <a:ext cx="3266728" cy="38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97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>
                <a:solidFill>
                  <a:srgbClr val="92D050"/>
                </a:solidFill>
              </a:rPr>
              <a:t>流水线上所有操作都执行后，用户所需要的结果（如果有）在哪里？</a:t>
            </a:r>
            <a:endParaRPr lang="zh-CN" altLang="en-US" sz="2800">
              <a:solidFill>
                <a:srgbClr val="92D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66678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237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16600" smtClean="0">
                <a:solidFill>
                  <a:schemeClr val="accent3">
                    <a:lumMod val="75000"/>
                  </a:schemeClr>
                </a:solidFill>
              </a:rPr>
              <a:t>谢谢</a:t>
            </a:r>
            <a:endParaRPr lang="zh-CN" altLang="en-US" sz="166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9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A sequence of elements supporting sequential and parallel aggregate operations.</a:t>
            </a:r>
          </a:p>
          <a:p>
            <a:r>
              <a:rPr lang="en-US" altLang="zh-CN" smtClean="0">
                <a:solidFill>
                  <a:schemeClr val="bg2"/>
                </a:solidFill>
              </a:rPr>
              <a:t>Stream</a:t>
            </a:r>
            <a:r>
              <a:rPr lang="zh-CN" altLang="en-US" smtClean="0">
                <a:solidFill>
                  <a:schemeClr val="bg2"/>
                </a:solidFill>
              </a:rPr>
              <a:t>是一种元</a:t>
            </a:r>
            <a:r>
              <a:rPr lang="zh-CN" altLang="en-US">
                <a:solidFill>
                  <a:schemeClr val="bg2"/>
                </a:solidFill>
              </a:rPr>
              <a:t>素的集合</a:t>
            </a:r>
            <a:r>
              <a:rPr lang="zh-CN" altLang="en-US" smtClean="0">
                <a:solidFill>
                  <a:schemeClr val="bg2"/>
                </a:solidFill>
              </a:rPr>
              <a:t>，可</a:t>
            </a:r>
            <a:r>
              <a:rPr lang="zh-CN" altLang="en-US">
                <a:solidFill>
                  <a:schemeClr val="bg2"/>
                </a:solidFill>
              </a:rPr>
              <a:t>以支持顺序和并行的对原</a:t>
            </a:r>
            <a:r>
              <a:rPr lang="en-US" altLang="zh-CN">
                <a:solidFill>
                  <a:schemeClr val="bg2"/>
                </a:solidFill>
              </a:rPr>
              <a:t>Stream</a:t>
            </a:r>
            <a:r>
              <a:rPr lang="zh-CN" altLang="en-US">
                <a:solidFill>
                  <a:schemeClr val="bg2"/>
                </a:solidFill>
              </a:rPr>
              <a:t>进行汇聚的操</a:t>
            </a:r>
            <a:r>
              <a:rPr lang="zh-CN" altLang="en-US" smtClean="0">
                <a:solidFill>
                  <a:schemeClr val="bg2"/>
                </a:solidFill>
              </a:rPr>
              <a:t>作。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457200" y="61530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FFC000"/>
                </a:solidFill>
              </a:rPr>
              <a:t>Stream</a:t>
            </a:r>
            <a:r>
              <a:rPr lang="zh-CN" altLang="en-US" sz="2400" smtClean="0">
                <a:solidFill>
                  <a:srgbClr val="FFC000"/>
                </a:solidFill>
              </a:rPr>
              <a:t>是啥？</a:t>
            </a:r>
            <a:endParaRPr lang="zh-CN" altLang="en-US" sz="24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692696"/>
            <a:ext cx="725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2204864"/>
            <a:ext cx="38766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7" y="4581128"/>
            <a:ext cx="40386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0171" y="159744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C000"/>
                </a:solidFill>
              </a:rPr>
              <a:t>计算不为</a:t>
            </a:r>
            <a:r>
              <a:rPr lang="en-US" altLang="zh-CN" smtClean="0">
                <a:solidFill>
                  <a:srgbClr val="FFC000"/>
                </a:solidFill>
              </a:rPr>
              <a:t>null</a:t>
            </a:r>
            <a:r>
              <a:rPr lang="zh-CN" altLang="en-US" smtClean="0">
                <a:solidFill>
                  <a:srgbClr val="FFC000"/>
                </a:solidFill>
              </a:rPr>
              <a:t>的元素个数：</a:t>
            </a:r>
            <a:endParaRPr lang="zh-CN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zh-CN" sz="3200">
                <a:solidFill>
                  <a:srgbClr val="FFC000"/>
                </a:solidFill>
              </a:rPr>
              <a:t>一个</a:t>
            </a:r>
            <a:r>
              <a:rPr lang="zh-CN" altLang="zh-CN" sz="3200" smtClean="0">
                <a:solidFill>
                  <a:srgbClr val="FFC000"/>
                </a:solidFill>
              </a:rPr>
              <a:t>流通</a:t>
            </a:r>
            <a:r>
              <a:rPr lang="zh-CN" altLang="zh-CN" sz="3200">
                <a:solidFill>
                  <a:srgbClr val="FFC000"/>
                </a:solidFill>
              </a:rPr>
              <a:t>常由</a:t>
            </a:r>
            <a:r>
              <a:rPr lang="en-US" altLang="zh-CN" sz="3200">
                <a:solidFill>
                  <a:srgbClr val="FFC000"/>
                </a:solidFill>
              </a:rPr>
              <a:t>3</a:t>
            </a:r>
            <a:r>
              <a:rPr lang="zh-CN" altLang="zh-CN" sz="3200">
                <a:solidFill>
                  <a:srgbClr val="FFC000"/>
                </a:solidFill>
              </a:rPr>
              <a:t>部分构成</a:t>
            </a:r>
            <a:r>
              <a:rPr lang="en-US" altLang="zh-CN" sz="3200">
                <a:solidFill>
                  <a:srgbClr val="FFC000"/>
                </a:solidFill>
              </a:rPr>
              <a:t>: </a:t>
            </a:r>
            <a:r>
              <a:rPr lang="en-US" altLang="zh-CN" sz="3200" smtClean="0">
                <a:solidFill>
                  <a:srgbClr val="FFC000"/>
                </a:solidFill>
              </a:rPr>
              <a:t/>
            </a:r>
            <a:br>
              <a:rPr lang="en-US" altLang="zh-CN" sz="3200" smtClean="0">
                <a:solidFill>
                  <a:srgbClr val="FFC000"/>
                </a:solidFill>
              </a:rPr>
            </a:br>
            <a:r>
              <a:rPr lang="zh-CN" altLang="zh-CN" sz="3200" b="1" i="1" smtClean="0">
                <a:solidFill>
                  <a:srgbClr val="FFC000"/>
                </a:solidFill>
              </a:rPr>
              <a:t>数</a:t>
            </a:r>
            <a:r>
              <a:rPr lang="zh-CN" altLang="zh-CN" sz="3200" b="1" i="1">
                <a:solidFill>
                  <a:srgbClr val="FFC000"/>
                </a:solidFill>
              </a:rPr>
              <a:t>据源</a:t>
            </a:r>
            <a:r>
              <a:rPr lang="en-US" altLang="zh-CN" sz="3200" b="1" i="1">
                <a:solidFill>
                  <a:srgbClr val="FFC000"/>
                </a:solidFill>
              </a:rPr>
              <a:t>(Source)</a:t>
            </a:r>
            <a:r>
              <a:rPr lang="en-US" altLang="zh-CN" sz="3200">
                <a:solidFill>
                  <a:srgbClr val="FFC000"/>
                </a:solidFill>
              </a:rPr>
              <a:t> -&gt; </a:t>
            </a:r>
            <a:r>
              <a:rPr lang="zh-CN" altLang="zh-CN" sz="3200" b="1" i="1">
                <a:solidFill>
                  <a:srgbClr val="FFC000"/>
                </a:solidFill>
              </a:rPr>
              <a:t>中间操作</a:t>
            </a:r>
            <a:r>
              <a:rPr lang="en-US" altLang="zh-CN" sz="3200" b="1" i="1">
                <a:solidFill>
                  <a:srgbClr val="FFC000"/>
                </a:solidFill>
              </a:rPr>
              <a:t>/</a:t>
            </a:r>
            <a:r>
              <a:rPr lang="zh-CN" altLang="zh-CN" sz="3200" b="1" i="1">
                <a:solidFill>
                  <a:srgbClr val="FFC000"/>
                </a:solidFill>
              </a:rPr>
              <a:t>转换</a:t>
            </a:r>
            <a:r>
              <a:rPr lang="en-US" altLang="zh-CN" sz="3200" b="1" i="1">
                <a:solidFill>
                  <a:srgbClr val="FFC000"/>
                </a:solidFill>
              </a:rPr>
              <a:t>(Transforming)</a:t>
            </a:r>
            <a:r>
              <a:rPr lang="en-US" altLang="zh-CN" sz="3200">
                <a:solidFill>
                  <a:srgbClr val="FFC000"/>
                </a:solidFill>
              </a:rPr>
              <a:t> -&gt; </a:t>
            </a:r>
            <a:r>
              <a:rPr lang="zh-CN" altLang="zh-CN" sz="3200" b="1" i="1">
                <a:solidFill>
                  <a:srgbClr val="FFC000"/>
                </a:solidFill>
              </a:rPr>
              <a:t>终端操作</a:t>
            </a:r>
            <a:r>
              <a:rPr lang="en-US" altLang="zh-CN" sz="3200" b="1" i="1">
                <a:solidFill>
                  <a:srgbClr val="FFC000"/>
                </a:solidFill>
              </a:rPr>
              <a:t>/</a:t>
            </a:r>
            <a:r>
              <a:rPr lang="zh-CN" altLang="zh-CN" sz="3200" b="1" i="1">
                <a:solidFill>
                  <a:srgbClr val="FFC000"/>
                </a:solidFill>
              </a:rPr>
              <a:t>执行</a:t>
            </a:r>
            <a:r>
              <a:rPr lang="en-US" altLang="zh-CN" sz="3200" b="1" i="1">
                <a:solidFill>
                  <a:srgbClr val="FFC000"/>
                </a:solidFill>
              </a:rPr>
              <a:t>(Operations</a:t>
            </a:r>
            <a:r>
              <a:rPr lang="en-US" altLang="zh-CN" sz="3200" b="1" i="1" smtClean="0">
                <a:solidFill>
                  <a:srgbClr val="FFC000"/>
                </a:solidFill>
              </a:rPr>
              <a:t>)</a:t>
            </a:r>
            <a:r>
              <a:rPr lang="en-US" altLang="zh-CN" sz="3200" smtClean="0">
                <a:solidFill>
                  <a:srgbClr val="FFC000"/>
                </a:solidFill>
              </a:rPr>
              <a:t>:</a:t>
            </a:r>
            <a:br>
              <a:rPr lang="en-US" altLang="zh-CN" sz="3200" smtClean="0">
                <a:solidFill>
                  <a:srgbClr val="FFC000"/>
                </a:solidFill>
              </a:rPr>
            </a:br>
            <a:r>
              <a:rPr lang="en-US" altLang="zh-CN" sz="3200">
                <a:solidFill>
                  <a:srgbClr val="FFC000"/>
                </a:solidFill>
              </a:rPr>
              <a:t> </a:t>
            </a:r>
            <a:endParaRPr lang="zh-CN" altLang="en-US" sz="3200">
              <a:solidFill>
                <a:srgbClr val="FFC000"/>
              </a:solidFill>
            </a:endParaRPr>
          </a:p>
        </p:txBody>
      </p:sp>
      <p:pic>
        <p:nvPicPr>
          <p:cNvPr id="4" name="内容占位符 3" descr="http://7xrgh9.com1.z0.glb.clouddn.com/17-7-1/60789784.jpg?imageMogr2/auto-orient/strip%7CimageView2/2/w/340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73016"/>
            <a:ext cx="2808312" cy="2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2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>
                <a:solidFill>
                  <a:srgbClr val="FFC000"/>
                </a:solidFill>
              </a:rPr>
              <a:t>数据源</a:t>
            </a:r>
            <a:r>
              <a:rPr lang="en-US" altLang="zh-CN" b="1">
                <a:solidFill>
                  <a:srgbClr val="FFC000"/>
                </a:solidFill>
              </a:rPr>
              <a:t>-Stream</a:t>
            </a:r>
            <a:r>
              <a:rPr lang="zh-CN" altLang="zh-CN" b="1">
                <a:solidFill>
                  <a:srgbClr val="FFC000"/>
                </a:solidFill>
              </a:rPr>
              <a:t>生</a:t>
            </a:r>
            <a:r>
              <a:rPr lang="zh-CN" altLang="zh-CN" b="1" smtClean="0">
                <a:solidFill>
                  <a:srgbClr val="FFC000"/>
                </a:solidFill>
              </a:rPr>
              <a:t>成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zh-CN" altLang="zh-CN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流</a:t>
            </a:r>
            <a:r>
              <a:rPr lang="zh-CN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的生成方式多种多样</a:t>
            </a:r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zh-CN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可简单概括为</a:t>
            </a:r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类</a:t>
            </a:r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: </a:t>
            </a:r>
            <a:r>
              <a:rPr lang="zh-CN" altLang="zh-CN" b="1">
                <a:solidFill>
                  <a:schemeClr val="accent3">
                    <a:lumMod val="60000"/>
                    <a:lumOff val="40000"/>
                  </a:schemeClr>
                </a:solidFill>
              </a:rPr>
              <a:t>通用流</a:t>
            </a:r>
            <a:r>
              <a:rPr lang="zh-CN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、</a:t>
            </a:r>
            <a:r>
              <a:rPr lang="zh-CN" altLang="zh-CN" b="1">
                <a:solidFill>
                  <a:schemeClr val="accent3">
                    <a:lumMod val="60000"/>
                    <a:lumOff val="40000"/>
                  </a:schemeClr>
                </a:solidFill>
              </a:rPr>
              <a:t>数值流</a:t>
            </a:r>
            <a:r>
              <a:rPr lang="zh-CN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、</a:t>
            </a:r>
            <a:r>
              <a:rPr lang="zh-CN" altLang="zh-CN" b="1">
                <a:solidFill>
                  <a:schemeClr val="accent3">
                    <a:lumMod val="60000"/>
                    <a:lumOff val="40000"/>
                  </a:schemeClr>
                </a:solidFill>
              </a:rPr>
              <a:t>其他</a:t>
            </a:r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zh-CN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其中以</a:t>
            </a:r>
            <a:r>
              <a:rPr lang="zh-CN" altLang="zh-CN" b="1">
                <a:solidFill>
                  <a:schemeClr val="accent3">
                    <a:lumMod val="60000"/>
                    <a:lumOff val="40000"/>
                  </a:schemeClr>
                </a:solidFill>
              </a:rPr>
              <a:t>通用流</a:t>
            </a:r>
            <a:r>
              <a:rPr lang="zh-CN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最为常用</a:t>
            </a:r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67" y="3068960"/>
            <a:ext cx="6547181" cy="180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22" y="2708920"/>
            <a:ext cx="6556526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759" y="4869160"/>
            <a:ext cx="6556526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759" y="620688"/>
            <a:ext cx="655219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1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>
                <a:solidFill>
                  <a:schemeClr val="accent3">
                    <a:lumMod val="60000"/>
                    <a:lumOff val="40000"/>
                  </a:schemeClr>
                </a:solidFill>
              </a:rPr>
              <a:t>中间操作</a:t>
            </a:r>
            <a:r>
              <a:rPr lang="en-US" altLang="zh-CN" b="1">
                <a:solidFill>
                  <a:schemeClr val="accent3">
                    <a:lumMod val="60000"/>
                    <a:lumOff val="40000"/>
                  </a:schemeClr>
                </a:solidFill>
              </a:rPr>
              <a:t>-Stream</a:t>
            </a:r>
            <a:r>
              <a:rPr lang="zh-CN" altLang="zh-CN" b="1">
                <a:solidFill>
                  <a:schemeClr val="accent3">
                    <a:lumMod val="60000"/>
                    <a:lumOff val="40000"/>
                  </a:schemeClr>
                </a:solidFill>
              </a:rPr>
              <a:t>转</a:t>
            </a:r>
            <a:r>
              <a:rPr lang="zh-CN" altLang="zh-CN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换</a:t>
            </a:r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内容占位符 3" descr="è¡¨1-1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280920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0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marL="0" indent="0">
              <a:buNone/>
            </a:pPr>
            <a:endParaRPr lang="en-US" altLang="zh-CN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zh-CN" smtClean="0">
                <a:solidFill>
                  <a:srgbClr val="92D050"/>
                </a:solidFill>
              </a:rPr>
              <a:t>中</a:t>
            </a:r>
            <a:r>
              <a:rPr lang="zh-CN" altLang="zh-CN">
                <a:solidFill>
                  <a:srgbClr val="92D050"/>
                </a:solidFill>
              </a:rPr>
              <a:t>间操作链</a:t>
            </a:r>
            <a:endParaRPr lang="zh-CN" altLang="en-US">
              <a:solidFill>
                <a:srgbClr val="92D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56316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9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zh-CN" altLang="zh-CN" b="1">
                <a:solidFill>
                  <a:schemeClr val="accent6">
                    <a:lumMod val="75000"/>
                  </a:schemeClr>
                </a:solidFill>
              </a:rPr>
              <a:t>终端操作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-Stream</a:t>
            </a:r>
            <a:r>
              <a:rPr lang="zh-CN" altLang="zh-CN" b="1">
                <a:solidFill>
                  <a:schemeClr val="accent6">
                    <a:lumMod val="75000"/>
                  </a:schemeClr>
                </a:solidFill>
              </a:rPr>
              <a:t>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>
              <a:solidFill>
                <a:srgbClr val="FFC000"/>
              </a:solidFill>
            </a:endParaRPr>
          </a:p>
          <a:p>
            <a:endParaRPr lang="en-US" altLang="zh-CN">
              <a:solidFill>
                <a:srgbClr val="FFC000"/>
              </a:solidFill>
            </a:endParaRPr>
          </a:p>
          <a:p>
            <a:r>
              <a:rPr lang="zh-CN" altLang="zh-CN" smtClean="0">
                <a:solidFill>
                  <a:srgbClr val="FFC000"/>
                </a:solidFill>
              </a:rPr>
              <a:t>终</a:t>
            </a:r>
            <a:r>
              <a:rPr lang="zh-CN" altLang="zh-CN">
                <a:solidFill>
                  <a:srgbClr val="FFC000"/>
                </a:solidFill>
              </a:rPr>
              <a:t>端操作不仅担负着触发流水线执行的任务</a:t>
            </a:r>
            <a:r>
              <a:rPr lang="en-US" altLang="zh-CN">
                <a:solidFill>
                  <a:srgbClr val="FFC000"/>
                </a:solidFill>
              </a:rPr>
              <a:t>, </a:t>
            </a:r>
            <a:r>
              <a:rPr lang="zh-CN" altLang="zh-CN">
                <a:solidFill>
                  <a:srgbClr val="FFC000"/>
                </a:solidFill>
              </a:rPr>
              <a:t>他还需要拿到流水线执行的结果</a:t>
            </a:r>
            <a:r>
              <a:rPr lang="en-US" altLang="zh-CN">
                <a:solidFill>
                  <a:srgbClr val="FFC000"/>
                </a:solidFill>
              </a:rPr>
              <a:t>, </a:t>
            </a:r>
            <a:r>
              <a:rPr lang="zh-CN" altLang="zh-CN">
                <a:solidFill>
                  <a:srgbClr val="FFC000"/>
                </a:solidFill>
              </a:rPr>
              <a:t>其结果为任何不是流的值</a:t>
            </a:r>
            <a:r>
              <a:rPr lang="en-US" altLang="zh-CN">
                <a:solidFill>
                  <a:srgbClr val="FFC000"/>
                </a:solidFill>
              </a:rPr>
              <a:t>, </a:t>
            </a:r>
            <a:r>
              <a:rPr lang="zh-CN" altLang="zh-CN">
                <a:solidFill>
                  <a:srgbClr val="FFC000"/>
                </a:solidFill>
              </a:rPr>
              <a:t>如</a:t>
            </a:r>
            <a:r>
              <a:rPr lang="en-US" altLang="zh-CN">
                <a:solidFill>
                  <a:srgbClr val="FFC000"/>
                </a:solidFill>
              </a:rPr>
              <a:t>List</a:t>
            </a:r>
            <a:r>
              <a:rPr lang="zh-CN" altLang="zh-CN">
                <a:solidFill>
                  <a:srgbClr val="FFC000"/>
                </a:solidFill>
              </a:rPr>
              <a:t>、</a:t>
            </a:r>
            <a:r>
              <a:rPr lang="en-US" altLang="zh-CN" b="1">
                <a:solidFill>
                  <a:srgbClr val="FFC000"/>
                </a:solidFill>
              </a:rPr>
              <a:t>Array</a:t>
            </a:r>
            <a:r>
              <a:rPr lang="zh-CN" altLang="zh-CN">
                <a:solidFill>
                  <a:srgbClr val="FFC000"/>
                </a:solidFill>
              </a:rPr>
              <a:t>、</a:t>
            </a:r>
            <a:r>
              <a:rPr lang="en-US" altLang="zh-CN">
                <a:solidFill>
                  <a:srgbClr val="FFC000"/>
                </a:solidFill>
              </a:rPr>
              <a:t>boolean</a:t>
            </a:r>
            <a:r>
              <a:rPr lang="zh-CN" altLang="zh-CN">
                <a:solidFill>
                  <a:srgbClr val="FFC000"/>
                </a:solidFill>
              </a:rPr>
              <a:t>、</a:t>
            </a:r>
            <a:r>
              <a:rPr lang="en-US" altLang="zh-CN">
                <a:solidFill>
                  <a:srgbClr val="FFC000"/>
                </a:solidFill>
              </a:rPr>
              <a:t>Optional&lt;T&gt;, </a:t>
            </a:r>
            <a:r>
              <a:rPr lang="zh-CN" altLang="zh-CN">
                <a:solidFill>
                  <a:srgbClr val="FFC000"/>
                </a:solidFill>
              </a:rPr>
              <a:t>甚至是</a:t>
            </a:r>
            <a:r>
              <a:rPr lang="en-US" altLang="zh-CN">
                <a:solidFill>
                  <a:srgbClr val="FFC000"/>
                </a:solidFill>
              </a:rPr>
              <a:t>void(forEach()):</a:t>
            </a:r>
            <a:endParaRPr lang="zh-CN" altLang="zh-CN">
              <a:solidFill>
                <a:srgbClr val="FFC000"/>
              </a:solidFill>
            </a:endParaRPr>
          </a:p>
          <a:p>
            <a:endParaRPr lang="zh-CN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6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846</Words>
  <Application>Microsoft Office PowerPoint</Application>
  <PresentationFormat>全屏显示(4:3)</PresentationFormat>
  <Paragraphs>34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Stream的工作原理</vt:lpstr>
      <vt:lpstr>Stream是啥？</vt:lpstr>
      <vt:lpstr>PowerPoint 演示文稿</vt:lpstr>
      <vt:lpstr>一个流通常由3部分构成:  数据源(Source) -&gt; 中间操作/转换(Transforming) -&gt; 终端操作/执行(Operations):  </vt:lpstr>
      <vt:lpstr>数据源-Stream生成</vt:lpstr>
      <vt:lpstr>PowerPoint 演示文稿</vt:lpstr>
      <vt:lpstr>中间操作-Stream转换</vt:lpstr>
      <vt:lpstr>PowerPoint 演示文稿</vt:lpstr>
      <vt:lpstr>终端操作-Stream执行</vt:lpstr>
      <vt:lpstr>PowerPoint 演示文稿</vt:lpstr>
      <vt:lpstr>浅析实现原理</vt:lpstr>
      <vt:lpstr>PowerPoint 演示文稿</vt:lpstr>
      <vt:lpstr>PowerPoint 演示文稿</vt:lpstr>
      <vt:lpstr>PowerPoint 演示文稿</vt:lpstr>
      <vt:lpstr>Sink完美封装了Stream每一步操作，并给出了[处理-&gt;转发]的模式来叠加操作。是什么启动这一连串的操作呢？就是结束操作(Terminal Operation)，一旦调用某个结束操作，就会触发整个流水线的执行。</vt:lpstr>
      <vt:lpstr>流水线上所有操作都执行后，用户所需要的结果（如果有）在哪里？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Stream的工作原理 </dc:title>
  <dc:creator>wildBoy</dc:creator>
  <cp:lastModifiedBy>孟亚</cp:lastModifiedBy>
  <cp:revision>37</cp:revision>
  <dcterms:created xsi:type="dcterms:W3CDTF">2018-04-25T14:13:17Z</dcterms:created>
  <dcterms:modified xsi:type="dcterms:W3CDTF">2018-04-26T09:19:39Z</dcterms:modified>
</cp:coreProperties>
</file>