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72" r:id="rId8"/>
    <p:sldId id="261" r:id="rId9"/>
    <p:sldId id="273" r:id="rId10"/>
    <p:sldId id="274" r:id="rId11"/>
    <p:sldId id="275" r:id="rId12"/>
    <p:sldId id="263" r:id="rId13"/>
    <p:sldId id="276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1D3B-3138-46E5-B3F5-92E85F0C4DB9}" type="datetimeFigureOut">
              <a:rPr lang="en-IN" smtClean="0"/>
              <a:t>16-12-2012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8C38-BD19-4E1D-A8D6-F0097F624E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1D3B-3138-46E5-B3F5-92E85F0C4DB9}" type="datetimeFigureOut">
              <a:rPr lang="en-IN" smtClean="0"/>
              <a:t>16-12-2012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8C38-BD19-4E1D-A8D6-F0097F624E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1D3B-3138-46E5-B3F5-92E85F0C4DB9}" type="datetimeFigureOut">
              <a:rPr lang="en-IN" smtClean="0"/>
              <a:t>16-12-2012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8C38-BD19-4E1D-A8D6-F0097F624E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1D3B-3138-46E5-B3F5-92E85F0C4DB9}" type="datetimeFigureOut">
              <a:rPr lang="en-IN" smtClean="0"/>
              <a:t>16-12-2012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8C38-BD19-4E1D-A8D6-F0097F624E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1D3B-3138-46E5-B3F5-92E85F0C4DB9}" type="datetimeFigureOut">
              <a:rPr lang="en-IN" smtClean="0"/>
              <a:t>16-12-2012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8C38-BD19-4E1D-A8D6-F0097F624E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1D3B-3138-46E5-B3F5-92E85F0C4DB9}" type="datetimeFigureOut">
              <a:rPr lang="en-IN" smtClean="0"/>
              <a:t>16-12-2012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8C38-BD19-4E1D-A8D6-F0097F624E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1D3B-3138-46E5-B3F5-92E85F0C4DB9}" type="datetimeFigureOut">
              <a:rPr lang="en-IN" smtClean="0"/>
              <a:t>16-12-2012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8C38-BD19-4E1D-A8D6-F0097F624E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1D3B-3138-46E5-B3F5-92E85F0C4DB9}" type="datetimeFigureOut">
              <a:rPr lang="en-IN" smtClean="0"/>
              <a:t>16-12-2012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8C38-BD19-4E1D-A8D6-F0097F624E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1D3B-3138-46E5-B3F5-92E85F0C4DB9}" type="datetimeFigureOut">
              <a:rPr lang="en-IN" smtClean="0"/>
              <a:t>16-12-2012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8C38-BD19-4E1D-A8D6-F0097F624E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1D3B-3138-46E5-B3F5-92E85F0C4DB9}" type="datetimeFigureOut">
              <a:rPr lang="en-IN" smtClean="0"/>
              <a:t>16-12-2012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8C38-BD19-4E1D-A8D6-F0097F624E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1D3B-3138-46E5-B3F5-92E85F0C4DB9}" type="datetimeFigureOut">
              <a:rPr lang="en-IN" smtClean="0"/>
              <a:t>16-12-2012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8C38-BD19-4E1D-A8D6-F0097F624E1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C1D3B-3138-46E5-B3F5-92E85F0C4DB9}" type="datetimeFigureOut">
              <a:rPr lang="en-IN" smtClean="0"/>
              <a:t>16-12-2012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38C38-BD19-4E1D-A8D6-F0097F624E1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Self-Organized Criticality and Phase Transitions in a Forest Fire Model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2312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			          Presented by-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				Michael Wild and 			           </a:t>
            </a:r>
            <a:r>
              <a:rPr lang="en-US" sz="2000" dirty="0" err="1" smtClean="0">
                <a:solidFill>
                  <a:schemeClr val="tx1"/>
                </a:solidFill>
              </a:rPr>
              <a:t>Nishant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Dogra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		      Supervisors-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				        </a:t>
            </a:r>
            <a:r>
              <a:rPr lang="en-US" sz="2000" dirty="0" err="1" smtClean="0">
                <a:solidFill>
                  <a:schemeClr val="tx1"/>
                </a:solidFill>
              </a:rPr>
              <a:t>Donnay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Karsten</a:t>
            </a:r>
            <a:r>
              <a:rPr lang="en-US" sz="2000" dirty="0" smtClean="0">
                <a:solidFill>
                  <a:schemeClr val="tx1"/>
                </a:solidFill>
              </a:rPr>
              <a:t> and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				</a:t>
            </a:r>
            <a:r>
              <a:rPr lang="en-US" sz="2000" dirty="0" err="1" smtClean="0">
                <a:solidFill>
                  <a:schemeClr val="tx1"/>
                </a:solidFill>
              </a:rPr>
              <a:t>Balietti</a:t>
            </a:r>
            <a:r>
              <a:rPr lang="en-US" sz="2000" dirty="0" smtClean="0">
                <a:solidFill>
                  <a:schemeClr val="tx1"/>
                </a:solidFill>
              </a:rPr>
              <a:t> Stefano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69650"/>
            <a:ext cx="2951212" cy="839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Structure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and Motivation</a:t>
            </a:r>
          </a:p>
          <a:p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 of the Model</a:t>
            </a:r>
          </a:p>
          <a:p>
            <a:r>
              <a:rPr lang="en-US" sz="2600" dirty="0" smtClean="0"/>
              <a:t>Implementation</a:t>
            </a:r>
          </a:p>
          <a:p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Simulation Results</a:t>
            </a:r>
          </a:p>
          <a:p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 and Outlook</a:t>
            </a:r>
          </a:p>
          <a:p>
            <a:endParaRPr lang="en-IN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Traditional Implementation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Random Initialization of grid and periodic boundary condition in 2 dimensions</a:t>
            </a:r>
          </a:p>
          <a:p>
            <a:r>
              <a:rPr lang="en-US" sz="1800" dirty="0" smtClean="0"/>
              <a:t>Unique Indexing of clusters and counting the clusters</a:t>
            </a:r>
          </a:p>
          <a:p>
            <a:r>
              <a:rPr lang="en-US" sz="1800" dirty="0" smtClean="0"/>
              <a:t>Calculation of radius of clusters and averaging involved.</a:t>
            </a:r>
            <a:endParaRPr lang="en-IN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924944"/>
            <a:ext cx="26955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529" y="2852936"/>
            <a:ext cx="27717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71600" y="5085184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without crossing the boundary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5085184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going over the boundary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Faster Implementation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Structure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and Motivation</a:t>
            </a:r>
          </a:p>
          <a:p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 of the Model</a:t>
            </a:r>
          </a:p>
          <a:p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Implementation</a:t>
            </a:r>
          </a:p>
          <a:p>
            <a:r>
              <a:rPr lang="en-US" sz="2600" dirty="0" smtClean="0"/>
              <a:t>Simulation Results</a:t>
            </a:r>
          </a:p>
          <a:p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 and Outlook</a:t>
            </a:r>
          </a:p>
          <a:p>
            <a:endParaRPr lang="en-IN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Insights from the Traditional Implementation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4 cases:</a:t>
            </a:r>
          </a:p>
          <a:p>
            <a:pPr lvl="1"/>
            <a:r>
              <a:rPr lang="en-IN" sz="1600" dirty="0"/>
              <a:t>small p (&lt; </a:t>
            </a:r>
            <a:r>
              <a:rPr lang="en-IN" sz="1600" dirty="0" smtClean="0"/>
              <a:t>0.001</a:t>
            </a:r>
            <a:r>
              <a:rPr lang="en-IN" sz="1600" dirty="0"/>
              <a:t>) and small </a:t>
            </a:r>
            <a:r>
              <a:rPr lang="en-IN" sz="1600" dirty="0" smtClean="0"/>
              <a:t>p/f (~1)</a:t>
            </a:r>
          </a:p>
          <a:p>
            <a:pPr lvl="1"/>
            <a:r>
              <a:rPr lang="en-IN" sz="1600" dirty="0" smtClean="0"/>
              <a:t>large</a:t>
            </a:r>
            <a:r>
              <a:rPr lang="en-IN" sz="1600" dirty="0" smtClean="0"/>
              <a:t> p (~ 0.1) and large p/f (~10000)</a:t>
            </a:r>
          </a:p>
          <a:p>
            <a:pPr lvl="1"/>
            <a:r>
              <a:rPr lang="en-IN" sz="1600" dirty="0" smtClean="0"/>
              <a:t>large</a:t>
            </a:r>
            <a:r>
              <a:rPr lang="en-IN" sz="1600" dirty="0" smtClean="0"/>
              <a:t> p (~ 0.1) and small p/f (~1)</a:t>
            </a:r>
          </a:p>
          <a:p>
            <a:pPr lvl="1"/>
            <a:r>
              <a:rPr lang="en-IN" sz="1600" dirty="0" smtClean="0"/>
              <a:t>small p (&lt; 0.001) and large p/f (~10000)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3728" y="652534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372200" y="651605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2</a:t>
            </a:r>
            <a:endParaRPr lang="en-IN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429000"/>
            <a:ext cx="4104456" cy="3088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474065"/>
            <a:ext cx="3746366" cy="3045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Insights from the Traditional Implementation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95736" y="479715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3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228184" y="479715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4</a:t>
            </a:r>
            <a:endParaRPr lang="en-IN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32728"/>
            <a:ext cx="3961433" cy="302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8404" y="1556792"/>
            <a:ext cx="3986044" cy="3200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060848"/>
            <a:ext cx="4663673" cy="3564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Limitation of the Traditional Implementation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132856"/>
            <a:ext cx="445878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References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1800" dirty="0" smtClean="0"/>
              <a:t>Per </a:t>
            </a:r>
            <a:r>
              <a:rPr lang="en-IN" sz="1800" dirty="0" err="1"/>
              <a:t>Bak</a:t>
            </a:r>
            <a:r>
              <a:rPr lang="en-IN" sz="1800" dirty="0"/>
              <a:t>, Chao Tang, and Kurt </a:t>
            </a:r>
            <a:r>
              <a:rPr lang="en-IN" sz="1800" dirty="0" err="1"/>
              <a:t>Wiesenfeld</a:t>
            </a:r>
            <a:r>
              <a:rPr lang="en-IN" sz="1800" dirty="0"/>
              <a:t>. Self-organized criticality. Phys. </a:t>
            </a:r>
            <a:r>
              <a:rPr lang="en-IN" sz="1800" dirty="0" smtClean="0"/>
              <a:t>Rev. A</a:t>
            </a:r>
            <a:r>
              <a:rPr lang="en-IN" sz="1800" dirty="0"/>
              <a:t>, </a:t>
            </a:r>
            <a:r>
              <a:rPr lang="en-IN" sz="1800" dirty="0" smtClean="0"/>
              <a:t>38:364-374</a:t>
            </a:r>
            <a:r>
              <a:rPr lang="en-IN" sz="1800" dirty="0"/>
              <a:t>, Jul </a:t>
            </a:r>
            <a:r>
              <a:rPr lang="en-IN" sz="1800" dirty="0" smtClean="0"/>
              <a:t>1988.</a:t>
            </a:r>
            <a:endParaRPr lang="en-IN" sz="1800" dirty="0"/>
          </a:p>
          <a:p>
            <a:r>
              <a:rPr lang="en-IN" sz="1800" dirty="0"/>
              <a:t>Per </a:t>
            </a:r>
            <a:r>
              <a:rPr lang="en-IN" sz="1800" dirty="0" err="1"/>
              <a:t>Bak</a:t>
            </a:r>
            <a:r>
              <a:rPr lang="en-IN" sz="1800" dirty="0"/>
              <a:t>, Kan Chen, and Chao Tang. A forest-re model and some thoughts </a:t>
            </a:r>
            <a:r>
              <a:rPr lang="en-IN" sz="1800" dirty="0" smtClean="0"/>
              <a:t>on </a:t>
            </a:r>
            <a:r>
              <a:rPr lang="fr-FR" sz="1800" dirty="0" smtClean="0"/>
              <a:t>turbulence</a:t>
            </a:r>
            <a:r>
              <a:rPr lang="fr-FR" sz="1800" dirty="0"/>
              <a:t>. </a:t>
            </a:r>
            <a:r>
              <a:rPr lang="fr-FR" sz="1800" dirty="0" err="1"/>
              <a:t>Physics</a:t>
            </a:r>
            <a:r>
              <a:rPr lang="fr-FR" sz="1800" dirty="0"/>
              <a:t> </a:t>
            </a:r>
            <a:r>
              <a:rPr lang="fr-FR" sz="1800" dirty="0" err="1"/>
              <a:t>Letters</a:t>
            </a:r>
            <a:r>
              <a:rPr lang="fr-FR" sz="1800" dirty="0"/>
              <a:t> A, 147(56):297 -</a:t>
            </a:r>
            <a:r>
              <a:rPr lang="fr-FR" sz="1800" dirty="0" smtClean="0"/>
              <a:t>300</a:t>
            </a:r>
            <a:r>
              <a:rPr lang="fr-FR" sz="1800" dirty="0"/>
              <a:t>, 1990.</a:t>
            </a:r>
            <a:endParaRPr lang="en-IN" sz="1800" dirty="0" smtClean="0"/>
          </a:p>
          <a:p>
            <a:r>
              <a:rPr lang="en-IN" sz="1800" dirty="0" smtClean="0"/>
              <a:t>Peter </a:t>
            </a:r>
            <a:r>
              <a:rPr lang="en-IN" sz="1800" dirty="0" err="1"/>
              <a:t>Grassberger</a:t>
            </a:r>
            <a:r>
              <a:rPr lang="en-IN" sz="1800" dirty="0"/>
              <a:t> and </a:t>
            </a:r>
            <a:r>
              <a:rPr lang="en-IN" sz="1800" dirty="0" err="1"/>
              <a:t>Holger</a:t>
            </a:r>
            <a:r>
              <a:rPr lang="en-IN" sz="1800" dirty="0"/>
              <a:t> </a:t>
            </a:r>
            <a:r>
              <a:rPr lang="en-IN" sz="1800" dirty="0" err="1"/>
              <a:t>Kantz</a:t>
            </a:r>
            <a:r>
              <a:rPr lang="en-IN" sz="1800" dirty="0"/>
              <a:t>. On a forest re model with supposed </a:t>
            </a:r>
            <a:r>
              <a:rPr lang="en-IN" sz="1800" dirty="0" smtClean="0"/>
              <a:t>self-organized </a:t>
            </a:r>
            <a:r>
              <a:rPr lang="en-IN" sz="1800" dirty="0"/>
              <a:t>criticality. Journal of Statistical Physics, </a:t>
            </a:r>
            <a:r>
              <a:rPr lang="en-IN" sz="1800" dirty="0" smtClean="0"/>
              <a:t>63:685-700</a:t>
            </a:r>
            <a:r>
              <a:rPr lang="en-IN" sz="1800" dirty="0"/>
              <a:t>, 1991.</a:t>
            </a:r>
          </a:p>
          <a:p>
            <a:r>
              <a:rPr lang="en-IN" sz="1800" dirty="0" smtClean="0"/>
              <a:t>W.K</a:t>
            </a:r>
            <a:r>
              <a:rPr lang="en-IN" sz="1800" dirty="0"/>
              <a:t>. </a:t>
            </a:r>
            <a:r>
              <a:rPr lang="en-IN" sz="1800" dirty="0" err="1"/>
              <a:t>Moner</a:t>
            </a:r>
            <a:r>
              <a:rPr lang="en-IN" sz="1800" dirty="0"/>
              <a:t>, B. </a:t>
            </a:r>
            <a:r>
              <a:rPr lang="en-IN" sz="1800" dirty="0" err="1"/>
              <a:t>Drossel</a:t>
            </a:r>
            <a:r>
              <a:rPr lang="en-IN" sz="1800" dirty="0"/>
              <a:t>, and F. </a:t>
            </a:r>
            <a:r>
              <a:rPr lang="en-IN" sz="1800" dirty="0" err="1"/>
              <a:t>Schwabl</a:t>
            </a:r>
            <a:r>
              <a:rPr lang="en-IN" sz="1800" dirty="0"/>
              <a:t>. Computer simulations of the </a:t>
            </a:r>
            <a:r>
              <a:rPr lang="en-IN" sz="1800" dirty="0" smtClean="0"/>
              <a:t>forest-remodel</a:t>
            </a:r>
            <a:r>
              <a:rPr lang="en-IN" sz="1800" dirty="0"/>
              <a:t>. </a:t>
            </a:r>
            <a:r>
              <a:rPr lang="en-IN" sz="1800" dirty="0" err="1"/>
              <a:t>Physica</a:t>
            </a:r>
            <a:r>
              <a:rPr lang="en-IN" sz="1800" dirty="0"/>
              <a:t> A: Statistical Mechanics and its Applications, 190(34):205 </a:t>
            </a:r>
            <a:r>
              <a:rPr lang="en-IN" sz="1800" dirty="0" smtClean="0"/>
              <a:t>- 217,1992</a:t>
            </a:r>
            <a:r>
              <a:rPr lang="en-IN" sz="1800" dirty="0"/>
              <a:t>.</a:t>
            </a:r>
          </a:p>
          <a:p>
            <a:r>
              <a:rPr lang="en-IN" sz="1800" dirty="0" smtClean="0"/>
              <a:t>B</a:t>
            </a:r>
            <a:r>
              <a:rPr lang="en-IN" sz="1800" dirty="0"/>
              <a:t>. </a:t>
            </a:r>
            <a:r>
              <a:rPr lang="en-IN" sz="1800" dirty="0" err="1"/>
              <a:t>Drossel</a:t>
            </a:r>
            <a:r>
              <a:rPr lang="en-IN" sz="1800" dirty="0"/>
              <a:t> and F. </a:t>
            </a:r>
            <a:r>
              <a:rPr lang="en-IN" sz="1800" dirty="0" err="1"/>
              <a:t>Schwabl</a:t>
            </a:r>
            <a:r>
              <a:rPr lang="en-IN" sz="1800" dirty="0"/>
              <a:t>. Self-organized critical forest-re model. Phys. </a:t>
            </a:r>
            <a:r>
              <a:rPr lang="en-IN" sz="1800" dirty="0" smtClean="0"/>
              <a:t>Rev. </a:t>
            </a:r>
            <a:r>
              <a:rPr lang="en-IN" sz="1800" dirty="0" err="1" smtClean="0"/>
              <a:t>Lett</a:t>
            </a:r>
            <a:r>
              <a:rPr lang="en-IN" sz="1800" dirty="0"/>
              <a:t>., </a:t>
            </a:r>
            <a:r>
              <a:rPr lang="en-IN" sz="1800" dirty="0" smtClean="0"/>
              <a:t>69:1629-1632</a:t>
            </a:r>
            <a:r>
              <a:rPr lang="en-IN" sz="1800" dirty="0"/>
              <a:t>, Sep 1992.</a:t>
            </a:r>
          </a:p>
          <a:p>
            <a:r>
              <a:rPr lang="en-IN" sz="1800" dirty="0" smtClean="0"/>
              <a:t>S</a:t>
            </a:r>
            <a:r>
              <a:rPr lang="en-IN" sz="1800" dirty="0"/>
              <a:t>. </a:t>
            </a:r>
            <a:r>
              <a:rPr lang="en-IN" sz="1800" dirty="0" err="1"/>
              <a:t>Clar</a:t>
            </a:r>
            <a:r>
              <a:rPr lang="en-IN" sz="1800" dirty="0"/>
              <a:t>, B. </a:t>
            </a:r>
            <a:r>
              <a:rPr lang="en-IN" sz="1800" dirty="0" err="1"/>
              <a:t>Drossel</a:t>
            </a:r>
            <a:r>
              <a:rPr lang="en-IN" sz="1800" dirty="0"/>
              <a:t>, and F. </a:t>
            </a:r>
            <a:r>
              <a:rPr lang="en-IN" sz="1800" dirty="0" err="1"/>
              <a:t>Schwabl</a:t>
            </a:r>
            <a:r>
              <a:rPr lang="en-IN" sz="1800" dirty="0"/>
              <a:t>. Scaling laws and simulation results for </a:t>
            </a:r>
            <a:r>
              <a:rPr lang="en-IN" sz="1800" dirty="0" smtClean="0"/>
              <a:t>the self-organized </a:t>
            </a:r>
            <a:r>
              <a:rPr lang="en-IN" sz="1800" dirty="0"/>
              <a:t>critical forest-re model. Phys. Rev. E, </a:t>
            </a:r>
            <a:r>
              <a:rPr lang="en-IN" sz="1800" dirty="0" smtClean="0"/>
              <a:t>50:1009-1018</a:t>
            </a:r>
            <a:r>
              <a:rPr lang="en-IN" sz="1800" dirty="0"/>
              <a:t>, Aug 1994.</a:t>
            </a:r>
          </a:p>
          <a:p>
            <a:r>
              <a:rPr lang="en-IN" sz="1800" dirty="0" smtClean="0"/>
              <a:t>Siegfried </a:t>
            </a:r>
            <a:r>
              <a:rPr lang="en-IN" sz="1800" dirty="0" err="1"/>
              <a:t>Clar</a:t>
            </a:r>
            <a:r>
              <a:rPr lang="en-IN" sz="1800" dirty="0"/>
              <a:t>, Barbara </a:t>
            </a:r>
            <a:r>
              <a:rPr lang="en-IN" sz="1800" dirty="0" err="1"/>
              <a:t>Drossel</a:t>
            </a:r>
            <a:r>
              <a:rPr lang="en-IN" sz="1800" dirty="0"/>
              <a:t>, and Franz </a:t>
            </a:r>
            <a:r>
              <a:rPr lang="en-IN" sz="1800" dirty="0" err="1"/>
              <a:t>Schwabl</a:t>
            </a:r>
            <a:r>
              <a:rPr lang="en-IN" sz="1800" dirty="0"/>
              <a:t>. Forest res and </a:t>
            </a:r>
            <a:r>
              <a:rPr lang="en-IN" sz="1800" dirty="0" smtClean="0"/>
              <a:t>other examples </a:t>
            </a:r>
            <a:r>
              <a:rPr lang="en-IN" sz="1800" dirty="0"/>
              <a:t>of self-organized criticality. Journal of Physics: Condensed </a:t>
            </a:r>
            <a:r>
              <a:rPr lang="en-IN" sz="1800" dirty="0" smtClean="0"/>
              <a:t>Matter, 8(37</a:t>
            </a:r>
            <a:r>
              <a:rPr lang="en-IN" sz="1800" dirty="0"/>
              <a:t>):6803, 1996.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Structure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Introduction and Motivation</a:t>
            </a:r>
          </a:p>
          <a:p>
            <a:r>
              <a:rPr lang="en-US" sz="2600" dirty="0" smtClean="0"/>
              <a:t>Description of the Model</a:t>
            </a:r>
          </a:p>
          <a:p>
            <a:r>
              <a:rPr lang="en-US" sz="2600" dirty="0" smtClean="0"/>
              <a:t>Implementation</a:t>
            </a:r>
          </a:p>
          <a:p>
            <a:r>
              <a:rPr lang="en-US" sz="2600" dirty="0" smtClean="0"/>
              <a:t>Simulation Results</a:t>
            </a:r>
          </a:p>
          <a:p>
            <a:r>
              <a:rPr lang="en-US" sz="2600" dirty="0" smtClean="0"/>
              <a:t>Conclusion and Outlook</a:t>
            </a:r>
          </a:p>
          <a:p>
            <a:endParaRPr lang="en-IN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Structure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Introduction and Motivation</a:t>
            </a:r>
          </a:p>
          <a:p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 of the Model</a:t>
            </a:r>
          </a:p>
          <a:p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Implementation</a:t>
            </a:r>
          </a:p>
          <a:p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Simulation Results</a:t>
            </a:r>
          </a:p>
          <a:p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 and Outlook</a:t>
            </a:r>
          </a:p>
          <a:p>
            <a:endParaRPr lang="en-IN" sz="2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Self Organized Criticality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Self Organization: </a:t>
            </a:r>
          </a:p>
          <a:p>
            <a:pPr lvl="1"/>
            <a:r>
              <a:rPr lang="en-US" sz="1600" dirty="0" smtClean="0"/>
              <a:t>Describing the dynamics of a  system  by a few collective degrees of freedom</a:t>
            </a:r>
          </a:p>
          <a:p>
            <a:pPr lvl="1"/>
            <a:r>
              <a:rPr lang="en-US" sz="1600" dirty="0" smtClean="0"/>
              <a:t>Emergence of global patterns from completely local interactions</a:t>
            </a:r>
          </a:p>
          <a:p>
            <a:pPr lvl="1"/>
            <a:r>
              <a:rPr lang="en-US" sz="1600" dirty="0" smtClean="0"/>
              <a:t>Example of Crystallization and Bird flocking</a:t>
            </a:r>
          </a:p>
          <a:p>
            <a:r>
              <a:rPr lang="en-US" sz="2000" dirty="0" smtClean="0"/>
              <a:t>Critical Systems:</a:t>
            </a:r>
          </a:p>
          <a:p>
            <a:pPr lvl="1"/>
            <a:r>
              <a:rPr lang="en-US" sz="1600" dirty="0" smtClean="0"/>
              <a:t>Interdependence of various individual degrees of freedom</a:t>
            </a:r>
          </a:p>
          <a:p>
            <a:pPr lvl="1"/>
            <a:r>
              <a:rPr lang="en-US" sz="1600" dirty="0" smtClean="0"/>
              <a:t>Susceptibility to noise (Critical !!!)</a:t>
            </a:r>
          </a:p>
          <a:p>
            <a:pPr lvl="1"/>
            <a:r>
              <a:rPr lang="en-US" sz="1600" dirty="0" smtClean="0"/>
              <a:t>Specific Spatial and Temporal signatures</a:t>
            </a:r>
          </a:p>
          <a:p>
            <a:endParaRPr lang="en-US" sz="2000" dirty="0"/>
          </a:p>
          <a:p>
            <a:r>
              <a:rPr lang="en-US" sz="2000" dirty="0" smtClean="0"/>
              <a:t>Self Organized Criticality:</a:t>
            </a:r>
          </a:p>
          <a:p>
            <a:pPr lvl="1"/>
            <a:r>
              <a:rPr lang="en-US" sz="1600" dirty="0" smtClean="0"/>
              <a:t>Combining the above 2 concepts</a:t>
            </a:r>
          </a:p>
          <a:p>
            <a:pPr lvl="1"/>
            <a:r>
              <a:rPr lang="en-US" sz="1600" dirty="0" smtClean="0"/>
              <a:t>A simple example- </a:t>
            </a:r>
            <a:r>
              <a:rPr lang="en-US" sz="1600" dirty="0" err="1" smtClean="0"/>
              <a:t>Sandpile</a:t>
            </a:r>
            <a:r>
              <a:rPr lang="en-US" sz="1600" dirty="0" smtClean="0"/>
              <a:t> model</a:t>
            </a:r>
            <a:endParaRPr lang="en-IN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Forest Fire Model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Model of ignition, propagation and extinction of fires in a forest.</a:t>
            </a:r>
          </a:p>
          <a:p>
            <a:r>
              <a:rPr lang="en-US" sz="1800" dirty="0" smtClean="0"/>
              <a:t>Simplified model for the spread of epidemics</a:t>
            </a:r>
          </a:p>
          <a:p>
            <a:r>
              <a:rPr lang="en-US" sz="1800" dirty="0" err="1" smtClean="0"/>
              <a:t>Overcriticality</a:t>
            </a:r>
            <a:r>
              <a:rPr lang="en-US" sz="1800" dirty="0" smtClean="0"/>
              <a:t> of fires in real forests </a:t>
            </a:r>
            <a:endParaRPr lang="en-I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Structure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and Motivation</a:t>
            </a:r>
          </a:p>
          <a:p>
            <a:r>
              <a:rPr lang="en-US" sz="2600" dirty="0" smtClean="0"/>
              <a:t>Description of the Model</a:t>
            </a:r>
          </a:p>
          <a:p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Implementation</a:t>
            </a:r>
          </a:p>
          <a:p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Simulation Results</a:t>
            </a:r>
          </a:p>
          <a:p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 and Outlook</a:t>
            </a:r>
          </a:p>
          <a:p>
            <a:endParaRPr lang="en-IN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Forest-Fire Model- Cellular Automata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Every cell has one of the following states:</a:t>
            </a:r>
          </a:p>
          <a:p>
            <a:pPr lvl="1"/>
            <a:r>
              <a:rPr lang="en-US" sz="1600" dirty="0" smtClean="0"/>
              <a:t>0: A green tree </a:t>
            </a:r>
          </a:p>
          <a:p>
            <a:pPr lvl="1"/>
            <a:r>
              <a:rPr lang="en-US" sz="1600" dirty="0" smtClean="0"/>
              <a:t>1: An empty site</a:t>
            </a:r>
          </a:p>
          <a:p>
            <a:pPr lvl="1"/>
            <a:r>
              <a:rPr lang="en-US" sz="1600" dirty="0" smtClean="0"/>
              <a:t>2: Fire</a:t>
            </a:r>
          </a:p>
          <a:p>
            <a:r>
              <a:rPr lang="en-US" sz="2000" dirty="0" smtClean="0"/>
              <a:t>The dynamics of a cell is decided by the following local rules:</a:t>
            </a:r>
          </a:p>
          <a:p>
            <a:pPr lvl="1"/>
            <a:r>
              <a:rPr lang="en-US" sz="1600" dirty="0" smtClean="0"/>
              <a:t>Burning tree -&gt; empty site</a:t>
            </a:r>
          </a:p>
          <a:p>
            <a:pPr lvl="1"/>
            <a:r>
              <a:rPr lang="en-US" sz="1600" dirty="0" smtClean="0"/>
              <a:t>Empty site -&gt; tree with probability p.</a:t>
            </a:r>
          </a:p>
          <a:p>
            <a:pPr lvl="1"/>
            <a:r>
              <a:rPr lang="en-US" sz="1600" dirty="0" smtClean="0"/>
              <a:t>Green tree-&gt; burning tree if any of the neighbors are burning  or with a lightening probability, f.</a:t>
            </a:r>
            <a:endParaRPr lang="en-IN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Key Parameters in SOC of Forest-Fire Model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Burning time of a Cluster</a:t>
            </a:r>
          </a:p>
          <a:p>
            <a:r>
              <a:rPr lang="en-US" sz="1800" dirty="0" smtClean="0"/>
              <a:t>Number Distribution of the size of clusters</a:t>
            </a:r>
          </a:p>
          <a:p>
            <a:r>
              <a:rPr lang="en-US" sz="1800" dirty="0" smtClean="0"/>
              <a:t>Radius of a cluster</a:t>
            </a:r>
          </a:p>
          <a:p>
            <a:r>
              <a:rPr lang="en-US" sz="1800" dirty="0" smtClean="0"/>
              <a:t>Correlation Length</a:t>
            </a:r>
            <a:endParaRPr lang="en-IN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595</Words>
  <Application>Microsoft Office PowerPoint</Application>
  <PresentationFormat>On-screen Show (4:3)</PresentationFormat>
  <Paragraphs>95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Self-Organized Criticality and Phase Transitions in a Forest Fire Model</vt:lpstr>
      <vt:lpstr>Slide 2</vt:lpstr>
      <vt:lpstr>Structure</vt:lpstr>
      <vt:lpstr>Structure</vt:lpstr>
      <vt:lpstr>Self Organized Criticality</vt:lpstr>
      <vt:lpstr>Forest Fire Model</vt:lpstr>
      <vt:lpstr>Structure</vt:lpstr>
      <vt:lpstr>Forest-Fire Model- Cellular Automata</vt:lpstr>
      <vt:lpstr>Key Parameters in SOC of Forest-Fire Model</vt:lpstr>
      <vt:lpstr>Structure</vt:lpstr>
      <vt:lpstr>The Traditional Implementation</vt:lpstr>
      <vt:lpstr>A Faster Implementation</vt:lpstr>
      <vt:lpstr>Structure</vt:lpstr>
      <vt:lpstr>Insights from the Traditional Implementation</vt:lpstr>
      <vt:lpstr>Insights from the Traditional Implementation</vt:lpstr>
      <vt:lpstr>Limitation of the Traditional Implementation</vt:lpstr>
      <vt:lpstr>Slide 17</vt:lpstr>
      <vt:lpstr>Slide 18</vt:lpstr>
      <vt:lpstr>Slide 19</vt:lpstr>
      <vt:lpstr>References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Self-Organized Criticality and Phase Transitions in a Forest Fire Model</dc:title>
  <dc:creator>nishant</dc:creator>
  <cp:lastModifiedBy>nishant</cp:lastModifiedBy>
  <cp:revision>3</cp:revision>
  <dcterms:created xsi:type="dcterms:W3CDTF">2012-12-16T19:20:42Z</dcterms:created>
  <dcterms:modified xsi:type="dcterms:W3CDTF">2012-12-17T09:12:27Z</dcterms:modified>
</cp:coreProperties>
</file>