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customXml/itemProps3.xml" ContentType="application/vnd.openxmlformats-officedocument.customXmlProperties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presProps.xml" ContentType="application/vnd.openxmlformats-officedocument.presentationml.presProps+xml"/>
  <Override PartName="/customXml/itemProps1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30238700" cy="43195875"/>
  <p:notesSz cx="30238700" cy="43195875"/>
  <p:defaultTextStyle>
    <a:defPPr>
      <a:defRPr lang="de-CH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1pPr>
    <a:lvl2pPr marL="2098091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2pPr>
    <a:lvl3pPr marL="4196182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3pPr>
    <a:lvl4pPr marL="6294272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4pPr>
    <a:lvl5pPr marL="8392363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5pPr>
    <a:lvl6pPr marL="10490454" algn="l" defTabSz="4196182">
      <a:defRPr>
        <a:solidFill>
          <a:schemeClr val="tx1"/>
        </a:solidFill>
        <a:latin typeface="Arial"/>
        <a:ea typeface="+mn-ea"/>
        <a:cs typeface="+mn-cs"/>
      </a:defRPr>
    </a:lvl6pPr>
    <a:lvl7pPr marL="12588545" algn="l" defTabSz="4196182">
      <a:defRPr>
        <a:solidFill>
          <a:schemeClr val="tx1"/>
        </a:solidFill>
        <a:latin typeface="Arial"/>
        <a:ea typeface="+mn-ea"/>
        <a:cs typeface="+mn-cs"/>
      </a:defRPr>
    </a:lvl7pPr>
    <a:lvl8pPr marL="14686635" algn="l" defTabSz="4196182">
      <a:defRPr>
        <a:solidFill>
          <a:schemeClr val="tx1"/>
        </a:solidFill>
        <a:latin typeface="Arial"/>
        <a:ea typeface="+mn-ea"/>
        <a:cs typeface="+mn-cs"/>
      </a:defRPr>
    </a:lvl8pPr>
    <a:lvl9pPr marL="16784726" algn="l" defTabSz="4196182">
      <a:defRPr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50" d="100"/>
          <a:sy n="50" d="100"/>
        </p:scale>
        <p:origin x="72" y="-72"/>
      </p:cViewPr>
      <p:guideLst>
        <p:guide pos="1312" orient="horz"/>
        <p:guide pos="18732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 bwMode="auto">
          <a:xfrm>
            <a:off x="0" y="35096807"/>
            <a:ext cx="30238700" cy="6411871"/>
          </a:xfrm>
          <a:prstGeom prst="rect">
            <a:avLst/>
          </a:prstGeom>
        </p:spPr>
        <p:txBody>
          <a:bodyPr lIns="419618" tIns="209809" rIns="419618" bIns="209809"/>
          <a:lstStyle>
            <a:lvl1pPr>
              <a:buNone/>
              <a:defRPr sz="6400"/>
            </a:lvl1pPr>
          </a:lstStyle>
          <a:p>
            <a:pPr lvl="0">
              <a:defRPr/>
            </a:pP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1" name="Picture 7" descr="FHNW_HT"/>
          <p:cNvPicPr>
            <a:picLocks noChangeAspect="1" noChangeArrowheads="1"/>
          </p:cNvPicPr>
          <p:nvPr userDrawn="1"/>
        </p:nvPicPr>
        <p:blipFill>
          <a:blip r:embed="rId3"/>
          <a:stretch/>
        </p:blipFill>
        <p:spPr bwMode="auto">
          <a:xfrm>
            <a:off x="869950" y="947737"/>
            <a:ext cx="9071610" cy="151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20231918" y="41472145"/>
            <a:ext cx="9937856" cy="97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19618" tIns="209809" rIns="419618" bIns="209809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de-CH" sz="3600" b="1"/>
              <a:t>www.fhnw.ch/technik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>
        <a:spcBef>
          <a:spcPts val="0"/>
        </a:spcBef>
        <a:spcAft>
          <a:spcPts val="0"/>
        </a:spcAft>
        <a:defRPr sz="20200">
          <a:solidFill>
            <a:schemeClr val="tx2"/>
          </a:solidFill>
          <a:latin typeface="+mj-lt"/>
          <a:ea typeface="+mj-ea"/>
          <a:cs typeface="+mj-cs"/>
        </a:defRPr>
      </a:lvl1pPr>
      <a:lvl2pPr algn="ctr">
        <a:spcBef>
          <a:spcPts val="0"/>
        </a:spcBef>
        <a:spcAft>
          <a:spcPts val="0"/>
        </a:spcAft>
        <a:defRPr sz="20200">
          <a:solidFill>
            <a:schemeClr val="tx2"/>
          </a:solidFill>
          <a:latin typeface="Arial"/>
        </a:defRPr>
      </a:lvl2pPr>
      <a:lvl3pPr algn="ctr">
        <a:spcBef>
          <a:spcPts val="0"/>
        </a:spcBef>
        <a:spcAft>
          <a:spcPts val="0"/>
        </a:spcAft>
        <a:defRPr sz="20200">
          <a:solidFill>
            <a:schemeClr val="tx2"/>
          </a:solidFill>
          <a:latin typeface="Arial"/>
        </a:defRPr>
      </a:lvl3pPr>
      <a:lvl4pPr algn="ctr">
        <a:spcBef>
          <a:spcPts val="0"/>
        </a:spcBef>
        <a:spcAft>
          <a:spcPts val="0"/>
        </a:spcAft>
        <a:defRPr sz="20200">
          <a:solidFill>
            <a:schemeClr val="tx2"/>
          </a:solidFill>
          <a:latin typeface="Arial"/>
        </a:defRPr>
      </a:lvl4pPr>
      <a:lvl5pPr algn="ctr">
        <a:spcBef>
          <a:spcPts val="0"/>
        </a:spcBef>
        <a:spcAft>
          <a:spcPts val="0"/>
        </a:spcAft>
        <a:defRPr sz="20200">
          <a:solidFill>
            <a:schemeClr val="tx2"/>
          </a:solidFill>
          <a:latin typeface="Arial"/>
        </a:defRPr>
      </a:lvl5pPr>
      <a:lvl6pPr marL="2098091" algn="ctr">
        <a:spcBef>
          <a:spcPts val="0"/>
        </a:spcBef>
        <a:spcAft>
          <a:spcPts val="0"/>
        </a:spcAft>
        <a:defRPr sz="20200">
          <a:solidFill>
            <a:schemeClr val="tx2"/>
          </a:solidFill>
          <a:latin typeface="Arial"/>
        </a:defRPr>
      </a:lvl6pPr>
      <a:lvl7pPr marL="4196182" algn="ctr">
        <a:spcBef>
          <a:spcPts val="0"/>
        </a:spcBef>
        <a:spcAft>
          <a:spcPts val="0"/>
        </a:spcAft>
        <a:defRPr sz="20200">
          <a:solidFill>
            <a:schemeClr val="tx2"/>
          </a:solidFill>
          <a:latin typeface="Arial"/>
        </a:defRPr>
      </a:lvl7pPr>
      <a:lvl8pPr marL="6294272" algn="ctr">
        <a:spcBef>
          <a:spcPts val="0"/>
        </a:spcBef>
        <a:spcAft>
          <a:spcPts val="0"/>
        </a:spcAft>
        <a:defRPr sz="20200">
          <a:solidFill>
            <a:schemeClr val="tx2"/>
          </a:solidFill>
          <a:latin typeface="Arial"/>
        </a:defRPr>
      </a:lvl8pPr>
      <a:lvl9pPr marL="8392363" algn="ctr">
        <a:spcBef>
          <a:spcPts val="0"/>
        </a:spcBef>
        <a:spcAft>
          <a:spcPts val="0"/>
        </a:spcAft>
        <a:defRPr sz="20200">
          <a:solidFill>
            <a:schemeClr val="tx2"/>
          </a:solidFill>
          <a:latin typeface="Arial"/>
        </a:defRPr>
      </a:lvl9pPr>
    </p:titleStyle>
    <p:bodyStyle>
      <a:lvl1pPr marL="1573568" indent="-1573568" algn="l">
        <a:spcBef>
          <a:spcPts val="0"/>
        </a:spcBef>
        <a:spcAft>
          <a:spcPts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409398" indent="-1311307" algn="l">
        <a:spcBef>
          <a:spcPts val="0"/>
        </a:spcBef>
        <a:spcAft>
          <a:spcPts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45227" indent="-1049045" algn="l">
        <a:spcBef>
          <a:spcPts val="0"/>
        </a:spcBef>
        <a:spcAft>
          <a:spcPts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43317" indent="-1049045" algn="l">
        <a:spcBef>
          <a:spcPts val="0"/>
        </a:spcBef>
        <a:spcAft>
          <a:spcPts val="0"/>
        </a:spcAft>
        <a:buChar char="–"/>
        <a:defRPr sz="9200">
          <a:solidFill>
            <a:schemeClr val="tx1"/>
          </a:solidFill>
          <a:latin typeface="+mn-lt"/>
        </a:defRPr>
      </a:lvl4pPr>
      <a:lvl5pPr marL="9441409" indent="-1049045" algn="l">
        <a:spcBef>
          <a:spcPts val="0"/>
        </a:spcBef>
        <a:spcAft>
          <a:spcPts val="0"/>
        </a:spcAft>
        <a:buChar char="»"/>
        <a:defRPr sz="9200">
          <a:solidFill>
            <a:schemeClr val="tx1"/>
          </a:solidFill>
          <a:latin typeface="+mn-lt"/>
        </a:defRPr>
      </a:lvl5pPr>
      <a:lvl6pPr marL="11539499" indent="-1049045" algn="l">
        <a:spcBef>
          <a:spcPts val="0"/>
        </a:spcBef>
        <a:spcAft>
          <a:spcPts val="0"/>
        </a:spcAft>
        <a:buChar char="»"/>
        <a:defRPr sz="9200">
          <a:solidFill>
            <a:schemeClr val="tx1"/>
          </a:solidFill>
          <a:latin typeface="+mn-lt"/>
        </a:defRPr>
      </a:lvl6pPr>
      <a:lvl7pPr marL="13637590" indent="-1049045" algn="l">
        <a:spcBef>
          <a:spcPts val="0"/>
        </a:spcBef>
        <a:spcAft>
          <a:spcPts val="0"/>
        </a:spcAft>
        <a:buChar char="»"/>
        <a:defRPr sz="9200">
          <a:solidFill>
            <a:schemeClr val="tx1"/>
          </a:solidFill>
          <a:latin typeface="+mn-lt"/>
        </a:defRPr>
      </a:lvl7pPr>
      <a:lvl8pPr marL="15735681" indent="-1049045" algn="l">
        <a:spcBef>
          <a:spcPts val="0"/>
        </a:spcBef>
        <a:spcAft>
          <a:spcPts val="0"/>
        </a:spcAft>
        <a:buChar char="»"/>
        <a:defRPr sz="9200">
          <a:solidFill>
            <a:schemeClr val="tx1"/>
          </a:solidFill>
          <a:latin typeface="+mn-lt"/>
        </a:defRPr>
      </a:lvl8pPr>
      <a:lvl9pPr marL="17833772" indent="-1049045" algn="l">
        <a:spcBef>
          <a:spcPts val="0"/>
        </a:spcBef>
        <a:spcAft>
          <a:spcPts val="0"/>
        </a:spcAft>
        <a:buChar char="»"/>
        <a:defRPr sz="9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96182">
        <a:defRPr sz="8300">
          <a:solidFill>
            <a:schemeClr val="tx1"/>
          </a:solidFill>
          <a:latin typeface="+mn-lt"/>
          <a:ea typeface="+mn-ea"/>
          <a:cs typeface="+mn-cs"/>
        </a:defRPr>
      </a:lvl1pPr>
      <a:lvl2pPr marL="2098091" algn="l" defTabSz="4196182">
        <a:defRPr sz="8300">
          <a:solidFill>
            <a:schemeClr val="tx1"/>
          </a:solidFill>
          <a:latin typeface="+mn-lt"/>
          <a:ea typeface="+mn-ea"/>
          <a:cs typeface="+mn-cs"/>
        </a:defRPr>
      </a:lvl2pPr>
      <a:lvl3pPr marL="4196182" algn="l" defTabSz="4196182">
        <a:defRPr sz="8300">
          <a:solidFill>
            <a:schemeClr val="tx1"/>
          </a:solidFill>
          <a:latin typeface="+mn-lt"/>
          <a:ea typeface="+mn-ea"/>
          <a:cs typeface="+mn-cs"/>
        </a:defRPr>
      </a:lvl3pPr>
      <a:lvl4pPr marL="6294272" algn="l" defTabSz="4196182">
        <a:defRPr sz="8300">
          <a:solidFill>
            <a:schemeClr val="tx1"/>
          </a:solidFill>
          <a:latin typeface="+mn-lt"/>
          <a:ea typeface="+mn-ea"/>
          <a:cs typeface="+mn-cs"/>
        </a:defRPr>
      </a:lvl4pPr>
      <a:lvl5pPr marL="8392363" algn="l" defTabSz="4196182">
        <a:defRPr sz="8300">
          <a:solidFill>
            <a:schemeClr val="tx1"/>
          </a:solidFill>
          <a:latin typeface="+mn-lt"/>
          <a:ea typeface="+mn-ea"/>
          <a:cs typeface="+mn-cs"/>
        </a:defRPr>
      </a:lvl5pPr>
      <a:lvl6pPr marL="10490454" algn="l" defTabSz="4196182">
        <a:defRPr sz="8300">
          <a:solidFill>
            <a:schemeClr val="tx1"/>
          </a:solidFill>
          <a:latin typeface="+mn-lt"/>
          <a:ea typeface="+mn-ea"/>
          <a:cs typeface="+mn-cs"/>
        </a:defRPr>
      </a:lvl6pPr>
      <a:lvl7pPr marL="12588545" algn="l" defTabSz="4196182">
        <a:defRPr sz="8300">
          <a:solidFill>
            <a:schemeClr val="tx1"/>
          </a:solidFill>
          <a:latin typeface="+mn-lt"/>
          <a:ea typeface="+mn-ea"/>
          <a:cs typeface="+mn-cs"/>
        </a:defRPr>
      </a:lvl7pPr>
      <a:lvl8pPr marL="14686635" algn="l" defTabSz="4196182">
        <a:defRPr sz="8300">
          <a:solidFill>
            <a:schemeClr val="tx1"/>
          </a:solidFill>
          <a:latin typeface="+mn-lt"/>
          <a:ea typeface="+mn-ea"/>
          <a:cs typeface="+mn-cs"/>
        </a:defRPr>
      </a:lvl8pPr>
      <a:lvl9pPr marL="16784726" algn="l" defTabSz="4196182">
        <a:defRPr sz="83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4257781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18557" y="4991099"/>
            <a:ext cx="27432000" cy="18916650"/>
          </a:xfrm>
          <a:prstGeom prst="rect">
            <a:avLst/>
          </a:prstGeom>
        </p:spPr>
      </p:pic>
      <p:pic>
        <p:nvPicPr>
          <p:cNvPr id="167272507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2341965" y="24687606"/>
            <a:ext cx="27432000" cy="18916650"/>
          </a:xfrm>
          <a:prstGeom prst="rect">
            <a:avLst/>
          </a:prstGeom>
        </p:spPr>
      </p:pic>
      <p:sp>
        <p:nvSpPr>
          <p:cNvPr id="3" name="Textplatzhalter 1"/>
          <p:cNvSpPr txBox="1"/>
          <p:nvPr/>
        </p:nvSpPr>
        <p:spPr bwMode="auto">
          <a:xfrm>
            <a:off x="1534668" y="38879857"/>
            <a:ext cx="15672914" cy="4000500"/>
          </a:xfrm>
          <a:prstGeom prst="rect">
            <a:avLst/>
          </a:prstGeom>
        </p:spPr>
        <p:txBody>
          <a:bodyPr lIns="419618" tIns="209809" rIns="419618" bIns="209809"/>
          <a:lstStyle/>
          <a:p>
            <a:pPr marL="1573568" marR="0" lvl="0" indent="-157356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CH" sz="3600" b="1">
                <a:latin typeface="+mn-lt"/>
              </a:rPr>
              <a:t>Studiengang / Semester: </a:t>
            </a:r>
            <a:r>
              <a:rPr lang="de-CH" sz="3600">
                <a:latin typeface="+mn-lt"/>
              </a:rPr>
              <a:t>Computer Science </a:t>
            </a:r>
            <a:r>
              <a:rPr lang="de-CH" sz="3600">
                <a:latin typeface="Arial"/>
              </a:rPr>
              <a:t>FS</a:t>
            </a:r>
            <a:r>
              <a:rPr lang="de-CH" sz="3600">
                <a:latin typeface="Arial"/>
              </a:rPr>
              <a:t>23</a:t>
            </a:r>
            <a:endParaRPr/>
          </a:p>
          <a:p>
            <a:pPr marL="1573568" marR="0" lvl="0" indent="-157356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CH" sz="3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Diplomand</a:t>
            </a:r>
            <a:r>
              <a:rPr lang="de-CH" sz="3600" b="1">
                <a:latin typeface="+mn-lt"/>
              </a:rPr>
              <a:t>in:</a:t>
            </a:r>
            <a:r>
              <a:rPr lang="de-CH" sz="3600">
                <a:latin typeface="+mn-lt"/>
              </a:rPr>
              <a:t>			</a:t>
            </a:r>
            <a:r>
              <a:rPr lang="de-CH" sz="3600" b="0" i="0" u="none" strike="noStrike" cap="none" spc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Andri Wild, Tobias Wyss</a:t>
            </a:r>
            <a:endParaRPr/>
          </a:p>
          <a:p>
            <a:pPr marL="1573568" marR="0" lvl="0" indent="-157356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CH" sz="3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Auftraggeber:</a:t>
            </a:r>
            <a:r>
              <a:rPr lang="de-CH" sz="3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 			</a:t>
            </a:r>
            <a:r>
              <a:rPr lang="de-CH" sz="3600" b="0" i="0" u="none" strike="noStrike" cap="none" spc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Institut für Mobile und Verteilte Systeme</a:t>
            </a:r>
            <a:endParaRPr lang="de-CH" sz="3600" b="0" i="0" u="none" strike="noStrike" cap="none" spc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73568" marR="0" lvl="0" indent="-157356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CH" sz="3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Experte:</a:t>
            </a:r>
            <a:r>
              <a:rPr lang="de-CH" sz="3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 				</a:t>
            </a:r>
            <a:r>
              <a:rPr lang="de-CH" sz="3600" b="0" i="0" u="none" strike="noStrike" cap="none" spc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Dirk Lemmermann</a:t>
            </a:r>
            <a:endParaRPr/>
          </a:p>
          <a:p>
            <a:pPr marL="1573568" marR="0" lvl="0" indent="-157356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CH" sz="3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Dozent	:		</a:t>
            </a:r>
            <a:r>
              <a:rPr lang="de-CH" sz="3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 			</a:t>
            </a:r>
            <a:r>
              <a:rPr lang="de-CH" sz="3600">
                <a:latin typeface="+mn-lt"/>
              </a:rPr>
              <a:t>Prof. </a:t>
            </a:r>
            <a:r>
              <a:rPr lang="de-CH" sz="3600" b="0" i="0" u="none" strike="noStrike" cap="none" spc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Dierk König, dierk.könig@fhnw.ch</a:t>
            </a:r>
            <a:endParaRPr lang="de-CH" sz="3600" b="0" i="0" u="none" strike="noStrike" cap="none" spc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73568" marR="0" lvl="0" indent="-157356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CH" sz="6400" b="0" i="0" u="none" strike="noStrike" cap="none" spc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feld 3"/>
          <p:cNvSpPr txBox="1"/>
          <p:nvPr/>
        </p:nvSpPr>
        <p:spPr bwMode="auto">
          <a:xfrm>
            <a:off x="24192357" y="1147664"/>
            <a:ext cx="4697912" cy="823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 sz="3600"/>
              <a:t>Ausstellungs-Nr</a:t>
            </a:r>
            <a:r>
              <a:rPr lang="de-DE" sz="4800"/>
              <a:t>. IC8</a:t>
            </a:r>
            <a:endParaRPr lang="de-DE" sz="7200"/>
          </a:p>
        </p:txBody>
      </p:sp>
      <p:pic>
        <p:nvPicPr>
          <p:cNvPr id="1250960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243449" y="11249024"/>
            <a:ext cx="10962637" cy="10962637"/>
          </a:xfrm>
          <a:prstGeom prst="rect">
            <a:avLst/>
          </a:prstGeom>
        </p:spPr>
      </p:pic>
      <p:sp>
        <p:nvSpPr>
          <p:cNvPr id="1431184807" name=""/>
          <p:cNvSpPr txBox="1"/>
          <p:nvPr/>
        </p:nvSpPr>
        <p:spPr bwMode="auto">
          <a:xfrm flipH="0" flipV="0">
            <a:off x="766199" y="4343400"/>
            <a:ext cx="28681928" cy="5151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CH" sz="9000" b="0" i="0" u="none" strike="noStrike" cap="none" spc="0">
                <a:solidFill>
                  <a:schemeClr val="tx1"/>
                </a:solidFill>
                <a:latin typeface="Droid Sans"/>
                <a:cs typeface="Droid Sans"/>
              </a:rPr>
              <a:t>Erweiterung der Funktionalen Standard Library</a:t>
            </a:r>
            <a:endParaRPr sz="9000" b="0" i="0" u="none" strike="noStrike" cap="none" spc="0">
              <a:solidFill>
                <a:schemeClr val="tx1"/>
              </a:solidFill>
              <a:latin typeface="Droid Sans"/>
              <a:cs typeface="Droid Sans"/>
            </a:endParaRPr>
          </a:p>
          <a:p>
            <a:pPr algn="ctr">
              <a:defRPr/>
            </a:pPr>
            <a:r>
              <a:rPr lang="de-CH" sz="9000" b="0" i="0" u="none" strike="noStrike" cap="none" spc="0">
                <a:solidFill>
                  <a:schemeClr val="tx1"/>
                </a:solidFill>
                <a:latin typeface="Droid Sans"/>
                <a:cs typeface="Droid Sans"/>
              </a:rPr>
              <a:t>für das Web UI Toolkit "Kolibri"</a:t>
            </a:r>
            <a:endParaRPr sz="9000">
              <a:latin typeface="Droid Sans"/>
              <a:cs typeface="Droid Sans"/>
            </a:endParaRPr>
          </a:p>
          <a:p>
            <a:pPr algn="ctr">
              <a:defRPr/>
            </a:pPr>
            <a:endParaRPr sz="8000">
              <a:latin typeface="Droid Sans"/>
              <a:cs typeface="Droid Sans"/>
            </a:endParaRPr>
          </a:p>
          <a:p>
            <a:pPr algn="ctr">
              <a:defRPr/>
            </a:pPr>
            <a:r>
              <a:rPr lang="de-CH" sz="7200" b="0" i="0" u="none" strike="noStrike" cap="none" spc="0">
                <a:solidFill>
                  <a:schemeClr val="bg1">
                    <a:lumMod val="50000"/>
                  </a:schemeClr>
                </a:solidFill>
                <a:latin typeface="Droid Sans"/>
                <a:cs typeface="Droid Sans"/>
              </a:rPr>
              <a:t>23FS_IMVS18</a:t>
            </a:r>
            <a:endParaRPr sz="4800">
              <a:solidFill>
                <a:schemeClr val="bg1">
                  <a:lumMod val="50000"/>
                </a:schemeClr>
              </a:solidFill>
              <a:latin typeface="Droid Sans"/>
              <a:cs typeface="Droid Sans"/>
            </a:endParaRPr>
          </a:p>
        </p:txBody>
      </p:sp>
      <p:sp>
        <p:nvSpPr>
          <p:cNvPr id="783845756" name=""/>
          <p:cNvSpPr txBox="1"/>
          <p:nvPr/>
        </p:nvSpPr>
        <p:spPr bwMode="auto">
          <a:xfrm flipH="0" flipV="0">
            <a:off x="1972818" y="13525499"/>
            <a:ext cx="8233199" cy="3749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>
                <a:latin typeface="Droid Sans"/>
                <a:cs typeface="Droid Sans"/>
              </a:rPr>
              <a:t>Keywords:</a:t>
            </a:r>
            <a:endParaRPr sz="4800" b="1">
              <a:latin typeface="Droid Sans"/>
              <a:cs typeface="Droid Sans"/>
            </a:endParaRPr>
          </a:p>
          <a:p>
            <a:pPr marL="614310" indent="-614310">
              <a:buFont typeface="Arial"/>
              <a:buChar char="–"/>
              <a:defRPr/>
            </a:pPr>
            <a:r>
              <a:rPr sz="4800">
                <a:latin typeface="Droid Sans"/>
                <a:cs typeface="Droid Sans"/>
              </a:rPr>
              <a:t>Java Script</a:t>
            </a:r>
            <a:endParaRPr sz="4800">
              <a:latin typeface="Droid Sans"/>
              <a:cs typeface="Droid Sans"/>
            </a:endParaRPr>
          </a:p>
          <a:p>
            <a:pPr marL="614310" indent="-614310">
              <a:buFont typeface="Arial"/>
              <a:buChar char="–"/>
              <a:defRPr/>
            </a:pPr>
            <a:r>
              <a:rPr sz="4800">
                <a:latin typeface="Droid Sans"/>
                <a:cs typeface="Droid Sans"/>
              </a:rPr>
              <a:t>Design Patterns</a:t>
            </a:r>
            <a:endParaRPr sz="4800">
              <a:latin typeface="Droid Sans"/>
              <a:cs typeface="Droid Sans"/>
            </a:endParaRPr>
          </a:p>
          <a:p>
            <a:pPr marL="614310" indent="-614310">
              <a:buFont typeface="Arial"/>
              <a:buChar char="–"/>
              <a:defRPr/>
            </a:pPr>
            <a:r>
              <a:rPr sz="4800">
                <a:latin typeface="Droid Sans"/>
                <a:cs typeface="Droid Sans"/>
              </a:rPr>
              <a:t>Functional Concepts</a:t>
            </a:r>
            <a:endParaRPr sz="4800">
              <a:latin typeface="Droid Sans"/>
              <a:cs typeface="Droid Sans"/>
            </a:endParaRPr>
          </a:p>
          <a:p>
            <a:pPr marL="614310" indent="-614310">
              <a:buFont typeface="Arial"/>
              <a:buChar char="–"/>
              <a:defRPr/>
            </a:pPr>
            <a:r>
              <a:rPr sz="4800">
                <a:latin typeface="Droid Sans"/>
                <a:cs typeface="Droid Sans"/>
              </a:rPr>
              <a:t>Functional Programming</a:t>
            </a:r>
            <a:endParaRPr sz="4800">
              <a:latin typeface="Droid Sans"/>
              <a:cs typeface="Droid Sans"/>
            </a:endParaRPr>
          </a:p>
        </p:txBody>
      </p:sp>
      <p:sp>
        <p:nvSpPr>
          <p:cNvPr id="400764272" name=""/>
          <p:cNvSpPr txBox="1"/>
          <p:nvPr/>
        </p:nvSpPr>
        <p:spPr bwMode="auto">
          <a:xfrm flipH="0" flipV="0">
            <a:off x="3725416" y="20212048"/>
            <a:ext cx="7499952" cy="3749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>
                <a:latin typeface="Droid Sans"/>
                <a:cs typeface="Droid Sans"/>
              </a:rPr>
              <a:t>Prinziples:</a:t>
            </a:r>
            <a:endParaRPr sz="4800" b="1">
              <a:latin typeface="Droid Sans"/>
              <a:cs typeface="Droid Sans"/>
            </a:endParaRPr>
          </a:p>
          <a:p>
            <a:pPr marL="614309" indent="-614309">
              <a:buFont typeface="Arial"/>
              <a:buChar char="–"/>
              <a:defRPr/>
            </a:pPr>
            <a:r>
              <a:rPr sz="4800">
                <a:latin typeface="Droid Sans"/>
                <a:cs typeface="Droid Sans"/>
              </a:rPr>
              <a:t>Robust Framework</a:t>
            </a:r>
            <a:endParaRPr sz="4800">
              <a:latin typeface="Droid Sans"/>
              <a:cs typeface="Droid Sans"/>
            </a:endParaRPr>
          </a:p>
          <a:p>
            <a:pPr marL="614309" indent="-614309">
              <a:buFont typeface="Arial"/>
              <a:buChar char="–"/>
              <a:defRPr/>
            </a:pPr>
            <a:r>
              <a:rPr sz="4800">
                <a:latin typeface="Droid Sans"/>
                <a:cs typeface="Droid Sans"/>
              </a:rPr>
              <a:t>Clean Code</a:t>
            </a:r>
            <a:endParaRPr sz="4800">
              <a:latin typeface="Droid Sans"/>
              <a:cs typeface="Droid Sans"/>
            </a:endParaRPr>
          </a:p>
          <a:p>
            <a:pPr marL="614309" indent="-614309">
              <a:buFont typeface="Arial"/>
              <a:buChar char="–"/>
              <a:defRPr/>
            </a:pPr>
            <a:r>
              <a:rPr sz="4800">
                <a:latin typeface="Droid Sans"/>
                <a:cs typeface="Droid Sans"/>
              </a:rPr>
              <a:t>Sustainable</a:t>
            </a:r>
            <a:endParaRPr sz="4800">
              <a:latin typeface="Droid Sans"/>
              <a:cs typeface="Droid Sans"/>
            </a:endParaRPr>
          </a:p>
          <a:p>
            <a:pPr marL="614309" indent="-614309">
              <a:buFont typeface="Arial"/>
              <a:buChar char="–"/>
              <a:defRPr/>
            </a:pPr>
            <a:r>
              <a:rPr sz="4800">
                <a:latin typeface="Droid Sans"/>
                <a:cs typeface="Droid Sans"/>
              </a:rPr>
              <a:t>Tested &amp; Documented</a:t>
            </a:r>
            <a:endParaRPr sz="4800">
              <a:latin typeface="Droid Sans"/>
              <a:cs typeface="Droid Sans"/>
            </a:endParaRPr>
          </a:p>
        </p:txBody>
      </p:sp>
      <p:sp>
        <p:nvSpPr>
          <p:cNvPr id="347162637" name=""/>
          <p:cNvSpPr txBox="1"/>
          <p:nvPr/>
        </p:nvSpPr>
        <p:spPr bwMode="auto">
          <a:xfrm flipH="0" flipV="0">
            <a:off x="20801796" y="17678398"/>
            <a:ext cx="7320922" cy="3017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>
                <a:latin typeface="Droid Sans"/>
                <a:cs typeface="Droid Sans"/>
              </a:rPr>
              <a:t>Results:</a:t>
            </a:r>
            <a:endParaRPr sz="4800" b="1">
              <a:latin typeface="Droid Sans"/>
              <a:cs typeface="Droid Sans"/>
            </a:endParaRPr>
          </a:p>
          <a:p>
            <a:pPr marL="482137" indent="-482137">
              <a:buFont typeface="Arial"/>
              <a:buChar char="–"/>
              <a:defRPr/>
            </a:pPr>
            <a:r>
              <a:rPr sz="4800" b="0">
                <a:latin typeface="Droid Sans"/>
                <a:cs typeface="Droid Sans"/>
              </a:rPr>
              <a:t>Sequence Library</a:t>
            </a:r>
            <a:endParaRPr sz="4800" b="0">
              <a:latin typeface="Droid Sans"/>
              <a:cs typeface="Droid Sans"/>
            </a:endParaRPr>
          </a:p>
          <a:p>
            <a:pPr marL="482137" indent="-482137">
              <a:buFont typeface="Arial"/>
              <a:buChar char="–"/>
              <a:defRPr/>
            </a:pPr>
            <a:r>
              <a:rPr sz="4800" b="0">
                <a:latin typeface="Droid Sans"/>
                <a:cs typeface="Droid Sans"/>
              </a:rPr>
              <a:t>JINQ</a:t>
            </a:r>
            <a:endParaRPr sz="4800" b="0">
              <a:latin typeface="Droid Sans"/>
              <a:cs typeface="Droid Sans"/>
            </a:endParaRPr>
          </a:p>
          <a:p>
            <a:pPr marL="482137" indent="-482137">
              <a:buFont typeface="Arial"/>
              <a:buChar char="–"/>
              <a:defRPr/>
            </a:pPr>
            <a:r>
              <a:rPr sz="4800" b="0">
                <a:latin typeface="Droid Sans"/>
                <a:cs typeface="Droid Sans"/>
              </a:rPr>
              <a:t>Example Applications</a:t>
            </a:r>
            <a:endParaRPr sz="4800" b="0">
              <a:latin typeface="Droid Sans"/>
              <a:cs typeface="Droid Sans"/>
            </a:endParaRPr>
          </a:p>
        </p:txBody>
      </p:sp>
      <p:pic>
        <p:nvPicPr>
          <p:cNvPr id="116100237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7268146" y="25603200"/>
            <a:ext cx="11143071" cy="4980270"/>
          </a:xfrm>
          <a:prstGeom prst="rect">
            <a:avLst/>
          </a:prstGeom>
        </p:spPr>
      </p:pic>
      <p:pic>
        <p:nvPicPr>
          <p:cNvPr id="1697518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192884" y="28736854"/>
            <a:ext cx="12531884" cy="65126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e Themengruppe" ma:contentTypeID="0x010100A280BD1F50BF264FB671D244962B2ECA0068E9B686BF45F24FB9EC1F49911B61EB" ma:contentTypeVersion="3" ma:contentTypeDescription="" ma:contentTypeScope="" ma:versionID="0a8dd9b638c56bffcef12644a15d3638">
  <xsd:schema xmlns:xsd="http://www.w3.org/2001/XMLSchema" xmlns:xs="http://www.w3.org/2001/XMLSchema" xmlns:p="http://schemas.microsoft.com/office/2006/metadata/properties" xmlns:ns2="c4a6de46-fff0-4b67-b5b8-134b059d306f" xmlns:ns3="e4c5f5f2-958c-44bd-9179-f1c43ce55659" targetNamespace="http://schemas.microsoft.com/office/2006/metadata/properties" ma:root="true" ma:fieldsID="5544fac13f74e606fb1ce610a2b826dc" ns2:_="" ns3:_="">
    <xsd:import namespace="c4a6de46-fff0-4b67-b5b8-134b059d306f"/>
    <xsd:import namespace="e4c5f5f2-958c-44bd-9179-f1c43ce55659"/>
    <xsd:element name="properties">
      <xsd:complexType>
        <xsd:sequence>
          <xsd:element name="documentManagement">
            <xsd:complexType>
              <xsd:all>
                <xsd:element ref="ns2:da5c1bd0341f43f485c16791cb0d4261" minOccurs="0"/>
                <xsd:element ref="ns3:TaxCatchAll" minOccurs="0"/>
                <xsd:element ref="ns3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6de46-fff0-4b67-b5b8-134b059d306f" elementFormDefault="qualified">
    <xsd:import namespace="http://schemas.microsoft.com/office/2006/documentManagement/types"/>
    <xsd:import namespace="http://schemas.microsoft.com/office/infopath/2007/PartnerControls"/>
    <xsd:element name="da5c1bd0341f43f485c16791cb0d4261" ma:index="8" nillable="true" ma:taxonomy="true" ma:internalName="da5c1bd0341f43f485c16791cb0d4261" ma:taxonomyFieldName="Dokumententyp" ma:displayName="Dokumententyp" ma:default="" ma:fieldId="{da5c1bd0-341f-43f4-85c1-6791cb0d4261}" ma:sspId="de049ac6-cdb5-4ccd-b380-fcbce620849a" ma:termSetId="2e167bbd-440c-48c6-85d8-c607a3334d8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5f5f2-958c-44bd-9179-f1c43ce55659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iespalte &quot;Alle abfangen&quot;" ma:hidden="true" ma:list="{1063dfcd-5dcf-44dc-91d0-d211cb454b8f}" ma:internalName="TaxCatchAll" ma:showField="CatchAllData" ma:web="0adce73d-b317-4474-a0d1-9678fa9afa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iespalte &quot;Alle abfangen&quot;1" ma:hidden="true" ma:list="{1063dfcd-5dcf-44dc-91d0-d211cb454b8f}" ma:internalName="TaxCatchAllLabel" ma:readOnly="true" ma:showField="CatchAllDataLabel" ma:web="0adce73d-b317-4474-a0d1-9678fa9afa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5c1bd0341f43f485c16791cb0d4261 xmlns="c4a6de46-fff0-4b67-b5b8-134b059d306f">
      <Terms xmlns="http://schemas.microsoft.com/office/infopath/2007/PartnerControls"/>
    </da5c1bd0341f43f485c16791cb0d4261>
    <TaxCatchAll xmlns="e4c5f5f2-958c-44bd-9179-f1c43ce55659"/>
  </documentManagement>
</p:properties>
</file>

<file path=customXml/itemProps1.xml><?xml version="1.0" encoding="utf-8"?>
<ds:datastoreItem xmlns:ds="http://schemas.openxmlformats.org/officeDocument/2006/customXml" ds:itemID="{A1AAD0FD-F2D6-4F66-8ABE-C522907F08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a6de46-fff0-4b67-b5b8-134b059d306f"/>
    <ds:schemaRef ds:uri="e4c5f5f2-958c-44bd-9179-f1c43ce556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2E819D-5874-4DBC-9B92-1796538D78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733047-34C7-4893-B0A8-D1B8552E46D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4c5f5f2-958c-44bd-9179-f1c43ce55659"/>
    <ds:schemaRef ds:uri="c4a6de46-fff0-4b67-b5b8-134b059d306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ONLYOFFICE/7.3.3.50</Application>
  <DocSecurity>0</DocSecurity>
  <PresentationFormat>Benutzerdefiniert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>Fachhochschule Aargau, Nordwestschweiz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thomd0</dc:creator>
  <cp:keywords/>
  <dc:description/>
  <dc:identifier/>
  <dc:language/>
  <cp:lastModifiedBy/>
  <cp:revision>53</cp:revision>
  <dcterms:created xsi:type="dcterms:W3CDTF">2016-08-24T06:54:02Z</dcterms:created>
  <dcterms:modified xsi:type="dcterms:W3CDTF">2023-08-07T16:35:31Z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0x010100A280BD1F50BF264FB671D244962B2ECA0068E9B686BF45F24FB9EC1F49911B61EB</vt:lpwstr>
  </property>
  <property fmtid="{D5CDD505-2E9C-101B-9397-08002B2CF9AE}" pid="3" name="Dokumententyp">
    <vt:lpwstr/>
  </property>
</Properties>
</file>