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Shashank" userId="31293304-3224-486e-8cb4-00e3d8473ee3" providerId="ADAL" clId="{B941A25A-B5F6-B841-A0A2-40155F54E41E}"/>
    <pc:docChg chg="modSld">
      <pc:chgData name="Srikanth, Shashank" userId="31293304-3224-486e-8cb4-00e3d8473ee3" providerId="ADAL" clId="{B941A25A-B5F6-B841-A0A2-40155F54E41E}" dt="2022-02-10T19:08:00.498" v="1" actId="20577"/>
      <pc:docMkLst>
        <pc:docMk/>
      </pc:docMkLst>
      <pc:sldChg chg="modSp mod">
        <pc:chgData name="Srikanth, Shashank" userId="31293304-3224-486e-8cb4-00e3d8473ee3" providerId="ADAL" clId="{B941A25A-B5F6-B841-A0A2-40155F54E41E}" dt="2022-02-10T19:08:00.498" v="1" actId="20577"/>
        <pc:sldMkLst>
          <pc:docMk/>
          <pc:sldMk cId="0" sldId="256"/>
        </pc:sldMkLst>
        <pc:spChg chg="mod">
          <ac:chgData name="Srikanth, Shashank" userId="31293304-3224-486e-8cb4-00e3d8473ee3" providerId="ADAL" clId="{B941A25A-B5F6-B841-A0A2-40155F54E41E}" dt="2022-02-10T19:08:00.498" v="1" actId="20577"/>
          <ac:spMkLst>
            <pc:docMk/>
            <pc:sldMk cId="0" sldId="256"/>
            <ac:spMk id="15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4015440" cy="2982600"/>
          </a:xfrm>
          <a:prstGeom prst="rect">
            <a:avLst/>
          </a:prstGeom>
        </p:spPr>
        <p:txBody>
          <a:bodyPr lIns="0" tIns="0" rIns="0" bIns="0">
            <a:normAutofit fontScale="97000"/>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4674240" y="1203480"/>
            <a:ext cx="4015440" cy="2982600"/>
          </a:xfrm>
          <a:prstGeom prst="rect">
            <a:avLst/>
          </a:prstGeom>
        </p:spPr>
        <p:txBody>
          <a:bodyPr lIns="0" tIns="0" rIns="0" bIns="0">
            <a:normAutofit fontScale="97000"/>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8"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6"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11760" y="230400"/>
            <a:ext cx="8518680" cy="2050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US" sz="5200" b="0" strike="noStrike" spc="-1" dirty="0">
                <a:solidFill>
                  <a:srgbClr val="000000"/>
                </a:solidFill>
                <a:latin typeface="Arial"/>
                <a:ea typeface="Arial"/>
              </a:rPr>
              <a:t>CS 4476 Project 3</a:t>
            </a:r>
            <a:endParaRPr lang="en-US" sz="5200" b="0" strike="noStrike" spc="-1" dirty="0">
              <a:latin typeface="Arial"/>
            </a:endParaRPr>
          </a:p>
        </p:txBody>
      </p:sp>
      <p:sp>
        <p:nvSpPr>
          <p:cNvPr id="154" name="CustomShape 2"/>
          <p:cNvSpPr/>
          <p:nvPr/>
        </p:nvSpPr>
        <p:spPr>
          <a:xfrm>
            <a:off x="311760" y="2320200"/>
            <a:ext cx="8518680" cy="179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2800" spc="-1" dirty="0">
                <a:solidFill>
                  <a:srgbClr val="595959"/>
                </a:solidFill>
                <a:latin typeface="Arial"/>
              </a:rPr>
              <a:t>Peter Gray</a:t>
            </a:r>
            <a:endParaRPr lang="en-US" sz="2800" b="0" strike="noStrike" spc="-1" dirty="0">
              <a:latin typeface="Arial"/>
            </a:endParaRPr>
          </a:p>
          <a:p>
            <a:pPr algn="ctr">
              <a:lnSpc>
                <a:spcPct val="100000"/>
              </a:lnSpc>
              <a:tabLst>
                <a:tab pos="0" algn="l"/>
              </a:tabLst>
            </a:pPr>
            <a:r>
              <a:rPr lang="en-US" sz="2800" b="0" strike="noStrike" spc="-1" dirty="0">
                <a:solidFill>
                  <a:srgbClr val="595959"/>
                </a:solidFill>
                <a:latin typeface="Arial"/>
                <a:ea typeface="Arial"/>
              </a:rPr>
              <a:t>wileygray@gatech.edu</a:t>
            </a:r>
            <a:endParaRPr lang="en-US" sz="2800" b="0" strike="noStrike" spc="-1" dirty="0">
              <a:latin typeface="Arial"/>
            </a:endParaRPr>
          </a:p>
          <a:p>
            <a:pPr algn="ctr">
              <a:lnSpc>
                <a:spcPct val="100000"/>
              </a:lnSpc>
              <a:tabLst>
                <a:tab pos="0" algn="l"/>
              </a:tabLst>
            </a:pPr>
            <a:r>
              <a:rPr lang="en-US" sz="2800" b="0" strike="noStrike" spc="-1" dirty="0">
                <a:solidFill>
                  <a:srgbClr val="595959"/>
                </a:solidFill>
                <a:latin typeface="Arial"/>
                <a:ea typeface="Arial"/>
              </a:rPr>
              <a:t>903393428</a:t>
            </a:r>
            <a:endParaRPr lang="en-US"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3.4: Reflection Questions [1x3]</a:t>
            </a:r>
            <a:endParaRPr lang="en-US" sz="2800" b="0" strike="noStrike" spc="-1">
              <a:latin typeface="Arial"/>
            </a:endParaRPr>
          </a:p>
        </p:txBody>
      </p:sp>
      <p:sp>
        <p:nvSpPr>
          <p:cNvPr id="183" name="CustomShape 2"/>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sp>
        <p:nvSpPr>
          <p:cNvPr id="184" name="CustomShape 3"/>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1800" b="0" strike="noStrike" spc="-1" dirty="0">
                <a:solidFill>
                  <a:srgbClr val="000000"/>
                </a:solidFill>
                <a:latin typeface="Arial"/>
                <a:ea typeface="Arial"/>
              </a:rPr>
              <a:t>4. It means that within the calculated space, the two cameras exist on the same horizontal axis.</a:t>
            </a: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r>
              <a:rPr lang="en-US" sz="1800" b="0" strike="noStrike" spc="-1" dirty="0">
                <a:solidFill>
                  <a:srgbClr val="000000"/>
                </a:solidFill>
                <a:latin typeface="Arial"/>
                <a:ea typeface="Arial"/>
              </a:rPr>
              <a:t>5. I think what this is asking is why is it that the fundamental matrix is normalized. If so, then it is normalized because it is used to calculate the relative position of the cameras in the views and not the absolute position.</a:t>
            </a: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r>
              <a:rPr lang="en-US" sz="1800" b="0" strike="noStrike" spc="-1" dirty="0">
                <a:solidFill>
                  <a:srgbClr val="000000"/>
                </a:solidFill>
                <a:latin typeface="Arial"/>
                <a:ea typeface="Arial"/>
              </a:rPr>
              <a:t>6. Because the two positions (</a:t>
            </a:r>
            <a:r>
              <a:rPr lang="en-US" sz="1800" b="0" strike="noStrike" spc="-1" dirty="0" err="1">
                <a:solidFill>
                  <a:srgbClr val="000000"/>
                </a:solidFill>
                <a:latin typeface="Arial"/>
                <a:ea typeface="Arial"/>
              </a:rPr>
              <a:t>x,y</a:t>
            </a:r>
            <a:r>
              <a:rPr lang="en-US" sz="1800" b="0" strike="noStrike" spc="-1" dirty="0">
                <a:solidFill>
                  <a:srgbClr val="000000"/>
                </a:solidFill>
                <a:latin typeface="Arial"/>
                <a:ea typeface="Arial"/>
              </a:rPr>
              <a:t>) must be a combination of two linearly independent vectors.</a:t>
            </a: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4.2: RANSAC Iterations Questions [1x3]</a:t>
            </a:r>
            <a:endParaRPr lang="en-US" sz="2800" b="0" strike="noStrike" spc="-1">
              <a:latin typeface="Arial"/>
            </a:endParaRPr>
          </a:p>
        </p:txBody>
      </p:sp>
      <p:sp>
        <p:nvSpPr>
          <p:cNvPr id="186" name="CustomShape 2"/>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800" b="0" strike="noStrike" spc="-1" dirty="0">
                <a:solidFill>
                  <a:srgbClr val="595959"/>
                </a:solidFill>
                <a:latin typeface="Arial"/>
                <a:ea typeface="Arial"/>
              </a:rPr>
              <a:t>Type your answers to the three RANSAC Iterations questions from the </a:t>
            </a:r>
            <a:r>
              <a:rPr lang="en-US" sz="1800" b="0" strike="noStrike" spc="-1" dirty="0" err="1">
                <a:solidFill>
                  <a:srgbClr val="595959"/>
                </a:solidFill>
                <a:latin typeface="Arial"/>
                <a:ea typeface="Arial"/>
              </a:rPr>
              <a:t>jupyter</a:t>
            </a:r>
            <a:r>
              <a:rPr lang="en-US" sz="1800" b="0" strike="noStrike" spc="-1" dirty="0">
                <a:solidFill>
                  <a:srgbClr val="595959"/>
                </a:solidFill>
                <a:latin typeface="Arial"/>
                <a:ea typeface="Arial"/>
              </a:rPr>
              <a:t> notebook below:</a:t>
            </a:r>
            <a:endParaRPr lang="en-US" sz="1800" b="0" strike="noStrike" spc="-1" dirty="0">
              <a:latin typeface="Arial"/>
            </a:endParaRPr>
          </a:p>
          <a:p>
            <a:pPr marL="457200" indent="-328320">
              <a:lnSpc>
                <a:spcPct val="115000"/>
              </a:lnSpc>
              <a:spcBef>
                <a:spcPts val="1599"/>
              </a:spcBef>
              <a:buClr>
                <a:srgbClr val="595959"/>
              </a:buClr>
              <a:buFont typeface="Arial"/>
              <a:buAutoNum type="arabicPeriod"/>
              <a:tabLst>
                <a:tab pos="0" algn="l"/>
              </a:tabLst>
            </a:pPr>
            <a:r>
              <a:rPr lang="en-US" sz="1600" b="0" strike="noStrike" spc="-1" dirty="0">
                <a:solidFill>
                  <a:srgbClr val="595959"/>
                </a:solidFill>
                <a:latin typeface="Arial"/>
                <a:ea typeface="Arial"/>
              </a:rPr>
              <a:t> 9</a:t>
            </a:r>
            <a:endParaRPr lang="en-US" sz="1600" b="0" strike="noStrike" spc="-1" dirty="0">
              <a:latin typeface="Arial"/>
            </a:endParaRPr>
          </a:p>
          <a:p>
            <a:pPr>
              <a:lnSpc>
                <a:spcPct val="115000"/>
              </a:lnSpc>
              <a:tabLst>
                <a:tab pos="0" algn="l"/>
              </a:tabLst>
            </a:pPr>
            <a:endParaRPr lang="en-US" sz="1600" b="0" strike="noStrike" spc="-1" dirty="0">
              <a:latin typeface="Arial"/>
            </a:endParaRPr>
          </a:p>
          <a:p>
            <a:pPr>
              <a:lnSpc>
                <a:spcPct val="115000"/>
              </a:lnSpc>
              <a:tabLst>
                <a:tab pos="0" algn="l"/>
              </a:tabLst>
            </a:pPr>
            <a:endParaRPr lang="en-US" sz="1600" b="0" strike="noStrike" spc="-1" dirty="0">
              <a:latin typeface="Arial"/>
            </a:endParaRPr>
          </a:p>
          <a:p>
            <a:pPr marL="457200" indent="-328320">
              <a:lnSpc>
                <a:spcPct val="115000"/>
              </a:lnSpc>
              <a:buClr>
                <a:srgbClr val="595959"/>
              </a:buClr>
              <a:buFont typeface="Arial"/>
              <a:buAutoNum type="arabicPeriod"/>
              <a:tabLst>
                <a:tab pos="0" algn="l"/>
              </a:tabLst>
            </a:pPr>
            <a:r>
              <a:rPr lang="en-US" sz="1600" spc="-1" dirty="0">
                <a:solidFill>
                  <a:srgbClr val="595959"/>
                </a:solidFill>
                <a:latin typeface="Arial"/>
              </a:rPr>
              <a:t>28</a:t>
            </a:r>
            <a:endParaRPr lang="en-US" sz="1600" b="0" strike="noStrike" spc="-1" dirty="0">
              <a:latin typeface="Arial"/>
            </a:endParaRPr>
          </a:p>
          <a:p>
            <a:pPr>
              <a:lnSpc>
                <a:spcPct val="115000"/>
              </a:lnSpc>
              <a:tabLst>
                <a:tab pos="0" algn="l"/>
              </a:tabLst>
            </a:pPr>
            <a:endParaRPr lang="en-US" sz="1600" b="0" strike="noStrike" spc="-1" dirty="0">
              <a:latin typeface="Arial"/>
            </a:endParaRPr>
          </a:p>
          <a:p>
            <a:pPr marL="457200" indent="-328320">
              <a:lnSpc>
                <a:spcPct val="115000"/>
              </a:lnSpc>
              <a:buClr>
                <a:srgbClr val="595959"/>
              </a:buClr>
              <a:buFont typeface="Arial"/>
              <a:buAutoNum type="arabicPeriod"/>
              <a:tabLst>
                <a:tab pos="0" algn="l"/>
              </a:tabLst>
            </a:pPr>
            <a:r>
              <a:rPr lang="en-US" sz="1600" spc="-1" dirty="0">
                <a:solidFill>
                  <a:srgbClr val="595959"/>
                </a:solidFill>
                <a:latin typeface="Arial"/>
              </a:rPr>
              <a:t>53</a:t>
            </a:r>
            <a:endParaRPr lang="en-US" sz="1600" b="0" strike="noStrike" spc="-1" dirty="0">
              <a:latin typeface="Arial"/>
            </a:endParaRPr>
          </a:p>
          <a:p>
            <a:pPr>
              <a:lnSpc>
                <a:spcPct val="115000"/>
              </a:lnSpc>
              <a:tabLst>
                <a:tab pos="0" algn="l"/>
              </a:tabLst>
            </a:pPr>
            <a:endParaRPr lang="en-US" sz="1600" b="0" strike="noStrike" spc="-1" dirty="0">
              <a:latin typeface="Arial"/>
            </a:endParaRPr>
          </a:p>
          <a:p>
            <a:pPr>
              <a:lnSpc>
                <a:spcPct val="115000"/>
              </a:lnSpc>
              <a:tabLst>
                <a:tab pos="0" algn="l"/>
              </a:tabLst>
            </a:pPr>
            <a:endParaRPr lang="en-US" sz="16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4.4: RANSAC Inlier Matches</a:t>
            </a:r>
            <a:endParaRPr lang="en-US" sz="2800" b="0" strike="noStrike" spc="-1">
              <a:latin typeface="Arial"/>
            </a:endParaRPr>
          </a:p>
        </p:txBody>
      </p:sp>
      <p:sp>
        <p:nvSpPr>
          <p:cNvPr id="188" name="CustomShape 2"/>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800" b="0" strike="noStrike" spc="-1">
                <a:solidFill>
                  <a:srgbClr val="595959"/>
                </a:solidFill>
                <a:latin typeface="Arial"/>
                <a:ea typeface="Arial"/>
              </a:rPr>
              <a:t>&lt;Paste the inlier matches found by Ransac [2]&gt;</a:t>
            </a:r>
            <a:endParaRPr lang="en-US" sz="1800" b="0" strike="noStrike" spc="-1">
              <a:latin typeface="Arial"/>
            </a:endParaRPr>
          </a:p>
          <a:p>
            <a:pPr>
              <a:lnSpc>
                <a:spcPct val="115000"/>
              </a:lnSpc>
              <a:tabLst>
                <a:tab pos="0" algn="l"/>
              </a:tabLst>
            </a:pPr>
            <a:endParaRPr lang="en-US" sz="1800" b="0" strike="noStrike" spc="-1">
              <a:latin typeface="Arial"/>
            </a:endParaRPr>
          </a:p>
          <a:p>
            <a:pPr>
              <a:lnSpc>
                <a:spcPct val="115000"/>
              </a:lnSpc>
              <a:spcBef>
                <a:spcPts val="1599"/>
              </a:spcBef>
              <a:tabLst>
                <a:tab pos="0" algn="l"/>
              </a:tabLst>
            </a:pPr>
            <a:endParaRPr lang="en-US" sz="1800" b="0" strike="noStrike" spc="-1">
              <a:latin typeface="Arial"/>
            </a:endParaRPr>
          </a:p>
        </p:txBody>
      </p:sp>
      <p:pic>
        <p:nvPicPr>
          <p:cNvPr id="3" name="Picture 2">
            <a:extLst>
              <a:ext uri="{FF2B5EF4-FFF2-40B4-BE49-F238E27FC236}">
                <a16:creationId xmlns:a16="http://schemas.microsoft.com/office/drawing/2014/main" id="{F3B618DA-AD08-5FA5-DCBC-FE1C7A05CF5E}"/>
              </a:ext>
            </a:extLst>
          </p:cNvPr>
          <p:cNvPicPr>
            <a:picLocks noChangeAspect="1"/>
          </p:cNvPicPr>
          <p:nvPr/>
        </p:nvPicPr>
        <p:blipFill>
          <a:blip r:embed="rId2"/>
          <a:stretch>
            <a:fillRect/>
          </a:stretch>
        </p:blipFill>
        <p:spPr>
          <a:xfrm>
            <a:off x="311760" y="1015920"/>
            <a:ext cx="5799767" cy="4008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4.4: RANSAC Epipolar Lines</a:t>
            </a:r>
            <a:endParaRPr lang="en-US" sz="2800" b="0" strike="noStrike" spc="-1">
              <a:latin typeface="Arial"/>
            </a:endParaRPr>
          </a:p>
        </p:txBody>
      </p:sp>
      <p:sp>
        <p:nvSpPr>
          <p:cNvPr id="190" name="CustomShape 2"/>
          <p:cNvSpPr/>
          <p:nvPr/>
        </p:nvSpPr>
        <p:spPr>
          <a:xfrm>
            <a:off x="311760" y="1152360"/>
            <a:ext cx="425772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endParaRPr lang="en-US" sz="1800" b="0" strike="noStrike" spc="-1" dirty="0">
              <a:latin typeface="Arial"/>
            </a:endParaRPr>
          </a:p>
          <a:p>
            <a:pPr>
              <a:lnSpc>
                <a:spcPct val="115000"/>
              </a:lnSpc>
              <a:spcBef>
                <a:spcPts val="1599"/>
              </a:spcBef>
              <a:tabLst>
                <a:tab pos="0" algn="l"/>
              </a:tabLst>
            </a:pPr>
            <a:endParaRPr lang="en-US" sz="1800" b="0" strike="noStrike" spc="-1" dirty="0">
              <a:latin typeface="Arial"/>
            </a:endParaRPr>
          </a:p>
        </p:txBody>
      </p:sp>
      <p:sp>
        <p:nvSpPr>
          <p:cNvPr id="191" name="CustomShape 3"/>
          <p:cNvSpPr/>
          <p:nvPr/>
        </p:nvSpPr>
        <p:spPr>
          <a:xfrm>
            <a:off x="4723920" y="1152360"/>
            <a:ext cx="425772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endParaRPr lang="en-US" sz="1800" b="0" strike="noStrike" spc="-1" dirty="0">
              <a:latin typeface="Arial"/>
            </a:endParaRPr>
          </a:p>
          <a:p>
            <a:pPr>
              <a:lnSpc>
                <a:spcPct val="115000"/>
              </a:lnSpc>
              <a:spcBef>
                <a:spcPts val="1599"/>
              </a:spcBef>
              <a:tabLst>
                <a:tab pos="0" algn="l"/>
              </a:tabLst>
            </a:pPr>
            <a:endParaRPr lang="en-US" sz="1800" b="0" strike="noStrike" spc="-1" dirty="0">
              <a:latin typeface="Arial"/>
            </a:endParaRPr>
          </a:p>
        </p:txBody>
      </p:sp>
      <p:pic>
        <p:nvPicPr>
          <p:cNvPr id="3" name="Picture 2">
            <a:extLst>
              <a:ext uri="{FF2B5EF4-FFF2-40B4-BE49-F238E27FC236}">
                <a16:creationId xmlns:a16="http://schemas.microsoft.com/office/drawing/2014/main" id="{5E540336-CBC5-907F-16AA-263DF9FC4022}"/>
              </a:ext>
            </a:extLst>
          </p:cNvPr>
          <p:cNvPicPr>
            <a:picLocks noChangeAspect="1"/>
          </p:cNvPicPr>
          <p:nvPr/>
        </p:nvPicPr>
        <p:blipFill>
          <a:blip r:embed="rId2"/>
          <a:stretch>
            <a:fillRect/>
          </a:stretch>
        </p:blipFill>
        <p:spPr>
          <a:xfrm>
            <a:off x="368056" y="1015920"/>
            <a:ext cx="8044424" cy="3931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311760" y="418320"/>
            <a:ext cx="8518680" cy="62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tabLst>
                <a:tab pos="0" algn="l"/>
              </a:tabLst>
            </a:pPr>
            <a:r>
              <a:rPr lang="en-US" sz="1800" b="0" strike="noStrike" spc="-1">
                <a:solidFill>
                  <a:srgbClr val="000000"/>
                </a:solidFill>
                <a:latin typeface="Arial"/>
                <a:ea typeface="Arial"/>
              </a:rPr>
              <a:t>Local Unit tests results</a:t>
            </a:r>
            <a:endParaRPr lang="en-US" sz="1800" b="0" strike="noStrike" spc="-1">
              <a:latin typeface="Arial"/>
            </a:endParaRPr>
          </a:p>
        </p:txBody>
      </p:sp>
      <p:pic>
        <p:nvPicPr>
          <p:cNvPr id="3" name="Picture 2">
            <a:extLst>
              <a:ext uri="{FF2B5EF4-FFF2-40B4-BE49-F238E27FC236}">
                <a16:creationId xmlns:a16="http://schemas.microsoft.com/office/drawing/2014/main" id="{93EC6B35-CA42-CF70-0E6D-B75124485012}"/>
              </a:ext>
            </a:extLst>
          </p:cNvPr>
          <p:cNvPicPr>
            <a:picLocks noChangeAspect="1"/>
          </p:cNvPicPr>
          <p:nvPr/>
        </p:nvPicPr>
        <p:blipFill>
          <a:blip r:embed="rId2"/>
          <a:stretch>
            <a:fillRect/>
          </a:stretch>
        </p:blipFill>
        <p:spPr>
          <a:xfrm>
            <a:off x="270678" y="1390005"/>
            <a:ext cx="8559762" cy="18664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Conclusions</a:t>
            </a:r>
            <a:endParaRPr lang="en-US" sz="2800" b="0" strike="noStrike" spc="-1">
              <a:latin typeface="Arial"/>
            </a:endParaRPr>
          </a:p>
        </p:txBody>
      </p:sp>
      <p:sp>
        <p:nvSpPr>
          <p:cNvPr id="195" name="CustomShape 2"/>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800" b="0" strike="noStrike" spc="-1" dirty="0">
                <a:solidFill>
                  <a:srgbClr val="595959"/>
                </a:solidFill>
                <a:latin typeface="Arial"/>
              </a:rPr>
              <a:t>I learned a lot from the displays provided about what I was doing actually looked like which really he</a:t>
            </a:r>
            <a:r>
              <a:rPr lang="en-US" spc="-1" dirty="0">
                <a:solidFill>
                  <a:srgbClr val="595959"/>
                </a:solidFill>
                <a:latin typeface="Arial"/>
              </a:rPr>
              <a:t>lped. The main struggle I had was translating the equations into code which was challenging but eventually I got through it. Shout out to math stack exchange and the slides.</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1.5: Projection Matrix for provided image</a:t>
            </a:r>
            <a:endParaRPr lang="en-US" sz="2800" b="0" strike="noStrike" spc="-1">
              <a:latin typeface="Arial"/>
            </a:endParaRPr>
          </a:p>
        </p:txBody>
      </p:sp>
      <p:sp>
        <p:nvSpPr>
          <p:cNvPr id="156" name="CustomShape 2"/>
          <p:cNvSpPr/>
          <p:nvPr/>
        </p:nvSpPr>
        <p:spPr>
          <a:xfrm>
            <a:off x="311760" y="1152360"/>
            <a:ext cx="399816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400" b="0" strike="noStrike" spc="-1" dirty="0">
                <a:solidFill>
                  <a:srgbClr val="595959"/>
                </a:solidFill>
                <a:latin typeface="Arial"/>
                <a:ea typeface="Arial"/>
              </a:rPr>
              <a:t>&lt;insert visualization of projected 3D points and actual 2D points for image provided by us here [1]&gt;</a:t>
            </a:r>
            <a:endParaRPr lang="en-US" sz="1400" b="0" strike="noStrike" spc="-1" dirty="0">
              <a:latin typeface="Arial"/>
            </a:endParaRPr>
          </a:p>
          <a:p>
            <a:pPr>
              <a:lnSpc>
                <a:spcPct val="115000"/>
              </a:lnSpc>
              <a:spcBef>
                <a:spcPts val="1599"/>
              </a:spcBef>
              <a:tabLst>
                <a:tab pos="0" algn="l"/>
              </a:tabLst>
            </a:pPr>
            <a:endParaRPr lang="en-US" sz="1400" b="0" strike="noStrike" spc="-1" dirty="0">
              <a:latin typeface="Arial"/>
            </a:endParaRPr>
          </a:p>
        </p:txBody>
      </p:sp>
      <p:sp>
        <p:nvSpPr>
          <p:cNvPr id="157" name="CustomShape 3"/>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400" b="0" strike="noStrike" spc="-1" dirty="0">
                <a:solidFill>
                  <a:srgbClr val="595959"/>
                </a:solidFill>
                <a:latin typeface="Arial"/>
                <a:ea typeface="Arial"/>
              </a:rPr>
              <a:t>&lt;What is the minimum number of 3D-2D point correspondences needed to estimate the projection matrix? Why? [2]&gt;</a:t>
            </a:r>
            <a:endParaRPr lang="en-US" sz="1400" b="0" strike="noStrike" spc="-1" dirty="0">
              <a:latin typeface="Arial"/>
            </a:endParaRPr>
          </a:p>
          <a:p>
            <a:pPr>
              <a:lnSpc>
                <a:spcPct val="115000"/>
              </a:lnSpc>
              <a:spcBef>
                <a:spcPts val="1599"/>
              </a:spcBef>
              <a:tabLst>
                <a:tab pos="0" algn="l"/>
              </a:tabLst>
            </a:pPr>
            <a:r>
              <a:rPr lang="en-US" sz="1400" b="0" strike="noStrike" spc="-1" dirty="0">
                <a:latin typeface="Arial"/>
              </a:rPr>
              <a:t>6, M is a 3x4 matrix, 3*4 = 12, 12 / 2 = 6</a:t>
            </a:r>
          </a:p>
        </p:txBody>
      </p:sp>
      <p:pic>
        <p:nvPicPr>
          <p:cNvPr id="3" name="Picture 2">
            <a:extLst>
              <a:ext uri="{FF2B5EF4-FFF2-40B4-BE49-F238E27FC236}">
                <a16:creationId xmlns:a16="http://schemas.microsoft.com/office/drawing/2014/main" id="{C5964062-9BCF-D1F0-8CB3-60FD6B1D0230}"/>
              </a:ext>
            </a:extLst>
          </p:cNvPr>
          <p:cNvPicPr>
            <a:picLocks noChangeAspect="1"/>
          </p:cNvPicPr>
          <p:nvPr/>
        </p:nvPicPr>
        <p:blipFill>
          <a:blip r:embed="rId2"/>
          <a:stretch>
            <a:fillRect/>
          </a:stretch>
        </p:blipFill>
        <p:spPr>
          <a:xfrm>
            <a:off x="400348" y="2054154"/>
            <a:ext cx="3458058" cy="23530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2.1: Projection Matrix for custom images</a:t>
            </a:r>
            <a:endParaRPr lang="en-US" sz="2800" b="0" strike="noStrike" spc="-1">
              <a:latin typeface="Arial"/>
            </a:endParaRPr>
          </a:p>
        </p:txBody>
      </p:sp>
      <p:sp>
        <p:nvSpPr>
          <p:cNvPr id="160" name="CustomShape 3"/>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9EB8C585-C18F-681D-32E4-93EF68DC9BBE}"/>
              </a:ext>
            </a:extLst>
          </p:cNvPr>
          <p:cNvPicPr>
            <a:picLocks noChangeAspect="1"/>
          </p:cNvPicPr>
          <p:nvPr/>
        </p:nvPicPr>
        <p:blipFill>
          <a:blip r:embed="rId2"/>
          <a:stretch>
            <a:fillRect/>
          </a:stretch>
        </p:blipFill>
        <p:spPr>
          <a:xfrm>
            <a:off x="474683" y="1203894"/>
            <a:ext cx="3028276" cy="3235026"/>
          </a:xfrm>
          <a:prstGeom prst="rect">
            <a:avLst/>
          </a:prstGeom>
        </p:spPr>
      </p:pic>
      <p:pic>
        <p:nvPicPr>
          <p:cNvPr id="5" name="Picture 4">
            <a:extLst>
              <a:ext uri="{FF2B5EF4-FFF2-40B4-BE49-F238E27FC236}">
                <a16:creationId xmlns:a16="http://schemas.microsoft.com/office/drawing/2014/main" id="{ACE7BB83-A0DC-5E48-A768-D45C2BC7E3B6}"/>
              </a:ext>
            </a:extLst>
          </p:cNvPr>
          <p:cNvPicPr>
            <a:picLocks noChangeAspect="1"/>
          </p:cNvPicPr>
          <p:nvPr/>
        </p:nvPicPr>
        <p:blipFill>
          <a:blip r:embed="rId3"/>
          <a:stretch>
            <a:fillRect/>
          </a:stretch>
        </p:blipFill>
        <p:spPr>
          <a:xfrm>
            <a:off x="4572000" y="1203894"/>
            <a:ext cx="3036711" cy="32350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2.2: Pose init for custom images</a:t>
            </a:r>
            <a:endParaRPr lang="en-US" sz="2800" b="0" strike="noStrike" spc="-1">
              <a:latin typeface="Arial"/>
            </a:endParaRPr>
          </a:p>
        </p:txBody>
      </p:sp>
      <p:sp>
        <p:nvSpPr>
          <p:cNvPr id="162" name="CustomShape 2"/>
          <p:cNvSpPr/>
          <p:nvPr/>
        </p:nvSpPr>
        <p:spPr>
          <a:xfrm>
            <a:off x="311760" y="1152360"/>
            <a:ext cx="436428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400" b="0" strike="noStrike" spc="-1">
                <a:solidFill>
                  <a:srgbClr val="595959"/>
                </a:solidFill>
                <a:latin typeface="Arial"/>
                <a:ea typeface="Arial"/>
              </a:rPr>
              <a:t>&lt;Insert visualization for the initialized camera pose for 1st image&gt; [1]</a:t>
            </a:r>
            <a:endParaRPr lang="en-US" sz="1400" b="0" strike="noStrike" spc="-1">
              <a:latin typeface="Arial"/>
            </a:endParaRPr>
          </a:p>
        </p:txBody>
      </p:sp>
      <p:sp>
        <p:nvSpPr>
          <p:cNvPr id="163" name="CustomShape 3"/>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sp>
        <p:nvSpPr>
          <p:cNvPr id="164" name="CustomShape 4"/>
          <p:cNvSpPr/>
          <p:nvPr/>
        </p:nvSpPr>
        <p:spPr>
          <a:xfrm>
            <a:off x="4677120" y="1152360"/>
            <a:ext cx="415620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5000"/>
              </a:lnSpc>
              <a:spcBef>
                <a:spcPts val="1001"/>
              </a:spcBef>
              <a:tabLst>
                <a:tab pos="0" algn="l"/>
              </a:tabLst>
            </a:pPr>
            <a:r>
              <a:rPr lang="en-US" sz="1400" b="0" strike="noStrike" spc="-1">
                <a:solidFill>
                  <a:srgbClr val="595959"/>
                </a:solidFill>
                <a:latin typeface="Arial"/>
                <a:ea typeface="Arial"/>
              </a:rPr>
              <a:t>&lt;Insert visualization for the initialized camera pose for 2nd image&gt; [1]</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3" name="Picture 2">
            <a:extLst>
              <a:ext uri="{FF2B5EF4-FFF2-40B4-BE49-F238E27FC236}">
                <a16:creationId xmlns:a16="http://schemas.microsoft.com/office/drawing/2014/main" id="{87D59364-4EB7-2CC1-4D98-1492A3B3617F}"/>
              </a:ext>
            </a:extLst>
          </p:cNvPr>
          <p:cNvPicPr>
            <a:picLocks noChangeAspect="1"/>
          </p:cNvPicPr>
          <p:nvPr/>
        </p:nvPicPr>
        <p:blipFill>
          <a:blip r:embed="rId2"/>
          <a:stretch>
            <a:fillRect/>
          </a:stretch>
        </p:blipFill>
        <p:spPr>
          <a:xfrm>
            <a:off x="4932871" y="1840638"/>
            <a:ext cx="3419952" cy="2981741"/>
          </a:xfrm>
          <a:prstGeom prst="rect">
            <a:avLst/>
          </a:prstGeom>
        </p:spPr>
      </p:pic>
      <p:pic>
        <p:nvPicPr>
          <p:cNvPr id="5" name="Picture 4">
            <a:extLst>
              <a:ext uri="{FF2B5EF4-FFF2-40B4-BE49-F238E27FC236}">
                <a16:creationId xmlns:a16="http://schemas.microsoft.com/office/drawing/2014/main" id="{25B60A66-DD89-7F10-0FEA-8170251A1C0F}"/>
              </a:ext>
            </a:extLst>
          </p:cNvPr>
          <p:cNvPicPr>
            <a:picLocks noChangeAspect="1"/>
          </p:cNvPicPr>
          <p:nvPr/>
        </p:nvPicPr>
        <p:blipFill>
          <a:blip r:embed="rId3"/>
          <a:stretch>
            <a:fillRect/>
          </a:stretch>
        </p:blipFill>
        <p:spPr>
          <a:xfrm>
            <a:off x="515512" y="1902558"/>
            <a:ext cx="3419952" cy="28578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2.2: Optimized results for custom images</a:t>
            </a:r>
            <a:endParaRPr lang="en-US" sz="2800" b="0" strike="noStrike" spc="-1">
              <a:latin typeface="Arial"/>
            </a:endParaRPr>
          </a:p>
        </p:txBody>
      </p:sp>
      <p:sp>
        <p:nvSpPr>
          <p:cNvPr id="166" name="CustomShape 2"/>
          <p:cNvSpPr/>
          <p:nvPr/>
        </p:nvSpPr>
        <p:spPr>
          <a:xfrm>
            <a:off x="311760" y="1152360"/>
            <a:ext cx="436428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400" b="0" strike="noStrike" spc="-1">
                <a:solidFill>
                  <a:srgbClr val="595959"/>
                </a:solidFill>
                <a:latin typeface="Arial"/>
                <a:ea typeface="Arial"/>
              </a:rPr>
              <a:t>&lt;Insert visualization for projected 3D points and actual 2D points for 1st image&gt; [1.5]</a:t>
            </a:r>
            <a:endParaRPr lang="en-US" sz="1400" b="0" strike="noStrike" spc="-1">
              <a:latin typeface="Arial"/>
            </a:endParaRPr>
          </a:p>
        </p:txBody>
      </p:sp>
      <p:sp>
        <p:nvSpPr>
          <p:cNvPr id="167" name="CustomShape 3"/>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sp>
        <p:nvSpPr>
          <p:cNvPr id="168" name="CustomShape 4"/>
          <p:cNvSpPr/>
          <p:nvPr/>
        </p:nvSpPr>
        <p:spPr>
          <a:xfrm>
            <a:off x="4677120" y="1152360"/>
            <a:ext cx="415620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5000"/>
              </a:lnSpc>
              <a:spcBef>
                <a:spcPts val="1001"/>
              </a:spcBef>
              <a:tabLst>
                <a:tab pos="0" algn="l"/>
              </a:tabLst>
            </a:pPr>
            <a:r>
              <a:rPr lang="en-US" sz="1400" b="0" strike="noStrike" spc="-1">
                <a:solidFill>
                  <a:srgbClr val="595959"/>
                </a:solidFill>
                <a:latin typeface="Arial"/>
                <a:ea typeface="Arial"/>
              </a:rPr>
              <a:t>&lt;Insert visualization for projected 3D points and actual 2D points for 2nd image&gt; [1.5]</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3" name="Picture 2">
            <a:extLst>
              <a:ext uri="{FF2B5EF4-FFF2-40B4-BE49-F238E27FC236}">
                <a16:creationId xmlns:a16="http://schemas.microsoft.com/office/drawing/2014/main" id="{C7395E75-767A-0DEF-7196-0E2958C0F683}"/>
              </a:ext>
            </a:extLst>
          </p:cNvPr>
          <p:cNvPicPr>
            <a:picLocks noChangeAspect="1"/>
          </p:cNvPicPr>
          <p:nvPr/>
        </p:nvPicPr>
        <p:blipFill>
          <a:blip r:embed="rId2"/>
          <a:stretch>
            <a:fillRect/>
          </a:stretch>
        </p:blipFill>
        <p:spPr>
          <a:xfrm>
            <a:off x="833558" y="1777631"/>
            <a:ext cx="2286319" cy="2610214"/>
          </a:xfrm>
          <a:prstGeom prst="rect">
            <a:avLst/>
          </a:prstGeom>
        </p:spPr>
      </p:pic>
      <p:pic>
        <p:nvPicPr>
          <p:cNvPr id="5" name="Picture 4">
            <a:extLst>
              <a:ext uri="{FF2B5EF4-FFF2-40B4-BE49-F238E27FC236}">
                <a16:creationId xmlns:a16="http://schemas.microsoft.com/office/drawing/2014/main" id="{BA9D32B8-9978-7466-F754-FAE4F2AB90B3}"/>
              </a:ext>
            </a:extLst>
          </p:cNvPr>
          <p:cNvPicPr>
            <a:picLocks noChangeAspect="1"/>
          </p:cNvPicPr>
          <p:nvPr/>
        </p:nvPicPr>
        <p:blipFill>
          <a:blip r:embed="rId3"/>
          <a:stretch>
            <a:fillRect/>
          </a:stretch>
        </p:blipFill>
        <p:spPr>
          <a:xfrm>
            <a:off x="4962080" y="1739525"/>
            <a:ext cx="2353003" cy="2648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2.3: Optimized Camera Poses </a:t>
            </a:r>
            <a:endParaRPr lang="en-US" sz="2800" b="0" strike="noStrike" spc="-1">
              <a:latin typeface="Arial"/>
            </a:endParaRPr>
          </a:p>
        </p:txBody>
      </p:sp>
      <p:sp>
        <p:nvSpPr>
          <p:cNvPr id="170" name="CustomShape 2"/>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tabLst>
                <a:tab pos="0" algn="l"/>
              </a:tabLst>
            </a:pPr>
            <a:r>
              <a:rPr lang="en-US" sz="1400" b="0" strike="noStrike" spc="-1">
                <a:solidFill>
                  <a:srgbClr val="595959"/>
                </a:solidFill>
                <a:latin typeface="Arial"/>
                <a:ea typeface="Arial"/>
              </a:rPr>
              <a:t>&lt;Insert pose with world and optimized camera’s coordinate systems [1]&gt;</a:t>
            </a:r>
            <a:endParaRPr lang="en-US" sz="1400" b="0" strike="noStrike" spc="-1">
              <a:latin typeface="Arial"/>
            </a:endParaRPr>
          </a:p>
        </p:txBody>
      </p:sp>
      <p:pic>
        <p:nvPicPr>
          <p:cNvPr id="3" name="Picture 2">
            <a:extLst>
              <a:ext uri="{FF2B5EF4-FFF2-40B4-BE49-F238E27FC236}">
                <a16:creationId xmlns:a16="http://schemas.microsoft.com/office/drawing/2014/main" id="{1DF437B2-A277-0075-7A47-53642428CE65}"/>
              </a:ext>
            </a:extLst>
          </p:cNvPr>
          <p:cNvPicPr>
            <a:picLocks noChangeAspect="1"/>
          </p:cNvPicPr>
          <p:nvPr/>
        </p:nvPicPr>
        <p:blipFill>
          <a:blip r:embed="rId2"/>
          <a:stretch>
            <a:fillRect/>
          </a:stretch>
        </p:blipFill>
        <p:spPr>
          <a:xfrm>
            <a:off x="693661" y="1808630"/>
            <a:ext cx="3117768" cy="29756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3.2: Optimized Epipolar Lines (given images)</a:t>
            </a:r>
            <a:endParaRPr lang="en-US" sz="2800" b="0" strike="noStrike" spc="-1">
              <a:latin typeface="Arial"/>
            </a:endParaRPr>
          </a:p>
        </p:txBody>
      </p:sp>
      <p:sp>
        <p:nvSpPr>
          <p:cNvPr id="172" name="CustomShape 2"/>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sp>
        <p:nvSpPr>
          <p:cNvPr id="173" name="CustomShape 3"/>
          <p:cNvSpPr/>
          <p:nvPr/>
        </p:nvSpPr>
        <p:spPr>
          <a:xfrm>
            <a:off x="311760" y="1152360"/>
            <a:ext cx="415620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5000"/>
              </a:lnSpc>
              <a:tabLst>
                <a:tab pos="0" algn="l"/>
              </a:tabLst>
            </a:pPr>
            <a:r>
              <a:rPr lang="en-US" sz="1400" b="0" strike="noStrike" spc="-1">
                <a:solidFill>
                  <a:srgbClr val="595959"/>
                </a:solidFill>
                <a:latin typeface="Arial"/>
                <a:ea typeface="Arial"/>
              </a:rPr>
              <a:t>&lt;Insert left image with epipolar lines&gt; [1]</a:t>
            </a:r>
            <a:endParaRPr lang="en-US" sz="1400" b="0" strike="noStrike" spc="-1">
              <a:latin typeface="Arial"/>
            </a:endParaRPr>
          </a:p>
          <a:p>
            <a:pPr>
              <a:lnSpc>
                <a:spcPct val="115000"/>
              </a:lnSpc>
              <a:tabLst>
                <a:tab pos="0" algn="l"/>
              </a:tabLst>
            </a:pPr>
            <a:endParaRPr lang="en-US" sz="1400" b="0" strike="noStrike" spc="-1">
              <a:latin typeface="Arial"/>
            </a:endParaRPr>
          </a:p>
        </p:txBody>
      </p:sp>
      <p:sp>
        <p:nvSpPr>
          <p:cNvPr id="174" name="CustomShape 4"/>
          <p:cNvSpPr/>
          <p:nvPr/>
        </p:nvSpPr>
        <p:spPr>
          <a:xfrm>
            <a:off x="4677120" y="1152360"/>
            <a:ext cx="415620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5000"/>
              </a:lnSpc>
              <a:tabLst>
                <a:tab pos="0" algn="l"/>
              </a:tabLst>
            </a:pPr>
            <a:r>
              <a:rPr lang="en-US" sz="1400" b="0" strike="noStrike" spc="-1">
                <a:solidFill>
                  <a:srgbClr val="595959"/>
                </a:solidFill>
                <a:latin typeface="Arial"/>
                <a:ea typeface="Arial"/>
              </a:rPr>
              <a:t>&lt;Insert right image with epipolar lines&gt; [1]</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3" name="Picture 2">
            <a:extLst>
              <a:ext uri="{FF2B5EF4-FFF2-40B4-BE49-F238E27FC236}">
                <a16:creationId xmlns:a16="http://schemas.microsoft.com/office/drawing/2014/main" id="{20ACF53F-5F9E-B31D-18AB-E50FA43AE3F1}"/>
              </a:ext>
            </a:extLst>
          </p:cNvPr>
          <p:cNvPicPr>
            <a:picLocks noChangeAspect="1"/>
          </p:cNvPicPr>
          <p:nvPr/>
        </p:nvPicPr>
        <p:blipFill>
          <a:blip r:embed="rId2"/>
          <a:stretch>
            <a:fillRect/>
          </a:stretch>
        </p:blipFill>
        <p:spPr>
          <a:xfrm>
            <a:off x="311759" y="1152360"/>
            <a:ext cx="7897669" cy="2998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11760" y="4449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a:solidFill>
                  <a:srgbClr val="000000"/>
                </a:solidFill>
                <a:latin typeface="Arial"/>
                <a:ea typeface="Arial"/>
              </a:rPr>
              <a:t>Part 3.3: Optimized Epipolar Lines (custom images)</a:t>
            </a:r>
            <a:endParaRPr lang="en-US" sz="2800" b="0" strike="noStrike" spc="-1">
              <a:latin typeface="Arial"/>
            </a:endParaRPr>
          </a:p>
        </p:txBody>
      </p:sp>
      <p:sp>
        <p:nvSpPr>
          <p:cNvPr id="176" name="CustomShape 2"/>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sp>
        <p:nvSpPr>
          <p:cNvPr id="177" name="CustomShape 3"/>
          <p:cNvSpPr/>
          <p:nvPr/>
        </p:nvSpPr>
        <p:spPr>
          <a:xfrm>
            <a:off x="311760" y="1152360"/>
            <a:ext cx="415620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5000"/>
              </a:lnSpc>
              <a:tabLst>
                <a:tab pos="0" algn="l"/>
              </a:tabLst>
            </a:pPr>
            <a:r>
              <a:rPr lang="en-US" sz="1400" b="0" strike="noStrike" spc="-1">
                <a:solidFill>
                  <a:srgbClr val="595959"/>
                </a:solidFill>
                <a:latin typeface="Arial"/>
                <a:ea typeface="Arial"/>
              </a:rPr>
              <a:t>&lt;Insert left image with epipolar lines&gt; [1.5]</a:t>
            </a:r>
            <a:endParaRPr lang="en-US" sz="1400" b="0" strike="noStrike" spc="-1">
              <a:latin typeface="Arial"/>
            </a:endParaRPr>
          </a:p>
          <a:p>
            <a:pPr>
              <a:lnSpc>
                <a:spcPct val="115000"/>
              </a:lnSpc>
              <a:tabLst>
                <a:tab pos="0" algn="l"/>
              </a:tabLst>
            </a:pPr>
            <a:endParaRPr lang="en-US" sz="1400" b="0" strike="noStrike" spc="-1">
              <a:latin typeface="Arial"/>
            </a:endParaRPr>
          </a:p>
        </p:txBody>
      </p:sp>
      <p:sp>
        <p:nvSpPr>
          <p:cNvPr id="178" name="CustomShape 4"/>
          <p:cNvSpPr/>
          <p:nvPr/>
        </p:nvSpPr>
        <p:spPr>
          <a:xfrm>
            <a:off x="4677120" y="1152360"/>
            <a:ext cx="4156200" cy="3414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5000"/>
              </a:lnSpc>
              <a:tabLst>
                <a:tab pos="0" algn="l"/>
              </a:tabLst>
            </a:pPr>
            <a:r>
              <a:rPr lang="en-US" sz="1400" b="0" strike="noStrike" spc="-1">
                <a:solidFill>
                  <a:srgbClr val="595959"/>
                </a:solidFill>
                <a:latin typeface="Arial"/>
                <a:ea typeface="Arial"/>
              </a:rPr>
              <a:t>&lt;Insert right image with epipolar lines&gt; [1.5]</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3" name="Picture 2">
            <a:extLst>
              <a:ext uri="{FF2B5EF4-FFF2-40B4-BE49-F238E27FC236}">
                <a16:creationId xmlns:a16="http://schemas.microsoft.com/office/drawing/2014/main" id="{2C2710A4-0853-FCC4-6BEF-7258E5498E8D}"/>
              </a:ext>
            </a:extLst>
          </p:cNvPr>
          <p:cNvPicPr>
            <a:picLocks noChangeAspect="1"/>
          </p:cNvPicPr>
          <p:nvPr/>
        </p:nvPicPr>
        <p:blipFill>
          <a:blip r:embed="rId2"/>
          <a:stretch>
            <a:fillRect/>
          </a:stretch>
        </p:blipFill>
        <p:spPr>
          <a:xfrm>
            <a:off x="207541" y="1059994"/>
            <a:ext cx="8518680" cy="36385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11760" y="291060"/>
            <a:ext cx="8518680" cy="570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800" b="0" strike="noStrike" spc="-1" dirty="0">
                <a:solidFill>
                  <a:srgbClr val="000000"/>
                </a:solidFill>
                <a:latin typeface="Arial"/>
                <a:ea typeface="Arial"/>
              </a:rPr>
              <a:t>Part 3.4: Reflection Questions [1x3]</a:t>
            </a:r>
            <a:endParaRPr lang="en-US" sz="2800" b="0" strike="noStrike" spc="-1" dirty="0">
              <a:latin typeface="Arial"/>
            </a:endParaRPr>
          </a:p>
        </p:txBody>
      </p:sp>
      <p:sp>
        <p:nvSpPr>
          <p:cNvPr id="180" name="CustomShape 2"/>
          <p:cNvSpPr/>
          <p:nvPr/>
        </p:nvSpPr>
        <p:spPr>
          <a:xfrm>
            <a:off x="4832280" y="1152360"/>
            <a:ext cx="3998160" cy="3414600"/>
          </a:xfrm>
          <a:prstGeom prst="rect">
            <a:avLst/>
          </a:prstGeom>
          <a:noFill/>
          <a:ln>
            <a:noFill/>
          </a:ln>
        </p:spPr>
        <p:style>
          <a:lnRef idx="0">
            <a:scrgbClr r="0" g="0" b="0"/>
          </a:lnRef>
          <a:fillRef idx="0">
            <a:scrgbClr r="0" g="0" b="0"/>
          </a:fillRef>
          <a:effectRef idx="0">
            <a:scrgbClr r="0" g="0" b="0"/>
          </a:effectRef>
          <a:fontRef idx="minor"/>
        </p:style>
      </p:sp>
      <p:sp>
        <p:nvSpPr>
          <p:cNvPr id="181" name="CustomShape 3"/>
          <p:cNvSpPr/>
          <p:nvPr/>
        </p:nvSpPr>
        <p:spPr>
          <a:xfrm>
            <a:off x="311760" y="900953"/>
            <a:ext cx="8518680" cy="366600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1800" b="0" strike="noStrike" spc="-1" dirty="0">
                <a:solidFill>
                  <a:srgbClr val="000000"/>
                </a:solidFill>
                <a:latin typeface="Arial"/>
                <a:ea typeface="Arial"/>
              </a:rPr>
              <a:t>1. If only a rotation is applied to the camera, the calculated distance between the cameras becomes very small and is not precise enough to accurately calculate the rotation relative to the initial camera.</a:t>
            </a:r>
          </a:p>
          <a:p>
            <a:pPr>
              <a:lnSpc>
                <a:spcPct val="100000"/>
              </a:lnSpc>
              <a:tabLst>
                <a:tab pos="0" algn="l"/>
              </a:tabLst>
            </a:pPr>
            <a:endParaRPr lang="en-US" sz="1800" b="0" strike="noStrike" spc="-1" dirty="0">
              <a:latin typeface="Arial"/>
            </a:endParaRPr>
          </a:p>
          <a:p>
            <a:pPr>
              <a:lnSpc>
                <a:spcPct val="100000"/>
              </a:lnSpc>
              <a:tabLst>
                <a:tab pos="0" algn="l"/>
              </a:tabLst>
            </a:pPr>
            <a:r>
              <a:rPr lang="en-US" sz="1800" b="0" strike="noStrike" spc="-1" dirty="0">
                <a:solidFill>
                  <a:srgbClr val="000000"/>
                </a:solidFill>
                <a:latin typeface="Arial"/>
                <a:ea typeface="Arial"/>
              </a:rPr>
              <a:t>2. The exact position can’t be found because there will be slight errors in precision throughout the cascading calculations which lead to the fundamental projection matrix. These errors will be small and will not skew the result to an absurd extent, but they will make the resultant point incorrect with regards to the ground truth.</a:t>
            </a:r>
          </a:p>
          <a:p>
            <a:pPr>
              <a:lnSpc>
                <a:spcPct val="100000"/>
              </a:lnSpc>
              <a:tabLst>
                <a:tab pos="0" algn="l"/>
              </a:tabLst>
            </a:pPr>
            <a:endParaRPr lang="en-US" sz="1800" b="0" strike="noStrike" spc="-1" dirty="0">
              <a:latin typeface="Arial"/>
            </a:endParaRPr>
          </a:p>
          <a:p>
            <a:pPr>
              <a:lnSpc>
                <a:spcPct val="100000"/>
              </a:lnSpc>
              <a:tabLst>
                <a:tab pos="0" algn="l"/>
              </a:tabLst>
            </a:pPr>
            <a:r>
              <a:rPr lang="en-US" sz="1800" b="0" strike="noStrike" spc="-1" dirty="0">
                <a:solidFill>
                  <a:srgbClr val="000000"/>
                </a:solidFill>
                <a:latin typeface="Arial"/>
                <a:ea typeface="Arial"/>
              </a:rPr>
              <a:t>3. The </a:t>
            </a:r>
            <a:r>
              <a:rPr lang="en-US" sz="1800" b="0" strike="noStrike" spc="-1" dirty="0" err="1">
                <a:solidFill>
                  <a:srgbClr val="000000"/>
                </a:solidFill>
                <a:latin typeface="Arial"/>
                <a:ea typeface="Arial"/>
              </a:rPr>
              <a:t>epipoles</a:t>
            </a:r>
            <a:r>
              <a:rPr lang="en-US" sz="1800" b="0" strike="noStrike" spc="-1" dirty="0">
                <a:solidFill>
                  <a:srgbClr val="000000"/>
                </a:solidFill>
                <a:latin typeface="Arial"/>
                <a:ea typeface="Arial"/>
              </a:rPr>
              <a:t> and resultant </a:t>
            </a:r>
            <a:r>
              <a:rPr lang="en-US" sz="1800" b="0" strike="noStrike" spc="-1" dirty="0" err="1">
                <a:solidFill>
                  <a:srgbClr val="000000"/>
                </a:solidFill>
                <a:latin typeface="Arial"/>
                <a:ea typeface="Arial"/>
              </a:rPr>
              <a:t>epiopolar</a:t>
            </a:r>
            <a:r>
              <a:rPr lang="en-US" sz="1800" b="0" strike="noStrike" spc="-1" dirty="0">
                <a:solidFill>
                  <a:srgbClr val="000000"/>
                </a:solidFill>
                <a:latin typeface="Arial"/>
                <a:ea typeface="Arial"/>
              </a:rPr>
              <a:t> lines become </a:t>
            </a:r>
            <a:r>
              <a:rPr lang="en-US" sz="1800" b="0" strike="noStrike" spc="-1" dirty="0" err="1">
                <a:solidFill>
                  <a:srgbClr val="000000"/>
                </a:solidFill>
                <a:latin typeface="Arial"/>
                <a:ea typeface="Arial"/>
              </a:rPr>
              <a:t>irradic</a:t>
            </a:r>
            <a:r>
              <a:rPr lang="en-US" spc="-1" dirty="0">
                <a:solidFill>
                  <a:srgbClr val="000000"/>
                </a:solidFill>
                <a:latin typeface="Arial"/>
                <a:ea typeface="Arial"/>
              </a:rPr>
              <a:t> with respect to the center of the image. This happens because once a camera point is within another space, the calculations become </a:t>
            </a:r>
            <a:r>
              <a:rPr lang="en-US" spc="-1" dirty="0" err="1">
                <a:solidFill>
                  <a:srgbClr val="000000"/>
                </a:solidFill>
                <a:latin typeface="Arial"/>
                <a:ea typeface="Arial"/>
              </a:rPr>
              <a:t>kinda</a:t>
            </a:r>
            <a:r>
              <a:rPr lang="en-US" spc="-1" dirty="0">
                <a:solidFill>
                  <a:srgbClr val="000000"/>
                </a:solidFill>
                <a:latin typeface="Arial"/>
                <a:ea typeface="Arial"/>
              </a:rPr>
              <a:t> wonky. I don’t know exactly how to explain this mathematically but given the </a:t>
            </a:r>
            <a:r>
              <a:rPr lang="en-US" spc="-1" dirty="0" err="1">
                <a:solidFill>
                  <a:srgbClr val="000000"/>
                </a:solidFill>
                <a:latin typeface="Arial"/>
                <a:ea typeface="Arial"/>
              </a:rPr>
              <a:t>epipoles</a:t>
            </a:r>
            <a:r>
              <a:rPr lang="en-US" spc="-1" dirty="0">
                <a:solidFill>
                  <a:srgbClr val="000000"/>
                </a:solidFill>
                <a:latin typeface="Arial"/>
                <a:ea typeface="Arial"/>
              </a:rPr>
              <a:t> and </a:t>
            </a:r>
            <a:r>
              <a:rPr lang="en-US" spc="-1" dirty="0" err="1">
                <a:solidFill>
                  <a:srgbClr val="000000"/>
                </a:solidFill>
                <a:latin typeface="Arial"/>
                <a:ea typeface="Arial"/>
              </a:rPr>
              <a:t>epipolar</a:t>
            </a:r>
            <a:r>
              <a:rPr lang="en-US" spc="-1" dirty="0">
                <a:solidFill>
                  <a:srgbClr val="000000"/>
                </a:solidFill>
                <a:latin typeface="Arial"/>
                <a:ea typeface="Arial"/>
              </a:rPr>
              <a:t> lines are supposed to help calculate change in distance and rotation, they don’t function as intended once within another photo.</a:t>
            </a:r>
            <a:endParaRPr lang="en-US" sz="1800" b="0" strike="noStrike" spc="-1" dirty="0">
              <a:latin typeface="Arial"/>
            </a:endParaRPr>
          </a:p>
          <a:p>
            <a:pPr>
              <a:lnSpc>
                <a:spcPct val="100000"/>
              </a:lnSpc>
              <a:tabLst>
                <a:tab pos="0" algn="l"/>
              </a:tabLst>
            </a:pPr>
            <a:endParaRPr lang="en-US" sz="1800" b="0" strike="noStrike" spc="-1" dirty="0">
              <a:latin typeface="Arial"/>
            </a:endParaRPr>
          </a:p>
          <a:p>
            <a:pPr>
              <a:lnSpc>
                <a:spcPct val="100000"/>
              </a:lnSpc>
              <a:tabLst>
                <a:tab pos="0" algn="l"/>
              </a:tabLst>
            </a:pPr>
            <a:endParaRPr lang="en-US"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633</Words>
  <Application>Microsoft Office PowerPoint</Application>
  <PresentationFormat>On-screen Show (16:9)</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Wiley Gray</cp:lastModifiedBy>
  <cp:revision>16</cp:revision>
  <dcterms:modified xsi:type="dcterms:W3CDTF">2023-02-25T21:23:18Z</dcterms:modified>
  <dc:language>en-US</dc:language>
</cp:coreProperties>
</file>