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0" r:id="rId9"/>
    <p:sldId id="261" r:id="rId10"/>
    <p:sldId id="262" r:id="rId11"/>
    <p:sldId id="273" r:id="rId12"/>
    <p:sldId id="27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pP4+BXBcg2uExO5AmEHM3YJAw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>
      <p:cViewPr varScale="1">
        <p:scale>
          <a:sx n="122" d="100"/>
          <a:sy n="122" d="100"/>
        </p:scale>
        <p:origin x="8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712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72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534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74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699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4476 PS5</a:t>
            </a:r>
            <a:endParaRPr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Name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GT Email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GT ID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EC1: Training to solve overfitting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&lt;Loss plot here&gt;				      &lt;Accuracy plot here&gt;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Final training accuracy value:</a:t>
            </a:r>
            <a:endParaRPr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Final validation accuracy value: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5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EC2: </a:t>
            </a:r>
            <a:r>
              <a:rPr lang="en-US" b="1" dirty="0" err="1"/>
              <a:t>PSPNet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</p:txBody>
      </p:sp>
      <p:graphicFrame>
        <p:nvGraphicFramePr>
          <p:cNvPr id="2" name="Google Shape;114;p27">
            <a:extLst>
              <a:ext uri="{FF2B5EF4-FFF2-40B4-BE49-F238E27FC236}">
                <a16:creationId xmlns:a16="http://schemas.microsoft.com/office/drawing/2014/main" id="{1714CE43-2692-CBA0-7CCD-0FDB6E5514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225011"/>
              </p:ext>
            </p:extLst>
          </p:nvPr>
        </p:nvGraphicFramePr>
        <p:xfrm>
          <a:off x="528937" y="895739"/>
          <a:ext cx="6130975" cy="3840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Class Index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Class name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err="1"/>
                        <a:t>PSPNet</a:t>
                      </a:r>
                      <a:r>
                        <a:rPr lang="en" sz="900" dirty="0"/>
                        <a:t> Class </a:t>
                      </a:r>
                      <a:r>
                        <a:rPr lang="en" sz="900" dirty="0" err="1"/>
                        <a:t>IoU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Building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Tree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Sky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Car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SignSymbol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Road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Pedestrian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Fence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Column_Pole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Sidewalk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Bicyclist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AB00CF3-3C61-14F5-769F-6BC9FC87B460}"/>
              </a:ext>
            </a:extLst>
          </p:cNvPr>
          <p:cNvSpPr txBox="1"/>
          <p:nvPr/>
        </p:nvSpPr>
        <p:spPr>
          <a:xfrm>
            <a:off x="6659912" y="1082352"/>
            <a:ext cx="2409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Validation </a:t>
            </a:r>
            <a:r>
              <a:rPr lang="en-US" b="1" dirty="0" err="1"/>
              <a:t>mIoU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E4DDA-E789-06F1-9077-A7A377415872}"/>
              </a:ext>
            </a:extLst>
          </p:cNvPr>
          <p:cNvSpPr txBox="1"/>
          <p:nvPr/>
        </p:nvSpPr>
        <p:spPr>
          <a:xfrm>
            <a:off x="528937" y="4773183"/>
            <a:ext cx="258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Epochs: ____</a:t>
            </a:r>
          </a:p>
        </p:txBody>
      </p:sp>
    </p:spTree>
    <p:extLst>
      <p:ext uri="{BB962C8B-B14F-4D97-AF65-F5344CB8AC3E}">
        <p14:creationId xmlns:p14="http://schemas.microsoft.com/office/powerpoint/2010/main" val="114594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2;p4">
            <a:extLst>
              <a:ext uri="{FF2B5EF4-FFF2-40B4-BE49-F238E27FC236}">
                <a16:creationId xmlns:a16="http://schemas.microsoft.com/office/drawing/2014/main" id="{22C45100-9908-4989-D56E-9B2D54CD6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5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EC2: </a:t>
            </a:r>
            <a:r>
              <a:rPr lang="en-US" b="1" dirty="0" err="1"/>
              <a:t>PSPNet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39927-3F47-5FDA-80B9-2A31C027F03B}"/>
              </a:ext>
            </a:extLst>
          </p:cNvPr>
          <p:cNvSpPr txBox="1"/>
          <p:nvPr/>
        </p:nvSpPr>
        <p:spPr>
          <a:xfrm>
            <a:off x="391886" y="1007706"/>
            <a:ext cx="8472196" cy="56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</a:rPr>
              <a:t>Paste a figure of the generated semantic segmentation from </a:t>
            </a:r>
            <a:r>
              <a:rPr lang="en-US" dirty="0" err="1">
                <a:solidFill>
                  <a:schemeClr val="dk2"/>
                </a:solidFill>
              </a:rPr>
              <a:t>Colab</a:t>
            </a:r>
            <a:r>
              <a:rPr lang="en-US" dirty="0">
                <a:solidFill>
                  <a:schemeClr val="dk2"/>
                </a:solidFill>
              </a:rPr>
              <a:t>. It should be a 2x3 grid, with ground truth on the top row, and your predictions on the bottom row.</a:t>
            </a:r>
          </a:p>
        </p:txBody>
      </p:sp>
    </p:spTree>
    <p:extLst>
      <p:ext uri="{BB962C8B-B14F-4D97-AF65-F5344CB8AC3E}">
        <p14:creationId xmlns:p14="http://schemas.microsoft.com/office/powerpoint/2010/main" val="301960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4245909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Part 1: Standard Scaler: Why did we use StandardScaler instead of looping over all the dataset twice for mean and standard deviation? Why a simple loop will not be a good choice in a deployed production grade ML system?</a:t>
            </a:r>
            <a:endParaRPr b="1"/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&lt;text answer here&gt;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4571853" y="439718"/>
            <a:ext cx="4252633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1: Why do we normalize our data (0 mean, unit standard deviation)?</a:t>
            </a:r>
            <a:endParaRPr/>
          </a:p>
          <a:p>
            <a:pPr marL="0" marR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&lt;text answer here&gt;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4245909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Part 3: Loss function. Why did we need a loss function?</a:t>
            </a:r>
            <a:endParaRPr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&lt;text answer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p3"/>
          <p:cNvSpPr txBox="1"/>
          <p:nvPr/>
        </p:nvSpPr>
        <p:spPr>
          <a:xfrm>
            <a:off x="4571853" y="439718"/>
            <a:ext cx="4252633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3: Explain the reasoning behind the loss function used</a:t>
            </a:r>
            <a:endParaRPr/>
          </a:p>
          <a:p>
            <a:pPr marL="0" marR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&lt;text answer here&gt;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Part 5: Training SimpleNet</a:t>
            </a:r>
            <a:endParaRPr b="1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&lt;Loss plot here&gt;				    		&lt;Accuracy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Final training accuracy value:</a:t>
            </a:r>
            <a:endParaRPr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Final validation accuracy value: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5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Part 6: </a:t>
            </a:r>
            <a:r>
              <a:rPr lang="en-US" b="1" dirty="0"/>
              <a:t>Simple Segmentation Net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</p:txBody>
      </p:sp>
      <p:graphicFrame>
        <p:nvGraphicFramePr>
          <p:cNvPr id="2" name="Google Shape;114;p27">
            <a:extLst>
              <a:ext uri="{FF2B5EF4-FFF2-40B4-BE49-F238E27FC236}">
                <a16:creationId xmlns:a16="http://schemas.microsoft.com/office/drawing/2014/main" id="{1714CE43-2692-CBA0-7CCD-0FDB6E5514B7}"/>
              </a:ext>
            </a:extLst>
          </p:cNvPr>
          <p:cNvGraphicFramePr/>
          <p:nvPr/>
        </p:nvGraphicFramePr>
        <p:xfrm>
          <a:off x="528937" y="895739"/>
          <a:ext cx="6130975" cy="3840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Class Index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Class name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Simple Segmentation Net Class IoU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Building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Tree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Sky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Car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SignSymbol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Road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Pedestrian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Fence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Column_Pole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Sidewalk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Bicyclist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AB00CF3-3C61-14F5-769F-6BC9FC87B460}"/>
              </a:ext>
            </a:extLst>
          </p:cNvPr>
          <p:cNvSpPr txBox="1"/>
          <p:nvPr/>
        </p:nvSpPr>
        <p:spPr>
          <a:xfrm>
            <a:off x="6659912" y="1082352"/>
            <a:ext cx="2409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Validation </a:t>
            </a:r>
            <a:r>
              <a:rPr lang="en-US" b="1" dirty="0" err="1"/>
              <a:t>mIoU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86987-0A09-E080-7AE2-C42CE590362A}"/>
              </a:ext>
            </a:extLst>
          </p:cNvPr>
          <p:cNvSpPr txBox="1"/>
          <p:nvPr/>
        </p:nvSpPr>
        <p:spPr>
          <a:xfrm>
            <a:off x="528937" y="4773183"/>
            <a:ext cx="258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Epochs: ____</a:t>
            </a:r>
          </a:p>
        </p:txBody>
      </p:sp>
    </p:spTree>
    <p:extLst>
      <p:ext uri="{BB962C8B-B14F-4D97-AF65-F5344CB8AC3E}">
        <p14:creationId xmlns:p14="http://schemas.microsoft.com/office/powerpoint/2010/main" val="194877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2;p4">
            <a:extLst>
              <a:ext uri="{FF2B5EF4-FFF2-40B4-BE49-F238E27FC236}">
                <a16:creationId xmlns:a16="http://schemas.microsoft.com/office/drawing/2014/main" id="{22C45100-9908-4989-D56E-9B2D54CD6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5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Part 6: </a:t>
            </a:r>
            <a:r>
              <a:rPr lang="en-US" b="1" dirty="0"/>
              <a:t>Simple Segmentation Net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39927-3F47-5FDA-80B9-2A31C027F03B}"/>
              </a:ext>
            </a:extLst>
          </p:cNvPr>
          <p:cNvSpPr txBox="1"/>
          <p:nvPr/>
        </p:nvSpPr>
        <p:spPr>
          <a:xfrm>
            <a:off x="391886" y="1007706"/>
            <a:ext cx="8472196" cy="56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</a:rPr>
              <a:t>Paste a figure of the generated semantic segmentation from </a:t>
            </a:r>
            <a:r>
              <a:rPr lang="en-US" dirty="0" err="1">
                <a:solidFill>
                  <a:schemeClr val="dk2"/>
                </a:solidFill>
              </a:rPr>
              <a:t>Colab</a:t>
            </a:r>
            <a:r>
              <a:rPr lang="en-US" dirty="0">
                <a:solidFill>
                  <a:schemeClr val="dk2"/>
                </a:solidFill>
              </a:rPr>
              <a:t>. It should be a 2x3 grid, with ground truth on the top row, and your predictions on the bottom row.</a:t>
            </a:r>
          </a:p>
        </p:txBody>
      </p:sp>
    </p:spTree>
    <p:extLst>
      <p:ext uri="{BB962C8B-B14F-4D97-AF65-F5344CB8AC3E}">
        <p14:creationId xmlns:p14="http://schemas.microsoft.com/office/powerpoint/2010/main" val="378639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2;p4">
            <a:extLst>
              <a:ext uri="{FF2B5EF4-FFF2-40B4-BE49-F238E27FC236}">
                <a16:creationId xmlns:a16="http://schemas.microsoft.com/office/drawing/2014/main" id="{22C45100-9908-4989-D56E-9B2D54CD6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5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Part 6: </a:t>
            </a:r>
            <a:r>
              <a:rPr lang="en-US" b="1" dirty="0"/>
              <a:t>Simple Segmentation Net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DE35C-CC91-1A2E-C87C-AD2152E29E28}"/>
              </a:ext>
            </a:extLst>
          </p:cNvPr>
          <p:cNvSpPr txBox="1"/>
          <p:nvPr/>
        </p:nvSpPr>
        <p:spPr>
          <a:xfrm>
            <a:off x="391886" y="1007706"/>
            <a:ext cx="8472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Which classes have the lowest </a:t>
            </a:r>
            <a:r>
              <a:rPr lang="en-US" dirty="0" err="1">
                <a:solidFill>
                  <a:schemeClr val="dk2"/>
                </a:solidFill>
              </a:rPr>
              <a:t>mIoU</a:t>
            </a:r>
            <a:r>
              <a:rPr lang="en-US" dirty="0">
                <a:solidFill>
                  <a:schemeClr val="dk2"/>
                </a:solidFill>
              </a:rPr>
              <a:t>? Why might they be the most difficult? Provide an example RGB image from </a:t>
            </a:r>
            <a:r>
              <a:rPr lang="en-US" dirty="0" err="1">
                <a:solidFill>
                  <a:schemeClr val="dk2"/>
                </a:solidFill>
              </a:rPr>
              <a:t>Camvid</a:t>
            </a:r>
            <a:r>
              <a:rPr lang="en-US" dirty="0">
                <a:solidFill>
                  <a:schemeClr val="dk2"/>
                </a:solidFill>
              </a:rPr>
              <a:t> that illustrates your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6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Conclusion: briefly discuss what you have learned from this project.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EC1.1: Screenshot of your get_data_augmentation_transforms()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&lt;Screenshot here if attempted; do not delete the slide if not attempted&gt;							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427</Words>
  <Application>Microsoft Macintosh PowerPoint</Application>
  <PresentationFormat>On-screen Show (16:9)</PresentationFormat>
  <Paragraphs>153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CS 4476 PS5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PS5</dc:title>
  <cp:lastModifiedBy>Vijaykumar, Vivek</cp:lastModifiedBy>
  <cp:revision>7</cp:revision>
  <dcterms:modified xsi:type="dcterms:W3CDTF">2023-03-25T17:33:51Z</dcterms:modified>
</cp:coreProperties>
</file>