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89"/>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43" r:id="rId46"/>
    <p:sldId id="301" r:id="rId47"/>
    <p:sldId id="302" r:id="rId48"/>
    <p:sldId id="303" r:id="rId49"/>
    <p:sldId id="304" r:id="rId50"/>
    <p:sldId id="305" r:id="rId51"/>
    <p:sldId id="306" r:id="rId52"/>
    <p:sldId id="307" r:id="rId53"/>
    <p:sldId id="308"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44" r:id="rId67"/>
    <p:sldId id="322" r:id="rId68"/>
    <p:sldId id="323" r:id="rId69"/>
    <p:sldId id="324" r:id="rId70"/>
    <p:sldId id="325" r:id="rId71"/>
    <p:sldId id="326" r:id="rId72"/>
    <p:sldId id="345" r:id="rId73"/>
    <p:sldId id="327" r:id="rId74"/>
    <p:sldId id="328" r:id="rId75"/>
    <p:sldId id="329" r:id="rId76"/>
    <p:sldId id="330" r:id="rId77"/>
    <p:sldId id="331" r:id="rId78"/>
    <p:sldId id="332" r:id="rId79"/>
    <p:sldId id="333" r:id="rId80"/>
    <p:sldId id="334" r:id="rId81"/>
    <p:sldId id="335" r:id="rId82"/>
    <p:sldId id="336" r:id="rId83"/>
    <p:sldId id="338" r:id="rId84"/>
    <p:sldId id="339" r:id="rId85"/>
    <p:sldId id="340" r:id="rId86"/>
    <p:sldId id="341" r:id="rId87"/>
    <p:sldId id="342" r:id="rId8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P2" initials="U" lastIdx="1" clrIdx="0">
    <p:extLst>
      <p:ext uri="{19B8F6BF-5375-455C-9EA6-DF929625EA0E}">
        <p15:presenceInfo xmlns:p15="http://schemas.microsoft.com/office/powerpoint/2012/main" userId="UP2"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53" autoAdjust="0"/>
    <p:restoredTop sz="94660"/>
  </p:normalViewPr>
  <p:slideViewPr>
    <p:cSldViewPr>
      <p:cViewPr varScale="1">
        <p:scale>
          <a:sx n="67" d="100"/>
          <a:sy n="67" d="100"/>
        </p:scale>
        <p:origin x="1476" y="4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44"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commentAuthors" Target="commentAuthor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AB8E3-6522-40C0-B1C5-B5530F855A6B}" type="datetimeFigureOut">
              <a:rPr lang="fr-FR" smtClean="0"/>
              <a:t>10/02/2022</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570DFB-22FA-43D5-BD81-65728CAE7697}" type="slidenum">
              <a:rPr lang="fr-FR" smtClean="0"/>
              <a:t>‹N°›</a:t>
            </a:fld>
            <a:endParaRPr lang="fr-FR"/>
          </a:p>
        </p:txBody>
      </p:sp>
    </p:spTree>
    <p:extLst>
      <p:ext uri="{BB962C8B-B14F-4D97-AF65-F5344CB8AC3E}">
        <p14:creationId xmlns:p14="http://schemas.microsoft.com/office/powerpoint/2010/main" val="615362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EB570DFB-22FA-43D5-BD81-65728CAE7697}" type="slidenum">
              <a:rPr lang="fr-FR" smtClean="0"/>
              <a:t>4</a:t>
            </a:fld>
            <a:endParaRPr lang="fr-FR"/>
          </a:p>
        </p:txBody>
      </p:sp>
    </p:spTree>
    <p:extLst>
      <p:ext uri="{BB962C8B-B14F-4D97-AF65-F5344CB8AC3E}">
        <p14:creationId xmlns:p14="http://schemas.microsoft.com/office/powerpoint/2010/main" val="1851259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smtClean="0"/>
              <a:t>A ce moment, aller dans Sas pour faire tourner les modèles avec et</a:t>
            </a:r>
            <a:r>
              <a:rPr lang="fr-FR" b="1" baseline="0" dirty="0" smtClean="0"/>
              <a:t> sans </a:t>
            </a:r>
            <a:r>
              <a:rPr lang="fr-FR" b="1" baseline="0" dirty="0" err="1" smtClean="0"/>
              <a:t>descending</a:t>
            </a:r>
            <a:r>
              <a:rPr lang="fr-FR" b="1" baseline="0" dirty="0" smtClean="0"/>
              <a:t> pour montrer que les coefficients changent de signe.</a:t>
            </a:r>
            <a:endParaRPr lang="fr-FR" b="1" dirty="0"/>
          </a:p>
        </p:txBody>
      </p:sp>
      <p:sp>
        <p:nvSpPr>
          <p:cNvPr id="4" name="Espace réservé du numéro de diapositive 3"/>
          <p:cNvSpPr>
            <a:spLocks noGrp="1"/>
          </p:cNvSpPr>
          <p:nvPr>
            <p:ph type="sldNum" sz="quarter" idx="10"/>
          </p:nvPr>
        </p:nvSpPr>
        <p:spPr/>
        <p:txBody>
          <a:bodyPr/>
          <a:lstStyle/>
          <a:p>
            <a:fld id="{EB570DFB-22FA-43D5-BD81-65728CAE7697}" type="slidenum">
              <a:rPr lang="fr-FR" smtClean="0"/>
              <a:t>28</a:t>
            </a:fld>
            <a:endParaRPr lang="fr-FR"/>
          </a:p>
        </p:txBody>
      </p:sp>
    </p:spTree>
    <p:extLst>
      <p:ext uri="{BB962C8B-B14F-4D97-AF65-F5344CB8AC3E}">
        <p14:creationId xmlns:p14="http://schemas.microsoft.com/office/powerpoint/2010/main" val="3191475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Expliquer que l’on a juste modifié une option / </a:t>
            </a:r>
            <a:r>
              <a:rPr lang="fr-FR" dirty="0" err="1" smtClean="0"/>
              <a:t>link</a:t>
            </a:r>
            <a:r>
              <a:rPr lang="fr-FR" dirty="0" smtClean="0"/>
              <a:t>=</a:t>
            </a:r>
            <a:r>
              <a:rPr lang="fr-FR" smtClean="0"/>
              <a:t>normit</a:t>
            </a:r>
            <a:endParaRPr lang="fr-FR"/>
          </a:p>
        </p:txBody>
      </p:sp>
      <p:sp>
        <p:nvSpPr>
          <p:cNvPr id="4" name="Espace réservé du numéro de diapositive 3"/>
          <p:cNvSpPr>
            <a:spLocks noGrp="1"/>
          </p:cNvSpPr>
          <p:nvPr>
            <p:ph type="sldNum" sz="quarter" idx="10"/>
          </p:nvPr>
        </p:nvSpPr>
        <p:spPr/>
        <p:txBody>
          <a:bodyPr/>
          <a:lstStyle/>
          <a:p>
            <a:fld id="{EB570DFB-22FA-43D5-BD81-65728CAE7697}" type="slidenum">
              <a:rPr lang="fr-FR" smtClean="0"/>
              <a:t>29</a:t>
            </a:fld>
            <a:endParaRPr lang="fr-FR"/>
          </a:p>
        </p:txBody>
      </p:sp>
    </p:spTree>
    <p:extLst>
      <p:ext uri="{BB962C8B-B14F-4D97-AF65-F5344CB8AC3E}">
        <p14:creationId xmlns:p14="http://schemas.microsoft.com/office/powerpoint/2010/main" val="3953192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smtClean="0"/>
              <a:t>A ce stade, faire</a:t>
            </a:r>
            <a:r>
              <a:rPr lang="fr-FR" b="1" baseline="0" dirty="0" smtClean="0"/>
              <a:t> tourner le programme où est écrit </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LOgistic</a:t>
            </a:r>
            <a:r>
              <a:rPr lang="fr-FR" sz="1200" kern="1200" dirty="0" smtClean="0">
                <a:solidFill>
                  <a:schemeClr val="tx1"/>
                </a:solidFill>
                <a:latin typeface="+mn-lt"/>
                <a:ea typeface="+mn-ea"/>
                <a:cs typeface="+mn-cs"/>
              </a:rPr>
              <a:t> permet de réaliser des tests d'hypothèses sur les coefficients</a:t>
            </a:r>
            <a:endParaRPr lang="fr-FR" b="1" dirty="0"/>
          </a:p>
        </p:txBody>
      </p:sp>
      <p:sp>
        <p:nvSpPr>
          <p:cNvPr id="4" name="Espace réservé du numéro de diapositive 3"/>
          <p:cNvSpPr>
            <a:spLocks noGrp="1"/>
          </p:cNvSpPr>
          <p:nvPr>
            <p:ph type="sldNum" sz="quarter" idx="10"/>
          </p:nvPr>
        </p:nvSpPr>
        <p:spPr/>
        <p:txBody>
          <a:bodyPr/>
          <a:lstStyle/>
          <a:p>
            <a:fld id="{EB570DFB-22FA-43D5-BD81-65728CAE7697}" type="slidenum">
              <a:rPr lang="fr-FR" smtClean="0"/>
              <a:t>30</a:t>
            </a:fld>
            <a:endParaRPr lang="fr-FR"/>
          </a:p>
        </p:txBody>
      </p:sp>
    </p:spTree>
    <p:extLst>
      <p:ext uri="{BB962C8B-B14F-4D97-AF65-F5344CB8AC3E}">
        <p14:creationId xmlns:p14="http://schemas.microsoft.com/office/powerpoint/2010/main" val="2243174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EB570DFB-22FA-43D5-BD81-65728CAE7697}" type="slidenum">
              <a:rPr lang="fr-FR" smtClean="0"/>
              <a:t>34</a:t>
            </a:fld>
            <a:endParaRPr lang="fr-FR"/>
          </a:p>
        </p:txBody>
      </p:sp>
    </p:spTree>
    <p:extLst>
      <p:ext uri="{BB962C8B-B14F-4D97-AF65-F5344CB8AC3E}">
        <p14:creationId xmlns:p14="http://schemas.microsoft.com/office/powerpoint/2010/main" val="332982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EB570DFB-22FA-43D5-BD81-65728CAE7697}" type="slidenum">
              <a:rPr lang="fr-FR" smtClean="0"/>
              <a:t>39</a:t>
            </a:fld>
            <a:endParaRPr lang="fr-FR"/>
          </a:p>
        </p:txBody>
      </p:sp>
    </p:spTree>
    <p:extLst>
      <p:ext uri="{BB962C8B-B14F-4D97-AF65-F5344CB8AC3E}">
        <p14:creationId xmlns:p14="http://schemas.microsoft.com/office/powerpoint/2010/main" val="2287895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EB570DFB-22FA-43D5-BD81-65728CAE7697}" type="slidenum">
              <a:rPr lang="fr-FR" smtClean="0"/>
              <a:t>40</a:t>
            </a:fld>
            <a:endParaRPr lang="fr-FR"/>
          </a:p>
        </p:txBody>
      </p:sp>
    </p:spTree>
    <p:extLst>
      <p:ext uri="{BB962C8B-B14F-4D97-AF65-F5344CB8AC3E}">
        <p14:creationId xmlns:p14="http://schemas.microsoft.com/office/powerpoint/2010/main" val="2821819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Montrez que les deux calculs donnent des résultats identiques</a:t>
            </a:r>
            <a:endParaRPr lang="fr-FR" dirty="0"/>
          </a:p>
        </p:txBody>
      </p:sp>
      <p:sp>
        <p:nvSpPr>
          <p:cNvPr id="4" name="Espace réservé du numéro de diapositive 3"/>
          <p:cNvSpPr>
            <a:spLocks noGrp="1"/>
          </p:cNvSpPr>
          <p:nvPr>
            <p:ph type="sldNum" sz="quarter" idx="10"/>
          </p:nvPr>
        </p:nvSpPr>
        <p:spPr/>
        <p:txBody>
          <a:bodyPr/>
          <a:lstStyle/>
          <a:p>
            <a:fld id="{EB570DFB-22FA-43D5-BD81-65728CAE7697}" type="slidenum">
              <a:rPr lang="fr-FR" smtClean="0"/>
              <a:t>48</a:t>
            </a:fld>
            <a:endParaRPr lang="fr-FR"/>
          </a:p>
        </p:txBody>
      </p:sp>
    </p:spTree>
    <p:extLst>
      <p:ext uri="{BB962C8B-B14F-4D97-AF65-F5344CB8AC3E}">
        <p14:creationId xmlns:p14="http://schemas.microsoft.com/office/powerpoint/2010/main" val="3443914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fr-FR" smtClean="0"/>
              <a:t>Modifiez le style du titre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Date Placeholder 6"/>
          <p:cNvSpPr>
            <a:spLocks noGrp="1"/>
          </p:cNvSpPr>
          <p:nvPr>
            <p:ph type="dt" sz="half" idx="10"/>
          </p:nvPr>
        </p:nvSpPr>
        <p:spPr/>
        <p:txBody>
          <a:bodyPr/>
          <a:lstStyle/>
          <a:p>
            <a:fld id="{E3422282-E93B-4FA9-A749-6956A40ACAA3}" type="datetimeFigureOut">
              <a:rPr lang="fr-FR" smtClean="0">
                <a:solidFill>
                  <a:prstClr val="black">
                    <a:lumMod val="65000"/>
                    <a:lumOff val="35000"/>
                  </a:prstClr>
                </a:solidFill>
              </a:rPr>
              <a:pPr/>
              <a:t>10/02/2022</a:t>
            </a:fld>
            <a:endParaRPr lang="fr-FR" dirty="0">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
        <p:nvSpPr>
          <p:cNvPr id="9" name="Footer Placeholder 8"/>
          <p:cNvSpPr>
            <a:spLocks noGrp="1"/>
          </p:cNvSpPr>
          <p:nvPr>
            <p:ph type="ftr" sz="quarter" idx="12"/>
          </p:nvPr>
        </p:nvSpPr>
        <p:spPr/>
        <p:txBody>
          <a:bodyPr/>
          <a:lstStyle/>
          <a:p>
            <a:endParaRPr lang="fr-FR" dirty="0">
              <a:solidFill>
                <a:prstClr val="black">
                  <a:lumMod val="65000"/>
                  <a:lumOff val="35000"/>
                </a:prstClr>
              </a:solidFill>
            </a:endParaRPr>
          </a:p>
        </p:txBody>
      </p:sp>
    </p:spTree>
    <p:extLst>
      <p:ext uri="{BB962C8B-B14F-4D97-AF65-F5344CB8AC3E}">
        <p14:creationId xmlns:p14="http://schemas.microsoft.com/office/powerpoint/2010/main" val="1566935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E3422282-E93B-4FA9-A749-6956A40ACAA3}" type="datetimeFigureOut">
              <a:rPr lang="fr-FR" smtClean="0">
                <a:solidFill>
                  <a:prstClr val="black">
                    <a:lumMod val="65000"/>
                    <a:lumOff val="35000"/>
                  </a:prstClr>
                </a:solidFill>
              </a:rPr>
              <a:pPr/>
              <a:t>10/02/2022</a:t>
            </a:fld>
            <a:endParaRPr lang="fr-FR"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fr-FR"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Tree>
    <p:extLst>
      <p:ext uri="{BB962C8B-B14F-4D97-AF65-F5344CB8AC3E}">
        <p14:creationId xmlns:p14="http://schemas.microsoft.com/office/powerpoint/2010/main" val="1994013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E3422282-E93B-4FA9-A749-6956A40ACAA3}" type="datetimeFigureOut">
              <a:rPr lang="fr-FR" smtClean="0">
                <a:solidFill>
                  <a:prstClr val="black">
                    <a:lumMod val="65000"/>
                    <a:lumOff val="35000"/>
                  </a:prstClr>
                </a:solidFill>
              </a:rPr>
              <a:pPr/>
              <a:t>10/02/2022</a:t>
            </a:fld>
            <a:endParaRPr lang="fr-FR"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fr-FR"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Tree>
    <p:extLst>
      <p:ext uri="{BB962C8B-B14F-4D97-AF65-F5344CB8AC3E}">
        <p14:creationId xmlns:p14="http://schemas.microsoft.com/office/powerpoint/2010/main" val="3091367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en-US"/>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a:p>
        </p:txBody>
      </p:sp>
      <p:sp>
        <p:nvSpPr>
          <p:cNvPr id="4" name="Espace réservé de la date 3"/>
          <p:cNvSpPr>
            <a:spLocks noGrp="1"/>
          </p:cNvSpPr>
          <p:nvPr>
            <p:ph type="dt" sz="half" idx="10"/>
          </p:nvPr>
        </p:nvSpPr>
        <p:spPr/>
        <p:txBody>
          <a:bodyPr/>
          <a:lstStyle/>
          <a:p>
            <a:fld id="{AFE19FDD-7C8C-4EA0-84B9-EC4C32579B90}" type="datetimeFigureOut">
              <a:rPr lang="en-US" smtClean="0">
                <a:solidFill>
                  <a:prstClr val="black">
                    <a:tint val="75000"/>
                  </a:prstClr>
                </a:solidFill>
              </a:rPr>
              <a:pPr/>
              <a:t>2/10/2022</a:t>
            </a:fld>
            <a:endParaRPr lang="en-US">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en-US">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E1DD50EA-CF3C-4785-9A36-CD1816082FDF}"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3901325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AFE19FDD-7C8C-4EA0-84B9-EC4C32579B90}" type="datetimeFigureOut">
              <a:rPr lang="en-US" smtClean="0">
                <a:solidFill>
                  <a:prstClr val="black">
                    <a:tint val="75000"/>
                  </a:prstClr>
                </a:solidFill>
              </a:rPr>
              <a:pPr/>
              <a:t>2/10/2022</a:t>
            </a:fld>
            <a:endParaRPr lang="en-US">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en-US">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E1DD50EA-CF3C-4785-9A36-CD1816082FDF}"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315245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AFE19FDD-7C8C-4EA0-84B9-EC4C32579B90}" type="datetimeFigureOut">
              <a:rPr lang="en-US" smtClean="0">
                <a:solidFill>
                  <a:prstClr val="black">
                    <a:tint val="75000"/>
                  </a:prstClr>
                </a:solidFill>
              </a:rPr>
              <a:pPr/>
              <a:t>2/10/2022</a:t>
            </a:fld>
            <a:endParaRPr lang="en-US">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en-US">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E1DD50EA-CF3C-4785-9A36-CD1816082FDF}"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2321569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AFE19FDD-7C8C-4EA0-84B9-EC4C32579B90}" type="datetimeFigureOut">
              <a:rPr lang="en-US" smtClean="0">
                <a:solidFill>
                  <a:prstClr val="black">
                    <a:tint val="75000"/>
                  </a:prstClr>
                </a:solidFill>
              </a:rPr>
              <a:pPr/>
              <a:t>2/10/2022</a:t>
            </a:fld>
            <a:endParaRPr lang="en-US">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en-US">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E1DD50EA-CF3C-4785-9A36-CD1816082FDF}"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2227640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AFE19FDD-7C8C-4EA0-84B9-EC4C32579B90}" type="datetimeFigureOut">
              <a:rPr lang="en-US" smtClean="0">
                <a:solidFill>
                  <a:prstClr val="black">
                    <a:tint val="75000"/>
                  </a:prstClr>
                </a:solidFill>
              </a:rPr>
              <a:pPr/>
              <a:t>2/10/2022</a:t>
            </a:fld>
            <a:endParaRPr lang="en-US">
              <a:solidFill>
                <a:prstClr val="black">
                  <a:tint val="75000"/>
                </a:prstClr>
              </a:solidFill>
            </a:endParaRPr>
          </a:p>
        </p:txBody>
      </p:sp>
      <p:sp>
        <p:nvSpPr>
          <p:cNvPr id="8" name="Espace réservé du pied de page 7"/>
          <p:cNvSpPr>
            <a:spLocks noGrp="1"/>
          </p:cNvSpPr>
          <p:nvPr>
            <p:ph type="ftr" sz="quarter" idx="11"/>
          </p:nvPr>
        </p:nvSpPr>
        <p:spPr/>
        <p:txBody>
          <a:bodyPr/>
          <a:lstStyle/>
          <a:p>
            <a:endParaRPr lang="en-US">
              <a:solidFill>
                <a:prstClr val="black">
                  <a:tint val="75000"/>
                </a:prstClr>
              </a:solidFill>
            </a:endParaRPr>
          </a:p>
        </p:txBody>
      </p:sp>
      <p:sp>
        <p:nvSpPr>
          <p:cNvPr id="9" name="Espace réservé du numéro de diapositive 8"/>
          <p:cNvSpPr>
            <a:spLocks noGrp="1"/>
          </p:cNvSpPr>
          <p:nvPr>
            <p:ph type="sldNum" sz="quarter" idx="12"/>
          </p:nvPr>
        </p:nvSpPr>
        <p:spPr/>
        <p:txBody>
          <a:bodyPr/>
          <a:lstStyle/>
          <a:p>
            <a:fld id="{E1DD50EA-CF3C-4785-9A36-CD1816082FDF}"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408594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AFE19FDD-7C8C-4EA0-84B9-EC4C32579B90}" type="datetimeFigureOut">
              <a:rPr lang="en-US" smtClean="0">
                <a:solidFill>
                  <a:prstClr val="black">
                    <a:tint val="75000"/>
                  </a:prstClr>
                </a:solidFill>
              </a:rPr>
              <a:pPr/>
              <a:t>2/10/2022</a:t>
            </a:fld>
            <a:endParaRPr lang="en-US">
              <a:solidFill>
                <a:prstClr val="black">
                  <a:tint val="75000"/>
                </a:prstClr>
              </a:solidFill>
            </a:endParaRPr>
          </a:p>
        </p:txBody>
      </p:sp>
      <p:sp>
        <p:nvSpPr>
          <p:cNvPr id="4" name="Espace réservé du pied de page 3"/>
          <p:cNvSpPr>
            <a:spLocks noGrp="1"/>
          </p:cNvSpPr>
          <p:nvPr>
            <p:ph type="ftr" sz="quarter" idx="11"/>
          </p:nvPr>
        </p:nvSpPr>
        <p:spPr/>
        <p:txBody>
          <a:bodyPr/>
          <a:lstStyle/>
          <a:p>
            <a:endParaRPr lang="en-US">
              <a:solidFill>
                <a:prstClr val="black">
                  <a:tint val="75000"/>
                </a:prstClr>
              </a:solidFill>
            </a:endParaRPr>
          </a:p>
        </p:txBody>
      </p:sp>
      <p:sp>
        <p:nvSpPr>
          <p:cNvPr id="5" name="Espace réservé du numéro de diapositive 4"/>
          <p:cNvSpPr>
            <a:spLocks noGrp="1"/>
          </p:cNvSpPr>
          <p:nvPr>
            <p:ph type="sldNum" sz="quarter" idx="12"/>
          </p:nvPr>
        </p:nvSpPr>
        <p:spPr/>
        <p:txBody>
          <a:bodyPr/>
          <a:lstStyle/>
          <a:p>
            <a:fld id="{E1DD50EA-CF3C-4785-9A36-CD1816082FDF}"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8499142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FE19FDD-7C8C-4EA0-84B9-EC4C32579B90}" type="datetimeFigureOut">
              <a:rPr lang="en-US" smtClean="0">
                <a:solidFill>
                  <a:prstClr val="black">
                    <a:tint val="75000"/>
                  </a:prstClr>
                </a:solidFill>
              </a:rPr>
              <a:pPr/>
              <a:t>2/10/2022</a:t>
            </a:fld>
            <a:endParaRPr lang="en-US">
              <a:solidFill>
                <a:prstClr val="black">
                  <a:tint val="75000"/>
                </a:prstClr>
              </a:solidFill>
            </a:endParaRPr>
          </a:p>
        </p:txBody>
      </p:sp>
      <p:sp>
        <p:nvSpPr>
          <p:cNvPr id="3" name="Espace réservé du pied de page 2"/>
          <p:cNvSpPr>
            <a:spLocks noGrp="1"/>
          </p:cNvSpPr>
          <p:nvPr>
            <p:ph type="ftr" sz="quarter" idx="11"/>
          </p:nvPr>
        </p:nvSpPr>
        <p:spPr/>
        <p:txBody>
          <a:bodyPr/>
          <a:lstStyle/>
          <a:p>
            <a:endParaRPr lang="en-US">
              <a:solidFill>
                <a:prstClr val="black">
                  <a:tint val="75000"/>
                </a:prstClr>
              </a:solidFill>
            </a:endParaRPr>
          </a:p>
        </p:txBody>
      </p:sp>
      <p:sp>
        <p:nvSpPr>
          <p:cNvPr id="4" name="Espace réservé du numéro de diapositive 3"/>
          <p:cNvSpPr>
            <a:spLocks noGrp="1"/>
          </p:cNvSpPr>
          <p:nvPr>
            <p:ph type="sldNum" sz="quarter" idx="12"/>
          </p:nvPr>
        </p:nvSpPr>
        <p:spPr/>
        <p:txBody>
          <a:bodyPr/>
          <a:lstStyle/>
          <a:p>
            <a:fld id="{E1DD50EA-CF3C-4785-9A36-CD1816082FDF}"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2355516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AFE19FDD-7C8C-4EA0-84B9-EC4C32579B90}" type="datetimeFigureOut">
              <a:rPr lang="en-US" smtClean="0">
                <a:solidFill>
                  <a:prstClr val="black">
                    <a:tint val="75000"/>
                  </a:prstClr>
                </a:solidFill>
              </a:rPr>
              <a:pPr/>
              <a:t>2/10/2022</a:t>
            </a:fld>
            <a:endParaRPr lang="en-US">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en-US">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E1DD50EA-CF3C-4785-9A36-CD1816082FDF}"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3574074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4" name="Date Placeholder 3"/>
          <p:cNvSpPr>
            <a:spLocks noGrp="1"/>
          </p:cNvSpPr>
          <p:nvPr>
            <p:ph type="dt" sz="half" idx="10"/>
          </p:nvPr>
        </p:nvSpPr>
        <p:spPr/>
        <p:txBody>
          <a:bodyPr/>
          <a:lstStyle/>
          <a:p>
            <a:fld id="{E3422282-E93B-4FA9-A749-6956A40ACAA3}" type="datetimeFigureOut">
              <a:rPr lang="fr-FR" smtClean="0">
                <a:solidFill>
                  <a:prstClr val="black">
                    <a:lumMod val="65000"/>
                    <a:lumOff val="35000"/>
                  </a:prstClr>
                </a:solidFill>
              </a:rPr>
              <a:pPr/>
              <a:t>10/02/2022</a:t>
            </a:fld>
            <a:endParaRPr lang="fr-FR"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fr-FR"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Tree>
    <p:extLst>
      <p:ext uri="{BB962C8B-B14F-4D97-AF65-F5344CB8AC3E}">
        <p14:creationId xmlns:p14="http://schemas.microsoft.com/office/powerpoint/2010/main" val="23298987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AFE19FDD-7C8C-4EA0-84B9-EC4C32579B90}" type="datetimeFigureOut">
              <a:rPr lang="en-US" smtClean="0">
                <a:solidFill>
                  <a:prstClr val="black">
                    <a:tint val="75000"/>
                  </a:prstClr>
                </a:solidFill>
              </a:rPr>
              <a:pPr/>
              <a:t>2/10/2022</a:t>
            </a:fld>
            <a:endParaRPr lang="en-US">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en-US">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E1DD50EA-CF3C-4785-9A36-CD1816082FDF}"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18126427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AFE19FDD-7C8C-4EA0-84B9-EC4C32579B90}" type="datetimeFigureOut">
              <a:rPr lang="en-US" smtClean="0">
                <a:solidFill>
                  <a:prstClr val="black">
                    <a:tint val="75000"/>
                  </a:prstClr>
                </a:solidFill>
              </a:rPr>
              <a:pPr/>
              <a:t>2/10/2022</a:t>
            </a:fld>
            <a:endParaRPr lang="en-US">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en-US">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E1DD50EA-CF3C-4785-9A36-CD1816082FDF}"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1691101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AFE19FDD-7C8C-4EA0-84B9-EC4C32579B90}" type="datetimeFigureOut">
              <a:rPr lang="en-US" smtClean="0">
                <a:solidFill>
                  <a:prstClr val="black">
                    <a:tint val="75000"/>
                  </a:prstClr>
                </a:solidFill>
              </a:rPr>
              <a:pPr/>
              <a:t>2/10/2022</a:t>
            </a:fld>
            <a:endParaRPr lang="en-US">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en-US">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E1DD50EA-CF3C-4785-9A36-CD1816082FDF}"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1538064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fr-FR" smtClean="0"/>
              <a:t>Modifiez le style du titre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E3422282-E93B-4FA9-A749-6956A40ACAA3}" type="datetimeFigureOut">
              <a:rPr lang="fr-FR" smtClean="0">
                <a:solidFill>
                  <a:prstClr val="black">
                    <a:lumMod val="65000"/>
                    <a:lumOff val="35000"/>
                  </a:prstClr>
                </a:solidFill>
              </a:rPr>
              <a:pPr/>
              <a:t>10/02/2022</a:t>
            </a:fld>
            <a:endParaRPr lang="fr-FR"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fr-FR"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2364981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5" name="Date Placeholder 4"/>
          <p:cNvSpPr>
            <a:spLocks noGrp="1"/>
          </p:cNvSpPr>
          <p:nvPr>
            <p:ph type="dt" sz="half" idx="10"/>
          </p:nvPr>
        </p:nvSpPr>
        <p:spPr/>
        <p:txBody>
          <a:bodyPr/>
          <a:lstStyle/>
          <a:p>
            <a:fld id="{E3422282-E93B-4FA9-A749-6956A40ACAA3}" type="datetimeFigureOut">
              <a:rPr lang="fr-FR" smtClean="0">
                <a:solidFill>
                  <a:prstClr val="black">
                    <a:lumMod val="65000"/>
                    <a:lumOff val="35000"/>
                  </a:prstClr>
                </a:solidFill>
              </a:rPr>
              <a:pPr/>
              <a:t>10/02/2022</a:t>
            </a:fld>
            <a:endParaRPr lang="fr-FR"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fr-FR"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extLst>
      <p:ext uri="{BB962C8B-B14F-4D97-AF65-F5344CB8AC3E}">
        <p14:creationId xmlns:p14="http://schemas.microsoft.com/office/powerpoint/2010/main" val="4173512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7" name="Date Placeholder 6"/>
          <p:cNvSpPr>
            <a:spLocks noGrp="1"/>
          </p:cNvSpPr>
          <p:nvPr>
            <p:ph type="dt" sz="half" idx="10"/>
          </p:nvPr>
        </p:nvSpPr>
        <p:spPr/>
        <p:txBody>
          <a:bodyPr/>
          <a:lstStyle/>
          <a:p>
            <a:fld id="{E3422282-E93B-4FA9-A749-6956A40ACAA3}" type="datetimeFigureOut">
              <a:rPr lang="fr-FR" smtClean="0">
                <a:solidFill>
                  <a:prstClr val="black">
                    <a:lumMod val="65000"/>
                    <a:lumOff val="35000"/>
                  </a:prstClr>
                </a:solidFill>
              </a:rPr>
              <a:pPr/>
              <a:t>10/02/2022</a:t>
            </a:fld>
            <a:endParaRPr lang="fr-FR" dirty="0">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fr-FR" dirty="0">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602314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E3422282-E93B-4FA9-A749-6956A40ACAA3}" type="datetimeFigureOut">
              <a:rPr lang="fr-FR" smtClean="0">
                <a:solidFill>
                  <a:prstClr val="black">
                    <a:lumMod val="65000"/>
                    <a:lumOff val="35000"/>
                  </a:prstClr>
                </a:solidFill>
              </a:rPr>
              <a:pPr/>
              <a:t>10/02/2022</a:t>
            </a:fld>
            <a:endParaRPr lang="fr-FR" dirty="0">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fr-FR" dirty="0">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Tree>
    <p:extLst>
      <p:ext uri="{BB962C8B-B14F-4D97-AF65-F5344CB8AC3E}">
        <p14:creationId xmlns:p14="http://schemas.microsoft.com/office/powerpoint/2010/main" val="2864380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422282-E93B-4FA9-A749-6956A40ACAA3}" type="datetimeFigureOut">
              <a:rPr lang="fr-FR" smtClean="0">
                <a:solidFill>
                  <a:prstClr val="black">
                    <a:lumMod val="65000"/>
                    <a:lumOff val="35000"/>
                  </a:prstClr>
                </a:solidFill>
              </a:rPr>
              <a:pPr/>
              <a:t>10/02/2022</a:t>
            </a:fld>
            <a:endParaRPr lang="fr-FR" dirty="0">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fr-FR"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Tree>
    <p:extLst>
      <p:ext uri="{BB962C8B-B14F-4D97-AF65-F5344CB8AC3E}">
        <p14:creationId xmlns:p14="http://schemas.microsoft.com/office/powerpoint/2010/main" val="2878701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fr-FR" smtClean="0"/>
              <a:t>Modifiez le style du titre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E3422282-E93B-4FA9-A749-6956A40ACAA3}" type="datetimeFigureOut">
              <a:rPr lang="fr-FR" smtClean="0">
                <a:solidFill>
                  <a:prstClr val="black">
                    <a:lumMod val="65000"/>
                    <a:lumOff val="35000"/>
                  </a:prstClr>
                </a:solidFill>
              </a:rPr>
              <a:pPr/>
              <a:t>10/02/2022</a:t>
            </a:fld>
            <a:endParaRPr lang="fr-FR"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fr-FR"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Tree>
    <p:extLst>
      <p:ext uri="{BB962C8B-B14F-4D97-AF65-F5344CB8AC3E}">
        <p14:creationId xmlns:p14="http://schemas.microsoft.com/office/powerpoint/2010/main" val="1289874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fr-FR" smtClean="0"/>
              <a:t>Modifiez le style du titre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E3422282-E93B-4FA9-A749-6956A40ACAA3}" type="datetimeFigureOut">
              <a:rPr lang="fr-FR" smtClean="0">
                <a:solidFill>
                  <a:prstClr val="black">
                    <a:lumMod val="65000"/>
                    <a:lumOff val="35000"/>
                  </a:prstClr>
                </a:solidFill>
              </a:rPr>
              <a:pPr/>
              <a:t>10/02/2022</a:t>
            </a:fld>
            <a:endParaRPr lang="fr-FR"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fr-FR"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Tree>
    <p:extLst>
      <p:ext uri="{BB962C8B-B14F-4D97-AF65-F5344CB8AC3E}">
        <p14:creationId xmlns:p14="http://schemas.microsoft.com/office/powerpoint/2010/main" val="1638540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fr-FR" smtClean="0"/>
              <a:t>Modifiez le style du titre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E3422282-E93B-4FA9-A749-6956A40ACAA3}" type="datetimeFigureOut">
              <a:rPr lang="fr-FR" smtClean="0">
                <a:solidFill>
                  <a:prstClr val="black">
                    <a:lumMod val="65000"/>
                    <a:lumOff val="35000"/>
                  </a:prstClr>
                </a:solidFill>
              </a:rPr>
              <a:pPr/>
              <a:t>10/02/2022</a:t>
            </a:fld>
            <a:endParaRPr lang="fr-FR" dirty="0">
              <a:solidFill>
                <a:prstClr val="black">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fr-FR" dirty="0">
              <a:solidFill>
                <a:prstClr val="black">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443793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E19FDD-7C8C-4EA0-84B9-EC4C32579B90}" type="datetimeFigureOut">
              <a:rPr lang="en-US" smtClean="0">
                <a:solidFill>
                  <a:prstClr val="black">
                    <a:tint val="75000"/>
                  </a:prstClr>
                </a:solidFill>
              </a:rPr>
              <a:pPr/>
              <a:t>2/10/2022</a:t>
            </a:fld>
            <a:endParaRPr lang="en-US">
              <a:solidFill>
                <a:prstClr val="black">
                  <a:tint val="75000"/>
                </a:prstClr>
              </a:solidFill>
            </a:endParaRP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DD50EA-CF3C-4785-9A36-CD1816082FDF}"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1435598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00.png"/><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7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7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7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7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à coins arrondis 6"/>
          <p:cNvSpPr/>
          <p:nvPr/>
        </p:nvSpPr>
        <p:spPr>
          <a:xfrm>
            <a:off x="1835696" y="5733256"/>
            <a:ext cx="6840760" cy="432048"/>
          </a:xfrm>
          <a:prstGeom prst="roundRect">
            <a:avLst/>
          </a:prstGeom>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fr-FR" dirty="0">
              <a:solidFill>
                <a:prstClr val="black"/>
              </a:solidFill>
            </a:endParaRPr>
          </a:p>
        </p:txBody>
      </p:sp>
      <p:sp>
        <p:nvSpPr>
          <p:cNvPr id="2" name="Titre 1"/>
          <p:cNvSpPr>
            <a:spLocks noGrp="1"/>
          </p:cNvSpPr>
          <p:nvPr>
            <p:ph type="ctrTitle"/>
          </p:nvPr>
        </p:nvSpPr>
        <p:spPr>
          <a:xfrm>
            <a:off x="323528" y="609601"/>
            <a:ext cx="8496944" cy="2099319"/>
          </a:xfrm>
        </p:spPr>
        <p:txBody>
          <a:bodyPr anchor="t"/>
          <a:lstStyle/>
          <a:p>
            <a:pPr>
              <a:lnSpc>
                <a:spcPct val="150000"/>
              </a:lnSpc>
            </a:pPr>
            <a:r>
              <a:rPr lang="fr-FR" sz="2800" dirty="0" smtClean="0">
                <a:solidFill>
                  <a:srgbClr val="FF0000"/>
                </a:solidFill>
              </a:rPr>
              <a:t>Université Panthéon-Assas</a:t>
            </a:r>
            <a:r>
              <a:rPr lang="fr-FR" sz="2800" dirty="0" smtClean="0"/>
              <a:t/>
            </a:r>
            <a:br>
              <a:rPr lang="fr-FR" sz="2800" dirty="0" smtClean="0"/>
            </a:br>
            <a:r>
              <a:rPr lang="fr-FR" sz="2400" dirty="0" smtClean="0">
                <a:solidFill>
                  <a:schemeClr val="bg2">
                    <a:lumMod val="10000"/>
                  </a:schemeClr>
                </a:solidFill>
              </a:rPr>
              <a:t>Master 2</a:t>
            </a:r>
            <a:r>
              <a:rPr lang="fr-FR" sz="2800" dirty="0" smtClean="0"/>
              <a:t/>
            </a:r>
            <a:br>
              <a:rPr lang="fr-FR" sz="2800" dirty="0" smtClean="0"/>
            </a:br>
            <a:r>
              <a:rPr lang="fr-FR" sz="3600" dirty="0" smtClean="0">
                <a:latin typeface="Copperplate Gothic Bold" panose="020E0705020206020404" pitchFamily="34" charset="0"/>
              </a:rPr>
              <a:t>I</a:t>
            </a:r>
            <a:r>
              <a:rPr lang="fr-FR" sz="2400" dirty="0" smtClean="0">
                <a:latin typeface="Copperplate Gothic Bold" panose="020E0705020206020404" pitchFamily="34" charset="0"/>
              </a:rPr>
              <a:t>ngénierie </a:t>
            </a:r>
            <a:r>
              <a:rPr lang="fr-FR" sz="3600" dirty="0" smtClean="0">
                <a:latin typeface="Copperplate Gothic Bold" panose="020E0705020206020404" pitchFamily="34" charset="0"/>
              </a:rPr>
              <a:t>S</a:t>
            </a:r>
            <a:r>
              <a:rPr lang="fr-FR" sz="2400" dirty="0" smtClean="0">
                <a:latin typeface="Copperplate Gothic Bold" panose="020E0705020206020404" pitchFamily="34" charset="0"/>
              </a:rPr>
              <a:t>tatistique et </a:t>
            </a:r>
            <a:r>
              <a:rPr lang="fr-FR" sz="3600" dirty="0" smtClean="0">
                <a:latin typeface="Copperplate Gothic Bold" panose="020E0705020206020404" pitchFamily="34" charset="0"/>
              </a:rPr>
              <a:t>F</a:t>
            </a:r>
            <a:r>
              <a:rPr lang="fr-FR" sz="2400" dirty="0" smtClean="0">
                <a:latin typeface="Copperplate Gothic Bold" panose="020E0705020206020404" pitchFamily="34" charset="0"/>
              </a:rPr>
              <a:t>inancière</a:t>
            </a:r>
            <a:endParaRPr lang="fr-FR" sz="2400" dirty="0">
              <a:latin typeface="Copperplate Gothic Bold" panose="020E0705020206020404" pitchFamily="34" charset="0"/>
            </a:endParaRPr>
          </a:p>
        </p:txBody>
      </p:sp>
      <p:sp>
        <p:nvSpPr>
          <p:cNvPr id="3" name="Sous-titre 2"/>
          <p:cNvSpPr>
            <a:spLocks noGrp="1"/>
          </p:cNvSpPr>
          <p:nvPr>
            <p:ph type="subTitle" idx="1"/>
          </p:nvPr>
        </p:nvSpPr>
        <p:spPr>
          <a:xfrm>
            <a:off x="2123728" y="5733256"/>
            <a:ext cx="6400800" cy="438944"/>
          </a:xfrm>
        </p:spPr>
        <p:txBody>
          <a:bodyPr>
            <a:normAutofit lnSpcReduction="10000"/>
          </a:bodyPr>
          <a:lstStyle/>
          <a:p>
            <a:pPr algn="r"/>
            <a:r>
              <a:rPr lang="fr-FR" dirty="0" smtClean="0">
                <a:solidFill>
                  <a:srgbClr val="002060"/>
                </a:solidFill>
              </a:rPr>
              <a:t>Joseph Lanfranchi, 2021-22</a:t>
            </a:r>
            <a:endParaRPr lang="fr-FR" dirty="0">
              <a:solidFill>
                <a:srgbClr val="002060"/>
              </a:solidFill>
            </a:endParaRPr>
          </a:p>
        </p:txBody>
      </p:sp>
      <p:sp>
        <p:nvSpPr>
          <p:cNvPr id="4" name="ZoneTexte 3"/>
          <p:cNvSpPr txBox="1"/>
          <p:nvPr/>
        </p:nvSpPr>
        <p:spPr>
          <a:xfrm>
            <a:off x="971600" y="2996952"/>
            <a:ext cx="7344816" cy="1446550"/>
          </a:xfrm>
          <a:prstGeom prst="rect">
            <a:avLst/>
          </a:prstGeom>
          <a:noFill/>
        </p:spPr>
        <p:txBody>
          <a:bodyPr wrap="square" rtlCol="0">
            <a:spAutoFit/>
          </a:bodyPr>
          <a:lstStyle/>
          <a:p>
            <a:pPr algn="ctr"/>
            <a:r>
              <a:rPr lang="fr-FR" sz="4400" b="1" dirty="0" smtClean="0">
                <a:solidFill>
                  <a:srgbClr val="2F5897">
                    <a:lumMod val="75000"/>
                  </a:srgbClr>
                </a:solidFill>
              </a:rPr>
              <a:t>²</a:t>
            </a:r>
          </a:p>
          <a:p>
            <a:pPr algn="ctr"/>
            <a:r>
              <a:rPr lang="fr-FR" sz="4400" b="1" dirty="0" err="1" smtClean="0">
                <a:solidFill>
                  <a:srgbClr val="2F5897">
                    <a:lumMod val="75000"/>
                  </a:srgbClr>
                </a:solidFill>
              </a:rPr>
              <a:t>Logistic</a:t>
            </a:r>
            <a:r>
              <a:rPr lang="fr-FR" sz="4400" b="1" dirty="0" smtClean="0">
                <a:solidFill>
                  <a:srgbClr val="2F5897">
                    <a:lumMod val="75000"/>
                  </a:srgbClr>
                </a:solidFill>
              </a:rPr>
              <a:t> </a:t>
            </a:r>
            <a:r>
              <a:rPr lang="fr-FR" sz="4400" b="1" dirty="0" err="1" smtClean="0">
                <a:solidFill>
                  <a:srgbClr val="2F5897">
                    <a:lumMod val="75000"/>
                  </a:srgbClr>
                </a:solidFill>
              </a:rPr>
              <a:t>regression</a:t>
            </a:r>
            <a:endParaRPr lang="fr-FR" sz="4400" b="1" dirty="0">
              <a:solidFill>
                <a:srgbClr val="2F5897">
                  <a:lumMod val="75000"/>
                </a:srgbClr>
              </a:solidFill>
            </a:endParaRPr>
          </a:p>
        </p:txBody>
      </p:sp>
      <p:cxnSp>
        <p:nvCxnSpPr>
          <p:cNvPr id="6" name="Connecteur droit 5"/>
          <p:cNvCxnSpPr/>
          <p:nvPr/>
        </p:nvCxnSpPr>
        <p:spPr>
          <a:xfrm flipV="1">
            <a:off x="683568" y="2564904"/>
            <a:ext cx="7776864" cy="72008"/>
          </a:xfrm>
          <a:prstGeom prst="line">
            <a:avLst/>
          </a:prstGeom>
        </p:spPr>
        <p:style>
          <a:lnRef idx="3">
            <a:schemeClr val="accent1"/>
          </a:lnRef>
          <a:fillRef idx="0">
            <a:schemeClr val="accent1"/>
          </a:fillRef>
          <a:effectRef idx="2">
            <a:schemeClr val="accent1"/>
          </a:effectRef>
          <a:fontRef idx="minor">
            <a:schemeClr val="tx1"/>
          </a:fontRef>
        </p:style>
      </p:cxn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9776" y="5751035"/>
            <a:ext cx="1403648" cy="828537"/>
          </a:xfrm>
          <a:prstGeom prst="rect">
            <a:avLst/>
          </a:prstGeom>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2320" y="116631"/>
            <a:ext cx="1547664" cy="690991"/>
          </a:xfrm>
          <a:prstGeom prst="rect">
            <a:avLst/>
          </a:prstGeom>
        </p:spPr>
      </p:pic>
    </p:spTree>
    <p:extLst>
      <p:ext uri="{BB962C8B-B14F-4D97-AF65-F5344CB8AC3E}">
        <p14:creationId xmlns:p14="http://schemas.microsoft.com/office/powerpoint/2010/main" val="165475869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8109"/>
            <a:ext cx="8229600" cy="504056"/>
          </a:xfrm>
        </p:spPr>
        <p:txBody>
          <a:bodyPr/>
          <a:lstStyle/>
          <a:p>
            <a:pPr algn="l"/>
            <a:r>
              <a:rPr lang="fr-FR" sz="2800" dirty="0" err="1" smtClean="0"/>
              <a:t>Scoring</a:t>
            </a:r>
            <a:r>
              <a:rPr lang="fr-FR" sz="2800" dirty="0" smtClean="0"/>
              <a:t> in </a:t>
            </a:r>
            <a:r>
              <a:rPr lang="fr-FR" sz="2800" dirty="0" err="1" smtClean="0"/>
              <a:t>PATer</a:t>
            </a:r>
            <a:endParaRPr lang="fr-FR" sz="2800" dirty="0"/>
          </a:p>
        </p:txBody>
      </p:sp>
      <p:sp>
        <p:nvSpPr>
          <p:cNvPr id="3" name="Espace réservé du contenu 2"/>
          <p:cNvSpPr>
            <a:spLocks noGrp="1"/>
          </p:cNvSpPr>
          <p:nvPr>
            <p:ph idx="1"/>
          </p:nvPr>
        </p:nvSpPr>
        <p:spPr>
          <a:xfrm>
            <a:off x="0" y="620688"/>
            <a:ext cx="9144000" cy="5542650"/>
          </a:xfrm>
        </p:spPr>
        <p:txBody>
          <a:bodyPr>
            <a:noAutofit/>
          </a:bodyPr>
          <a:lstStyle/>
          <a:p>
            <a:pPr marL="354013" lvl="0" indent="-265113" algn="just" defTabSz="265113">
              <a:lnSpc>
                <a:spcPct val="150000"/>
              </a:lnSpc>
            </a:pPr>
            <a:r>
              <a:rPr lang="en-US" sz="1800" dirty="0" smtClean="0">
                <a:solidFill>
                  <a:schemeClr val="tx1"/>
                </a:solidFill>
                <a:ea typeface="Cambria Math"/>
              </a:rPr>
              <a:t>Considering how difficult and doubtful the estimation of these parameters could have been, the survey managers have preferred an evaluation of the three types of preferences (risk, present and altruism) and did not try to asses the extent of risk aversion, prudence, loss aversion, optimism and so on…</a:t>
            </a:r>
          </a:p>
          <a:p>
            <a:pPr marL="354013" lvl="0" indent="-265113" algn="just" defTabSz="265113">
              <a:lnSpc>
                <a:spcPct val="150000"/>
              </a:lnSpc>
            </a:pPr>
            <a:r>
              <a:rPr lang="en-US" sz="1800" dirty="0" smtClean="0">
                <a:solidFill>
                  <a:schemeClr val="tx1"/>
                </a:solidFill>
                <a:ea typeface="Cambria Math"/>
              </a:rPr>
              <a:t>Multiplication of questions gave rise for each type of preferences to a large number of indicators that could be used to assess the tastes of the households. </a:t>
            </a:r>
          </a:p>
          <a:p>
            <a:pPr marL="354013" lvl="0" indent="-265113" algn="just" defTabSz="265113">
              <a:lnSpc>
                <a:spcPct val="150000"/>
              </a:lnSpc>
            </a:pPr>
            <a:r>
              <a:rPr lang="en-US" sz="1800" dirty="0" smtClean="0">
                <a:solidFill>
                  <a:schemeClr val="tx1"/>
                </a:solidFill>
                <a:ea typeface="Cambria Math"/>
              </a:rPr>
              <a:t>A large scope of domains is covered by the indicators: leisure, financial assets, family, health, retirement. Their wording is simple and relative to everyday life, allowing for an easy understanding. Some are devoted to </a:t>
            </a:r>
            <a:r>
              <a:rPr lang="en-US" sz="1800" dirty="0" err="1" smtClean="0">
                <a:solidFill>
                  <a:schemeClr val="tx1"/>
                </a:solidFill>
                <a:ea typeface="Cambria Math"/>
              </a:rPr>
              <a:t>behaviours</a:t>
            </a:r>
            <a:r>
              <a:rPr lang="en-US" sz="1800" dirty="0" smtClean="0">
                <a:solidFill>
                  <a:schemeClr val="tx1"/>
                </a:solidFill>
                <a:ea typeface="Cambria Math"/>
              </a:rPr>
              <a:t>, others to opinions or intentions.</a:t>
            </a:r>
          </a:p>
          <a:p>
            <a:pPr marL="368300" lvl="0" indent="-285750" algn="just">
              <a:lnSpc>
                <a:spcPct val="150000"/>
              </a:lnSpc>
            </a:pPr>
            <a:r>
              <a:rPr lang="en-US" sz="1800" dirty="0" smtClean="0">
                <a:solidFill>
                  <a:schemeClr val="tx1"/>
                </a:solidFill>
              </a:rPr>
              <a:t>Statistical validation gave rise to final score, selecting the questions correlated to a common unknown factor. </a:t>
            </a:r>
          </a:p>
          <a:p>
            <a:pPr marL="354013" indent="-265113" algn="just" defTabSz="265113">
              <a:lnSpc>
                <a:spcPct val="150000"/>
              </a:lnSpc>
            </a:pPr>
            <a:endParaRPr lang="fr-FR" sz="1800" dirty="0"/>
          </a:p>
        </p:txBody>
      </p:sp>
      <p:sp>
        <p:nvSpPr>
          <p:cNvPr id="4" name="ZoneTexte 3"/>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988" y="6317226"/>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2320" y="116631"/>
            <a:ext cx="1547664" cy="690991"/>
          </a:xfrm>
          <a:prstGeom prst="rect">
            <a:avLst/>
          </a:prstGeom>
        </p:spPr>
      </p:pic>
    </p:spTree>
    <p:extLst>
      <p:ext uri="{BB962C8B-B14F-4D97-AF65-F5344CB8AC3E}">
        <p14:creationId xmlns:p14="http://schemas.microsoft.com/office/powerpoint/2010/main" val="146529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en-US"/>
          </a:p>
        </p:txBody>
      </p:sp>
      <p:sp>
        <p:nvSpPr>
          <p:cNvPr id="3" name="Sous-titre 2"/>
          <p:cNvSpPr>
            <a:spLocks noGrp="1"/>
          </p:cNvSpPr>
          <p:nvPr>
            <p:ph type="subTitle"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3999"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01608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6169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33256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140788"/>
            <a:ext cx="8229600" cy="504056"/>
          </a:xfrm>
        </p:spPr>
        <p:txBody>
          <a:bodyPr/>
          <a:lstStyle/>
          <a:p>
            <a:pPr algn="l"/>
            <a:r>
              <a:rPr lang="fr-FR" sz="2800" dirty="0" err="1" smtClean="0"/>
              <a:t>Some</a:t>
            </a:r>
            <a:r>
              <a:rPr lang="fr-FR" sz="2800" dirty="0" smtClean="0"/>
              <a:t> </a:t>
            </a:r>
            <a:r>
              <a:rPr lang="fr-FR" sz="2800" dirty="0" err="1" smtClean="0"/>
              <a:t>comments</a:t>
            </a:r>
            <a:r>
              <a:rPr lang="fr-FR" sz="2800" dirty="0" smtClean="0"/>
              <a:t> about the scores</a:t>
            </a:r>
            <a:endParaRPr lang="fr-FR" sz="2800" dirty="0"/>
          </a:p>
        </p:txBody>
      </p:sp>
      <p:sp>
        <p:nvSpPr>
          <p:cNvPr id="3" name="Espace réservé du contenu 2"/>
          <p:cNvSpPr>
            <a:spLocks noGrp="1"/>
          </p:cNvSpPr>
          <p:nvPr>
            <p:ph idx="1"/>
          </p:nvPr>
        </p:nvSpPr>
        <p:spPr>
          <a:xfrm>
            <a:off x="0" y="799187"/>
            <a:ext cx="9144000" cy="5364151"/>
          </a:xfrm>
        </p:spPr>
        <p:txBody>
          <a:bodyPr>
            <a:noAutofit/>
          </a:bodyPr>
          <a:lstStyle/>
          <a:p>
            <a:pPr marL="354013" indent="-265113" algn="just" defTabSz="265113">
              <a:lnSpc>
                <a:spcPct val="150000"/>
              </a:lnSpc>
            </a:pPr>
            <a:r>
              <a:rPr lang="en-US" sz="1800" dirty="0" smtClean="0">
                <a:solidFill>
                  <a:schemeClr val="tx1"/>
                </a:solidFill>
              </a:rPr>
              <a:t>When analyzing the individual determinants of the scores, they seem generally consistent with previous knowledge: men are more tolerant to risk than women, and so are the young compared to old; also, married people and children of business owners are less risk averse. However, the level of education </a:t>
            </a:r>
            <a:r>
              <a:rPr lang="en-US" sz="1800" dirty="0" err="1" smtClean="0">
                <a:solidFill>
                  <a:schemeClr val="tx1"/>
                </a:solidFill>
              </a:rPr>
              <a:t>favours</a:t>
            </a:r>
            <a:r>
              <a:rPr lang="en-US" sz="1800" dirty="0" smtClean="0">
                <a:solidFill>
                  <a:schemeClr val="tx1"/>
                </a:solidFill>
              </a:rPr>
              <a:t> ore risky behavior only in 2 out of 5 of the surveys. </a:t>
            </a:r>
          </a:p>
          <a:p>
            <a:pPr marL="354013" indent="-265113" algn="just" defTabSz="265113">
              <a:lnSpc>
                <a:spcPct val="150000"/>
              </a:lnSpc>
            </a:pPr>
            <a:endParaRPr lang="en-US" sz="1800" dirty="0" smtClean="0">
              <a:solidFill>
                <a:schemeClr val="tx1"/>
              </a:solidFill>
            </a:endParaRPr>
          </a:p>
          <a:p>
            <a:pPr marL="354013" indent="-265113" algn="just" defTabSz="265113">
              <a:lnSpc>
                <a:spcPct val="150000"/>
              </a:lnSpc>
            </a:pPr>
            <a:r>
              <a:rPr lang="en-US" sz="1800" dirty="0" smtClean="0">
                <a:solidFill>
                  <a:schemeClr val="tx1"/>
                </a:solidFill>
              </a:rPr>
              <a:t>Also, the respondent is always more forward looking (low preference for present) if he is older, more educated and lives as a couple. However, the higher foresight of women is only true in the last three waves of the survey.</a:t>
            </a:r>
          </a:p>
          <a:p>
            <a:pPr marL="354013" indent="-265113" algn="just" defTabSz="265113">
              <a:lnSpc>
                <a:spcPct val="150000"/>
              </a:lnSpc>
            </a:pPr>
            <a:endParaRPr lang="en-US" sz="1600" dirty="0" smtClean="0">
              <a:solidFill>
                <a:schemeClr val="tx1"/>
              </a:solidFill>
            </a:endParaRPr>
          </a:p>
        </p:txBody>
      </p:sp>
      <p:sp>
        <p:nvSpPr>
          <p:cNvPr id="4" name="ZoneTexte 3"/>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6163338"/>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2320" y="116631"/>
            <a:ext cx="1547664" cy="690991"/>
          </a:xfrm>
          <a:prstGeom prst="rect">
            <a:avLst/>
          </a:prstGeom>
        </p:spPr>
      </p:pic>
    </p:spTree>
    <p:extLst>
      <p:ext uri="{BB962C8B-B14F-4D97-AF65-F5344CB8AC3E}">
        <p14:creationId xmlns:p14="http://schemas.microsoft.com/office/powerpoint/2010/main" val="359618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8640"/>
            <a:ext cx="8784976" cy="6408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75867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7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26894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377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45024"/>
            <a:ext cx="9144000" cy="3212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9752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68180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32656"/>
            <a:ext cx="8856984"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789040"/>
            <a:ext cx="8496944"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30220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210047"/>
            <a:ext cx="8229600" cy="504056"/>
          </a:xfrm>
        </p:spPr>
        <p:txBody>
          <a:bodyPr/>
          <a:lstStyle/>
          <a:p>
            <a:pPr algn="l"/>
            <a:r>
              <a:rPr lang="fr-FR" sz="3200" dirty="0" smtClean="0"/>
              <a:t>Introduction</a:t>
            </a:r>
            <a:endParaRPr lang="fr-FR" sz="3200" dirty="0"/>
          </a:p>
        </p:txBody>
      </p:sp>
      <p:sp>
        <p:nvSpPr>
          <p:cNvPr id="3" name="Espace réservé du contenu 2"/>
          <p:cNvSpPr>
            <a:spLocks noGrp="1"/>
          </p:cNvSpPr>
          <p:nvPr>
            <p:ph idx="1"/>
          </p:nvPr>
        </p:nvSpPr>
        <p:spPr>
          <a:xfrm>
            <a:off x="178655" y="692696"/>
            <a:ext cx="8820472" cy="5361283"/>
          </a:xfrm>
        </p:spPr>
        <p:txBody>
          <a:bodyPr>
            <a:normAutofit fontScale="92500" lnSpcReduction="20000"/>
          </a:bodyPr>
          <a:lstStyle/>
          <a:p>
            <a:pPr marL="82550" indent="0" algn="just">
              <a:lnSpc>
                <a:spcPct val="150000"/>
              </a:lnSpc>
              <a:buNone/>
            </a:pPr>
            <a:r>
              <a:rPr lang="en-GB" sz="1800" dirty="0" smtClean="0">
                <a:solidFill>
                  <a:schemeClr val="tx1"/>
                </a:solidFill>
              </a:rPr>
              <a:t>In this lecture, we want to deal with two issues:</a:t>
            </a:r>
          </a:p>
          <a:p>
            <a:pPr marL="82550" indent="0" algn="just">
              <a:lnSpc>
                <a:spcPct val="150000"/>
              </a:lnSpc>
              <a:buNone/>
            </a:pPr>
            <a:endParaRPr lang="en-GB" sz="1800" dirty="0" smtClean="0">
              <a:solidFill>
                <a:schemeClr val="tx1"/>
              </a:solidFill>
            </a:endParaRPr>
          </a:p>
          <a:p>
            <a:pPr marL="368300" indent="-285750" algn="just">
              <a:lnSpc>
                <a:spcPct val="150000"/>
              </a:lnSpc>
            </a:pPr>
            <a:r>
              <a:rPr lang="en-GB" sz="1800" b="1" dirty="0" smtClean="0">
                <a:solidFill>
                  <a:srgbClr val="FF0000"/>
                </a:solidFill>
              </a:rPr>
              <a:t>How to deal with qualitative variables modelling in the SAS System</a:t>
            </a:r>
          </a:p>
          <a:p>
            <a:pPr marL="82550" indent="0" algn="just">
              <a:lnSpc>
                <a:spcPct val="150000"/>
              </a:lnSpc>
              <a:buNone/>
            </a:pPr>
            <a:r>
              <a:rPr lang="en-GB" sz="1800" dirty="0" smtClean="0">
                <a:solidFill>
                  <a:schemeClr val="tx1"/>
                </a:solidFill>
              </a:rPr>
              <a:t>First, we will focus on applications of your lecture with Ali </a:t>
            </a:r>
            <a:r>
              <a:rPr lang="en-GB" sz="1800" dirty="0" err="1" smtClean="0">
                <a:solidFill>
                  <a:schemeClr val="tx1"/>
                </a:solidFill>
              </a:rPr>
              <a:t>Skalli</a:t>
            </a:r>
            <a:r>
              <a:rPr lang="en-GB" sz="1800" dirty="0" smtClean="0">
                <a:solidFill>
                  <a:schemeClr val="tx1"/>
                </a:solidFill>
              </a:rPr>
              <a:t> about qualitative variables econometrics. </a:t>
            </a:r>
          </a:p>
          <a:p>
            <a:pPr marL="82550" indent="0" algn="just">
              <a:lnSpc>
                <a:spcPct val="150000"/>
              </a:lnSpc>
              <a:buNone/>
            </a:pPr>
            <a:r>
              <a:rPr lang="en-GB" sz="1800" dirty="0" smtClean="0">
                <a:solidFill>
                  <a:schemeClr val="tx1"/>
                </a:solidFill>
              </a:rPr>
              <a:t>These applications will cover various forms of choice: binary, categorical and non categorical, ordered evaluation of choices, countable events. Also, </a:t>
            </a:r>
            <a:r>
              <a:rPr lang="en-GB" sz="1800" dirty="0" err="1" smtClean="0">
                <a:solidFill>
                  <a:schemeClr val="tx1"/>
                </a:solidFill>
              </a:rPr>
              <a:t>Sas</a:t>
            </a:r>
            <a:r>
              <a:rPr lang="en-GB" sz="1800" dirty="0" smtClean="0">
                <a:solidFill>
                  <a:schemeClr val="tx1"/>
                </a:solidFill>
              </a:rPr>
              <a:t> will be used as an econometric tool for modelling these choices.</a:t>
            </a:r>
          </a:p>
          <a:p>
            <a:pPr marL="82550" indent="0" algn="just">
              <a:lnSpc>
                <a:spcPct val="150000"/>
              </a:lnSpc>
              <a:buNone/>
            </a:pPr>
            <a:endParaRPr lang="en-GB" sz="1800" dirty="0" smtClean="0"/>
          </a:p>
          <a:p>
            <a:pPr marL="368300" indent="-285750" algn="just">
              <a:lnSpc>
                <a:spcPct val="145000"/>
              </a:lnSpc>
            </a:pPr>
            <a:r>
              <a:rPr lang="en-GB" sz="1800" b="1" dirty="0" smtClean="0">
                <a:solidFill>
                  <a:srgbClr val="FF0000"/>
                </a:solidFill>
              </a:rPr>
              <a:t>Highlight these methods in the field of insurance economics</a:t>
            </a:r>
          </a:p>
          <a:p>
            <a:pPr marL="368300" indent="-285750" algn="just">
              <a:lnSpc>
                <a:spcPct val="145000"/>
              </a:lnSpc>
            </a:pPr>
            <a:r>
              <a:rPr lang="en-GB" sz="1800" dirty="0" smtClean="0">
                <a:solidFill>
                  <a:schemeClr val="tx1"/>
                </a:solidFill>
              </a:rPr>
              <a:t>Also, these applications will be chosen from the field of insurance economics at large. The scope of study will cover the factors explaining the decisions between various forms of insurance, of complementary insurance and the effect of social insurance on individual’s health behaviour.</a:t>
            </a:r>
          </a:p>
          <a:p>
            <a:pPr marL="361950" indent="0">
              <a:lnSpc>
                <a:spcPct val="150000"/>
              </a:lnSpc>
              <a:buNone/>
            </a:pPr>
            <a:endParaRPr lang="fr-FR" sz="1800" dirty="0" smtClean="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798" y="5908525"/>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2320" y="116631"/>
            <a:ext cx="1547664" cy="690991"/>
          </a:xfrm>
          <a:prstGeom prst="rect">
            <a:avLst/>
          </a:prstGeom>
        </p:spPr>
      </p:pic>
      <p:sp>
        <p:nvSpPr>
          <p:cNvPr id="7" name="ZoneTexte 6"/>
          <p:cNvSpPr txBox="1"/>
          <p:nvPr/>
        </p:nvSpPr>
        <p:spPr>
          <a:xfrm>
            <a:off x="6505872" y="6583174"/>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86638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additive="base">
                                        <p:cTn id="2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 calcmode="lin" valueType="num">
                                      <p:cBhvr additive="base">
                                        <p:cTn id="3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210047"/>
            <a:ext cx="8517632" cy="504056"/>
          </a:xfrm>
        </p:spPr>
        <p:txBody>
          <a:bodyPr/>
          <a:lstStyle/>
          <a:p>
            <a:pPr algn="l"/>
            <a:r>
              <a:rPr lang="fr-FR" sz="3200" dirty="0" err="1" smtClean="0"/>
              <a:t>Linear</a:t>
            </a:r>
            <a:r>
              <a:rPr lang="fr-FR" sz="3200" dirty="0" smtClean="0"/>
              <a:t> </a:t>
            </a:r>
            <a:r>
              <a:rPr lang="fr-FR" sz="3200" dirty="0" err="1" smtClean="0"/>
              <a:t>Probability</a:t>
            </a:r>
            <a:r>
              <a:rPr lang="fr-FR" sz="3200" dirty="0" smtClean="0"/>
              <a:t> Model (LPM)</a:t>
            </a:r>
            <a:endParaRPr lang="fr-FR" sz="3200"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0" y="692696"/>
                <a:ext cx="9111408" cy="6336704"/>
              </a:xfrm>
            </p:spPr>
            <p:txBody>
              <a:bodyPr>
                <a:normAutofit fontScale="62500" lnSpcReduction="20000"/>
              </a:bodyPr>
              <a:lstStyle/>
              <a:p>
                <a:pPr marL="358775" indent="-269875" algn="just">
                  <a:lnSpc>
                    <a:spcPct val="150000"/>
                  </a:lnSpc>
                </a:pPr>
                <a:r>
                  <a:rPr lang="en-US" dirty="0" smtClean="0">
                    <a:solidFill>
                      <a:schemeClr val="tx1"/>
                    </a:solidFill>
                  </a:rPr>
                  <a:t>The Linear Probability Model (LPM) is an econometric model where the explained variable is the probability that a binary event happens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=1</m:t>
                    </m:r>
                  </m:oMath>
                </a14:m>
                <a:r>
                  <a:rPr lang="en-US" dirty="0" smtClean="0">
                    <a:solidFill>
                      <a:schemeClr val="tx1"/>
                    </a:solidFill>
                  </a:rPr>
                  <a:t>) and is a linear function of the dependent variables. </a:t>
                </a:r>
                <a:r>
                  <a:rPr lang="en-US" dirty="0">
                    <a:solidFill>
                      <a:schemeClr val="tx1"/>
                    </a:solidFill>
                  </a:rPr>
                  <a:t>The LPM predicts the probability of an event </a:t>
                </a:r>
                <a:r>
                  <a:rPr lang="en-US" dirty="0" smtClean="0">
                    <a:solidFill>
                      <a:schemeClr val="tx1"/>
                    </a:solidFill>
                  </a:rPr>
                  <a:t>occurring.</a:t>
                </a:r>
              </a:p>
              <a:p>
                <a:pPr marL="358775" indent="-269875" algn="just">
                  <a:lnSpc>
                    <a:spcPct val="150000"/>
                  </a:lnSpc>
                </a:pPr>
                <a:r>
                  <a:rPr lang="en-US" dirty="0" smtClean="0">
                    <a:solidFill>
                      <a:schemeClr val="tx1"/>
                    </a:solidFill>
                  </a:rPr>
                  <a:t>Here, we can model the holding of a life insurance contract as a linear regression model:</a:t>
                </a:r>
              </a:p>
              <a:p>
                <a:pPr marL="358775" indent="-269875" algn="just">
                  <a:lnSpc>
                    <a:spcPct val="150000"/>
                  </a:lnSpc>
                </a:pPr>
                <a:endParaRPr lang="en-US" dirty="0" smtClean="0">
                  <a:solidFill>
                    <a:schemeClr val="tx1"/>
                  </a:solidFill>
                </a:endParaRPr>
              </a:p>
              <a:p>
                <a:pPr marL="88900" indent="0">
                  <a:lnSpc>
                    <a:spcPct val="150000"/>
                  </a:lnSpc>
                  <a:buNone/>
                </a:pPr>
                <a14:m>
                  <m:oMathPara xmlns:m="http://schemas.openxmlformats.org/officeDocument/2006/math">
                    <m:oMathParaPr>
                      <m:jc m:val="centerGroup"/>
                    </m:oMathParaPr>
                    <m:oMath xmlns:m="http://schemas.openxmlformats.org/officeDocument/2006/math">
                      <m:sSub>
                        <m:sSubPr>
                          <m:ctrlPr>
                            <a:rPr lang="en-US" sz="2900" i="1">
                              <a:solidFill>
                                <a:schemeClr val="tx1"/>
                              </a:solidFill>
                              <a:latin typeface="Cambria Math" panose="02040503050406030204" pitchFamily="18" charset="0"/>
                            </a:rPr>
                          </m:ctrlPr>
                        </m:sSubPr>
                        <m:e>
                          <m:r>
                            <a:rPr lang="en-US" sz="2900" i="1">
                              <a:solidFill>
                                <a:schemeClr val="tx1"/>
                              </a:solidFill>
                              <a:latin typeface="Cambria Math"/>
                            </a:rPr>
                            <m:t>𝑦</m:t>
                          </m:r>
                        </m:e>
                        <m:sub>
                          <m:r>
                            <a:rPr lang="en-US" sz="2900" i="1">
                              <a:solidFill>
                                <a:schemeClr val="tx1"/>
                              </a:solidFill>
                              <a:latin typeface="Cambria Math"/>
                            </a:rPr>
                            <m:t>𝑖</m:t>
                          </m:r>
                        </m:sub>
                      </m:sSub>
                      <m:r>
                        <a:rPr lang="en-US" sz="2900" i="1">
                          <a:solidFill>
                            <a:schemeClr val="tx1"/>
                          </a:solidFill>
                          <a:latin typeface="Cambria Math"/>
                        </a:rPr>
                        <m:t>=</m:t>
                      </m:r>
                      <m:sSup>
                        <m:sSupPr>
                          <m:ctrlPr>
                            <a:rPr lang="en-US" sz="2900" i="1">
                              <a:solidFill>
                                <a:schemeClr val="tx1"/>
                              </a:solidFill>
                              <a:latin typeface="Cambria Math" panose="02040503050406030204" pitchFamily="18" charset="0"/>
                              <a:ea typeface="Cambria Math"/>
                            </a:rPr>
                          </m:ctrlPr>
                        </m:sSupPr>
                        <m:e>
                          <m:r>
                            <a:rPr lang="en-US" sz="2900" i="1">
                              <a:solidFill>
                                <a:schemeClr val="tx1"/>
                              </a:solidFill>
                              <a:latin typeface="Cambria Math"/>
                              <a:ea typeface="Cambria Math"/>
                            </a:rPr>
                            <m:t>𝛽</m:t>
                          </m:r>
                        </m:e>
                        <m:sup>
                          <m:r>
                            <a:rPr lang="en-US" sz="2900" i="1">
                              <a:solidFill>
                                <a:schemeClr val="tx1"/>
                              </a:solidFill>
                              <a:latin typeface="Cambria Math"/>
                              <a:ea typeface="Cambria Math"/>
                            </a:rPr>
                            <m:t>′</m:t>
                          </m:r>
                        </m:sup>
                      </m:sSup>
                      <m:sSub>
                        <m:sSubPr>
                          <m:ctrlPr>
                            <a:rPr lang="en-US" sz="2900" i="1">
                              <a:solidFill>
                                <a:schemeClr val="tx1"/>
                              </a:solidFill>
                              <a:latin typeface="Cambria Math" panose="02040503050406030204" pitchFamily="18" charset="0"/>
                              <a:ea typeface="Cambria Math"/>
                            </a:rPr>
                          </m:ctrlPr>
                        </m:sSubPr>
                        <m:e>
                          <m:r>
                            <a:rPr lang="en-US" sz="2900" i="1">
                              <a:solidFill>
                                <a:schemeClr val="tx1"/>
                              </a:solidFill>
                              <a:latin typeface="Cambria Math"/>
                              <a:ea typeface="Cambria Math"/>
                            </a:rPr>
                            <m:t>𝑥</m:t>
                          </m:r>
                        </m:e>
                        <m:sub>
                          <m:r>
                            <a:rPr lang="en-US" sz="2900" i="1">
                              <a:solidFill>
                                <a:schemeClr val="tx1"/>
                              </a:solidFill>
                              <a:latin typeface="Cambria Math"/>
                              <a:ea typeface="Cambria Math"/>
                            </a:rPr>
                            <m:t>𝑖</m:t>
                          </m:r>
                        </m:sub>
                      </m:sSub>
                      <m:r>
                        <a:rPr lang="en-US" sz="2900" i="1">
                          <a:solidFill>
                            <a:schemeClr val="tx1"/>
                          </a:solidFill>
                          <a:latin typeface="Cambria Math"/>
                          <a:ea typeface="Cambria Math"/>
                        </a:rPr>
                        <m:t>+</m:t>
                      </m:r>
                      <m:sSub>
                        <m:sSubPr>
                          <m:ctrlPr>
                            <a:rPr lang="en-US" sz="2900" i="1">
                              <a:solidFill>
                                <a:schemeClr val="tx1"/>
                              </a:solidFill>
                              <a:latin typeface="Cambria Math" panose="02040503050406030204" pitchFamily="18" charset="0"/>
                              <a:ea typeface="Cambria Math"/>
                            </a:rPr>
                          </m:ctrlPr>
                        </m:sSubPr>
                        <m:e>
                          <m:r>
                            <a:rPr lang="en-US" sz="2900" i="1">
                              <a:solidFill>
                                <a:schemeClr val="tx1"/>
                              </a:solidFill>
                              <a:latin typeface="Cambria Math"/>
                              <a:ea typeface="Cambria Math"/>
                            </a:rPr>
                            <m:t>𝑢</m:t>
                          </m:r>
                        </m:e>
                        <m:sub>
                          <m:r>
                            <a:rPr lang="en-US" sz="2900" i="1">
                              <a:solidFill>
                                <a:schemeClr val="tx1"/>
                              </a:solidFill>
                              <a:latin typeface="Cambria Math"/>
                              <a:ea typeface="Cambria Math"/>
                            </a:rPr>
                            <m:t>𝑖</m:t>
                          </m:r>
                        </m:sub>
                      </m:sSub>
                      <m:r>
                        <a:rPr lang="en-US" sz="2900" i="1">
                          <a:solidFill>
                            <a:schemeClr val="tx1"/>
                          </a:solidFill>
                          <a:latin typeface="Cambria Math"/>
                          <a:ea typeface="Cambria Math"/>
                        </a:rPr>
                        <m:t>        </m:t>
                      </m:r>
                      <m:r>
                        <a:rPr lang="fr-FR" sz="2900" b="0" i="1" smtClean="0">
                          <a:solidFill>
                            <a:schemeClr val="tx1"/>
                          </a:solidFill>
                          <a:latin typeface="Cambria Math" panose="02040503050406030204" pitchFamily="18" charset="0"/>
                          <a:ea typeface="Cambria Math"/>
                        </a:rPr>
                        <m:t>𝑤𝑖𝑡h</m:t>
                      </m:r>
                      <m:r>
                        <a:rPr lang="en-US" sz="2900" i="1">
                          <a:solidFill>
                            <a:schemeClr val="tx1"/>
                          </a:solidFill>
                          <a:latin typeface="Cambria Math"/>
                          <a:ea typeface="Cambria Math"/>
                        </a:rPr>
                        <m:t>        </m:t>
                      </m:r>
                      <m:r>
                        <a:rPr lang="en-US" sz="2900" i="1">
                          <a:solidFill>
                            <a:schemeClr val="tx1"/>
                          </a:solidFill>
                          <a:latin typeface="Cambria Math"/>
                          <a:ea typeface="Cambria Math"/>
                        </a:rPr>
                        <m:t>𝐸</m:t>
                      </m:r>
                      <m:d>
                        <m:dPr>
                          <m:ctrlPr>
                            <a:rPr lang="en-US" sz="2900" i="1">
                              <a:solidFill>
                                <a:schemeClr val="tx1"/>
                              </a:solidFill>
                              <a:latin typeface="Cambria Math" panose="02040503050406030204" pitchFamily="18" charset="0"/>
                              <a:ea typeface="Cambria Math"/>
                            </a:rPr>
                          </m:ctrlPr>
                        </m:dPr>
                        <m:e>
                          <m:sSub>
                            <m:sSubPr>
                              <m:ctrlPr>
                                <a:rPr lang="en-US" sz="2900" i="1">
                                  <a:solidFill>
                                    <a:schemeClr val="tx1"/>
                                  </a:solidFill>
                                  <a:latin typeface="Cambria Math" panose="02040503050406030204" pitchFamily="18" charset="0"/>
                                  <a:ea typeface="Cambria Math"/>
                                </a:rPr>
                              </m:ctrlPr>
                            </m:sSubPr>
                            <m:e>
                              <m:r>
                                <a:rPr lang="en-US" sz="2900" i="1">
                                  <a:solidFill>
                                    <a:schemeClr val="tx1"/>
                                  </a:solidFill>
                                  <a:latin typeface="Cambria Math"/>
                                  <a:ea typeface="Cambria Math"/>
                                </a:rPr>
                                <m:t>𝑢</m:t>
                              </m:r>
                            </m:e>
                            <m:sub>
                              <m:r>
                                <a:rPr lang="en-US" sz="2900" i="1">
                                  <a:solidFill>
                                    <a:schemeClr val="tx1"/>
                                  </a:solidFill>
                                  <a:latin typeface="Cambria Math"/>
                                  <a:ea typeface="Cambria Math"/>
                                </a:rPr>
                                <m:t>𝑖</m:t>
                              </m:r>
                            </m:sub>
                          </m:sSub>
                        </m:e>
                      </m:d>
                      <m:r>
                        <a:rPr lang="en-US" sz="2900" i="1">
                          <a:solidFill>
                            <a:schemeClr val="tx1"/>
                          </a:solidFill>
                          <a:latin typeface="Cambria Math"/>
                          <a:ea typeface="Cambria Math"/>
                        </a:rPr>
                        <m:t>=0. </m:t>
                      </m:r>
                    </m:oMath>
                  </m:oMathPara>
                </a14:m>
                <a:endParaRPr lang="en-US" sz="2900" dirty="0" smtClean="0">
                  <a:solidFill>
                    <a:schemeClr val="tx1"/>
                  </a:solidFill>
                </a:endParaRPr>
              </a:p>
              <a:p>
                <a:pPr marL="88900" indent="0">
                  <a:lnSpc>
                    <a:spcPct val="150000"/>
                  </a:lnSpc>
                  <a:buNone/>
                </a:pPr>
                <a:endParaRPr lang="en-US" dirty="0" smtClean="0">
                  <a:solidFill>
                    <a:schemeClr val="tx1"/>
                  </a:solidFill>
                </a:endParaRPr>
              </a:p>
              <a:p>
                <a:pPr marL="358775" indent="-269875" algn="just">
                  <a:lnSpc>
                    <a:spcPct val="150000"/>
                  </a:lnSpc>
                </a:pPr>
                <a:r>
                  <a:rPr lang="en-US" dirty="0" smtClean="0">
                    <a:solidFill>
                      <a:schemeClr val="tx1"/>
                    </a:solidFill>
                  </a:rPr>
                  <a:t>Basically, five assumptions underlie Ordinary Least Square method. Assumption </a:t>
                </a:r>
                <a:r>
                  <a:rPr lang="en-US" dirty="0">
                    <a:solidFill>
                      <a:schemeClr val="tx1"/>
                    </a:solidFill>
                  </a:rPr>
                  <a:t>1 says that </a:t>
                </a:r>
                <a14:m>
                  <m:oMath xmlns:m="http://schemas.openxmlformats.org/officeDocument/2006/math">
                    <m:r>
                      <a:rPr lang="en-US" i="1" smtClean="0">
                        <a:solidFill>
                          <a:schemeClr val="tx1"/>
                        </a:solidFill>
                        <a:latin typeface="Cambria Math" panose="02040503050406030204" pitchFamily="18" charset="0"/>
                      </a:rPr>
                      <m:t>𝑦</m:t>
                    </m:r>
                  </m:oMath>
                </a14:m>
                <a:r>
                  <a:rPr lang="en-US" dirty="0">
                    <a:solidFill>
                      <a:schemeClr val="tx1"/>
                    </a:solidFill>
                  </a:rPr>
                  <a:t> is a linear function of </a:t>
                </a:r>
                <a14:m>
                  <m:oMath xmlns:m="http://schemas.openxmlformats.org/officeDocument/2006/math">
                    <m:r>
                      <a:rPr lang="en-US" i="1" smtClean="0">
                        <a:solidFill>
                          <a:schemeClr val="tx1"/>
                        </a:solidFill>
                        <a:latin typeface="Cambria Math" panose="02040503050406030204" pitchFamily="18" charset="0"/>
                      </a:rPr>
                      <m:t>𝑥</m:t>
                    </m:r>
                  </m:oMath>
                </a14:m>
                <a:r>
                  <a:rPr lang="en-US" dirty="0">
                    <a:solidFill>
                      <a:schemeClr val="tx1"/>
                    </a:solidFill>
                  </a:rPr>
                  <a:t> plus a random disturbance term</a:t>
                </a:r>
                <a14:m>
                  <m:oMath xmlns:m="http://schemas.openxmlformats.org/officeDocument/2006/math">
                    <m:r>
                      <a:rPr lang="en-US" i="1" smtClean="0">
                        <a:solidFill>
                          <a:schemeClr val="tx1"/>
                        </a:solidFill>
                        <a:latin typeface="Cambria Math" panose="02040503050406030204" pitchFamily="18" charset="0"/>
                      </a:rPr>
                      <m:t> </m:t>
                    </m:r>
                    <m:r>
                      <a:rPr lang="fr-FR" b="0" i="1" smtClean="0">
                        <a:solidFill>
                          <a:schemeClr val="tx1"/>
                        </a:solidFill>
                        <a:latin typeface="Cambria Math" panose="02040503050406030204" pitchFamily="18" charset="0"/>
                        <a:ea typeface="Cambria Math" panose="02040503050406030204" pitchFamily="18" charset="0"/>
                      </a:rPr>
                      <m:t>𝑢</m:t>
                    </m:r>
                  </m:oMath>
                </a14:m>
                <a:r>
                  <a:rPr lang="en-US" dirty="0" smtClean="0">
                    <a:solidFill>
                      <a:schemeClr val="tx1"/>
                    </a:solidFill>
                  </a:rPr>
                  <a:t>, for </a:t>
                </a:r>
                <a:r>
                  <a:rPr lang="en-US" dirty="0">
                    <a:solidFill>
                      <a:schemeClr val="tx1"/>
                    </a:solidFill>
                  </a:rPr>
                  <a:t>all members of the sample. </a:t>
                </a:r>
                <a:r>
                  <a:rPr lang="en-US" dirty="0" smtClean="0">
                    <a:solidFill>
                      <a:schemeClr val="tx1"/>
                    </a:solidFill>
                  </a:rPr>
                  <a:t>while </a:t>
                </a:r>
                <a:r>
                  <a:rPr lang="en-US" dirty="0">
                    <a:solidFill>
                      <a:schemeClr val="tx1"/>
                    </a:solidFill>
                  </a:rPr>
                  <a:t>assumption 2 is that </a:t>
                </a:r>
                <a14:m>
                  <m:oMath xmlns:m="http://schemas.openxmlformats.org/officeDocument/2006/math">
                    <m:r>
                      <a:rPr lang="en-US" i="1" smtClean="0">
                        <a:solidFill>
                          <a:schemeClr val="tx1"/>
                        </a:solidFill>
                        <a:latin typeface="Cambria Math" panose="02040503050406030204" pitchFamily="18" charset="0"/>
                      </a:rPr>
                      <m:t>𝐸</m:t>
                    </m:r>
                    <m:d>
                      <m:dPr>
                        <m:ctrlPr>
                          <a:rPr lang="en-US" i="1" smtClean="0">
                            <a:solidFill>
                              <a:schemeClr val="tx1"/>
                            </a:solidFill>
                            <a:latin typeface="Cambria Math" panose="02040503050406030204" pitchFamily="18" charset="0"/>
                          </a:rPr>
                        </m:ctrlPr>
                      </m:dPr>
                      <m:e>
                        <m:r>
                          <a:rPr lang="fr-FR" b="0" i="1" smtClean="0">
                            <a:solidFill>
                              <a:schemeClr val="tx1"/>
                            </a:solidFill>
                            <a:latin typeface="Cambria Math" panose="02040503050406030204" pitchFamily="18" charset="0"/>
                            <a:ea typeface="Cambria Math" panose="02040503050406030204" pitchFamily="18" charset="0"/>
                          </a:rPr>
                          <m:t>𝑢</m:t>
                        </m:r>
                      </m:e>
                    </m:d>
                    <m:r>
                      <a:rPr lang="fr-FR" b="0" i="1" smtClean="0">
                        <a:solidFill>
                          <a:schemeClr val="tx1"/>
                        </a:solidFill>
                        <a:latin typeface="Cambria Math" panose="02040503050406030204" pitchFamily="18" charset="0"/>
                      </a:rPr>
                      <m:t>=0</m:t>
                    </m:r>
                  </m:oMath>
                </a14:m>
                <a:r>
                  <a:rPr lang="en-US" dirty="0" smtClean="0">
                    <a:solidFill>
                      <a:schemeClr val="tx1"/>
                    </a:solidFill>
                  </a:rPr>
                  <a:t>, meaning that the </a:t>
                </a:r>
                <a:r>
                  <a:rPr lang="en-US" dirty="0">
                    <a:solidFill>
                      <a:schemeClr val="tx1"/>
                    </a:solidFill>
                  </a:rPr>
                  <a:t>expected value of </a:t>
                </a:r>
                <a14:m>
                  <m:oMath xmlns:m="http://schemas.openxmlformats.org/officeDocument/2006/math">
                    <m:r>
                      <a:rPr lang="fr-FR" b="0" i="1" smtClean="0">
                        <a:solidFill>
                          <a:schemeClr val="tx1"/>
                        </a:solidFill>
                        <a:latin typeface="Cambria Math" panose="02040503050406030204" pitchFamily="18" charset="0"/>
                        <a:ea typeface="Cambria Math" panose="02040503050406030204" pitchFamily="18" charset="0"/>
                      </a:rPr>
                      <m:t>𝑢</m:t>
                    </m:r>
                  </m:oMath>
                </a14:m>
                <a:r>
                  <a:rPr lang="en-US" dirty="0" smtClean="0">
                    <a:solidFill>
                      <a:schemeClr val="tx1"/>
                    </a:solidFill>
                  </a:rPr>
                  <a:t> does </a:t>
                </a:r>
                <a:r>
                  <a:rPr lang="en-US" dirty="0">
                    <a:solidFill>
                      <a:schemeClr val="tx1"/>
                    </a:solidFill>
                  </a:rPr>
                  <a:t>not vary with </a:t>
                </a:r>
                <a14:m>
                  <m:oMath xmlns:m="http://schemas.openxmlformats.org/officeDocument/2006/math">
                    <m:r>
                      <a:rPr lang="en-US" i="1" smtClean="0">
                        <a:solidFill>
                          <a:schemeClr val="tx1"/>
                        </a:solidFill>
                        <a:latin typeface="Cambria Math" panose="02040503050406030204" pitchFamily="18" charset="0"/>
                      </a:rPr>
                      <m:t>𝑥</m:t>
                    </m:r>
                  </m:oMath>
                </a14:m>
                <a:r>
                  <a:rPr lang="en-US" dirty="0">
                    <a:solidFill>
                      <a:schemeClr val="tx1"/>
                    </a:solidFill>
                  </a:rPr>
                  <a:t>, implying that </a:t>
                </a:r>
                <a14:m>
                  <m:oMath xmlns:m="http://schemas.openxmlformats.org/officeDocument/2006/math">
                    <m:r>
                      <a:rPr lang="en-US" i="1" smtClean="0">
                        <a:solidFill>
                          <a:schemeClr val="tx1"/>
                        </a:solidFill>
                        <a:latin typeface="Cambria Math" panose="02040503050406030204" pitchFamily="18" charset="0"/>
                      </a:rPr>
                      <m:t>𝑥</m:t>
                    </m:r>
                  </m:oMath>
                </a14:m>
                <a:r>
                  <a:rPr lang="en-US" dirty="0">
                    <a:solidFill>
                      <a:schemeClr val="tx1"/>
                    </a:solidFill>
                  </a:rPr>
                  <a:t> and </a:t>
                </a:r>
                <a14:m>
                  <m:oMath xmlns:m="http://schemas.openxmlformats.org/officeDocument/2006/math">
                    <m:r>
                      <a:rPr lang="fr-FR" b="0" i="1" smtClean="0">
                        <a:solidFill>
                          <a:schemeClr val="tx1"/>
                        </a:solidFill>
                        <a:latin typeface="Cambria Math" panose="02040503050406030204" pitchFamily="18" charset="0"/>
                        <a:ea typeface="Cambria Math" panose="02040503050406030204" pitchFamily="18" charset="0"/>
                      </a:rPr>
                      <m:t>𝑢</m:t>
                    </m:r>
                  </m:oMath>
                </a14:m>
                <a:r>
                  <a:rPr lang="en-US" dirty="0">
                    <a:solidFill>
                      <a:schemeClr val="tx1"/>
                    </a:solidFill>
                  </a:rPr>
                  <a:t> are uncorrelated</a:t>
                </a:r>
                <a:r>
                  <a:rPr lang="en-US" dirty="0" smtClean="0">
                    <a:solidFill>
                      <a:schemeClr val="tx1"/>
                    </a:solidFill>
                  </a:rPr>
                  <a:t>.</a:t>
                </a:r>
              </a:p>
              <a:p>
                <a:pPr marL="358775" indent="-269875" algn="just">
                  <a:lnSpc>
                    <a:spcPct val="150000"/>
                  </a:lnSpc>
                </a:pPr>
                <a:endParaRPr lang="en-US" dirty="0">
                  <a:solidFill>
                    <a:schemeClr val="tx1"/>
                  </a:solidFill>
                </a:endParaRPr>
              </a:p>
              <a:p>
                <a:pPr marL="358775" indent="-269875" algn="just">
                  <a:lnSpc>
                    <a:spcPct val="150000"/>
                  </a:lnSpc>
                </a:pPr>
                <a:r>
                  <a:rPr lang="en-US" dirty="0" smtClean="0">
                    <a:solidFill>
                      <a:schemeClr val="tx1"/>
                    </a:solidFill>
                  </a:rPr>
                  <a:t>If those two assumptions hold</a:t>
                </a:r>
                <a:r>
                  <a:rPr lang="en-US" dirty="0">
                    <a:solidFill>
                      <a:schemeClr val="tx1"/>
                    </a:solidFill>
                  </a:rPr>
                  <a:t>, ordinary least squares will produce unbiased estimates of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𝛽</m:t>
                    </m:r>
                  </m:oMath>
                </a14:m>
                <a:r>
                  <a:rPr lang="en-US" dirty="0" smtClean="0">
                    <a:solidFill>
                      <a:schemeClr val="tx1"/>
                    </a:solidFill>
                  </a:rPr>
                  <a:t>.</a:t>
                </a:r>
              </a:p>
              <a:p>
                <a:pPr marL="358775" indent="-269875" algn="just">
                  <a:lnSpc>
                    <a:spcPct val="150000"/>
                  </a:lnSpc>
                </a:pPr>
                <a:endParaRPr lang="en-US" dirty="0" smtClean="0">
                  <a:solidFill>
                    <a:schemeClr val="tx1"/>
                  </a:solidFill>
                </a:endParaRPr>
              </a:p>
              <a:p>
                <a:pPr marL="358775" indent="-269875" algn="just">
                  <a:lnSpc>
                    <a:spcPct val="150000"/>
                  </a:lnSpc>
                </a:pPr>
                <a:r>
                  <a:rPr lang="en-US" dirty="0" smtClean="0">
                    <a:solidFill>
                      <a:schemeClr val="tx1"/>
                    </a:solidFill>
                  </a:rPr>
                  <a:t>A first problem with using LPM to explain a binary event, coded with a dichotomous variable, is the apparent difficulty of interpretation of the parameters </a:t>
                </a:r>
                <a14:m>
                  <m:oMath xmlns:m="http://schemas.openxmlformats.org/officeDocument/2006/math">
                    <m:r>
                      <a:rPr lang="en-US" i="1" smtClean="0">
                        <a:solidFill>
                          <a:schemeClr val="tx1"/>
                        </a:solidFill>
                        <a:latin typeface="Cambria Math"/>
                      </a:rPr>
                      <m:t>𝛽</m:t>
                    </m:r>
                    <m:r>
                      <a:rPr lang="en-US" b="0" i="1" smtClean="0">
                        <a:solidFill>
                          <a:schemeClr val="tx1"/>
                        </a:solidFill>
                        <a:latin typeface="Cambria Math" panose="02040503050406030204" pitchFamily="18" charset="0"/>
                      </a:rPr>
                      <m:t>.</m:t>
                    </m:r>
                  </m:oMath>
                </a14:m>
                <a:r>
                  <a:rPr lang="en-US" dirty="0">
                    <a:solidFill>
                      <a:schemeClr val="tx1"/>
                    </a:solidFill>
                  </a:rPr>
                  <a:t> </a:t>
                </a:r>
                <a:r>
                  <a:rPr lang="en-US" dirty="0" smtClean="0">
                    <a:solidFill>
                      <a:schemeClr val="tx1"/>
                    </a:solidFill>
                  </a:rPr>
                  <a:t>In fact</a:t>
                </a:r>
                <a:r>
                  <a:rPr lang="en-US" dirty="0">
                    <a:solidFill>
                      <a:schemeClr val="tx1"/>
                    </a:solidFill>
                  </a:rPr>
                  <a:t>, </a:t>
                </a:r>
                <a:r>
                  <a:rPr lang="en-US" dirty="0" smtClean="0">
                    <a:solidFill>
                      <a:schemeClr val="tx1"/>
                    </a:solidFill>
                  </a:rPr>
                  <a:t>a </a:t>
                </a:r>
                <a:r>
                  <a:rPr lang="en-US" dirty="0">
                    <a:solidFill>
                      <a:schemeClr val="tx1"/>
                    </a:solidFill>
                  </a:rPr>
                  <a:t>1-unit change in </a:t>
                </a:r>
                <a14:m>
                  <m:oMath xmlns:m="http://schemas.openxmlformats.org/officeDocument/2006/math">
                    <m:r>
                      <a:rPr lang="en-US" i="1" dirty="0" smtClean="0">
                        <a:solidFill>
                          <a:schemeClr val="tx1"/>
                        </a:solidFill>
                        <a:latin typeface="Cambria Math" panose="02040503050406030204" pitchFamily="18" charset="0"/>
                      </a:rPr>
                      <m:t>𝑥</m:t>
                    </m:r>
                  </m:oMath>
                </a14:m>
                <a:r>
                  <a:rPr lang="en-US" dirty="0">
                    <a:solidFill>
                      <a:schemeClr val="tx1"/>
                    </a:solidFill>
                  </a:rPr>
                  <a:t> produces a change </a:t>
                </a:r>
                <a:r>
                  <a:rPr lang="en-US" dirty="0" smtClean="0">
                    <a:solidFill>
                      <a:schemeClr val="tx1"/>
                    </a:solidFill>
                  </a:rPr>
                  <a:t>of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𝛽</m:t>
                    </m:r>
                  </m:oMath>
                </a14:m>
                <a:r>
                  <a:rPr lang="en-US" dirty="0" smtClean="0">
                    <a:solidFill>
                      <a:schemeClr val="tx1"/>
                    </a:solidFill>
                  </a:rPr>
                  <a:t> in </a:t>
                </a:r>
                <a:r>
                  <a:rPr lang="en-US" dirty="0">
                    <a:solidFill>
                      <a:schemeClr val="tx1"/>
                    </a:solidFill>
                  </a:rPr>
                  <a:t>the probability that </a:t>
                </a:r>
                <a14:m>
                  <m:oMath xmlns:m="http://schemas.openxmlformats.org/officeDocument/2006/math">
                    <m:r>
                      <a:rPr lang="en-US" i="1" dirty="0" smtClean="0">
                        <a:solidFill>
                          <a:schemeClr val="tx1"/>
                        </a:solidFill>
                        <a:latin typeface="Cambria Math" panose="02040503050406030204" pitchFamily="18" charset="0"/>
                      </a:rPr>
                      <m:t>𝑦</m:t>
                    </m:r>
                    <m:r>
                      <a:rPr lang="en-US" i="1" dirty="0" smtClean="0">
                        <a:solidFill>
                          <a:schemeClr val="tx1"/>
                        </a:solidFill>
                        <a:latin typeface="Cambria Math" panose="02040503050406030204" pitchFamily="18" charset="0"/>
                      </a:rPr>
                      <m:t>=1</m:t>
                    </m:r>
                  </m:oMath>
                </a14:m>
                <a:r>
                  <a:rPr lang="en-US" dirty="0">
                    <a:solidFill>
                      <a:schemeClr val="tx1"/>
                    </a:solidFill>
                  </a:rPr>
                  <a:t>.</a:t>
                </a:r>
                <a:endParaRPr lang="en-US" sz="1800" dirty="0" smtClean="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0" y="692696"/>
                <a:ext cx="9111408" cy="6336704"/>
              </a:xfrm>
              <a:blipFill>
                <a:blip r:embed="rId2"/>
                <a:stretch>
                  <a:fillRect r="-268"/>
                </a:stretch>
              </a:blipFill>
            </p:spPr>
            <p:txBody>
              <a:bodyPr/>
              <a:lstStyle/>
              <a:p>
                <a:r>
                  <a:rPr lang="fr-FR">
                    <a:noFill/>
                  </a:rPr>
                  <a:t> </a:t>
                </a:r>
              </a:p>
            </p:txBody>
          </p:sp>
        </mc:Fallback>
      </mc:AlternateContent>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6443731"/>
            <a:ext cx="1403648" cy="828537"/>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63744" y="25665"/>
            <a:ext cx="1547664" cy="690991"/>
          </a:xfrm>
          <a:prstGeom prst="rect">
            <a:avLst/>
          </a:prstGeom>
        </p:spPr>
      </p:pic>
      <p:sp>
        <p:nvSpPr>
          <p:cNvPr id="8" name="ZoneTexte 7"/>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91120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84763" y="114225"/>
            <a:ext cx="8229600" cy="504056"/>
          </a:xfrm>
        </p:spPr>
        <p:txBody>
          <a:bodyPr/>
          <a:lstStyle/>
          <a:p>
            <a:pPr algn="l"/>
            <a:r>
              <a:rPr lang="fr-FR" sz="3200" dirty="0" err="1"/>
              <a:t>Linear</a:t>
            </a:r>
            <a:r>
              <a:rPr lang="fr-FR" sz="3200" dirty="0"/>
              <a:t> </a:t>
            </a:r>
            <a:r>
              <a:rPr lang="fr-FR" sz="3200" dirty="0" err="1"/>
              <a:t>Probability</a:t>
            </a:r>
            <a:r>
              <a:rPr lang="fr-FR" sz="3200" dirty="0"/>
              <a:t> Model (LPM)</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0" y="692696"/>
                <a:ext cx="8999127" cy="5380538"/>
              </a:xfrm>
            </p:spPr>
            <p:txBody>
              <a:bodyPr>
                <a:normAutofit fontScale="85000" lnSpcReduction="10000"/>
              </a:bodyPr>
              <a:lstStyle/>
              <a:p>
                <a:pPr marL="265113" indent="-176213" algn="just">
                  <a:lnSpc>
                    <a:spcPct val="150000"/>
                  </a:lnSpc>
                </a:pPr>
                <a:r>
                  <a:rPr lang="en-US" sz="1800" dirty="0" smtClean="0">
                    <a:solidFill>
                      <a:schemeClr val="tx1"/>
                    </a:solidFill>
                  </a:rPr>
                  <a:t>The remaining basic hypothesis are:</a:t>
                </a:r>
              </a:p>
              <a:p>
                <a:pPr marL="265113" indent="-176213" algn="just">
                  <a:lnSpc>
                    <a:spcPct val="150000"/>
                  </a:lnSpc>
                </a:pPr>
                <a:r>
                  <a:rPr lang="en-US" sz="1800" dirty="0" smtClean="0">
                    <a:solidFill>
                      <a:schemeClr val="tx1"/>
                    </a:solidFill>
                  </a:rPr>
                  <a:t>The homoscedasticity assumption </a:t>
                </a:r>
                <a:r>
                  <a:rPr lang="en-US" sz="1800" dirty="0">
                    <a:solidFill>
                      <a:schemeClr val="tx1"/>
                    </a:solidFill>
                  </a:rPr>
                  <a:t>says that the variance of </a:t>
                </a:r>
                <a14:m>
                  <m:oMath xmlns:m="http://schemas.openxmlformats.org/officeDocument/2006/math">
                    <m:r>
                      <a:rPr lang="fr-FR" sz="1800" b="0" i="1" smtClean="0">
                        <a:solidFill>
                          <a:schemeClr val="tx1"/>
                        </a:solidFill>
                        <a:latin typeface="Cambria Math" panose="02040503050406030204" pitchFamily="18" charset="0"/>
                        <a:ea typeface="Cambria Math" panose="02040503050406030204" pitchFamily="18" charset="0"/>
                      </a:rPr>
                      <m:t>𝑢</m:t>
                    </m:r>
                  </m:oMath>
                </a14:m>
                <a:r>
                  <a:rPr lang="en-US" sz="1800" dirty="0" smtClean="0">
                    <a:solidFill>
                      <a:schemeClr val="tx1"/>
                    </a:solidFill>
                  </a:rPr>
                  <a:t> </a:t>
                </a:r>
                <a:r>
                  <a:rPr lang="en-US" sz="1800" dirty="0">
                    <a:solidFill>
                      <a:schemeClr val="tx1"/>
                    </a:solidFill>
                  </a:rPr>
                  <a:t>is the same for all observations</a:t>
                </a:r>
                <a:r>
                  <a:rPr lang="en-US" sz="1800" dirty="0" smtClean="0">
                    <a:solidFill>
                      <a:schemeClr val="tx1"/>
                    </a:solidFill>
                  </a:rPr>
                  <a:t>:</a:t>
                </a:r>
              </a:p>
              <a:p>
                <a:pPr marL="88900" indent="0" algn="just">
                  <a:lnSpc>
                    <a:spcPct val="150000"/>
                  </a:lnSpc>
                  <a:buNone/>
                </a:pPr>
                <a14:m>
                  <m:oMathPara xmlns:m="http://schemas.openxmlformats.org/officeDocument/2006/math">
                    <m:oMathParaPr>
                      <m:jc m:val="centerGroup"/>
                    </m:oMathParaPr>
                    <m:oMath xmlns:m="http://schemas.openxmlformats.org/officeDocument/2006/math">
                      <m:r>
                        <m:rPr>
                          <m:brk m:alnAt="7"/>
                        </m:rPr>
                        <a:rPr lang="en-US" sz="2000" i="1">
                          <a:solidFill>
                            <a:schemeClr val="tx1"/>
                          </a:solidFill>
                          <a:latin typeface="Cambria Math"/>
                        </a:rPr>
                        <m:t>𝑣</m:t>
                      </m:r>
                      <m:r>
                        <a:rPr lang="en-US" sz="2000" i="1">
                          <a:solidFill>
                            <a:schemeClr val="tx1"/>
                          </a:solidFill>
                          <a:latin typeface="Cambria Math"/>
                        </a:rPr>
                        <m:t>𝑎𝑟</m:t>
                      </m:r>
                      <m:d>
                        <m:dPr>
                          <m:ctrlPr>
                            <a:rPr lang="en-US" sz="2000" i="1">
                              <a:solidFill>
                                <a:schemeClr val="tx1"/>
                              </a:solidFill>
                              <a:latin typeface="Cambria Math" panose="02040503050406030204" pitchFamily="18" charset="0"/>
                            </a:rPr>
                          </m:ctrlPr>
                        </m:d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𝑢</m:t>
                              </m:r>
                            </m:e>
                            <m:sub>
                              <m:r>
                                <a:rPr lang="en-US" sz="2000" i="1">
                                  <a:solidFill>
                                    <a:schemeClr val="tx1"/>
                                  </a:solidFill>
                                  <a:latin typeface="Cambria Math"/>
                                </a:rPr>
                                <m:t>𝑖</m:t>
                              </m:r>
                            </m:sub>
                          </m:sSub>
                        </m:e>
                      </m:d>
                      <m:r>
                        <a:rPr lang="en-US" sz="2000" b="0" i="0" smtClean="0">
                          <a:solidFill>
                            <a:schemeClr val="tx1"/>
                          </a:solidFill>
                          <a:latin typeface="Cambria Math"/>
                        </a:rPr>
                        <m:t>=</m:t>
                      </m:r>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a:ea typeface="Cambria Math"/>
                            </a:rPr>
                            <m:t>𝜎</m:t>
                          </m:r>
                        </m:e>
                        <m:sup>
                          <m:r>
                            <a:rPr lang="en-US" sz="2000" b="0" i="1" smtClean="0">
                              <a:solidFill>
                                <a:schemeClr val="tx1"/>
                              </a:solidFill>
                              <a:latin typeface="Cambria Math"/>
                            </a:rPr>
                            <m:t>2</m:t>
                          </m:r>
                        </m:sup>
                      </m:sSup>
                    </m:oMath>
                  </m:oMathPara>
                </a14:m>
                <a:endParaRPr lang="en-US" sz="2100" dirty="0" smtClean="0">
                  <a:solidFill>
                    <a:schemeClr val="tx1"/>
                  </a:solidFill>
                </a:endParaRPr>
              </a:p>
              <a:p>
                <a:pPr marL="88900" indent="0" algn="just">
                  <a:lnSpc>
                    <a:spcPct val="150000"/>
                  </a:lnSpc>
                  <a:buNone/>
                </a:pPr>
                <a:r>
                  <a:rPr lang="en-US" sz="2100" dirty="0" smtClean="0">
                    <a:solidFill>
                      <a:schemeClr val="tx1"/>
                    </a:solidFill>
                  </a:rPr>
                  <a:t> </a:t>
                </a:r>
              </a:p>
              <a:p>
                <a:pPr marL="265113" indent="-176213" algn="just">
                  <a:lnSpc>
                    <a:spcPct val="150000"/>
                  </a:lnSpc>
                </a:pPr>
                <a:r>
                  <a:rPr lang="en-US" sz="1800" dirty="0" smtClean="0">
                    <a:solidFill>
                      <a:schemeClr val="tx1"/>
                    </a:solidFill>
                  </a:rPr>
                  <a:t>The no correlation assumption between error terms says </a:t>
                </a:r>
                <a:r>
                  <a:rPr lang="en-US" sz="1800" dirty="0">
                    <a:solidFill>
                      <a:schemeClr val="tx1"/>
                    </a:solidFill>
                  </a:rPr>
                  <a:t>that the random disturbance for one observation is uncorrelated with </a:t>
                </a:r>
                <a:r>
                  <a:rPr lang="en-US" sz="1800" dirty="0" smtClean="0">
                    <a:solidFill>
                      <a:schemeClr val="tx1"/>
                    </a:solidFill>
                  </a:rPr>
                  <a:t>the random </a:t>
                </a:r>
                <a:r>
                  <a:rPr lang="en-US" sz="1800" dirty="0">
                    <a:solidFill>
                      <a:schemeClr val="tx1"/>
                    </a:solidFill>
                  </a:rPr>
                  <a:t>disturbance for any other </a:t>
                </a:r>
                <a:r>
                  <a:rPr lang="en-US" sz="1800" dirty="0" smtClean="0">
                    <a:solidFill>
                      <a:schemeClr val="tx1"/>
                    </a:solidFill>
                  </a:rPr>
                  <a:t>observation:</a:t>
                </a:r>
              </a:p>
              <a:p>
                <a:pPr marL="88900" indent="0" algn="ctr">
                  <a:lnSpc>
                    <a:spcPct val="150000"/>
                  </a:lnSpc>
                  <a:buNone/>
                </a:pPr>
                <a14:m>
                  <m:oMath xmlns:m="http://schemas.openxmlformats.org/officeDocument/2006/math">
                    <m:r>
                      <a:rPr lang="en-US" sz="1800" b="0" i="1" smtClean="0">
                        <a:solidFill>
                          <a:schemeClr val="tx1"/>
                        </a:solidFill>
                        <a:latin typeface="Cambria Math"/>
                      </a:rPr>
                      <m:t>𝐶𝑜𝑣</m:t>
                    </m:r>
                    <m:r>
                      <a:rPr lang="en-US" sz="1800" b="0" i="1" smtClean="0">
                        <a:solidFill>
                          <a:schemeClr val="tx1"/>
                        </a:solidFill>
                        <a:latin typeface="Cambria Math"/>
                      </a:rPr>
                      <m:t>(</m:t>
                    </m:r>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a:rPr>
                          <m:t>𝑢</m:t>
                        </m:r>
                      </m:e>
                      <m:sub>
                        <m:r>
                          <a:rPr lang="en-US" sz="1800" b="0" i="1" smtClean="0">
                            <a:solidFill>
                              <a:schemeClr val="tx1"/>
                            </a:solidFill>
                            <a:latin typeface="Cambria Math"/>
                          </a:rPr>
                          <m:t>𝑖</m:t>
                        </m:r>
                      </m:sub>
                    </m:sSub>
                    <m:r>
                      <a:rPr lang="en-US" sz="1800" b="0" i="1" smtClean="0">
                        <a:solidFill>
                          <a:schemeClr val="tx1"/>
                        </a:solidFill>
                        <a:latin typeface="Cambria Math"/>
                      </a:rPr>
                      <m:t>,</m:t>
                    </m:r>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a:rPr>
                          <m:t>𝑢</m:t>
                        </m:r>
                      </m:e>
                      <m:sub>
                        <m:r>
                          <a:rPr lang="en-US" sz="1800" b="0" i="1" smtClean="0">
                            <a:solidFill>
                              <a:schemeClr val="tx1"/>
                            </a:solidFill>
                            <a:latin typeface="Cambria Math"/>
                          </a:rPr>
                          <m:t>𝑗</m:t>
                        </m:r>
                      </m:sub>
                    </m:sSub>
                    <m:r>
                      <a:rPr lang="en-US" sz="1800" b="0" i="1" smtClean="0">
                        <a:solidFill>
                          <a:schemeClr val="tx1"/>
                        </a:solidFill>
                        <a:latin typeface="Cambria Math"/>
                      </a:rPr>
                      <m:t>)</m:t>
                    </m:r>
                  </m:oMath>
                </a14:m>
                <a:r>
                  <a:rPr lang="en-US" sz="1800" dirty="0" smtClean="0">
                    <a:solidFill>
                      <a:schemeClr val="tx1"/>
                    </a:solidFill>
                  </a:rPr>
                  <a:t>=0</a:t>
                </a:r>
              </a:p>
              <a:p>
                <a:pPr marL="285750" indent="-196850" algn="just">
                  <a:lnSpc>
                    <a:spcPct val="150000"/>
                  </a:lnSpc>
                </a:pPr>
                <a:r>
                  <a:rPr lang="en-US" sz="1800" dirty="0" smtClean="0">
                    <a:solidFill>
                      <a:schemeClr val="tx1"/>
                    </a:solidFill>
                  </a:rPr>
                  <a:t>The last assumption says </a:t>
                </a:r>
                <a:r>
                  <a:rPr lang="en-US" sz="1800" dirty="0">
                    <a:solidFill>
                      <a:schemeClr val="tx1"/>
                    </a:solidFill>
                  </a:rPr>
                  <a:t>that the </a:t>
                </a:r>
                <a:r>
                  <a:rPr lang="en-US" sz="1800" dirty="0" smtClean="0">
                    <a:solidFill>
                      <a:schemeClr val="tx1"/>
                    </a:solidFill>
                  </a:rPr>
                  <a:t>random disturbance </a:t>
                </a:r>
                <a:r>
                  <a:rPr lang="en-US" sz="1800" dirty="0">
                    <a:solidFill>
                      <a:schemeClr val="tx1"/>
                    </a:solidFill>
                  </a:rPr>
                  <a:t>is normally distributed</a:t>
                </a:r>
                <a:r>
                  <a:rPr lang="en-US" sz="1800" dirty="0" smtClean="0">
                    <a:solidFill>
                      <a:schemeClr val="tx1"/>
                    </a:solidFill>
                  </a:rPr>
                  <a:t>.</a:t>
                </a:r>
              </a:p>
              <a:p>
                <a:pPr marL="285750" indent="-196850" algn="just">
                  <a:lnSpc>
                    <a:spcPct val="150000"/>
                  </a:lnSpc>
                </a:pPr>
                <a:r>
                  <a:rPr lang="en-US" sz="1800" dirty="0" smtClean="0">
                    <a:solidFill>
                      <a:schemeClr val="tx1"/>
                    </a:solidFill>
                  </a:rPr>
                  <a:t>If assumptions 1 </a:t>
                </a:r>
                <a:r>
                  <a:rPr lang="en-US" sz="1800" dirty="0">
                    <a:solidFill>
                      <a:schemeClr val="tx1"/>
                    </a:solidFill>
                  </a:rPr>
                  <a:t>and 2 are </a:t>
                </a:r>
                <a:r>
                  <a:rPr lang="en-US" sz="1800" dirty="0" smtClean="0">
                    <a:solidFill>
                      <a:schemeClr val="tx1"/>
                    </a:solidFill>
                  </a:rPr>
                  <a:t>true, </a:t>
                </a:r>
                <a:r>
                  <a:rPr lang="en-US" sz="1800" dirty="0">
                    <a:solidFill>
                      <a:schemeClr val="tx1"/>
                    </a:solidFill>
                  </a:rPr>
                  <a:t>then </a:t>
                </a:r>
                <a:r>
                  <a:rPr lang="en-US" sz="1800" dirty="0" smtClean="0">
                    <a:solidFill>
                      <a:schemeClr val="tx1"/>
                    </a:solidFill>
                  </a:rPr>
                  <a:t>the error </a:t>
                </a:r>
                <a:r>
                  <a:rPr lang="en-US" sz="1800" dirty="0">
                    <a:solidFill>
                      <a:schemeClr val="tx1"/>
                    </a:solidFill>
                  </a:rPr>
                  <a:t>terms </a:t>
                </a:r>
                <a:r>
                  <a:rPr lang="en-US" sz="1800" dirty="0" smtClean="0">
                    <a:solidFill>
                      <a:schemeClr val="tx1"/>
                    </a:solidFill>
                  </a:rPr>
                  <a:t>can </a:t>
                </a:r>
                <a:r>
                  <a:rPr lang="en-US" sz="1800" dirty="0">
                    <a:solidFill>
                      <a:schemeClr val="tx1"/>
                    </a:solidFill>
                  </a:rPr>
                  <a:t>only take on two </a:t>
                </a:r>
                <a:r>
                  <a:rPr lang="en-US" sz="1800" dirty="0" smtClean="0">
                    <a:solidFill>
                      <a:schemeClr val="tx1"/>
                    </a:solidFill>
                  </a:rPr>
                  <a:t>values and are not normally distributed. The normality assumption is false!</a:t>
                </a:r>
              </a:p>
              <a:p>
                <a:pPr marL="285750" indent="-196850" algn="just">
                  <a:lnSpc>
                    <a:spcPct val="150000"/>
                  </a:lnSpc>
                </a:pPr>
                <a:r>
                  <a:rPr lang="en-US" sz="1800" dirty="0" smtClean="0">
                    <a:solidFill>
                      <a:schemeClr val="tx1"/>
                    </a:solidFill>
                  </a:rPr>
                  <a:t>The </a:t>
                </a:r>
                <a:r>
                  <a:rPr lang="en-US" sz="1800" dirty="0">
                    <a:solidFill>
                      <a:schemeClr val="tx1"/>
                    </a:solidFill>
                  </a:rPr>
                  <a:t>normality assumption is not needed if the sample is </a:t>
                </a:r>
                <a:r>
                  <a:rPr lang="en-US" sz="1800" dirty="0" smtClean="0">
                    <a:solidFill>
                      <a:schemeClr val="tx1"/>
                    </a:solidFill>
                  </a:rPr>
                  <a:t>large</a:t>
                </a:r>
                <a:r>
                  <a:rPr lang="en-US" sz="1800" dirty="0">
                    <a:solidFill>
                      <a:schemeClr val="tx1"/>
                    </a:solidFill>
                  </a:rPr>
                  <a:t>. The </a:t>
                </a:r>
                <a:r>
                  <a:rPr lang="en-US" sz="1800" dirty="0" smtClean="0">
                    <a:solidFill>
                      <a:schemeClr val="tx1"/>
                    </a:solidFill>
                  </a:rPr>
                  <a:t>central limit </a:t>
                </a:r>
                <a:r>
                  <a:rPr lang="en-US" sz="1800" dirty="0">
                    <a:solidFill>
                      <a:schemeClr val="tx1"/>
                    </a:solidFill>
                  </a:rPr>
                  <a:t>theorem assures </a:t>
                </a:r>
                <a:r>
                  <a:rPr lang="en-US" sz="1800" dirty="0" smtClean="0">
                    <a:solidFill>
                      <a:schemeClr val="tx1"/>
                    </a:solidFill>
                  </a:rPr>
                  <a:t>that </a:t>
                </a:r>
                <a:r>
                  <a:rPr lang="en-US" sz="1800" dirty="0">
                    <a:solidFill>
                      <a:schemeClr val="tx1"/>
                    </a:solidFill>
                  </a:rPr>
                  <a:t>coefficient estimates will have </a:t>
                </a:r>
                <a:r>
                  <a:rPr lang="en-US" sz="1800" dirty="0" smtClean="0">
                    <a:solidFill>
                      <a:schemeClr val="tx1"/>
                    </a:solidFill>
                  </a:rPr>
                  <a:t>an </a:t>
                </a:r>
                <a:r>
                  <a:rPr lang="en-US" sz="1800" dirty="0">
                    <a:solidFill>
                      <a:schemeClr val="tx1"/>
                    </a:solidFill>
                  </a:rPr>
                  <a:t>approximately normal </a:t>
                </a:r>
                <a:r>
                  <a:rPr lang="en-US" sz="1800" dirty="0" smtClean="0">
                    <a:solidFill>
                      <a:schemeClr val="tx1"/>
                    </a:solidFill>
                  </a:rPr>
                  <a:t>distribution even </a:t>
                </a:r>
                <a:r>
                  <a:rPr lang="en-US" sz="1800" dirty="0">
                    <a:solidFill>
                      <a:schemeClr val="tx1"/>
                    </a:solidFill>
                  </a:rPr>
                  <a:t>when </a:t>
                </a:r>
                <a14:m>
                  <m:oMath xmlns:m="http://schemas.openxmlformats.org/officeDocument/2006/math">
                    <m:r>
                      <a:rPr lang="fr-FR" sz="1800" b="0" i="1" smtClean="0">
                        <a:solidFill>
                          <a:schemeClr val="tx1"/>
                        </a:solidFill>
                        <a:latin typeface="Cambria Math" panose="02040503050406030204" pitchFamily="18" charset="0"/>
                      </a:rPr>
                      <m:t>𝑢</m:t>
                    </m:r>
                  </m:oMath>
                </a14:m>
                <a:r>
                  <a:rPr lang="en-US" sz="1800" dirty="0" smtClean="0">
                    <a:solidFill>
                      <a:schemeClr val="tx1"/>
                    </a:solidFill>
                  </a:rPr>
                  <a:t> is </a:t>
                </a:r>
                <a:r>
                  <a:rPr lang="en-US" sz="1800" dirty="0">
                    <a:solidFill>
                      <a:schemeClr val="tx1"/>
                    </a:solidFill>
                  </a:rPr>
                  <a:t>not normally distributed. That means that we can </a:t>
                </a:r>
                <a:r>
                  <a:rPr lang="en-US" sz="1800" dirty="0" smtClean="0">
                    <a:solidFill>
                      <a:schemeClr val="tx1"/>
                    </a:solidFill>
                  </a:rPr>
                  <a:t>still use </a:t>
                </a:r>
                <a:r>
                  <a:rPr lang="en-US" sz="1800" dirty="0">
                    <a:solidFill>
                      <a:schemeClr val="tx1"/>
                    </a:solidFill>
                  </a:rPr>
                  <a:t>a normal table to calculate p- values and confidence intervals. If the sample is small</a:t>
                </a:r>
                <a:r>
                  <a:rPr lang="en-US" sz="1800" dirty="0" smtClean="0">
                    <a:solidFill>
                      <a:schemeClr val="tx1"/>
                    </a:solidFill>
                  </a:rPr>
                  <a:t>, these </a:t>
                </a:r>
                <a:r>
                  <a:rPr lang="en-US" sz="1800" dirty="0">
                    <a:solidFill>
                      <a:schemeClr val="tx1"/>
                    </a:solidFill>
                  </a:rPr>
                  <a:t>approximations could be poor.</a:t>
                </a:r>
                <a:endParaRPr lang="en-US" sz="1800" dirty="0" smtClean="0">
                  <a:solidFill>
                    <a:schemeClr val="tx1"/>
                  </a:solidFill>
                </a:endParaRPr>
              </a:p>
              <a:p>
                <a:pPr marL="285750" indent="-196850" algn="just">
                  <a:lnSpc>
                    <a:spcPct val="150000"/>
                  </a:lnSpc>
                </a:pPr>
                <a:endParaRPr lang="en-US" sz="1800" dirty="0" smtClean="0">
                  <a:solidFill>
                    <a:schemeClr val="tx1"/>
                  </a:solidFill>
                </a:endParaRPr>
              </a:p>
              <a:p>
                <a:pPr marL="88900" indent="0" algn="just">
                  <a:lnSpc>
                    <a:spcPct val="150000"/>
                  </a:lnSpc>
                  <a:buNone/>
                </a:pPr>
                <a:endParaRPr lang="fr-FR" sz="1800" dirty="0" smtClean="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0" y="692696"/>
                <a:ext cx="8999127" cy="5380538"/>
              </a:xfrm>
              <a:blipFill>
                <a:blip r:embed="rId2"/>
                <a:stretch>
                  <a:fillRect r="-271"/>
                </a:stretch>
              </a:blipFill>
            </p:spPr>
            <p:txBody>
              <a:bodyPr/>
              <a:lstStyle/>
              <a:p>
                <a:r>
                  <a:rPr lang="fr-FR">
                    <a:noFill/>
                  </a:rPr>
                  <a:t> </a:t>
                </a:r>
              </a:p>
            </p:txBody>
          </p:sp>
        </mc:Fallback>
      </mc:AlternateContent>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6073234"/>
            <a:ext cx="1403648" cy="828537"/>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55330" y="105876"/>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24852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55296" y="116631"/>
            <a:ext cx="8229600" cy="504056"/>
          </a:xfrm>
        </p:spPr>
        <p:txBody>
          <a:bodyPr/>
          <a:lstStyle/>
          <a:p>
            <a:pPr algn="l"/>
            <a:r>
              <a:rPr lang="fr-FR" sz="3200" dirty="0" err="1" smtClean="0"/>
              <a:t>Heteroscedasticity</a:t>
            </a:r>
            <a:endParaRPr lang="fr-FR" sz="3200"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178655" y="692696"/>
                <a:ext cx="8820472" cy="5361283"/>
              </a:xfrm>
            </p:spPr>
            <p:txBody>
              <a:bodyPr>
                <a:normAutofit/>
              </a:bodyPr>
              <a:lstStyle/>
              <a:p>
                <a:r>
                  <a:rPr lang="fr-FR" sz="1800" dirty="0" smtClean="0">
                    <a:solidFill>
                      <a:schemeClr val="tx1"/>
                    </a:solidFill>
                  </a:rPr>
                  <a:t>As </a:t>
                </a:r>
                <a:r>
                  <a:rPr lang="fr-FR" sz="1800" dirty="0" err="1" smtClean="0">
                    <a:solidFill>
                      <a:schemeClr val="tx1"/>
                    </a:solidFill>
                  </a:rPr>
                  <a:t>you</a:t>
                </a:r>
                <a:r>
                  <a:rPr lang="fr-FR" sz="1800" dirty="0" smtClean="0">
                    <a:solidFill>
                      <a:schemeClr val="tx1"/>
                    </a:solidFill>
                  </a:rPr>
                  <a:t> know </a:t>
                </a:r>
                <a:r>
                  <a:rPr lang="fr-FR" sz="1800" dirty="0" err="1" smtClean="0">
                    <a:solidFill>
                      <a:schemeClr val="tx1"/>
                    </a:solidFill>
                  </a:rPr>
                  <a:t>from</a:t>
                </a:r>
                <a:r>
                  <a:rPr lang="fr-FR" sz="1800" dirty="0" smtClean="0">
                    <a:solidFill>
                      <a:schemeClr val="tx1"/>
                    </a:solidFill>
                  </a:rPr>
                  <a:t> Ali </a:t>
                </a:r>
                <a:r>
                  <a:rPr lang="fr-FR" sz="1800" dirty="0" err="1" smtClean="0">
                    <a:solidFill>
                      <a:schemeClr val="tx1"/>
                    </a:solidFill>
                  </a:rPr>
                  <a:t>Skalli’s</a:t>
                </a:r>
                <a:r>
                  <a:rPr lang="fr-FR" sz="1800" dirty="0" smtClean="0">
                    <a:solidFill>
                      <a:schemeClr val="tx1"/>
                    </a:solidFill>
                  </a:rPr>
                  <a:t> lecture, the variance of the </a:t>
                </a:r>
                <a:r>
                  <a:rPr lang="fr-FR" sz="1800" dirty="0" err="1" smtClean="0">
                    <a:solidFill>
                      <a:schemeClr val="tx1"/>
                    </a:solidFill>
                  </a:rPr>
                  <a:t>error</a:t>
                </a:r>
                <a:r>
                  <a:rPr lang="fr-FR" sz="1800" dirty="0" smtClean="0">
                    <a:solidFill>
                      <a:schemeClr val="tx1"/>
                    </a:solidFill>
                  </a:rPr>
                  <a:t> </a:t>
                </a:r>
                <a:r>
                  <a:rPr lang="fr-FR" sz="1800" dirty="0" err="1" smtClean="0">
                    <a:solidFill>
                      <a:schemeClr val="tx1"/>
                    </a:solidFill>
                  </a:rPr>
                  <a:t>term</a:t>
                </a:r>
                <a:r>
                  <a:rPr lang="fr-FR" sz="1800" dirty="0" smtClean="0">
                    <a:solidFill>
                      <a:schemeClr val="tx1"/>
                    </a:solidFill>
                  </a:rPr>
                  <a:t> </a:t>
                </a:r>
                <a:r>
                  <a:rPr lang="fr-FR" sz="1800" dirty="0" err="1" smtClean="0">
                    <a:solidFill>
                      <a:schemeClr val="tx1"/>
                    </a:solidFill>
                  </a:rPr>
                  <a:t>is</a:t>
                </a:r>
                <a:r>
                  <a:rPr lang="fr-FR" sz="1800" dirty="0" smtClean="0">
                    <a:solidFill>
                      <a:schemeClr val="tx1"/>
                    </a:solidFill>
                  </a:rPr>
                  <a:t> </a:t>
                </a:r>
                <a:r>
                  <a:rPr lang="fr-FR" sz="1800" dirty="0" err="1" smtClean="0">
                    <a:solidFill>
                      <a:schemeClr val="tx1"/>
                    </a:solidFill>
                  </a:rPr>
                  <a:t>equal</a:t>
                </a:r>
                <a:r>
                  <a:rPr lang="fr-FR" sz="1800" dirty="0" smtClean="0">
                    <a:solidFill>
                      <a:schemeClr val="tx1"/>
                    </a:solidFill>
                  </a:rPr>
                  <a:t> to the variance of </a:t>
                </a:r>
                <a14:m>
                  <m:oMath xmlns:m="http://schemas.openxmlformats.org/officeDocument/2006/math">
                    <m:r>
                      <a:rPr lang="fr-FR" sz="1800" b="0" i="1" smtClean="0">
                        <a:solidFill>
                          <a:schemeClr val="tx1"/>
                        </a:solidFill>
                        <a:latin typeface="Cambria Math" panose="02040503050406030204" pitchFamily="18" charset="0"/>
                      </a:rPr>
                      <m:t>𝑦</m:t>
                    </m:r>
                  </m:oMath>
                </a14:m>
                <a:r>
                  <a:rPr lang="fr-FR" sz="1800" dirty="0" smtClean="0">
                    <a:solidFill>
                      <a:schemeClr val="tx1"/>
                    </a:solidFill>
                  </a:rPr>
                  <a:t>, and the variance of a </a:t>
                </a:r>
                <a:r>
                  <a:rPr lang="fr-FR" sz="1800" dirty="0" err="1" smtClean="0">
                    <a:solidFill>
                      <a:schemeClr val="tx1"/>
                    </a:solidFill>
                  </a:rPr>
                  <a:t>dummy</a:t>
                </a:r>
                <a:r>
                  <a:rPr lang="fr-FR" sz="1800" dirty="0" smtClean="0">
                    <a:solidFill>
                      <a:schemeClr val="tx1"/>
                    </a:solidFill>
                  </a:rPr>
                  <a:t> </a:t>
                </a:r>
                <a:r>
                  <a:rPr lang="fr-FR" sz="1800" dirty="0" err="1" smtClean="0">
                    <a:solidFill>
                      <a:schemeClr val="tx1"/>
                    </a:solidFill>
                  </a:rPr>
                  <a:t>is</a:t>
                </a:r>
                <a:r>
                  <a:rPr lang="fr-FR" sz="1800" dirty="0" smtClean="0">
                    <a:solidFill>
                      <a:schemeClr val="tx1"/>
                    </a:solidFill>
                  </a:rPr>
                  <a:t> the </a:t>
                </a:r>
                <a:r>
                  <a:rPr lang="fr-FR" sz="1800" dirty="0" err="1" smtClean="0">
                    <a:solidFill>
                      <a:schemeClr val="tx1"/>
                    </a:solidFill>
                  </a:rPr>
                  <a:t>product</a:t>
                </a:r>
                <a:r>
                  <a:rPr lang="fr-FR" sz="1800" dirty="0" smtClean="0">
                    <a:solidFill>
                      <a:schemeClr val="tx1"/>
                    </a:solidFill>
                  </a:rPr>
                  <a:t> :</a:t>
                </a:r>
              </a:p>
              <a:p>
                <a:endParaRPr lang="fr-FR" sz="1800" dirty="0">
                  <a:solidFill>
                    <a:schemeClr val="tx1"/>
                  </a:solidFill>
                </a:endParaRPr>
              </a:p>
              <a:p>
                <a:endParaRPr lang="fr-FR" sz="1800" dirty="0" smtClean="0">
                  <a:solidFill>
                    <a:schemeClr val="tx1"/>
                  </a:solidFill>
                </a:endParaRPr>
              </a:p>
              <a:p>
                <a:endParaRPr lang="fr-FR" sz="1800" dirty="0">
                  <a:solidFill>
                    <a:schemeClr val="tx1"/>
                  </a:solidFill>
                </a:endParaRPr>
              </a:p>
              <a:p>
                <a:endParaRPr lang="fr-FR" sz="1800" dirty="0" smtClean="0">
                  <a:solidFill>
                    <a:schemeClr val="tx1"/>
                  </a:solidFill>
                </a:endParaRPr>
              </a:p>
              <a:p>
                <a:endParaRPr lang="fr-FR" sz="1800" dirty="0"/>
              </a:p>
              <a:p>
                <a:endParaRPr lang="fr-FR" sz="1800" dirty="0" smtClean="0"/>
              </a:p>
              <a:p>
                <a:endParaRPr lang="fr-FR" sz="1800" dirty="0"/>
              </a:p>
              <a:p>
                <a:endParaRPr lang="fr-FR" sz="1800" dirty="0" smtClean="0"/>
              </a:p>
              <a:p>
                <a:endParaRPr lang="fr-FR" sz="1800" dirty="0"/>
              </a:p>
              <a:p>
                <a:endParaRPr lang="fr-FR" sz="1800" dirty="0" smtClean="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178655" y="692696"/>
                <a:ext cx="8820472" cy="5361283"/>
              </a:xfrm>
              <a:blipFill>
                <a:blip r:embed="rId2"/>
                <a:stretch>
                  <a:fillRect l="-415" t="-683"/>
                </a:stretch>
              </a:blipFill>
            </p:spPr>
            <p:txBody>
              <a:bodyPr/>
              <a:lstStyle/>
              <a:p>
                <a:r>
                  <a:rPr lang="fr-FR">
                    <a:noFill/>
                  </a:rPr>
                  <a:t> </a:t>
                </a:r>
              </a:p>
            </p:txBody>
          </p:sp>
        </mc:Fallback>
      </mc:AlternateContent>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5754637"/>
            <a:ext cx="1403648" cy="828537"/>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52320" y="116631"/>
            <a:ext cx="1547664" cy="690991"/>
          </a:xfrm>
          <a:prstGeom prst="rect">
            <a:avLst/>
          </a:prstGeom>
        </p:spPr>
      </p:pic>
      <mc:AlternateContent xmlns:mc="http://schemas.openxmlformats.org/markup-compatibility/2006" xmlns:a14="http://schemas.microsoft.com/office/drawing/2010/main">
        <mc:Choice Requires="a14">
          <p:sp>
            <p:nvSpPr>
              <p:cNvPr id="7" name="ZoneTexte 6"/>
              <p:cNvSpPr txBox="1"/>
              <p:nvPr/>
            </p:nvSpPr>
            <p:spPr>
              <a:xfrm>
                <a:off x="-4801" y="1308802"/>
                <a:ext cx="8999984" cy="4247317"/>
              </a:xfrm>
              <a:prstGeom prst="rect">
                <a:avLst/>
              </a:prstGeom>
              <a:noFill/>
            </p:spPr>
            <p:txBody>
              <a:bodyPr wrap="square" rtlCol="0">
                <a:spAutoFit/>
              </a:bodyPr>
              <a:lstStyle/>
              <a:p>
                <a:pPr marL="361950">
                  <a:lnSpc>
                    <a:spcPct val="150000"/>
                  </a:lnSpc>
                </a:pPr>
                <a14:m>
                  <m:oMathPara xmlns:m="http://schemas.openxmlformats.org/officeDocument/2006/math">
                    <m:oMathParaPr>
                      <m:jc m:val="centerGroup"/>
                    </m:oMathParaPr>
                    <m:oMath xmlns:m="http://schemas.openxmlformats.org/officeDocument/2006/math">
                      <m:r>
                        <m:rPr>
                          <m:brk m:alnAt="7"/>
                        </m:rPr>
                        <a:rPr lang="fr-FR" i="1">
                          <a:solidFill>
                            <a:prstClr val="white">
                              <a:lumMod val="50000"/>
                            </a:prstClr>
                          </a:solidFill>
                          <a:latin typeface="Cambria Math"/>
                        </a:rPr>
                        <m:t>𝑣</m:t>
                      </m:r>
                      <m:r>
                        <a:rPr lang="fr-FR" i="1">
                          <a:solidFill>
                            <a:prstClr val="white">
                              <a:lumMod val="50000"/>
                            </a:prstClr>
                          </a:solidFill>
                          <a:latin typeface="Cambria Math"/>
                        </a:rPr>
                        <m:t>𝑎𝑟</m:t>
                      </m:r>
                      <m:d>
                        <m:dPr>
                          <m:ctrlPr>
                            <a:rPr lang="fr-FR" i="1">
                              <a:solidFill>
                                <a:prstClr val="white">
                                  <a:lumMod val="50000"/>
                                </a:prstClr>
                              </a:solidFill>
                              <a:latin typeface="Cambria Math" panose="02040503050406030204" pitchFamily="18" charset="0"/>
                            </a:rPr>
                          </m:ctrlPr>
                        </m:dPr>
                        <m:e>
                          <m:sSub>
                            <m:sSubPr>
                              <m:ctrlPr>
                                <a:rPr lang="fr-FR" i="1">
                                  <a:solidFill>
                                    <a:prstClr val="white">
                                      <a:lumMod val="50000"/>
                                    </a:prstClr>
                                  </a:solidFill>
                                  <a:latin typeface="Cambria Math" panose="02040503050406030204" pitchFamily="18" charset="0"/>
                                </a:rPr>
                              </m:ctrlPr>
                            </m:sSubPr>
                            <m:e>
                              <m:r>
                                <a:rPr lang="fr-FR" i="1">
                                  <a:solidFill>
                                    <a:prstClr val="white">
                                      <a:lumMod val="50000"/>
                                    </a:prstClr>
                                  </a:solidFill>
                                  <a:latin typeface="Cambria Math"/>
                                </a:rPr>
                                <m:t>𝑢</m:t>
                              </m:r>
                            </m:e>
                            <m:sub>
                              <m:r>
                                <a:rPr lang="fr-FR" i="1">
                                  <a:solidFill>
                                    <a:prstClr val="white">
                                      <a:lumMod val="50000"/>
                                    </a:prstClr>
                                  </a:solidFill>
                                  <a:latin typeface="Cambria Math"/>
                                </a:rPr>
                                <m:t>𝑖</m:t>
                              </m:r>
                            </m:sub>
                          </m:sSub>
                        </m:e>
                      </m:d>
                      <m:r>
                        <a:rPr lang="fr-FR" i="1">
                          <a:solidFill>
                            <a:prstClr val="white">
                              <a:lumMod val="50000"/>
                            </a:prstClr>
                          </a:solidFill>
                          <a:latin typeface="Cambria Math" panose="02040503050406030204" pitchFamily="18" charset="0"/>
                        </a:rPr>
                        <m:t>=</m:t>
                      </m:r>
                      <m:r>
                        <a:rPr lang="fr-FR" i="1">
                          <a:solidFill>
                            <a:prstClr val="white">
                              <a:lumMod val="50000"/>
                            </a:prstClr>
                          </a:solidFill>
                          <a:latin typeface="Cambria Math"/>
                        </a:rPr>
                        <m:t>𝐸</m:t>
                      </m:r>
                      <m:d>
                        <m:dPr>
                          <m:ctrlPr>
                            <a:rPr lang="fr-FR" i="1">
                              <a:solidFill>
                                <a:prstClr val="white">
                                  <a:lumMod val="50000"/>
                                </a:prstClr>
                              </a:solidFill>
                              <a:latin typeface="Cambria Math" panose="02040503050406030204" pitchFamily="18" charset="0"/>
                            </a:rPr>
                          </m:ctrlPr>
                        </m:dPr>
                        <m:e>
                          <m:sSub>
                            <m:sSubPr>
                              <m:ctrlPr>
                                <a:rPr lang="fr-FR" i="1">
                                  <a:solidFill>
                                    <a:prstClr val="white">
                                      <a:lumMod val="50000"/>
                                    </a:prstClr>
                                  </a:solidFill>
                                  <a:latin typeface="Cambria Math" panose="02040503050406030204" pitchFamily="18" charset="0"/>
                                </a:rPr>
                              </m:ctrlPr>
                            </m:sSubPr>
                            <m:e>
                              <m:r>
                                <a:rPr lang="fr-FR" i="1">
                                  <a:solidFill>
                                    <a:prstClr val="white">
                                      <a:lumMod val="50000"/>
                                    </a:prstClr>
                                  </a:solidFill>
                                  <a:latin typeface="Cambria Math"/>
                                </a:rPr>
                                <m:t>𝑦</m:t>
                              </m:r>
                            </m:e>
                            <m:sub>
                              <m:r>
                                <a:rPr lang="fr-FR" i="1">
                                  <a:solidFill>
                                    <a:prstClr val="white">
                                      <a:lumMod val="50000"/>
                                    </a:prstClr>
                                  </a:solidFill>
                                  <a:latin typeface="Cambria Math"/>
                                </a:rPr>
                                <m:t>𝑖</m:t>
                              </m:r>
                            </m:sub>
                          </m:sSub>
                        </m:e>
                      </m:d>
                      <m:d>
                        <m:dPr>
                          <m:begChr m:val="["/>
                          <m:endChr m:val="]"/>
                          <m:ctrlPr>
                            <a:rPr lang="fr-FR" i="1">
                              <a:solidFill>
                                <a:prstClr val="white">
                                  <a:lumMod val="50000"/>
                                </a:prstClr>
                              </a:solidFill>
                              <a:latin typeface="Cambria Math" panose="02040503050406030204" pitchFamily="18" charset="0"/>
                            </a:rPr>
                          </m:ctrlPr>
                        </m:dPr>
                        <m:e>
                          <m:r>
                            <a:rPr lang="fr-FR" i="1">
                              <a:solidFill>
                                <a:prstClr val="white">
                                  <a:lumMod val="50000"/>
                                </a:prstClr>
                              </a:solidFill>
                              <a:latin typeface="Cambria Math"/>
                            </a:rPr>
                            <m:t>1−</m:t>
                          </m:r>
                          <m:r>
                            <a:rPr lang="fr-FR" i="1">
                              <a:solidFill>
                                <a:prstClr val="white">
                                  <a:lumMod val="50000"/>
                                </a:prstClr>
                              </a:solidFill>
                              <a:latin typeface="Cambria Math"/>
                            </a:rPr>
                            <m:t>𝐸</m:t>
                          </m:r>
                          <m:d>
                            <m:dPr>
                              <m:ctrlPr>
                                <a:rPr lang="fr-FR" i="1">
                                  <a:solidFill>
                                    <a:prstClr val="white">
                                      <a:lumMod val="50000"/>
                                    </a:prstClr>
                                  </a:solidFill>
                                  <a:latin typeface="Cambria Math" panose="02040503050406030204" pitchFamily="18" charset="0"/>
                                </a:rPr>
                              </m:ctrlPr>
                            </m:dPr>
                            <m:e>
                              <m:sSub>
                                <m:sSubPr>
                                  <m:ctrlPr>
                                    <a:rPr lang="fr-FR" i="1">
                                      <a:solidFill>
                                        <a:prstClr val="white">
                                          <a:lumMod val="50000"/>
                                        </a:prstClr>
                                      </a:solidFill>
                                      <a:latin typeface="Cambria Math" panose="02040503050406030204" pitchFamily="18" charset="0"/>
                                    </a:rPr>
                                  </m:ctrlPr>
                                </m:sSubPr>
                                <m:e>
                                  <m:r>
                                    <a:rPr lang="fr-FR" i="1">
                                      <a:solidFill>
                                        <a:prstClr val="white">
                                          <a:lumMod val="50000"/>
                                        </a:prstClr>
                                      </a:solidFill>
                                      <a:latin typeface="Cambria Math"/>
                                    </a:rPr>
                                    <m:t>𝑦</m:t>
                                  </m:r>
                                </m:e>
                                <m:sub>
                                  <m:r>
                                    <a:rPr lang="fr-FR" i="1">
                                      <a:solidFill>
                                        <a:prstClr val="white">
                                          <a:lumMod val="50000"/>
                                        </a:prstClr>
                                      </a:solidFill>
                                      <a:latin typeface="Cambria Math"/>
                                    </a:rPr>
                                    <m:t>𝑖</m:t>
                                  </m:r>
                                </m:sub>
                              </m:sSub>
                            </m:e>
                          </m:d>
                        </m:e>
                      </m:d>
                      <m:r>
                        <a:rPr lang="fr-FR" i="1">
                          <a:solidFill>
                            <a:prstClr val="white">
                              <a:lumMod val="50000"/>
                            </a:prstClr>
                          </a:solidFill>
                          <a:latin typeface="Cambria Math" panose="02040503050406030204" pitchFamily="18" charset="0"/>
                        </a:rPr>
                        <m:t>=</m:t>
                      </m:r>
                      <m:sSup>
                        <m:sSupPr>
                          <m:ctrlPr>
                            <a:rPr lang="fr-FR" i="1">
                              <a:solidFill>
                                <a:prstClr val="white">
                                  <a:lumMod val="50000"/>
                                </a:prstClr>
                              </a:solidFill>
                              <a:latin typeface="Cambria Math" panose="02040503050406030204" pitchFamily="18" charset="0"/>
                            </a:rPr>
                          </m:ctrlPr>
                        </m:sSupPr>
                        <m:e>
                          <m:r>
                            <a:rPr lang="fr-FR" i="1">
                              <a:solidFill>
                                <a:prstClr val="white">
                                  <a:lumMod val="50000"/>
                                </a:prstClr>
                              </a:solidFill>
                              <a:latin typeface="Cambria Math"/>
                              <a:ea typeface="Cambria Math"/>
                            </a:rPr>
                            <m:t>𝛽</m:t>
                          </m:r>
                        </m:e>
                        <m:sup>
                          <m:r>
                            <a:rPr lang="fr-FR" i="1">
                              <a:solidFill>
                                <a:prstClr val="white">
                                  <a:lumMod val="50000"/>
                                </a:prstClr>
                              </a:solidFill>
                              <a:latin typeface="Cambria Math"/>
                            </a:rPr>
                            <m:t>′</m:t>
                          </m:r>
                        </m:sup>
                      </m:sSup>
                      <m:sSub>
                        <m:sSubPr>
                          <m:ctrlPr>
                            <a:rPr lang="fr-FR" i="1">
                              <a:solidFill>
                                <a:prstClr val="white">
                                  <a:lumMod val="50000"/>
                                </a:prstClr>
                              </a:solidFill>
                              <a:latin typeface="Cambria Math" panose="02040503050406030204" pitchFamily="18" charset="0"/>
                            </a:rPr>
                          </m:ctrlPr>
                        </m:sSubPr>
                        <m:e>
                          <m:r>
                            <a:rPr lang="fr-FR" i="1">
                              <a:solidFill>
                                <a:prstClr val="white">
                                  <a:lumMod val="50000"/>
                                </a:prstClr>
                              </a:solidFill>
                              <a:latin typeface="Cambria Math"/>
                            </a:rPr>
                            <m:t>𝑥</m:t>
                          </m:r>
                        </m:e>
                        <m:sub>
                          <m:r>
                            <a:rPr lang="fr-FR" i="1">
                              <a:solidFill>
                                <a:prstClr val="white">
                                  <a:lumMod val="50000"/>
                                </a:prstClr>
                              </a:solidFill>
                              <a:latin typeface="Cambria Math"/>
                            </a:rPr>
                            <m:t>𝑖</m:t>
                          </m:r>
                        </m:sub>
                      </m:sSub>
                      <m:d>
                        <m:dPr>
                          <m:ctrlPr>
                            <a:rPr lang="fr-FR" i="1">
                              <a:solidFill>
                                <a:prstClr val="white">
                                  <a:lumMod val="50000"/>
                                </a:prstClr>
                              </a:solidFill>
                              <a:latin typeface="Cambria Math" panose="02040503050406030204" pitchFamily="18" charset="0"/>
                            </a:rPr>
                          </m:ctrlPr>
                        </m:dPr>
                        <m:e>
                          <m:sSup>
                            <m:sSupPr>
                              <m:ctrlPr>
                                <a:rPr lang="fr-FR" i="1">
                                  <a:solidFill>
                                    <a:prstClr val="white">
                                      <a:lumMod val="50000"/>
                                    </a:prstClr>
                                  </a:solidFill>
                                  <a:latin typeface="Cambria Math" panose="02040503050406030204" pitchFamily="18" charset="0"/>
                                </a:rPr>
                              </m:ctrlPr>
                            </m:sSupPr>
                            <m:e>
                              <m:r>
                                <a:rPr lang="fr-FR" i="1">
                                  <a:solidFill>
                                    <a:prstClr val="white">
                                      <a:lumMod val="50000"/>
                                    </a:prstClr>
                                  </a:solidFill>
                                  <a:latin typeface="Cambria Math"/>
                                </a:rPr>
                                <m:t>1−</m:t>
                              </m:r>
                              <m:r>
                                <a:rPr lang="fr-FR" i="1">
                                  <a:solidFill>
                                    <a:prstClr val="white">
                                      <a:lumMod val="50000"/>
                                    </a:prstClr>
                                  </a:solidFill>
                                  <a:latin typeface="Cambria Math"/>
                                  <a:ea typeface="Cambria Math"/>
                                </a:rPr>
                                <m:t>𝛽</m:t>
                              </m:r>
                            </m:e>
                            <m:sup>
                              <m:r>
                                <a:rPr lang="fr-FR" i="1">
                                  <a:solidFill>
                                    <a:prstClr val="white">
                                      <a:lumMod val="50000"/>
                                    </a:prstClr>
                                  </a:solidFill>
                                  <a:latin typeface="Cambria Math"/>
                                </a:rPr>
                                <m:t>′</m:t>
                              </m:r>
                            </m:sup>
                          </m:sSup>
                          <m:sSub>
                            <m:sSubPr>
                              <m:ctrlPr>
                                <a:rPr lang="fr-FR" i="1">
                                  <a:solidFill>
                                    <a:prstClr val="white">
                                      <a:lumMod val="50000"/>
                                    </a:prstClr>
                                  </a:solidFill>
                                  <a:latin typeface="Cambria Math" panose="02040503050406030204" pitchFamily="18" charset="0"/>
                                </a:rPr>
                              </m:ctrlPr>
                            </m:sSubPr>
                            <m:e>
                              <m:r>
                                <a:rPr lang="fr-FR" i="1">
                                  <a:solidFill>
                                    <a:prstClr val="white">
                                      <a:lumMod val="50000"/>
                                    </a:prstClr>
                                  </a:solidFill>
                                  <a:latin typeface="Cambria Math"/>
                                </a:rPr>
                                <m:t>𝑥</m:t>
                              </m:r>
                            </m:e>
                            <m:sub>
                              <m:r>
                                <a:rPr lang="fr-FR" i="1">
                                  <a:solidFill>
                                    <a:prstClr val="white">
                                      <a:lumMod val="50000"/>
                                    </a:prstClr>
                                  </a:solidFill>
                                  <a:latin typeface="Cambria Math"/>
                                </a:rPr>
                                <m:t>𝑖</m:t>
                              </m:r>
                            </m:sub>
                          </m:sSub>
                        </m:e>
                      </m:d>
                    </m:oMath>
                  </m:oMathPara>
                </a14:m>
                <a:endParaRPr lang="fr-FR" b="1" dirty="0">
                  <a:solidFill>
                    <a:srgbClr val="FF0000"/>
                  </a:solidFill>
                  <a:latin typeface="Century Gothic"/>
                </a:endParaRPr>
              </a:p>
              <a:p>
                <a:pPr marL="169863" algn="just">
                  <a:lnSpc>
                    <a:spcPct val="150000"/>
                  </a:lnSpc>
                </a:pPr>
                <a:endParaRPr lang="fr-FR" b="1" dirty="0">
                  <a:solidFill>
                    <a:srgbClr val="FF0000"/>
                  </a:solidFill>
                  <a:latin typeface="Century Gothic"/>
                </a:endParaRPr>
              </a:p>
              <a:p>
                <a:pPr marL="169863" algn="just">
                  <a:lnSpc>
                    <a:spcPct val="150000"/>
                  </a:lnSpc>
                </a:pPr>
                <a:r>
                  <a:rPr lang="en-US" b="1" dirty="0">
                    <a:solidFill>
                      <a:srgbClr val="FF0000"/>
                    </a:solidFill>
                    <a:latin typeface="Century Gothic"/>
                  </a:rPr>
                  <a:t>Therefore, this proves that the variance of </a:t>
                </a:r>
                <a14:m>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𝒖</m:t>
                        </m:r>
                      </m:e>
                      <m:sub>
                        <m:r>
                          <a:rPr lang="en-US" b="1" i="1">
                            <a:solidFill>
                              <a:srgbClr val="FF0000"/>
                            </a:solidFill>
                            <a:latin typeface="Cambria Math" panose="02040503050406030204" pitchFamily="18" charset="0"/>
                          </a:rPr>
                          <m:t>𝒊</m:t>
                        </m:r>
                      </m:sub>
                    </m:sSub>
                  </m:oMath>
                </a14:m>
                <a:r>
                  <a:rPr lang="en-US" b="1" dirty="0">
                    <a:solidFill>
                      <a:srgbClr val="FF0000"/>
                    </a:solidFill>
                    <a:latin typeface="Century Gothic"/>
                  </a:rPr>
                  <a:t> will change with observations and the values of </a:t>
                </a:r>
                <a14:m>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a:rPr>
                          <m:t>𝒙</m:t>
                        </m:r>
                      </m:e>
                      <m:sub>
                        <m:r>
                          <a:rPr lang="en-US" b="1" i="1">
                            <a:solidFill>
                              <a:srgbClr val="FF0000"/>
                            </a:solidFill>
                            <a:latin typeface="Cambria Math"/>
                          </a:rPr>
                          <m:t>𝒊</m:t>
                        </m:r>
                      </m:sub>
                    </m:sSub>
                    <m:r>
                      <a:rPr lang="en-US" b="1" i="1">
                        <a:solidFill>
                          <a:srgbClr val="FF0000"/>
                        </a:solidFill>
                        <a:latin typeface="Cambria Math" panose="02040503050406030204" pitchFamily="18" charset="0"/>
                      </a:rPr>
                      <m:t>. </m:t>
                    </m:r>
                  </m:oMath>
                </a14:m>
                <a:r>
                  <a:rPr lang="en-US" b="1" dirty="0">
                    <a:solidFill>
                      <a:srgbClr val="FF0000"/>
                    </a:solidFill>
                    <a:latin typeface="Century Gothic"/>
                  </a:rPr>
                  <a:t>Because of heteroscedasticity, the OLS estimators are no longer efficient. This means that there are alternative methods of estimation with smaller standard errors.</a:t>
                </a:r>
              </a:p>
              <a:p>
                <a:pPr marL="169863" algn="just">
                  <a:lnSpc>
                    <a:spcPct val="150000"/>
                  </a:lnSpc>
                </a:pPr>
                <a:endParaRPr lang="en-US" b="1" dirty="0">
                  <a:solidFill>
                    <a:srgbClr val="FF0000"/>
                  </a:solidFill>
                  <a:latin typeface="Century Gothic"/>
                </a:endParaRPr>
              </a:p>
              <a:p>
                <a:pPr marL="169863" algn="just">
                  <a:lnSpc>
                    <a:spcPct val="150000"/>
                  </a:lnSpc>
                </a:pPr>
                <a:r>
                  <a:rPr lang="en-US" b="1" dirty="0">
                    <a:solidFill>
                      <a:srgbClr val="FF0000"/>
                    </a:solidFill>
                    <a:latin typeface="Century Gothic"/>
                  </a:rPr>
                  <a:t>Besides, the standard error estimates are no longer consistent estimates of the true standard errors. That means that the estimated standard errors could be biased to unknown degrees and the test statistics could also be biased.</a:t>
                </a:r>
                <a:endParaRPr lang="en-US" dirty="0">
                  <a:solidFill>
                    <a:prstClr val="black"/>
                  </a:solidFill>
                  <a:latin typeface="Century Gothic"/>
                </a:endParaRPr>
              </a:p>
            </p:txBody>
          </p:sp>
        </mc:Choice>
        <mc:Fallback xmlns="">
          <p:sp>
            <p:nvSpPr>
              <p:cNvPr id="7" name="ZoneTexte 6"/>
              <p:cNvSpPr txBox="1">
                <a:spLocks noRot="1" noChangeAspect="1" noMove="1" noResize="1" noEditPoints="1" noAdjustHandles="1" noChangeArrowheads="1" noChangeShapeType="1" noTextEdit="1"/>
              </p:cNvSpPr>
              <p:nvPr/>
            </p:nvSpPr>
            <p:spPr>
              <a:xfrm>
                <a:off x="-4801" y="1308802"/>
                <a:ext cx="8999984" cy="4247317"/>
              </a:xfrm>
              <a:prstGeom prst="rect">
                <a:avLst/>
              </a:prstGeom>
              <a:blipFill>
                <a:blip r:embed="rId5"/>
                <a:stretch>
                  <a:fillRect r="-542" b="-144"/>
                </a:stretch>
              </a:blipFill>
            </p:spPr>
            <p:txBody>
              <a:bodyPr/>
              <a:lstStyle/>
              <a:p>
                <a:r>
                  <a:rPr lang="en-US">
                    <a:noFill/>
                  </a:rPr>
                  <a:t> </a:t>
                </a:r>
              </a:p>
            </p:txBody>
          </p:sp>
        </mc:Fallback>
      </mc:AlternateContent>
      <p:sp>
        <p:nvSpPr>
          <p:cNvPr id="8" name="ZoneTexte 7"/>
          <p:cNvSpPr txBox="1"/>
          <p:nvPr/>
        </p:nvSpPr>
        <p:spPr>
          <a:xfrm>
            <a:off x="6335688" y="6247382"/>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42350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 calcmode="lin" valueType="num">
                                      <p:cBhvr additive="base">
                                        <p:cTn id="16"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 calcmode="lin" valueType="num">
                                      <p:cBhvr additive="base">
                                        <p:cTn id="20"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210047"/>
            <a:ext cx="8229600" cy="504056"/>
          </a:xfrm>
        </p:spPr>
        <p:txBody>
          <a:bodyPr/>
          <a:lstStyle/>
          <a:p>
            <a:pPr algn="l"/>
            <a:r>
              <a:rPr lang="fr-FR" sz="3200" dirty="0" err="1" smtClean="0"/>
              <a:t>Heteroscedasticity</a:t>
            </a:r>
            <a:endParaRPr lang="fr-FR" sz="3200" dirty="0"/>
          </a:p>
        </p:txBody>
      </p:sp>
      <p:sp>
        <p:nvSpPr>
          <p:cNvPr id="3" name="Espace réservé du contenu 2"/>
          <p:cNvSpPr>
            <a:spLocks noGrp="1"/>
          </p:cNvSpPr>
          <p:nvPr>
            <p:ph idx="1"/>
          </p:nvPr>
        </p:nvSpPr>
        <p:spPr>
          <a:xfrm>
            <a:off x="178655" y="692696"/>
            <a:ext cx="8820472" cy="6038799"/>
          </a:xfrm>
        </p:spPr>
        <p:txBody>
          <a:bodyPr>
            <a:normAutofit/>
          </a:bodyPr>
          <a:lstStyle/>
          <a:p>
            <a:pPr marL="265113" indent="-182563" algn="just">
              <a:lnSpc>
                <a:spcPct val="150000"/>
              </a:lnSpc>
            </a:pPr>
            <a:r>
              <a:rPr lang="en-US" sz="1800" dirty="0" smtClean="0">
                <a:solidFill>
                  <a:schemeClr val="tx1"/>
                </a:solidFill>
              </a:rPr>
              <a:t>Fortunately, this problem is solved in the REG procedure in SAS, as we can include the option HCC in the MODEL instruction. Then, following the correction proposed in Huber (1967) and White (1980), the variance-covariance matrix will be corrected from heteroscedasticity. </a:t>
            </a:r>
          </a:p>
          <a:p>
            <a:pPr marL="0" indent="0">
              <a:buNone/>
            </a:pPr>
            <a:endParaRPr lang="en-US" sz="1600" dirty="0" smtClean="0">
              <a:solidFill>
                <a:schemeClr val="tx1"/>
              </a:solidFill>
            </a:endParaRPr>
          </a:p>
          <a:p>
            <a:pPr marL="0" indent="0">
              <a:buNone/>
            </a:pPr>
            <a:r>
              <a:rPr lang="en-US" sz="1600" dirty="0" smtClean="0">
                <a:solidFill>
                  <a:schemeClr val="tx1"/>
                </a:solidFill>
              </a:rPr>
              <a:t>PROC </a:t>
            </a:r>
            <a:r>
              <a:rPr lang="en-US" sz="1600" dirty="0">
                <a:solidFill>
                  <a:schemeClr val="tx1"/>
                </a:solidFill>
              </a:rPr>
              <a:t>REG </a:t>
            </a:r>
            <a:r>
              <a:rPr lang="en-US" sz="1600" dirty="0" smtClean="0">
                <a:solidFill>
                  <a:schemeClr val="tx1"/>
                </a:solidFill>
              </a:rPr>
              <a:t>DATA=</a:t>
            </a:r>
            <a:r>
              <a:rPr lang="en-US" sz="1600" dirty="0" err="1" smtClean="0">
                <a:solidFill>
                  <a:schemeClr val="tx1"/>
                </a:solidFill>
              </a:rPr>
              <a:t>paterscore</a:t>
            </a:r>
            <a:r>
              <a:rPr lang="en-US" sz="1600" dirty="0" smtClean="0">
                <a:solidFill>
                  <a:schemeClr val="tx1"/>
                </a:solidFill>
              </a:rPr>
              <a:t>;</a:t>
            </a:r>
            <a:endParaRPr lang="en-US" sz="1600" dirty="0">
              <a:solidFill>
                <a:schemeClr val="tx1"/>
              </a:solidFill>
            </a:endParaRPr>
          </a:p>
          <a:p>
            <a:pPr marL="0" indent="0">
              <a:buNone/>
            </a:pPr>
            <a:r>
              <a:rPr lang="en-US" sz="1600" dirty="0">
                <a:solidFill>
                  <a:schemeClr val="tx1"/>
                </a:solidFill>
              </a:rPr>
              <a:t>MODEL </a:t>
            </a:r>
            <a:r>
              <a:rPr lang="en-US" sz="1600" dirty="0" err="1">
                <a:solidFill>
                  <a:schemeClr val="tx1"/>
                </a:solidFill>
              </a:rPr>
              <a:t>model</a:t>
            </a:r>
            <a:r>
              <a:rPr lang="en-US" sz="1600" dirty="0">
                <a:solidFill>
                  <a:schemeClr val="tx1"/>
                </a:solidFill>
              </a:rPr>
              <a:t> </a:t>
            </a:r>
            <a:r>
              <a:rPr lang="en-US" sz="1600" dirty="0" err="1">
                <a:solidFill>
                  <a:schemeClr val="tx1"/>
                </a:solidFill>
              </a:rPr>
              <a:t>ass_vie</a:t>
            </a:r>
            <a:r>
              <a:rPr lang="en-US" sz="1600" dirty="0">
                <a:solidFill>
                  <a:schemeClr val="tx1"/>
                </a:solidFill>
              </a:rPr>
              <a:t> = age2534 age3544 age4554 age5564 age6574 age75sup homme </a:t>
            </a:r>
            <a:r>
              <a:rPr lang="en-US" sz="1600" dirty="0" err="1">
                <a:solidFill>
                  <a:schemeClr val="tx1"/>
                </a:solidFill>
              </a:rPr>
              <a:t>diplome</a:t>
            </a:r>
            <a:r>
              <a:rPr lang="en-US" sz="1600" dirty="0">
                <a:solidFill>
                  <a:schemeClr val="tx1"/>
                </a:solidFill>
              </a:rPr>
              <a:t> </a:t>
            </a:r>
            <a:r>
              <a:rPr lang="en-US" sz="1600" dirty="0" err="1">
                <a:solidFill>
                  <a:schemeClr val="tx1"/>
                </a:solidFill>
              </a:rPr>
              <a:t>pres_enfant</a:t>
            </a:r>
            <a:r>
              <a:rPr lang="en-US" sz="1600" dirty="0">
                <a:solidFill>
                  <a:schemeClr val="tx1"/>
                </a:solidFill>
              </a:rPr>
              <a:t> </a:t>
            </a:r>
            <a:r>
              <a:rPr lang="en-US" sz="1600" dirty="0" err="1">
                <a:solidFill>
                  <a:schemeClr val="tx1"/>
                </a:solidFill>
              </a:rPr>
              <a:t>patfin</a:t>
            </a:r>
            <a:r>
              <a:rPr lang="en-US" sz="1600" dirty="0">
                <a:solidFill>
                  <a:schemeClr val="tx1"/>
                </a:solidFill>
              </a:rPr>
              <a:t> </a:t>
            </a:r>
            <a:r>
              <a:rPr lang="en-US" sz="1600" dirty="0" err="1">
                <a:solidFill>
                  <a:schemeClr val="tx1"/>
                </a:solidFill>
              </a:rPr>
              <a:t>patrfintmiss</a:t>
            </a:r>
            <a:r>
              <a:rPr lang="en-US" sz="1600" dirty="0">
                <a:solidFill>
                  <a:schemeClr val="tx1"/>
                </a:solidFill>
              </a:rPr>
              <a:t> </a:t>
            </a:r>
            <a:r>
              <a:rPr lang="en-US" sz="1600" dirty="0" err="1">
                <a:solidFill>
                  <a:schemeClr val="tx1"/>
                </a:solidFill>
              </a:rPr>
              <a:t>scorar</a:t>
            </a:r>
            <a:r>
              <a:rPr lang="en-US" sz="1600" dirty="0">
                <a:solidFill>
                  <a:schemeClr val="tx1"/>
                </a:solidFill>
              </a:rPr>
              <a:t> </a:t>
            </a:r>
            <a:r>
              <a:rPr lang="en-US" sz="1600" dirty="0" err="1">
                <a:solidFill>
                  <a:schemeClr val="tx1"/>
                </a:solidFill>
              </a:rPr>
              <a:t>scopt</a:t>
            </a:r>
            <a:r>
              <a:rPr lang="en-US" sz="1600" dirty="0">
                <a:solidFill>
                  <a:schemeClr val="tx1"/>
                </a:solidFill>
              </a:rPr>
              <a:t> </a:t>
            </a:r>
            <a:r>
              <a:rPr lang="en-US" sz="1600" dirty="0" err="1">
                <a:solidFill>
                  <a:schemeClr val="tx1"/>
                </a:solidFill>
              </a:rPr>
              <a:t>scoralt</a:t>
            </a:r>
            <a:r>
              <a:rPr lang="en-US" sz="1600" dirty="0">
                <a:solidFill>
                  <a:schemeClr val="tx1"/>
                </a:solidFill>
              </a:rPr>
              <a:t>/ HCC;</a:t>
            </a:r>
          </a:p>
          <a:p>
            <a:pPr marL="0" indent="0">
              <a:buNone/>
            </a:pPr>
            <a:r>
              <a:rPr lang="en-US" sz="1600" dirty="0">
                <a:solidFill>
                  <a:schemeClr val="tx1"/>
                </a:solidFill>
              </a:rPr>
              <a:t>RUN</a:t>
            </a:r>
            <a:r>
              <a:rPr lang="en-US" sz="1600" dirty="0" smtClean="0">
                <a:solidFill>
                  <a:schemeClr val="tx1"/>
                </a:solidFill>
              </a:rPr>
              <a:t>;</a:t>
            </a:r>
          </a:p>
          <a:p>
            <a:pPr marL="0" indent="0">
              <a:buNone/>
            </a:pPr>
            <a:endParaRPr lang="en-US" sz="1600" dirty="0" smtClean="0">
              <a:solidFill>
                <a:schemeClr val="tx1"/>
              </a:solidFill>
            </a:endParaRPr>
          </a:p>
          <a:p>
            <a:pPr marL="285750" indent="-196850" algn="just">
              <a:lnSpc>
                <a:spcPct val="150000"/>
              </a:lnSpc>
            </a:pPr>
            <a:r>
              <a:rPr lang="en-US" sz="1800" dirty="0" smtClean="0">
                <a:solidFill>
                  <a:schemeClr val="tx1"/>
                </a:solidFill>
              </a:rPr>
              <a:t>The option SPEC performs a specification test of the model. The null hypothesis maintains the homoscedasticity assumption and the independence of </a:t>
            </a:r>
            <a:r>
              <a:rPr lang="en-US" sz="1800" dirty="0" err="1" smtClean="0">
                <a:solidFill>
                  <a:schemeClr val="tx1"/>
                </a:solidFill>
              </a:rPr>
              <a:t>regressors</a:t>
            </a:r>
            <a:r>
              <a:rPr lang="en-US" sz="1800" dirty="0" smtClean="0">
                <a:solidFill>
                  <a:schemeClr val="tx1"/>
                </a:solidFill>
              </a:rPr>
              <a:t> and errors. When errors are independent from explanatory variables, rejection of the null hypothesis confirms heteroscedasticity. </a:t>
            </a: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798" y="6163338"/>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8369" y="0"/>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1988892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17887"/>
            <a:ext cx="8229600" cy="504056"/>
          </a:xfrm>
        </p:spPr>
        <p:txBody>
          <a:bodyPr/>
          <a:lstStyle/>
          <a:p>
            <a:pPr algn="l"/>
            <a:r>
              <a:rPr lang="fr-FR" sz="3200" dirty="0" err="1" smtClean="0"/>
              <a:t>Odds</a:t>
            </a:r>
            <a:endParaRPr lang="fr-FR" sz="3200"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179512" y="638507"/>
                <a:ext cx="8820472" cy="6038799"/>
              </a:xfrm>
            </p:spPr>
            <p:txBody>
              <a:bodyPr>
                <a:normAutofit fontScale="92500"/>
              </a:bodyPr>
              <a:lstStyle/>
              <a:p>
                <a:pPr marL="265113" indent="-182563" algn="just">
                  <a:lnSpc>
                    <a:spcPct val="150000"/>
                  </a:lnSpc>
                </a:pPr>
                <a:r>
                  <a:rPr lang="en-US" sz="1700" dirty="0" smtClean="0">
                    <a:solidFill>
                      <a:schemeClr val="tx1"/>
                    </a:solidFill>
                  </a:rPr>
                  <a:t>Before considering the logit model</a:t>
                </a:r>
                <a:r>
                  <a:rPr lang="en-US" sz="1700" dirty="0">
                    <a:solidFill>
                      <a:schemeClr val="tx1"/>
                    </a:solidFill>
                  </a:rPr>
                  <a:t>, </a:t>
                </a:r>
                <a:r>
                  <a:rPr lang="en-US" sz="1700" dirty="0" smtClean="0">
                    <a:solidFill>
                      <a:schemeClr val="tx1"/>
                    </a:solidFill>
                  </a:rPr>
                  <a:t>let</a:t>
                </a:r>
                <a:r>
                  <a:rPr lang="en-US" sz="1700" dirty="0">
                    <a:solidFill>
                      <a:schemeClr val="tx1"/>
                    </a:solidFill>
                  </a:rPr>
                  <a:t> </a:t>
                </a:r>
                <a:r>
                  <a:rPr lang="en-US" sz="1700" dirty="0" smtClean="0">
                    <a:solidFill>
                      <a:schemeClr val="tx1"/>
                    </a:solidFill>
                  </a:rPr>
                  <a:t>us </a:t>
                </a:r>
                <a:r>
                  <a:rPr lang="en-US" sz="1700" dirty="0">
                    <a:solidFill>
                      <a:schemeClr val="tx1"/>
                    </a:solidFill>
                  </a:rPr>
                  <a:t>examine one </a:t>
                </a:r>
                <a:r>
                  <a:rPr lang="en-US" sz="1700" dirty="0" smtClean="0">
                    <a:solidFill>
                      <a:schemeClr val="tx1"/>
                    </a:solidFill>
                  </a:rPr>
                  <a:t>specific concept, the odds of </a:t>
                </a:r>
                <a:r>
                  <a:rPr lang="en-US" sz="1700" dirty="0">
                    <a:solidFill>
                      <a:schemeClr val="tx1"/>
                    </a:solidFill>
                  </a:rPr>
                  <a:t>an event</a:t>
                </a:r>
                <a:r>
                  <a:rPr lang="en-US" sz="1700" dirty="0" smtClean="0">
                    <a:solidFill>
                      <a:schemeClr val="tx1"/>
                    </a:solidFill>
                  </a:rPr>
                  <a:t>. The </a:t>
                </a:r>
                <a:r>
                  <a:rPr lang="en-US" sz="1700" dirty="0">
                    <a:solidFill>
                      <a:schemeClr val="tx1"/>
                    </a:solidFill>
                  </a:rPr>
                  <a:t>odds of an event is the ratio of </a:t>
                </a:r>
                <a:r>
                  <a:rPr lang="en-US" sz="1700" dirty="0" smtClean="0">
                    <a:solidFill>
                      <a:schemeClr val="tx1"/>
                    </a:solidFill>
                  </a:rPr>
                  <a:t>the expected </a:t>
                </a:r>
                <a:r>
                  <a:rPr lang="en-US" sz="1700" dirty="0">
                    <a:solidFill>
                      <a:schemeClr val="tx1"/>
                    </a:solidFill>
                  </a:rPr>
                  <a:t>number of times that an event will occur to the expected number of times it will </a:t>
                </a:r>
                <a:r>
                  <a:rPr lang="en-US" sz="1700" dirty="0" smtClean="0">
                    <a:solidFill>
                      <a:schemeClr val="tx1"/>
                    </a:solidFill>
                  </a:rPr>
                  <a:t>not occur.</a:t>
                </a:r>
              </a:p>
              <a:p>
                <a:pPr marL="265113" indent="-182563" algn="just">
                  <a:lnSpc>
                    <a:spcPct val="150000"/>
                  </a:lnSpc>
                </a:pPr>
                <a:r>
                  <a:rPr lang="en-US" sz="1700" dirty="0">
                    <a:solidFill>
                      <a:schemeClr val="tx1"/>
                    </a:solidFill>
                  </a:rPr>
                  <a:t>An odds of 4 means we expect 4 times as many occurrences as non-occurrences. </a:t>
                </a:r>
                <a:r>
                  <a:rPr lang="en-US" sz="1700" dirty="0" smtClean="0">
                    <a:solidFill>
                      <a:schemeClr val="tx1"/>
                    </a:solidFill>
                  </a:rPr>
                  <a:t>An odds </a:t>
                </a:r>
                <a:r>
                  <a:rPr lang="en-US" sz="1700" dirty="0">
                    <a:solidFill>
                      <a:schemeClr val="tx1"/>
                    </a:solidFill>
                  </a:rPr>
                  <a:t>of 1/5 means that we expect only one-fifth as many occurrences as non-occurrences</a:t>
                </a:r>
                <a:r>
                  <a:rPr lang="en-US" sz="1700" dirty="0" smtClean="0">
                    <a:solidFill>
                      <a:schemeClr val="tx1"/>
                    </a:solidFill>
                  </a:rPr>
                  <a:t>.</a:t>
                </a:r>
              </a:p>
              <a:p>
                <a:pPr marL="265113" indent="-182563" algn="just">
                  <a:lnSpc>
                    <a:spcPct val="150000"/>
                  </a:lnSpc>
                </a:pPr>
                <a:r>
                  <a:rPr lang="en-US" sz="1700" dirty="0" smtClean="0">
                    <a:solidFill>
                      <a:schemeClr val="tx1"/>
                    </a:solidFill>
                  </a:rPr>
                  <a:t>A simple </a:t>
                </a:r>
                <a:r>
                  <a:rPr lang="en-US" sz="1700" dirty="0">
                    <a:solidFill>
                      <a:schemeClr val="tx1"/>
                    </a:solidFill>
                  </a:rPr>
                  <a:t>relationship </a:t>
                </a:r>
                <a:r>
                  <a:rPr lang="en-US" sz="1700" dirty="0" smtClean="0">
                    <a:solidFill>
                      <a:schemeClr val="tx1"/>
                    </a:solidFill>
                  </a:rPr>
                  <a:t>relies </a:t>
                </a:r>
                <a14:m>
                  <m:oMath xmlns:m="http://schemas.openxmlformats.org/officeDocument/2006/math">
                    <m:r>
                      <a:rPr lang="en-US" sz="1700" i="1">
                        <a:solidFill>
                          <a:schemeClr val="tx1"/>
                        </a:solidFill>
                        <a:latin typeface="Cambria Math" panose="02040503050406030204" pitchFamily="18" charset="0"/>
                      </a:rPr>
                      <m:t>𝑃</m:t>
                    </m:r>
                    <m:r>
                      <a:rPr lang="en-US" sz="1700" i="1">
                        <a:solidFill>
                          <a:schemeClr val="tx1"/>
                        </a:solidFill>
                        <a:latin typeface="Cambria Math" panose="02040503050406030204" pitchFamily="18" charset="0"/>
                      </a:rPr>
                      <m:t> </m:t>
                    </m:r>
                  </m:oMath>
                </a14:m>
                <a:r>
                  <a:rPr lang="en-US" sz="1700" dirty="0" smtClean="0">
                    <a:solidFill>
                      <a:schemeClr val="tx1"/>
                    </a:solidFill>
                  </a:rPr>
                  <a:t>the probability of an event and </a:t>
                </a:r>
                <a14:m>
                  <m:oMath xmlns:m="http://schemas.openxmlformats.org/officeDocument/2006/math">
                    <m:r>
                      <a:rPr lang="en-US" sz="1700" i="1">
                        <a:solidFill>
                          <a:schemeClr val="tx1"/>
                        </a:solidFill>
                        <a:latin typeface="Cambria Math" panose="02040503050406030204" pitchFamily="18" charset="0"/>
                      </a:rPr>
                      <m:t>𝑂</m:t>
                    </m:r>
                    <m:r>
                      <a:rPr lang="en-US" sz="1700" i="1">
                        <a:solidFill>
                          <a:schemeClr val="tx1"/>
                        </a:solidFill>
                        <a:latin typeface="Cambria Math" panose="02040503050406030204" pitchFamily="18" charset="0"/>
                      </a:rPr>
                      <m:t> </m:t>
                    </m:r>
                  </m:oMath>
                </a14:m>
                <a:r>
                  <a:rPr lang="en-US" sz="1700" dirty="0" smtClean="0">
                    <a:solidFill>
                      <a:schemeClr val="tx1"/>
                    </a:solidFill>
                  </a:rPr>
                  <a:t>the odds of the event :</a:t>
                </a:r>
              </a:p>
              <a:p>
                <a:pPr marL="82550" indent="0" algn="ctr">
                  <a:lnSpc>
                    <a:spcPct val="150000"/>
                  </a:lnSpc>
                  <a:buNone/>
                </a:pPr>
                <a14:m>
                  <m:oMathPara xmlns:m="http://schemas.openxmlformats.org/officeDocument/2006/math">
                    <m:oMathParaPr>
                      <m:jc m:val="centerGroup"/>
                    </m:oMathParaPr>
                    <m:oMath xmlns:m="http://schemas.openxmlformats.org/officeDocument/2006/math">
                      <m:r>
                        <a:rPr lang="en-US" sz="1700" b="0" i="1" smtClean="0">
                          <a:solidFill>
                            <a:schemeClr val="tx1"/>
                          </a:solidFill>
                          <a:latin typeface="Cambria Math"/>
                        </a:rPr>
                        <m:t>𝑂</m:t>
                      </m:r>
                      <m:r>
                        <a:rPr lang="en-US" sz="1700" b="0" i="1" smtClean="0">
                          <a:solidFill>
                            <a:schemeClr val="tx1"/>
                          </a:solidFill>
                          <a:latin typeface="Cambria Math"/>
                        </a:rPr>
                        <m:t>=</m:t>
                      </m:r>
                      <m:f>
                        <m:fPr>
                          <m:ctrlPr>
                            <a:rPr lang="en-US" sz="1700" b="0" i="1" smtClean="0">
                              <a:solidFill>
                                <a:schemeClr val="tx1"/>
                              </a:solidFill>
                              <a:latin typeface="Cambria Math" panose="02040503050406030204" pitchFamily="18" charset="0"/>
                            </a:rPr>
                          </m:ctrlPr>
                        </m:fPr>
                        <m:num>
                          <m:r>
                            <a:rPr lang="en-US" sz="1700" b="0" i="1" smtClean="0">
                              <a:solidFill>
                                <a:schemeClr val="tx1"/>
                              </a:solidFill>
                              <a:latin typeface="Cambria Math"/>
                            </a:rPr>
                            <m:t>𝑃</m:t>
                          </m:r>
                        </m:num>
                        <m:den>
                          <m:r>
                            <a:rPr lang="en-US" sz="1700" b="0" i="1" smtClean="0">
                              <a:solidFill>
                                <a:schemeClr val="tx1"/>
                              </a:solidFill>
                              <a:latin typeface="Cambria Math"/>
                            </a:rPr>
                            <m:t>(1−</m:t>
                          </m:r>
                          <m:r>
                            <a:rPr lang="en-US" sz="1700" b="0" i="1" smtClean="0">
                              <a:solidFill>
                                <a:schemeClr val="tx1"/>
                              </a:solidFill>
                              <a:latin typeface="Cambria Math"/>
                            </a:rPr>
                            <m:t>𝑃</m:t>
                          </m:r>
                          <m:r>
                            <a:rPr lang="en-US" sz="1700" b="0" i="1" smtClean="0">
                              <a:solidFill>
                                <a:schemeClr val="tx1"/>
                              </a:solidFill>
                              <a:latin typeface="Cambria Math"/>
                            </a:rPr>
                            <m:t>)</m:t>
                          </m:r>
                        </m:den>
                      </m:f>
                      <m:r>
                        <a:rPr lang="en-US" sz="1700" b="0" i="1" smtClean="0">
                          <a:solidFill>
                            <a:schemeClr val="tx1"/>
                          </a:solidFill>
                          <a:latin typeface="Cambria Math"/>
                        </a:rPr>
                        <m:t> </m:t>
                      </m:r>
                      <m:r>
                        <m:rPr>
                          <m:nor/>
                        </m:rPr>
                        <a:rPr lang="en-US" sz="1700" b="0" i="0" smtClean="0">
                          <a:solidFill>
                            <a:schemeClr val="tx1"/>
                          </a:solidFill>
                          <a:latin typeface="Cambria Math"/>
                        </a:rPr>
                        <m:t>and</m:t>
                      </m:r>
                      <m:r>
                        <m:rPr>
                          <m:nor/>
                        </m:rPr>
                        <a:rPr lang="en-US" sz="1700" b="0" i="0" smtClean="0">
                          <a:solidFill>
                            <a:schemeClr val="tx1"/>
                          </a:solidFill>
                          <a:latin typeface="Cambria Math"/>
                        </a:rPr>
                        <m:t> </m:t>
                      </m:r>
                      <m:r>
                        <m:rPr>
                          <m:nor/>
                        </m:rPr>
                        <a:rPr lang="en-US" sz="1700" b="0" i="0" smtClean="0">
                          <a:solidFill>
                            <a:schemeClr val="tx1"/>
                          </a:solidFill>
                          <a:latin typeface="Cambria Math"/>
                        </a:rPr>
                        <m:t>so</m:t>
                      </m:r>
                      <m:r>
                        <m:rPr>
                          <m:nor/>
                        </m:rPr>
                        <a:rPr lang="en-US" sz="1700" b="0" i="0" smtClean="0">
                          <a:solidFill>
                            <a:schemeClr val="tx1"/>
                          </a:solidFill>
                          <a:latin typeface="Cambria Math"/>
                        </a:rPr>
                        <m:t> </m:t>
                      </m:r>
                      <m:r>
                        <a:rPr lang="en-US" sz="1700" b="0" i="1" smtClean="0">
                          <a:solidFill>
                            <a:schemeClr val="tx1"/>
                          </a:solidFill>
                          <a:latin typeface="Cambria Math"/>
                        </a:rPr>
                        <m:t>𝑃</m:t>
                      </m:r>
                      <m:r>
                        <a:rPr lang="en-US" sz="1700" b="0" i="1" smtClean="0">
                          <a:solidFill>
                            <a:schemeClr val="tx1"/>
                          </a:solidFill>
                          <a:latin typeface="Cambria Math"/>
                        </a:rPr>
                        <m:t>=</m:t>
                      </m:r>
                      <m:f>
                        <m:fPr>
                          <m:ctrlPr>
                            <a:rPr lang="en-US" sz="1700" b="0" i="1" smtClean="0">
                              <a:solidFill>
                                <a:schemeClr val="tx1"/>
                              </a:solidFill>
                              <a:latin typeface="Cambria Math" panose="02040503050406030204" pitchFamily="18" charset="0"/>
                            </a:rPr>
                          </m:ctrlPr>
                        </m:fPr>
                        <m:num>
                          <m:r>
                            <a:rPr lang="en-US" sz="1700" b="0" i="1" smtClean="0">
                              <a:solidFill>
                                <a:schemeClr val="tx1"/>
                              </a:solidFill>
                              <a:latin typeface="Cambria Math"/>
                            </a:rPr>
                            <m:t>𝑂</m:t>
                          </m:r>
                        </m:num>
                        <m:den>
                          <m:r>
                            <a:rPr lang="en-US" sz="1700" b="0" i="1" smtClean="0">
                              <a:solidFill>
                                <a:schemeClr val="tx1"/>
                              </a:solidFill>
                              <a:latin typeface="Cambria Math"/>
                            </a:rPr>
                            <m:t>(1+</m:t>
                          </m:r>
                          <m:r>
                            <a:rPr lang="en-US" sz="1700" b="0" i="1" smtClean="0">
                              <a:solidFill>
                                <a:schemeClr val="tx1"/>
                              </a:solidFill>
                              <a:latin typeface="Cambria Math"/>
                            </a:rPr>
                            <m:t>𝑂</m:t>
                          </m:r>
                          <m:r>
                            <a:rPr lang="en-US" sz="1700" b="0" i="1" smtClean="0">
                              <a:solidFill>
                                <a:schemeClr val="tx1"/>
                              </a:solidFill>
                              <a:latin typeface="Cambria Math"/>
                            </a:rPr>
                            <m:t>)</m:t>
                          </m:r>
                        </m:den>
                      </m:f>
                    </m:oMath>
                  </m:oMathPara>
                </a14:m>
                <a:endParaRPr lang="en-US" sz="1700" dirty="0" smtClean="0">
                  <a:solidFill>
                    <a:schemeClr val="tx1"/>
                  </a:solidFill>
                </a:endParaRPr>
              </a:p>
              <a:p>
                <a:pPr marL="82550" indent="0" algn="ctr">
                  <a:lnSpc>
                    <a:spcPct val="150000"/>
                  </a:lnSpc>
                  <a:buNone/>
                </a:pPr>
                <a:endParaRPr lang="en-US" sz="1700" dirty="0" smtClean="0">
                  <a:solidFill>
                    <a:schemeClr val="tx1"/>
                  </a:solidFill>
                </a:endParaRPr>
              </a:p>
              <a:p>
                <a:pPr marL="265113" indent="-182563" algn="just">
                  <a:lnSpc>
                    <a:spcPct val="150000"/>
                  </a:lnSpc>
                </a:pPr>
                <a:r>
                  <a:rPr lang="en-US" sz="1700" dirty="0">
                    <a:solidFill>
                      <a:schemeClr val="tx1"/>
                    </a:solidFill>
                  </a:rPr>
                  <a:t>Note that odds less than 1 correspond to probabilities below .5, while odds greater than </a:t>
                </a:r>
                <a:r>
                  <a:rPr lang="en-US" sz="1700" dirty="0" smtClean="0">
                    <a:solidFill>
                      <a:schemeClr val="tx1"/>
                    </a:solidFill>
                  </a:rPr>
                  <a:t>1 correspond </a:t>
                </a:r>
                <a:r>
                  <a:rPr lang="en-US" sz="1700" dirty="0">
                    <a:solidFill>
                      <a:schemeClr val="tx1"/>
                    </a:solidFill>
                  </a:rPr>
                  <a:t>to probabilities greater than .5. Like probabilities, odds have a lower bound of </a:t>
                </a:r>
                <a:r>
                  <a:rPr lang="en-US" sz="1700" dirty="0" smtClean="0">
                    <a:solidFill>
                      <a:schemeClr val="tx1"/>
                    </a:solidFill>
                  </a:rPr>
                  <a:t>0, but </a:t>
                </a:r>
                <a:r>
                  <a:rPr lang="en-US" sz="1700" dirty="0">
                    <a:solidFill>
                      <a:schemeClr val="tx1"/>
                    </a:solidFill>
                  </a:rPr>
                  <a:t>unlike </a:t>
                </a:r>
                <a:r>
                  <a:rPr lang="en-US" sz="1700" dirty="0" smtClean="0">
                    <a:solidFill>
                      <a:schemeClr val="tx1"/>
                    </a:solidFill>
                  </a:rPr>
                  <a:t>probabilities </a:t>
                </a:r>
                <a:r>
                  <a:rPr lang="en-US" sz="1700" dirty="0">
                    <a:solidFill>
                      <a:schemeClr val="tx1"/>
                    </a:solidFill>
                  </a:rPr>
                  <a:t>there is no upper bound on the odds</a:t>
                </a:r>
                <a:r>
                  <a:rPr lang="en-US" sz="1700" dirty="0" smtClean="0">
                    <a:solidFill>
                      <a:schemeClr val="tx1"/>
                    </a:solidFill>
                  </a:rPr>
                  <a:t>. Hence, you can easily double the odds for example. </a:t>
                </a:r>
                <a:r>
                  <a:rPr lang="en-US" sz="1700" dirty="0">
                    <a:solidFill>
                      <a:schemeClr val="tx1"/>
                    </a:solidFill>
                  </a:rPr>
                  <a:t>A probability of .60 corresponds to odds of .60/.40=1.5</a:t>
                </a:r>
                <a:r>
                  <a:rPr lang="en-US" sz="1700" dirty="0" smtClean="0">
                    <a:solidFill>
                      <a:schemeClr val="tx1"/>
                    </a:solidFill>
                  </a:rPr>
                  <a:t>. Doubling </a:t>
                </a:r>
                <a:r>
                  <a:rPr lang="en-US" sz="1700" dirty="0">
                    <a:solidFill>
                      <a:schemeClr val="tx1"/>
                    </a:solidFill>
                  </a:rPr>
                  <a:t>that yields odds of </a:t>
                </a:r>
                <a:r>
                  <a:rPr lang="en-US" sz="1700" dirty="0" smtClean="0">
                    <a:solidFill>
                      <a:schemeClr val="tx1"/>
                    </a:solidFill>
                  </a:rPr>
                  <a:t>3 and a probability of.75</a:t>
                </a:r>
                <a:r>
                  <a:rPr lang="en-US" sz="1700" dirty="0">
                    <a:solidFill>
                      <a:schemeClr val="tx1"/>
                    </a:solidFill>
                  </a:rPr>
                  <a:t>.</a:t>
                </a:r>
                <a:endParaRPr lang="en-US" sz="1700" dirty="0" smtClean="0">
                  <a:solidFill>
                    <a:schemeClr val="tx1"/>
                  </a:solidFill>
                </a:endParaRP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179512" y="638507"/>
                <a:ext cx="8820472" cy="6038799"/>
              </a:xfrm>
              <a:blipFill>
                <a:blip r:embed="rId2"/>
                <a:stretch>
                  <a:fillRect r="-415"/>
                </a:stretch>
              </a:blipFill>
            </p:spPr>
            <p:txBody>
              <a:bodyPr/>
              <a:lstStyle/>
              <a:p>
                <a:r>
                  <a:rPr lang="fr-FR">
                    <a:noFill/>
                  </a:rPr>
                  <a:t> </a:t>
                </a:r>
              </a:p>
            </p:txBody>
          </p:sp>
        </mc:Fallback>
      </mc:AlternateContent>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060" y="6367077"/>
            <a:ext cx="1403648" cy="828537"/>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52320" y="0"/>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361775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17887"/>
            <a:ext cx="8229600" cy="504056"/>
          </a:xfrm>
        </p:spPr>
        <p:txBody>
          <a:bodyPr/>
          <a:lstStyle/>
          <a:p>
            <a:pPr algn="l"/>
            <a:r>
              <a:rPr lang="fr-FR" sz="3200" dirty="0" err="1" smtClean="0"/>
              <a:t>Odds</a:t>
            </a:r>
            <a:r>
              <a:rPr lang="fr-FR" sz="3200" dirty="0" smtClean="0"/>
              <a:t> </a:t>
            </a:r>
            <a:r>
              <a:rPr lang="fr-FR" sz="3200" dirty="0" err="1" smtClean="0"/>
              <a:t>examples</a:t>
            </a:r>
            <a:endParaRPr lang="fr-FR" sz="3200" dirty="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827" y="6056847"/>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2320" y="23214"/>
            <a:ext cx="1547664" cy="690991"/>
          </a:xfrm>
          <a:prstGeom prst="rect">
            <a:avLst/>
          </a:prstGeom>
        </p:spPr>
      </p:pic>
      <p:graphicFrame>
        <p:nvGraphicFramePr>
          <p:cNvPr id="10" name="Espace réservé du contenu 9"/>
          <p:cNvGraphicFramePr>
            <a:graphicFrameLocks noGrp="1"/>
          </p:cNvGraphicFramePr>
          <p:nvPr>
            <p:ph idx="1"/>
            <p:extLst>
              <p:ext uri="{D42A27DB-BD31-4B8C-83A1-F6EECF244321}">
                <p14:modId xmlns:p14="http://schemas.microsoft.com/office/powerpoint/2010/main" val="3993201311"/>
              </p:ext>
            </p:extLst>
          </p:nvPr>
        </p:nvGraphicFramePr>
        <p:xfrm>
          <a:off x="323528" y="807622"/>
          <a:ext cx="3816424" cy="2574280"/>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846094">
                  <a:extLst>
                    <a:ext uri="{9D8B030D-6E8A-4147-A177-3AD203B41FA5}">
                      <a16:colId xmlns:a16="http://schemas.microsoft.com/office/drawing/2014/main" val="20002"/>
                    </a:ext>
                  </a:extLst>
                </a:gridCol>
                <a:gridCol w="954106">
                  <a:extLst>
                    <a:ext uri="{9D8B030D-6E8A-4147-A177-3AD203B41FA5}">
                      <a16:colId xmlns:a16="http://schemas.microsoft.com/office/drawing/2014/main" val="20003"/>
                    </a:ext>
                  </a:extLst>
                </a:gridCol>
              </a:tblGrid>
              <a:tr h="514856">
                <a:tc>
                  <a:txBody>
                    <a:bodyPr/>
                    <a:lstStyle/>
                    <a:p>
                      <a:endParaRPr lang="en-US" dirty="0"/>
                    </a:p>
                  </a:txBody>
                  <a:tcPr/>
                </a:tc>
                <a:tc gridSpan="3">
                  <a:txBody>
                    <a:bodyPr/>
                    <a:lstStyle/>
                    <a:p>
                      <a:pPr algn="ctr"/>
                      <a:r>
                        <a:rPr lang="fr-FR" dirty="0" smtClean="0"/>
                        <a:t>Age 55</a:t>
                      </a:r>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514856">
                <a:tc>
                  <a:txBody>
                    <a:bodyPr/>
                    <a:lstStyle/>
                    <a:p>
                      <a:r>
                        <a:rPr lang="fr-FR" dirty="0" err="1" smtClean="0"/>
                        <a:t>Ass_vie</a:t>
                      </a:r>
                      <a:endParaRPr lang="en-US" dirty="0"/>
                    </a:p>
                  </a:txBody>
                  <a:tcPr/>
                </a:tc>
                <a:tc>
                  <a:txBody>
                    <a:bodyPr/>
                    <a:lstStyle/>
                    <a:p>
                      <a:r>
                        <a:rPr lang="fr-FR" dirty="0" smtClean="0"/>
                        <a:t>0</a:t>
                      </a:r>
                      <a:endParaRPr lang="en-US" dirty="0"/>
                    </a:p>
                  </a:txBody>
                  <a:tcPr/>
                </a:tc>
                <a:tc>
                  <a:txBody>
                    <a:bodyPr/>
                    <a:lstStyle/>
                    <a:p>
                      <a:r>
                        <a:rPr lang="fr-FR" dirty="0" smtClean="0"/>
                        <a:t>1</a:t>
                      </a:r>
                      <a:endParaRPr lang="en-US" dirty="0"/>
                    </a:p>
                  </a:txBody>
                  <a:tcPr/>
                </a:tc>
                <a:tc>
                  <a:txBody>
                    <a:bodyPr/>
                    <a:lstStyle/>
                    <a:p>
                      <a:r>
                        <a:rPr lang="fr-FR" dirty="0" smtClean="0"/>
                        <a:t>Total</a:t>
                      </a:r>
                      <a:endParaRPr lang="en-US" dirty="0"/>
                    </a:p>
                  </a:txBody>
                  <a:tcPr/>
                </a:tc>
                <a:extLst>
                  <a:ext uri="{0D108BD9-81ED-4DB2-BD59-A6C34878D82A}">
                    <a16:rowId xmlns:a16="http://schemas.microsoft.com/office/drawing/2014/main" val="10001"/>
                  </a:ext>
                </a:extLst>
              </a:tr>
              <a:tr h="514856">
                <a:tc>
                  <a:txBody>
                    <a:bodyPr/>
                    <a:lstStyle/>
                    <a:p>
                      <a:r>
                        <a:rPr lang="fr-FR" dirty="0" smtClean="0"/>
                        <a:t>0</a:t>
                      </a:r>
                      <a:endParaRPr lang="en-US" dirty="0"/>
                    </a:p>
                  </a:txBody>
                  <a:tcPr/>
                </a:tc>
                <a:tc>
                  <a:txBody>
                    <a:bodyPr/>
                    <a:lstStyle/>
                    <a:p>
                      <a:r>
                        <a:rPr lang="fr-FR" dirty="0" smtClean="0"/>
                        <a:t>1292</a:t>
                      </a:r>
                      <a:endParaRPr lang="en-US" dirty="0"/>
                    </a:p>
                  </a:txBody>
                  <a:tcPr/>
                </a:tc>
                <a:tc>
                  <a:txBody>
                    <a:bodyPr/>
                    <a:lstStyle/>
                    <a:p>
                      <a:r>
                        <a:rPr lang="fr-FR" dirty="0" smtClean="0"/>
                        <a:t>894</a:t>
                      </a:r>
                      <a:endParaRPr lang="en-US" dirty="0"/>
                    </a:p>
                  </a:txBody>
                  <a:tcPr/>
                </a:tc>
                <a:tc>
                  <a:txBody>
                    <a:bodyPr/>
                    <a:lstStyle/>
                    <a:p>
                      <a:r>
                        <a:rPr lang="fr-FR" dirty="0" smtClean="0"/>
                        <a:t>2186</a:t>
                      </a:r>
                      <a:endParaRPr lang="en-US" dirty="0"/>
                    </a:p>
                  </a:txBody>
                  <a:tcPr/>
                </a:tc>
                <a:extLst>
                  <a:ext uri="{0D108BD9-81ED-4DB2-BD59-A6C34878D82A}">
                    <a16:rowId xmlns:a16="http://schemas.microsoft.com/office/drawing/2014/main" val="10002"/>
                  </a:ext>
                </a:extLst>
              </a:tr>
              <a:tr h="514856">
                <a:tc>
                  <a:txBody>
                    <a:bodyPr/>
                    <a:lstStyle/>
                    <a:p>
                      <a:r>
                        <a:rPr lang="fr-FR" dirty="0" smtClean="0"/>
                        <a:t>1</a:t>
                      </a:r>
                      <a:endParaRPr lang="en-US" dirty="0"/>
                    </a:p>
                  </a:txBody>
                  <a:tcPr/>
                </a:tc>
                <a:tc>
                  <a:txBody>
                    <a:bodyPr/>
                    <a:lstStyle/>
                    <a:p>
                      <a:r>
                        <a:rPr lang="fr-FR" dirty="0" smtClean="0"/>
                        <a:t>663</a:t>
                      </a:r>
                      <a:endParaRPr lang="en-US" dirty="0"/>
                    </a:p>
                  </a:txBody>
                  <a:tcPr/>
                </a:tc>
                <a:tc>
                  <a:txBody>
                    <a:bodyPr/>
                    <a:lstStyle/>
                    <a:p>
                      <a:r>
                        <a:rPr lang="fr-FR" dirty="0" smtClean="0"/>
                        <a:t>767</a:t>
                      </a:r>
                      <a:endParaRPr lang="en-US" dirty="0"/>
                    </a:p>
                  </a:txBody>
                  <a:tcPr/>
                </a:tc>
                <a:tc>
                  <a:txBody>
                    <a:bodyPr/>
                    <a:lstStyle/>
                    <a:p>
                      <a:r>
                        <a:rPr lang="fr-FR" dirty="0" smtClean="0"/>
                        <a:t>1430</a:t>
                      </a:r>
                      <a:endParaRPr lang="en-US" dirty="0"/>
                    </a:p>
                  </a:txBody>
                  <a:tcPr/>
                </a:tc>
                <a:extLst>
                  <a:ext uri="{0D108BD9-81ED-4DB2-BD59-A6C34878D82A}">
                    <a16:rowId xmlns:a16="http://schemas.microsoft.com/office/drawing/2014/main" val="10003"/>
                  </a:ext>
                </a:extLst>
              </a:tr>
              <a:tr h="514856">
                <a:tc>
                  <a:txBody>
                    <a:bodyPr/>
                    <a:lstStyle/>
                    <a:p>
                      <a:r>
                        <a:rPr lang="fr-FR" dirty="0" smtClean="0"/>
                        <a:t>Total</a:t>
                      </a:r>
                      <a:endParaRPr lang="en-US" dirty="0"/>
                    </a:p>
                  </a:txBody>
                  <a:tcPr/>
                </a:tc>
                <a:tc>
                  <a:txBody>
                    <a:bodyPr/>
                    <a:lstStyle/>
                    <a:p>
                      <a:r>
                        <a:rPr lang="fr-FR" dirty="0" smtClean="0"/>
                        <a:t>1955</a:t>
                      </a:r>
                      <a:endParaRPr lang="en-US" dirty="0"/>
                    </a:p>
                  </a:txBody>
                  <a:tcPr/>
                </a:tc>
                <a:tc>
                  <a:txBody>
                    <a:bodyPr/>
                    <a:lstStyle/>
                    <a:p>
                      <a:r>
                        <a:rPr lang="fr-FR" dirty="0" smtClean="0"/>
                        <a:t>1661</a:t>
                      </a:r>
                      <a:endParaRPr lang="en-US" dirty="0"/>
                    </a:p>
                  </a:txBody>
                  <a:tcPr/>
                </a:tc>
                <a:tc>
                  <a:txBody>
                    <a:bodyPr/>
                    <a:lstStyle/>
                    <a:p>
                      <a:r>
                        <a:rPr lang="fr-FR" dirty="0" smtClean="0"/>
                        <a:t>3616</a:t>
                      </a:r>
                      <a:endParaRPr lang="en-US" dirty="0"/>
                    </a:p>
                  </a:txBody>
                  <a:tcPr/>
                </a:tc>
                <a:extLst>
                  <a:ext uri="{0D108BD9-81ED-4DB2-BD59-A6C34878D82A}">
                    <a16:rowId xmlns:a16="http://schemas.microsoft.com/office/drawing/2014/main" val="10004"/>
                  </a:ext>
                </a:extLst>
              </a:tr>
            </a:tbl>
          </a:graphicData>
        </a:graphic>
      </p:graphicFrame>
      <p:sp>
        <p:nvSpPr>
          <p:cNvPr id="11" name="ZoneTexte 10"/>
          <p:cNvSpPr txBox="1"/>
          <p:nvPr/>
        </p:nvSpPr>
        <p:spPr>
          <a:xfrm>
            <a:off x="4211960" y="729882"/>
            <a:ext cx="4788024" cy="2862322"/>
          </a:xfrm>
          <a:prstGeom prst="rect">
            <a:avLst/>
          </a:prstGeom>
          <a:noFill/>
        </p:spPr>
        <p:txBody>
          <a:bodyPr wrap="square" rtlCol="0">
            <a:spAutoFit/>
          </a:bodyPr>
          <a:lstStyle/>
          <a:p>
            <a:pPr algn="just"/>
            <a:r>
              <a:rPr lang="en-US" dirty="0">
                <a:solidFill>
                  <a:prstClr val="black"/>
                </a:solidFill>
                <a:latin typeface="Century Gothic"/>
              </a:rPr>
              <a:t>For all households, the probability of life insurance is given by :</a:t>
            </a:r>
          </a:p>
          <a:p>
            <a:pPr algn="just"/>
            <a:r>
              <a:rPr lang="en-US" dirty="0">
                <a:solidFill>
                  <a:prstClr val="black"/>
                </a:solidFill>
                <a:latin typeface="Century Gothic"/>
              </a:rPr>
              <a:t>P=(663+767)/(1292+894+663+767)=0,396</a:t>
            </a:r>
          </a:p>
          <a:p>
            <a:pPr algn="just"/>
            <a:endParaRPr lang="en-US" dirty="0">
              <a:solidFill>
                <a:prstClr val="black"/>
              </a:solidFill>
              <a:latin typeface="Century Gothic"/>
            </a:endParaRPr>
          </a:p>
          <a:p>
            <a:pPr algn="just"/>
            <a:r>
              <a:rPr lang="en-US" dirty="0">
                <a:solidFill>
                  <a:prstClr val="black"/>
                </a:solidFill>
                <a:latin typeface="Century Gothic"/>
              </a:rPr>
              <a:t>The odds of the event life insurance is: O=(663+767)/(</a:t>
            </a:r>
            <a:r>
              <a:rPr lang="en-US" dirty="0" smtClean="0">
                <a:solidFill>
                  <a:prstClr val="black"/>
                </a:solidFill>
                <a:latin typeface="Century Gothic"/>
              </a:rPr>
              <a:t>1292+894)=1430/2186=0,65</a:t>
            </a:r>
            <a:endParaRPr lang="en-US" dirty="0">
              <a:solidFill>
                <a:prstClr val="black"/>
              </a:solidFill>
              <a:latin typeface="Century Gothic"/>
            </a:endParaRPr>
          </a:p>
          <a:p>
            <a:pPr algn="just"/>
            <a:endParaRPr lang="en-US" dirty="0">
              <a:solidFill>
                <a:prstClr val="black"/>
              </a:solidFill>
              <a:latin typeface="Century Gothic"/>
            </a:endParaRPr>
          </a:p>
          <a:p>
            <a:pPr algn="just"/>
            <a:r>
              <a:rPr lang="en-US" dirty="0">
                <a:solidFill>
                  <a:prstClr val="black"/>
                </a:solidFill>
                <a:latin typeface="Century Gothic"/>
              </a:rPr>
              <a:t>For heads of households older than 55, the odds of the event life insurance is O=767/894=0,86</a:t>
            </a:r>
          </a:p>
        </p:txBody>
      </p:sp>
      <p:sp>
        <p:nvSpPr>
          <p:cNvPr id="12" name="ZoneTexte 11"/>
          <p:cNvSpPr txBox="1"/>
          <p:nvPr/>
        </p:nvSpPr>
        <p:spPr>
          <a:xfrm>
            <a:off x="123827" y="3700144"/>
            <a:ext cx="8850505" cy="2308324"/>
          </a:xfrm>
          <a:prstGeom prst="rect">
            <a:avLst/>
          </a:prstGeom>
          <a:noFill/>
        </p:spPr>
        <p:txBody>
          <a:bodyPr wrap="square" rtlCol="0">
            <a:spAutoFit/>
          </a:bodyPr>
          <a:lstStyle/>
          <a:p>
            <a:pPr algn="just"/>
            <a:r>
              <a:rPr lang="en-US" dirty="0">
                <a:solidFill>
                  <a:prstClr val="black"/>
                </a:solidFill>
                <a:latin typeface="Century Gothic"/>
              </a:rPr>
              <a:t>For heads of households younger than 55, the same odds is </a:t>
            </a:r>
            <a:r>
              <a:rPr lang="fr-FR" dirty="0">
                <a:solidFill>
                  <a:prstClr val="black"/>
                </a:solidFill>
                <a:latin typeface="Century Gothic"/>
              </a:rPr>
              <a:t>O=663/1292=0,51</a:t>
            </a:r>
          </a:p>
          <a:p>
            <a:pPr algn="just"/>
            <a:endParaRPr lang="fr-FR" dirty="0">
              <a:solidFill>
                <a:prstClr val="black"/>
              </a:solidFill>
              <a:latin typeface="Century Gothic"/>
            </a:endParaRPr>
          </a:p>
          <a:p>
            <a:pPr algn="just"/>
            <a:r>
              <a:rPr lang="en-US" dirty="0">
                <a:solidFill>
                  <a:prstClr val="black"/>
                </a:solidFill>
                <a:latin typeface="Century Gothic"/>
              </a:rPr>
              <a:t>Odds ratios is a widely used measure of the relationship between two dichotomous variables.</a:t>
            </a:r>
            <a:endParaRPr lang="fr-FR" dirty="0">
              <a:solidFill>
                <a:prstClr val="black"/>
              </a:solidFill>
              <a:latin typeface="Century Gothic"/>
            </a:endParaRPr>
          </a:p>
          <a:p>
            <a:pPr algn="just"/>
            <a:endParaRPr lang="en-US" dirty="0">
              <a:solidFill>
                <a:prstClr val="black"/>
              </a:solidFill>
              <a:latin typeface="Century Gothic"/>
            </a:endParaRPr>
          </a:p>
          <a:p>
            <a:pPr algn="just"/>
            <a:r>
              <a:rPr lang="en-US" dirty="0">
                <a:solidFill>
                  <a:prstClr val="black"/>
                </a:solidFill>
                <a:latin typeface="Century Gothic"/>
              </a:rPr>
              <a:t>The ratio of the old odds to the young odds is </a:t>
            </a:r>
            <a:r>
              <a:rPr lang="fr-FR" dirty="0">
                <a:solidFill>
                  <a:prstClr val="black"/>
                </a:solidFill>
                <a:latin typeface="Century Gothic"/>
              </a:rPr>
              <a:t>0,86/0,51=1,67 (</a:t>
            </a:r>
            <a:r>
              <a:rPr lang="fr-FR" dirty="0" err="1">
                <a:solidFill>
                  <a:prstClr val="black"/>
                </a:solidFill>
                <a:latin typeface="Century Gothic"/>
              </a:rPr>
              <a:t>odds</a:t>
            </a:r>
            <a:r>
              <a:rPr lang="fr-FR" dirty="0">
                <a:solidFill>
                  <a:prstClr val="black"/>
                </a:solidFill>
                <a:latin typeface="Century Gothic"/>
              </a:rPr>
              <a:t> ratio). </a:t>
            </a:r>
            <a:r>
              <a:rPr lang="en-US" dirty="0" smtClean="0">
                <a:solidFill>
                  <a:prstClr val="black"/>
                </a:solidFill>
                <a:latin typeface="Century Gothic"/>
              </a:rPr>
              <a:t>The </a:t>
            </a:r>
            <a:r>
              <a:rPr lang="en-US" dirty="0">
                <a:solidFill>
                  <a:prstClr val="black"/>
                </a:solidFill>
                <a:latin typeface="Century Gothic"/>
              </a:rPr>
              <a:t>odds of a life insurance contract in an </a:t>
            </a:r>
            <a:r>
              <a:rPr lang="en-US" dirty="0" smtClean="0">
                <a:solidFill>
                  <a:prstClr val="black"/>
                </a:solidFill>
                <a:latin typeface="Century Gothic"/>
              </a:rPr>
              <a:t>“old” </a:t>
            </a:r>
            <a:r>
              <a:rPr lang="en-US" dirty="0">
                <a:solidFill>
                  <a:prstClr val="black"/>
                </a:solidFill>
                <a:latin typeface="Century Gothic"/>
              </a:rPr>
              <a:t>household are 67% greater than for </a:t>
            </a:r>
            <a:r>
              <a:rPr lang="en-US" dirty="0" smtClean="0">
                <a:solidFill>
                  <a:prstClr val="black"/>
                </a:solidFill>
                <a:latin typeface="Century Gothic"/>
              </a:rPr>
              <a:t>“young” </a:t>
            </a:r>
            <a:r>
              <a:rPr lang="en-US" dirty="0">
                <a:solidFill>
                  <a:prstClr val="black"/>
                </a:solidFill>
                <a:latin typeface="Century Gothic"/>
              </a:rPr>
              <a:t>households.</a:t>
            </a:r>
            <a:r>
              <a:rPr lang="fr-FR" dirty="0">
                <a:solidFill>
                  <a:prstClr val="black"/>
                </a:solidFill>
                <a:latin typeface="Century Gothic"/>
              </a:rPr>
              <a:t> </a:t>
            </a:r>
            <a:endParaRPr lang="en-US" dirty="0">
              <a:solidFill>
                <a:prstClr val="black"/>
              </a:solidFill>
              <a:latin typeface="Century Gothic"/>
            </a:endParaRPr>
          </a:p>
        </p:txBody>
      </p:sp>
      <p:sp>
        <p:nvSpPr>
          <p:cNvPr id="9" name="ZoneTexte 8"/>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2145502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17887"/>
            <a:ext cx="8229600" cy="504056"/>
          </a:xfrm>
        </p:spPr>
        <p:txBody>
          <a:bodyPr/>
          <a:lstStyle/>
          <a:p>
            <a:pPr algn="l"/>
            <a:r>
              <a:rPr lang="fr-FR" sz="3200" dirty="0" err="1" smtClean="0"/>
              <a:t>Logit</a:t>
            </a:r>
            <a:r>
              <a:rPr lang="fr-FR" sz="3200" dirty="0" smtClean="0"/>
              <a:t> and </a:t>
            </a:r>
            <a:r>
              <a:rPr lang="fr-FR" sz="3200" dirty="0" err="1" smtClean="0"/>
              <a:t>Probit</a:t>
            </a:r>
            <a:r>
              <a:rPr lang="fr-FR" sz="3200" dirty="0" smtClean="0"/>
              <a:t> </a:t>
            </a:r>
            <a:r>
              <a:rPr lang="fr-FR" sz="3200" dirty="0" err="1" smtClean="0"/>
              <a:t>Models</a:t>
            </a:r>
            <a:endParaRPr lang="fr-FR" sz="3200"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0" y="638507"/>
                <a:ext cx="9144000" cy="6038799"/>
              </a:xfrm>
            </p:spPr>
            <p:txBody>
              <a:bodyPr>
                <a:normAutofit fontScale="92500" lnSpcReduction="10000"/>
              </a:bodyPr>
              <a:lstStyle/>
              <a:p>
                <a:pPr marL="265113" indent="-182563" algn="just">
                  <a:lnSpc>
                    <a:spcPct val="150000"/>
                  </a:lnSpc>
                </a:pPr>
                <a:r>
                  <a:rPr lang="en-US" sz="1700" dirty="0" smtClean="0">
                    <a:solidFill>
                      <a:schemeClr val="tx1"/>
                    </a:solidFill>
                  </a:rPr>
                  <a:t>The </a:t>
                </a:r>
                <a:r>
                  <a:rPr lang="en-US" sz="1700" dirty="0">
                    <a:solidFill>
                      <a:schemeClr val="tx1"/>
                    </a:solidFill>
                  </a:rPr>
                  <a:t>assumption </a:t>
                </a:r>
                <a:r>
                  <a:rPr lang="en-US" sz="1700" dirty="0" smtClean="0">
                    <a:solidFill>
                      <a:schemeClr val="tx1"/>
                    </a:solidFill>
                  </a:rPr>
                  <a:t>of the LPM that </a:t>
                </a:r>
                <a:r>
                  <a:rPr lang="en-US" sz="1700" dirty="0">
                    <a:solidFill>
                      <a:schemeClr val="tx1"/>
                    </a:solidFill>
                  </a:rPr>
                  <a:t>there will be a straight linear relationship between </a:t>
                </a:r>
                <a:r>
                  <a:rPr lang="en-US" sz="1700" dirty="0" smtClean="0">
                    <a:solidFill>
                      <a:schemeClr val="tx1"/>
                    </a:solidFill>
                  </a:rPr>
                  <a:t>Independent and dependent Variables is very </a:t>
                </a:r>
                <a:r>
                  <a:rPr lang="en-US" sz="1700" dirty="0">
                    <a:solidFill>
                      <a:schemeClr val="tx1"/>
                    </a:solidFill>
                  </a:rPr>
                  <a:t>questionable when the </a:t>
                </a:r>
                <a:r>
                  <a:rPr lang="en-US" sz="1700" dirty="0" smtClean="0">
                    <a:solidFill>
                      <a:schemeClr val="tx1"/>
                    </a:solidFill>
                  </a:rPr>
                  <a:t>dependent variable </a:t>
                </a:r>
                <a:r>
                  <a:rPr lang="en-US" sz="1700" dirty="0">
                    <a:solidFill>
                      <a:schemeClr val="tx1"/>
                    </a:solidFill>
                  </a:rPr>
                  <a:t>is </a:t>
                </a:r>
                <a:r>
                  <a:rPr lang="en-US" sz="1700" dirty="0" smtClean="0">
                    <a:solidFill>
                      <a:schemeClr val="tx1"/>
                    </a:solidFill>
                  </a:rPr>
                  <a:t>a binary one. It is more reasonable to assume a nonlinear function of </a:t>
                </a:r>
                <a14:m>
                  <m:oMath xmlns:m="http://schemas.openxmlformats.org/officeDocument/2006/math">
                    <m:r>
                      <a:rPr lang="fr-FR" sz="1700" b="0" i="1" smtClean="0">
                        <a:solidFill>
                          <a:schemeClr val="tx1"/>
                        </a:solidFill>
                        <a:latin typeface="Cambria Math" panose="02040503050406030204" pitchFamily="18" charset="0"/>
                      </a:rPr>
                      <m:t>𝑋</m:t>
                    </m:r>
                  </m:oMath>
                </a14:m>
                <a:r>
                  <a:rPr lang="en-US" sz="1800" dirty="0" smtClean="0"/>
                  <a:t>, </a:t>
                </a:r>
                <a:r>
                  <a:rPr lang="en-US" sz="1800" dirty="0">
                    <a:solidFill>
                      <a:schemeClr val="tx1"/>
                    </a:solidFill>
                  </a:rPr>
                  <a:t>one </a:t>
                </a:r>
                <a:r>
                  <a:rPr lang="en-US" sz="1700" dirty="0">
                    <a:solidFill>
                      <a:schemeClr val="tx1"/>
                    </a:solidFill>
                  </a:rPr>
                  <a:t>which approaches </a:t>
                </a:r>
                <a:r>
                  <a:rPr lang="en-US" sz="1700" dirty="0" smtClean="0">
                    <a:solidFill>
                      <a:schemeClr val="tx1"/>
                    </a:solidFill>
                  </a:rPr>
                  <a:t>1 </a:t>
                </a:r>
                <a:r>
                  <a:rPr lang="en-US" sz="1700" dirty="0">
                    <a:solidFill>
                      <a:schemeClr val="tx1"/>
                    </a:solidFill>
                  </a:rPr>
                  <a:t>at slower and slower rates as Xi gets larger and larger.</a:t>
                </a:r>
                <a:endParaRPr lang="en-US" sz="1700" dirty="0" smtClean="0">
                  <a:solidFill>
                    <a:schemeClr val="tx1"/>
                  </a:solidFill>
                </a:endParaRPr>
              </a:p>
              <a:p>
                <a:pPr marL="265113" indent="-182563" algn="just">
                  <a:lnSpc>
                    <a:spcPct val="150000"/>
                  </a:lnSpc>
                </a:pPr>
                <a:r>
                  <a:rPr lang="en-US" sz="1700" dirty="0" smtClean="0">
                    <a:solidFill>
                      <a:schemeClr val="tx1"/>
                    </a:solidFill>
                  </a:rPr>
                  <a:t>The models probit and </a:t>
                </a:r>
                <a:r>
                  <a:rPr lang="en-US" sz="1700" dirty="0">
                    <a:solidFill>
                      <a:schemeClr val="tx1"/>
                    </a:solidFill>
                  </a:rPr>
                  <a:t>logit </a:t>
                </a:r>
                <a:r>
                  <a:rPr lang="en-US" sz="1700" dirty="0" smtClean="0">
                    <a:solidFill>
                      <a:schemeClr val="tx1"/>
                    </a:solidFill>
                  </a:rPr>
                  <a:t>explain the probability of an event, conditionally to the values of observed exogenous variables. Hence the following model </a:t>
                </a:r>
                <a:r>
                  <a:rPr lang="en-US" sz="1700" dirty="0">
                    <a:solidFill>
                      <a:schemeClr val="tx1"/>
                    </a:solidFill>
                  </a:rPr>
                  <a:t>:</a:t>
                </a:r>
              </a:p>
              <a:p>
                <a:pPr marL="82550" indent="0" algn="just">
                  <a:lnSpc>
                    <a:spcPct val="150000"/>
                  </a:lnSpc>
                  <a:buNone/>
                </a:pPr>
                <a14:m>
                  <m:oMathPara xmlns:m="http://schemas.openxmlformats.org/officeDocument/2006/math">
                    <m:oMathParaPr>
                      <m:jc m:val="centerGroup"/>
                    </m:oMathParaPr>
                    <m:oMath xmlns:m="http://schemas.openxmlformats.org/officeDocument/2006/math">
                      <m:sSub>
                        <m:sSubPr>
                          <m:ctrlPr>
                            <a:rPr lang="en-US" sz="1700" i="1" smtClean="0">
                              <a:solidFill>
                                <a:schemeClr val="tx1"/>
                              </a:solidFill>
                              <a:latin typeface="Cambria Math" panose="02040503050406030204" pitchFamily="18" charset="0"/>
                            </a:rPr>
                          </m:ctrlPr>
                        </m:sSubPr>
                        <m:e>
                          <m:r>
                            <a:rPr lang="en-US" sz="1700" b="0" i="1" smtClean="0">
                              <a:solidFill>
                                <a:schemeClr val="tx1"/>
                              </a:solidFill>
                              <a:latin typeface="Cambria Math"/>
                            </a:rPr>
                            <m:t>𝑝</m:t>
                          </m:r>
                        </m:e>
                        <m:sub>
                          <m:r>
                            <a:rPr lang="en-US" sz="1700" b="0" i="1" smtClean="0">
                              <a:solidFill>
                                <a:schemeClr val="tx1"/>
                              </a:solidFill>
                              <a:latin typeface="Cambria Math"/>
                            </a:rPr>
                            <m:t>𝑖</m:t>
                          </m:r>
                        </m:sub>
                      </m:sSub>
                      <m:r>
                        <a:rPr lang="en-US" sz="1700" b="0" i="1" smtClean="0">
                          <a:solidFill>
                            <a:schemeClr val="tx1"/>
                          </a:solidFill>
                          <a:latin typeface="Cambria Math"/>
                        </a:rPr>
                        <m:t>=</m:t>
                      </m:r>
                      <m:r>
                        <a:rPr lang="en-US" sz="1700" b="0" i="1" smtClean="0">
                          <a:solidFill>
                            <a:schemeClr val="tx1"/>
                          </a:solidFill>
                          <a:latin typeface="Cambria Math"/>
                        </a:rPr>
                        <m:t>𝑃𝑟𝑜𝑏</m:t>
                      </m:r>
                      <m:d>
                        <m:dPr>
                          <m:ctrlPr>
                            <a:rPr lang="en-US" sz="1700" b="0" i="1" smtClean="0">
                              <a:solidFill>
                                <a:schemeClr val="tx1"/>
                              </a:solidFill>
                              <a:latin typeface="Cambria Math" panose="02040503050406030204" pitchFamily="18" charset="0"/>
                            </a:rPr>
                          </m:ctrlPr>
                        </m:dPr>
                        <m:e>
                          <m:sSub>
                            <m:sSubPr>
                              <m:ctrlPr>
                                <a:rPr lang="en-US" sz="1700" i="1">
                                  <a:solidFill>
                                    <a:schemeClr val="tx1"/>
                                  </a:solidFill>
                                  <a:latin typeface="Cambria Math" panose="02040503050406030204" pitchFamily="18" charset="0"/>
                                </a:rPr>
                              </m:ctrlPr>
                            </m:sSubPr>
                            <m:e>
                              <m:r>
                                <a:rPr lang="en-US" sz="1700" i="1">
                                  <a:solidFill>
                                    <a:schemeClr val="tx1"/>
                                  </a:solidFill>
                                  <a:latin typeface="Cambria Math"/>
                                </a:rPr>
                                <m:t>𝑦</m:t>
                              </m:r>
                            </m:e>
                            <m:sub>
                              <m:r>
                                <a:rPr lang="en-US" sz="1700" i="1">
                                  <a:solidFill>
                                    <a:schemeClr val="tx1"/>
                                  </a:solidFill>
                                  <a:latin typeface="Cambria Math"/>
                                </a:rPr>
                                <m:t>𝑖</m:t>
                              </m:r>
                            </m:sub>
                          </m:sSub>
                          <m:r>
                            <a:rPr lang="en-US" sz="1700" i="1">
                              <a:solidFill>
                                <a:schemeClr val="tx1"/>
                              </a:solidFill>
                              <a:latin typeface="Cambria Math"/>
                            </a:rPr>
                            <m:t>=1</m:t>
                          </m:r>
                        </m:e>
                        <m:e>
                          <m:sSub>
                            <m:sSubPr>
                              <m:ctrlPr>
                                <a:rPr lang="en-US" sz="1700" b="0" i="1" smtClean="0">
                                  <a:solidFill>
                                    <a:schemeClr val="tx1"/>
                                  </a:solidFill>
                                  <a:latin typeface="Cambria Math" panose="02040503050406030204" pitchFamily="18" charset="0"/>
                                </a:rPr>
                              </m:ctrlPr>
                            </m:sSubPr>
                            <m:e>
                              <m:r>
                                <a:rPr lang="en-US" sz="1700" b="0" i="1" smtClean="0">
                                  <a:solidFill>
                                    <a:schemeClr val="tx1"/>
                                  </a:solidFill>
                                  <a:latin typeface="Cambria Math"/>
                                </a:rPr>
                                <m:t>𝑥</m:t>
                              </m:r>
                            </m:e>
                            <m:sub>
                              <m:r>
                                <a:rPr lang="en-US" sz="1700" b="0" i="1" smtClean="0">
                                  <a:solidFill>
                                    <a:schemeClr val="tx1"/>
                                  </a:solidFill>
                                  <a:latin typeface="Cambria Math"/>
                                </a:rPr>
                                <m:t>𝑖</m:t>
                              </m:r>
                            </m:sub>
                          </m:sSub>
                        </m:e>
                      </m:d>
                      <m:r>
                        <a:rPr lang="en-US" sz="1700" b="0" i="1" smtClean="0">
                          <a:solidFill>
                            <a:schemeClr val="tx1"/>
                          </a:solidFill>
                          <a:latin typeface="Cambria Math"/>
                        </a:rPr>
                        <m:t>=</m:t>
                      </m:r>
                      <m:r>
                        <a:rPr lang="en-US" sz="1700" b="0" i="1" smtClean="0">
                          <a:solidFill>
                            <a:schemeClr val="tx1"/>
                          </a:solidFill>
                          <a:latin typeface="Cambria Math"/>
                        </a:rPr>
                        <m:t>𝐹</m:t>
                      </m:r>
                      <m:r>
                        <a:rPr lang="en-US" sz="1700" b="0" i="1" smtClean="0">
                          <a:solidFill>
                            <a:schemeClr val="tx1"/>
                          </a:solidFill>
                          <a:latin typeface="Cambria Math"/>
                        </a:rPr>
                        <m:t>(</m:t>
                      </m:r>
                      <m:sSub>
                        <m:sSubPr>
                          <m:ctrlPr>
                            <a:rPr lang="en-US" sz="1700" b="0" i="1" smtClean="0">
                              <a:solidFill>
                                <a:schemeClr val="tx1"/>
                              </a:solidFill>
                              <a:latin typeface="Cambria Math" panose="02040503050406030204" pitchFamily="18" charset="0"/>
                            </a:rPr>
                          </m:ctrlPr>
                        </m:sSubPr>
                        <m:e>
                          <m:r>
                            <a:rPr lang="en-US" sz="1700" b="0" i="1" smtClean="0">
                              <a:solidFill>
                                <a:schemeClr val="tx1"/>
                              </a:solidFill>
                              <a:latin typeface="Cambria Math"/>
                            </a:rPr>
                            <m:t>𝑥</m:t>
                          </m:r>
                        </m:e>
                        <m:sub>
                          <m:r>
                            <a:rPr lang="en-US" sz="1700" b="0" i="1" smtClean="0">
                              <a:solidFill>
                                <a:schemeClr val="tx1"/>
                              </a:solidFill>
                              <a:latin typeface="Cambria Math"/>
                            </a:rPr>
                            <m:t>𝑖</m:t>
                          </m:r>
                        </m:sub>
                      </m:sSub>
                      <m:r>
                        <a:rPr lang="en-US" sz="1700" b="0" i="1" smtClean="0">
                          <a:solidFill>
                            <a:schemeClr val="tx1"/>
                          </a:solidFill>
                          <a:latin typeface="Cambria Math"/>
                          <a:ea typeface="Cambria Math"/>
                        </a:rPr>
                        <m:t>𝛽</m:t>
                      </m:r>
                      <m:r>
                        <a:rPr lang="en-US" sz="1700" b="0" i="1" smtClean="0">
                          <a:solidFill>
                            <a:schemeClr val="tx1"/>
                          </a:solidFill>
                          <a:latin typeface="Cambria Math"/>
                          <a:ea typeface="Cambria Math"/>
                        </a:rPr>
                        <m:t>)</m:t>
                      </m:r>
                    </m:oMath>
                  </m:oMathPara>
                </a14:m>
                <a:endParaRPr lang="en-US" sz="1700" dirty="0" smtClean="0">
                  <a:solidFill>
                    <a:schemeClr val="tx1"/>
                  </a:solidFill>
                </a:endParaRPr>
              </a:p>
              <a:p>
                <a:pPr marL="82550" indent="0" algn="just">
                  <a:lnSpc>
                    <a:spcPct val="150000"/>
                  </a:lnSpc>
                  <a:buNone/>
                </a:pPr>
                <a:r>
                  <a:rPr lang="en-US" sz="1700" dirty="0" smtClean="0">
                    <a:solidFill>
                      <a:schemeClr val="tx1"/>
                    </a:solidFill>
                  </a:rPr>
                  <a:t>where </a:t>
                </a:r>
                <a14:m>
                  <m:oMath xmlns:m="http://schemas.openxmlformats.org/officeDocument/2006/math">
                    <m:r>
                      <a:rPr lang="en-US" sz="1700" i="1" smtClean="0">
                        <a:solidFill>
                          <a:schemeClr val="tx1"/>
                        </a:solidFill>
                        <a:latin typeface="Cambria Math"/>
                      </a:rPr>
                      <m:t>𝐹</m:t>
                    </m:r>
                    <m:r>
                      <a:rPr lang="en-US" sz="1700" i="1" smtClean="0">
                        <a:solidFill>
                          <a:schemeClr val="tx1"/>
                        </a:solidFill>
                        <a:latin typeface="Cambria Math"/>
                      </a:rPr>
                      <m:t>(.) </m:t>
                    </m:r>
                  </m:oMath>
                </a14:m>
                <a:r>
                  <a:rPr lang="en-US" sz="1700" dirty="0" smtClean="0">
                    <a:solidFill>
                      <a:schemeClr val="tx1"/>
                    </a:solidFill>
                  </a:rPr>
                  <a:t>is a cumulative distribution function. </a:t>
                </a:r>
              </a:p>
              <a:p>
                <a:pPr marL="368300" indent="-285750" algn="just">
                  <a:lnSpc>
                    <a:spcPct val="150000"/>
                  </a:lnSpc>
                </a:pPr>
                <a:r>
                  <a:rPr lang="en-US" sz="1700" dirty="0" smtClean="0">
                    <a:solidFill>
                      <a:schemeClr val="tx1"/>
                    </a:solidFill>
                  </a:rPr>
                  <a:t>Choosing the </a:t>
                </a:r>
                <a:r>
                  <a:rPr lang="en-US" sz="1700" dirty="0">
                    <a:solidFill>
                      <a:schemeClr val="tx1"/>
                    </a:solidFill>
                  </a:rPr>
                  <a:t>cumulative distribution function </a:t>
                </a:r>
                <a14:m>
                  <m:oMath xmlns:m="http://schemas.openxmlformats.org/officeDocument/2006/math">
                    <m:r>
                      <a:rPr lang="en-US" sz="1700" i="1" smtClean="0">
                        <a:solidFill>
                          <a:schemeClr val="tx1"/>
                        </a:solidFill>
                        <a:latin typeface="Cambria Math" panose="02040503050406030204" pitchFamily="18" charset="0"/>
                      </a:rPr>
                      <m:t>𝐹</m:t>
                    </m:r>
                    <m:r>
                      <a:rPr lang="en-US" sz="1700" i="1" smtClean="0">
                        <a:solidFill>
                          <a:schemeClr val="tx1"/>
                        </a:solidFill>
                        <a:latin typeface="Cambria Math" panose="02040503050406030204" pitchFamily="18" charset="0"/>
                      </a:rPr>
                      <m:t> (.) </m:t>
                    </m:r>
                  </m:oMath>
                </a14:m>
                <a:r>
                  <a:rPr lang="en-US" sz="1700" dirty="0" smtClean="0">
                    <a:solidFill>
                      <a:schemeClr val="tx1"/>
                    </a:solidFill>
                  </a:rPr>
                  <a:t>is free and the most commonly used, the cumulative distributive function of the logistic distribution and the </a:t>
                </a:r>
                <a:r>
                  <a:rPr lang="en-US" sz="1700" dirty="0">
                    <a:solidFill>
                      <a:schemeClr val="tx1"/>
                    </a:solidFill>
                  </a:rPr>
                  <a:t>cumulative distributive function </a:t>
                </a:r>
                <a:r>
                  <a:rPr lang="en-US" sz="1700" dirty="0" smtClean="0">
                    <a:solidFill>
                      <a:schemeClr val="tx1"/>
                    </a:solidFill>
                  </a:rPr>
                  <a:t>of </a:t>
                </a:r>
                <a:r>
                  <a:rPr lang="en-US" sz="1700" dirty="0">
                    <a:solidFill>
                      <a:schemeClr val="tx1"/>
                    </a:solidFill>
                  </a:rPr>
                  <a:t>the standard normal </a:t>
                </a:r>
                <a:r>
                  <a:rPr lang="en-US" sz="1700" dirty="0" smtClean="0">
                    <a:solidFill>
                      <a:schemeClr val="tx1"/>
                    </a:solidFill>
                  </a:rPr>
                  <a:t>distribution, give birth respectively to </a:t>
                </a:r>
                <a:r>
                  <a:rPr lang="en-US" sz="1700" dirty="0">
                    <a:solidFill>
                      <a:schemeClr val="tx1"/>
                    </a:solidFill>
                  </a:rPr>
                  <a:t>logit </a:t>
                </a:r>
                <a:r>
                  <a:rPr lang="en-US" sz="1700" dirty="0" smtClean="0">
                    <a:solidFill>
                      <a:schemeClr val="tx1"/>
                    </a:solidFill>
                  </a:rPr>
                  <a:t>and probit models:</a:t>
                </a:r>
              </a:p>
              <a:p>
                <a:pPr marL="88900" indent="0" algn="just">
                  <a:lnSpc>
                    <a:spcPct val="150000"/>
                  </a:lnSpc>
                  <a:buNone/>
                </a:pPr>
                <a14:m>
                  <m:oMathPara xmlns:m="http://schemas.openxmlformats.org/officeDocument/2006/math">
                    <m:oMathParaPr>
                      <m:jc m:val="centerGroup"/>
                    </m:oMathParaPr>
                    <m:oMath xmlns:m="http://schemas.openxmlformats.org/officeDocument/2006/math">
                      <m:r>
                        <m:rPr>
                          <m:nor/>
                        </m:rPr>
                        <a:rPr lang="fr-FR" sz="1700" b="0" i="0" smtClean="0">
                          <a:solidFill>
                            <a:schemeClr val="tx1"/>
                          </a:solidFill>
                          <a:latin typeface="Cambria Math"/>
                        </a:rPr>
                        <m:t> </m:t>
                      </m:r>
                      <m:r>
                        <m:rPr>
                          <m:nor/>
                        </m:rPr>
                        <a:rPr lang="fr-FR" sz="1700" b="0" i="0" smtClean="0">
                          <a:solidFill>
                            <a:schemeClr val="tx1"/>
                          </a:solidFill>
                          <a:latin typeface="Cambria Math"/>
                        </a:rPr>
                        <m:t>logit</m:t>
                      </m:r>
                      <m:r>
                        <m:rPr>
                          <m:nor/>
                        </m:rPr>
                        <a:rPr lang="fr-FR" sz="1700" b="0" i="0" smtClean="0">
                          <a:solidFill>
                            <a:schemeClr val="tx1"/>
                          </a:solidFill>
                          <a:latin typeface="Cambria Math"/>
                        </a:rPr>
                        <m:t> </m:t>
                      </m:r>
                      <m:r>
                        <m:rPr>
                          <m:nor/>
                        </m:rPr>
                        <a:rPr lang="fr-FR" sz="1700" b="0" i="0" smtClean="0">
                          <a:solidFill>
                            <a:schemeClr val="tx1"/>
                          </a:solidFill>
                          <a:latin typeface="Cambria Math"/>
                        </a:rPr>
                        <m:t>model</m:t>
                      </m:r>
                      <m:r>
                        <m:rPr>
                          <m:nor/>
                        </m:rPr>
                        <a:rPr lang="fr-FR" sz="1700" b="0" i="0" smtClean="0">
                          <a:solidFill>
                            <a:schemeClr val="tx1"/>
                          </a:solidFill>
                          <a:latin typeface="Cambria Math"/>
                        </a:rPr>
                        <m:t>: </m:t>
                      </m:r>
                      <m:sSub>
                        <m:sSubPr>
                          <m:ctrlPr>
                            <a:rPr lang="fr-FR" sz="1700" b="0" i="1" smtClean="0">
                              <a:solidFill>
                                <a:schemeClr val="tx1"/>
                              </a:solidFill>
                              <a:latin typeface="Cambria Math" panose="02040503050406030204" pitchFamily="18" charset="0"/>
                            </a:rPr>
                          </m:ctrlPr>
                        </m:sSubPr>
                        <m:e>
                          <m:r>
                            <a:rPr lang="fr-FR" sz="1700" b="0" i="1" smtClean="0">
                              <a:solidFill>
                                <a:schemeClr val="tx1"/>
                              </a:solidFill>
                              <a:latin typeface="Cambria Math"/>
                            </a:rPr>
                            <m:t>𝑝</m:t>
                          </m:r>
                        </m:e>
                        <m:sub>
                          <m:r>
                            <a:rPr lang="fr-FR" sz="1700" b="0" i="1" smtClean="0">
                              <a:solidFill>
                                <a:schemeClr val="tx1"/>
                              </a:solidFill>
                              <a:latin typeface="Cambria Math"/>
                            </a:rPr>
                            <m:t>𝑖</m:t>
                          </m:r>
                        </m:sub>
                      </m:sSub>
                      <m:r>
                        <a:rPr lang="fr-FR" sz="1700" b="0" i="1" smtClean="0">
                          <a:solidFill>
                            <a:schemeClr val="tx1"/>
                          </a:solidFill>
                          <a:latin typeface="Cambria Math"/>
                        </a:rPr>
                        <m:t>=</m:t>
                      </m:r>
                      <m:r>
                        <m:rPr>
                          <m:sty m:val="p"/>
                        </m:rPr>
                        <a:rPr lang="el-GR" sz="1700" b="0" i="1" smtClean="0">
                          <a:solidFill>
                            <a:schemeClr val="tx1"/>
                          </a:solidFill>
                          <a:latin typeface="Cambria Math"/>
                          <a:ea typeface="Cambria Math"/>
                        </a:rPr>
                        <m:t>Λ</m:t>
                      </m:r>
                      <m:d>
                        <m:dPr>
                          <m:ctrlPr>
                            <a:rPr lang="fr-FR" sz="1700" b="0" i="1" smtClean="0">
                              <a:solidFill>
                                <a:schemeClr val="tx1"/>
                              </a:solidFill>
                              <a:latin typeface="Cambria Math" panose="02040503050406030204" pitchFamily="18" charset="0"/>
                              <a:ea typeface="Cambria Math"/>
                            </a:rPr>
                          </m:ctrlPr>
                        </m:dPr>
                        <m:e>
                          <m:sSub>
                            <m:sSubPr>
                              <m:ctrlPr>
                                <a:rPr lang="fr-FR" sz="1700" b="0" i="1" smtClean="0">
                                  <a:solidFill>
                                    <a:schemeClr val="tx1"/>
                                  </a:solidFill>
                                  <a:latin typeface="Cambria Math" panose="02040503050406030204" pitchFamily="18" charset="0"/>
                                  <a:ea typeface="Cambria Math"/>
                                </a:rPr>
                              </m:ctrlPr>
                            </m:sSubPr>
                            <m:e>
                              <m:r>
                                <a:rPr lang="fr-FR" sz="1700" b="0" i="1" smtClean="0">
                                  <a:solidFill>
                                    <a:schemeClr val="tx1"/>
                                  </a:solidFill>
                                  <a:latin typeface="Cambria Math"/>
                                  <a:ea typeface="Cambria Math"/>
                                </a:rPr>
                                <m:t>𝑥</m:t>
                              </m:r>
                            </m:e>
                            <m:sub>
                              <m:r>
                                <a:rPr lang="fr-FR" sz="1700" b="0" i="1" smtClean="0">
                                  <a:solidFill>
                                    <a:schemeClr val="tx1"/>
                                  </a:solidFill>
                                  <a:latin typeface="Cambria Math"/>
                                  <a:ea typeface="Cambria Math"/>
                                </a:rPr>
                                <m:t>𝑖</m:t>
                              </m:r>
                            </m:sub>
                          </m:sSub>
                          <m:r>
                            <a:rPr lang="fr-FR" sz="1700" b="0" i="1" smtClean="0">
                              <a:solidFill>
                                <a:schemeClr val="tx1"/>
                              </a:solidFill>
                              <a:latin typeface="Cambria Math"/>
                              <a:ea typeface="Cambria Math"/>
                            </a:rPr>
                            <m:t>𝛽</m:t>
                          </m:r>
                        </m:e>
                      </m:d>
                      <m:r>
                        <a:rPr lang="fr-FR" sz="1700" b="0" i="1" smtClean="0">
                          <a:solidFill>
                            <a:schemeClr val="tx1"/>
                          </a:solidFill>
                          <a:latin typeface="Cambria Math"/>
                          <a:ea typeface="Cambria Math"/>
                        </a:rPr>
                        <m:t>=</m:t>
                      </m:r>
                      <m:f>
                        <m:fPr>
                          <m:ctrlPr>
                            <a:rPr lang="fr-FR" sz="1700" b="0" i="1" smtClean="0">
                              <a:solidFill>
                                <a:schemeClr val="tx1"/>
                              </a:solidFill>
                              <a:latin typeface="Cambria Math" panose="02040503050406030204" pitchFamily="18" charset="0"/>
                              <a:ea typeface="Cambria Math"/>
                            </a:rPr>
                          </m:ctrlPr>
                        </m:fPr>
                        <m:num>
                          <m:r>
                            <a:rPr lang="fr-FR" sz="1700" b="0" i="1" smtClean="0">
                              <a:solidFill>
                                <a:schemeClr val="tx1"/>
                              </a:solidFill>
                              <a:latin typeface="Cambria Math"/>
                              <a:ea typeface="Cambria Math"/>
                            </a:rPr>
                            <m:t>1</m:t>
                          </m:r>
                        </m:num>
                        <m:den>
                          <m:r>
                            <a:rPr lang="fr-FR" sz="1700" b="0" i="1" smtClean="0">
                              <a:solidFill>
                                <a:schemeClr val="tx1"/>
                              </a:solidFill>
                              <a:latin typeface="Cambria Math"/>
                              <a:ea typeface="Cambria Math"/>
                            </a:rPr>
                            <m:t>1+</m:t>
                          </m:r>
                          <m:sSup>
                            <m:sSupPr>
                              <m:ctrlPr>
                                <a:rPr lang="fr-FR" sz="1700" b="0" i="1" smtClean="0">
                                  <a:solidFill>
                                    <a:schemeClr val="tx1"/>
                                  </a:solidFill>
                                  <a:latin typeface="Cambria Math" panose="02040503050406030204" pitchFamily="18" charset="0"/>
                                  <a:ea typeface="Cambria Math"/>
                                </a:rPr>
                              </m:ctrlPr>
                            </m:sSupPr>
                            <m:e>
                              <m:r>
                                <a:rPr lang="fr-FR" sz="1700" b="0" i="1" smtClean="0">
                                  <a:solidFill>
                                    <a:schemeClr val="tx1"/>
                                  </a:solidFill>
                                  <a:latin typeface="Cambria Math"/>
                                  <a:ea typeface="Cambria Math"/>
                                </a:rPr>
                                <m:t>𝑒</m:t>
                              </m:r>
                            </m:e>
                            <m:sup>
                              <m:r>
                                <a:rPr lang="fr-FR" sz="1700" b="0" i="1" smtClean="0">
                                  <a:solidFill>
                                    <a:schemeClr val="tx1"/>
                                  </a:solidFill>
                                  <a:latin typeface="Cambria Math"/>
                                  <a:ea typeface="Cambria Math"/>
                                </a:rPr>
                                <m:t>−</m:t>
                              </m:r>
                              <m:sSub>
                                <m:sSubPr>
                                  <m:ctrlPr>
                                    <a:rPr lang="fr-FR" sz="1700" i="1">
                                      <a:solidFill>
                                        <a:schemeClr val="tx1"/>
                                      </a:solidFill>
                                      <a:latin typeface="Cambria Math" panose="02040503050406030204" pitchFamily="18" charset="0"/>
                                      <a:ea typeface="Cambria Math"/>
                                    </a:rPr>
                                  </m:ctrlPr>
                                </m:sSubPr>
                                <m:e>
                                  <m:r>
                                    <a:rPr lang="fr-FR" sz="1700" i="1">
                                      <a:solidFill>
                                        <a:schemeClr val="tx1"/>
                                      </a:solidFill>
                                      <a:latin typeface="Cambria Math"/>
                                      <a:ea typeface="Cambria Math"/>
                                    </a:rPr>
                                    <m:t>𝑥</m:t>
                                  </m:r>
                                </m:e>
                                <m:sub>
                                  <m:r>
                                    <a:rPr lang="fr-FR" sz="1700" i="1">
                                      <a:solidFill>
                                        <a:schemeClr val="tx1"/>
                                      </a:solidFill>
                                      <a:latin typeface="Cambria Math"/>
                                      <a:ea typeface="Cambria Math"/>
                                    </a:rPr>
                                    <m:t>𝑖</m:t>
                                  </m:r>
                                </m:sub>
                              </m:sSub>
                              <m:r>
                                <a:rPr lang="fr-FR" sz="1700" i="1">
                                  <a:solidFill>
                                    <a:schemeClr val="tx1"/>
                                  </a:solidFill>
                                  <a:latin typeface="Cambria Math"/>
                                  <a:ea typeface="Cambria Math"/>
                                </a:rPr>
                                <m:t>𝛽</m:t>
                              </m:r>
                            </m:sup>
                          </m:sSup>
                        </m:den>
                      </m:f>
                      <m:r>
                        <a:rPr lang="fr-FR" sz="1700" b="0" i="1" smtClean="0">
                          <a:solidFill>
                            <a:schemeClr val="tx1"/>
                          </a:solidFill>
                          <a:latin typeface="Cambria Math"/>
                          <a:ea typeface="Cambria Math"/>
                        </a:rPr>
                        <m:t>, </m:t>
                      </m:r>
                      <m:r>
                        <m:rPr>
                          <m:nor/>
                        </m:rPr>
                        <a:rPr lang="fr-FR" sz="1700" b="0" i="0" smtClean="0">
                          <a:solidFill>
                            <a:schemeClr val="tx1"/>
                          </a:solidFill>
                          <a:latin typeface="Cambria Math"/>
                          <a:ea typeface="Cambria Math"/>
                        </a:rPr>
                        <m:t>for</m:t>
                      </m:r>
                      <m:r>
                        <m:rPr>
                          <m:nor/>
                        </m:rPr>
                        <a:rPr lang="fr-FR" sz="1700" b="0" i="1" smtClean="0">
                          <a:solidFill>
                            <a:schemeClr val="tx1"/>
                          </a:solidFill>
                          <a:latin typeface="Cambria Math"/>
                          <a:ea typeface="Cambria Math"/>
                        </a:rPr>
                        <m:t> </m:t>
                      </m:r>
                      <m:r>
                        <m:rPr>
                          <m:nor/>
                        </m:rPr>
                        <a:rPr lang="fr-FR" sz="1700" b="0" smtClean="0">
                          <a:solidFill>
                            <a:schemeClr val="tx1"/>
                          </a:solidFill>
                          <a:latin typeface="Cambria Math"/>
                          <a:ea typeface="Cambria Math"/>
                        </a:rPr>
                        <m:t>all</m:t>
                      </m:r>
                      <m:r>
                        <m:rPr>
                          <m:nor/>
                        </m:rPr>
                        <a:rPr lang="fr-FR" sz="1700" b="0" smtClean="0">
                          <a:solidFill>
                            <a:schemeClr val="tx1"/>
                          </a:solidFill>
                          <a:latin typeface="Cambria Math"/>
                          <a:ea typeface="Cambria Math"/>
                        </a:rPr>
                        <m:t> </m:t>
                      </m:r>
                      <m:r>
                        <m:rPr>
                          <m:nor/>
                        </m:rPr>
                        <a:rPr lang="fr-FR" sz="1700" b="0" i="1" smtClean="0">
                          <a:solidFill>
                            <a:schemeClr val="tx1"/>
                          </a:solidFill>
                          <a:latin typeface="Cambria Math"/>
                          <a:ea typeface="Cambria Math"/>
                        </a:rPr>
                        <m:t>i</m:t>
                      </m:r>
                    </m:oMath>
                  </m:oMathPara>
                </a14:m>
                <a:endParaRPr lang="fr-FR" sz="1700" dirty="0" smtClean="0">
                  <a:solidFill>
                    <a:schemeClr val="tx1"/>
                  </a:solidFill>
                </a:endParaRPr>
              </a:p>
              <a:p>
                <a:pPr marL="88900" indent="0" algn="just">
                  <a:lnSpc>
                    <a:spcPct val="150000"/>
                  </a:lnSpc>
                  <a:buNone/>
                </a:pPr>
                <a14:m>
                  <m:oMathPara xmlns:m="http://schemas.openxmlformats.org/officeDocument/2006/math">
                    <m:oMathParaPr>
                      <m:jc m:val="centerGroup"/>
                    </m:oMathParaPr>
                    <m:oMath xmlns:m="http://schemas.openxmlformats.org/officeDocument/2006/math">
                      <m:r>
                        <m:rPr>
                          <m:nor/>
                        </m:rPr>
                        <a:rPr lang="fr-FR" sz="1700" b="0" i="0" smtClean="0">
                          <a:solidFill>
                            <a:schemeClr val="tx1"/>
                          </a:solidFill>
                          <a:latin typeface="Cambria Math"/>
                        </a:rPr>
                        <m:t>probit</m:t>
                      </m:r>
                      <m:r>
                        <m:rPr>
                          <m:nor/>
                        </m:rPr>
                        <a:rPr lang="fr-FR" sz="1700" b="0" i="0" smtClean="0">
                          <a:solidFill>
                            <a:schemeClr val="tx1"/>
                          </a:solidFill>
                          <a:latin typeface="Cambria Math"/>
                        </a:rPr>
                        <m:t> </m:t>
                      </m:r>
                      <m:r>
                        <m:rPr>
                          <m:nor/>
                        </m:rPr>
                        <a:rPr lang="fr-FR" sz="1700" b="0" i="0" smtClean="0">
                          <a:solidFill>
                            <a:schemeClr val="tx1"/>
                          </a:solidFill>
                          <a:latin typeface="Cambria Math"/>
                        </a:rPr>
                        <m:t>model</m:t>
                      </m:r>
                      <m:r>
                        <m:rPr>
                          <m:nor/>
                        </m:rPr>
                        <a:rPr lang="fr-FR" sz="1700">
                          <a:solidFill>
                            <a:schemeClr val="tx1"/>
                          </a:solidFill>
                          <a:latin typeface="Cambria Math"/>
                        </a:rPr>
                        <m:t>: </m:t>
                      </m:r>
                      <m:sSub>
                        <m:sSubPr>
                          <m:ctrlPr>
                            <a:rPr lang="fr-FR" sz="1700" i="1">
                              <a:solidFill>
                                <a:schemeClr val="tx1"/>
                              </a:solidFill>
                              <a:latin typeface="Cambria Math" panose="02040503050406030204" pitchFamily="18" charset="0"/>
                            </a:rPr>
                          </m:ctrlPr>
                        </m:sSubPr>
                        <m:e>
                          <m:r>
                            <a:rPr lang="fr-FR" sz="1700" i="1">
                              <a:solidFill>
                                <a:schemeClr val="tx1"/>
                              </a:solidFill>
                              <a:latin typeface="Cambria Math"/>
                            </a:rPr>
                            <m:t>𝑝</m:t>
                          </m:r>
                        </m:e>
                        <m:sub>
                          <m:r>
                            <a:rPr lang="fr-FR" sz="1700" i="1">
                              <a:solidFill>
                                <a:schemeClr val="tx1"/>
                              </a:solidFill>
                              <a:latin typeface="Cambria Math"/>
                            </a:rPr>
                            <m:t>𝑖</m:t>
                          </m:r>
                        </m:sub>
                      </m:sSub>
                      <m:r>
                        <a:rPr lang="fr-FR" sz="1700" i="1">
                          <a:solidFill>
                            <a:schemeClr val="tx1"/>
                          </a:solidFill>
                          <a:latin typeface="Cambria Math"/>
                        </a:rPr>
                        <m:t>=</m:t>
                      </m:r>
                      <m:r>
                        <m:rPr>
                          <m:sty m:val="p"/>
                        </m:rPr>
                        <a:rPr lang="el-GR" sz="1700" i="1" smtClean="0">
                          <a:solidFill>
                            <a:schemeClr val="tx1"/>
                          </a:solidFill>
                          <a:latin typeface="Cambria Math"/>
                          <a:ea typeface="Cambria Math"/>
                        </a:rPr>
                        <m:t>Φ</m:t>
                      </m:r>
                      <m:d>
                        <m:dPr>
                          <m:ctrlPr>
                            <a:rPr lang="fr-FR" sz="1700" i="1">
                              <a:solidFill>
                                <a:schemeClr val="tx1"/>
                              </a:solidFill>
                              <a:latin typeface="Cambria Math" panose="02040503050406030204" pitchFamily="18" charset="0"/>
                              <a:ea typeface="Cambria Math"/>
                            </a:rPr>
                          </m:ctrlPr>
                        </m:dPr>
                        <m:e>
                          <m:sSub>
                            <m:sSubPr>
                              <m:ctrlPr>
                                <a:rPr lang="fr-FR" sz="1700" i="1">
                                  <a:solidFill>
                                    <a:schemeClr val="tx1"/>
                                  </a:solidFill>
                                  <a:latin typeface="Cambria Math" panose="02040503050406030204" pitchFamily="18" charset="0"/>
                                  <a:ea typeface="Cambria Math"/>
                                </a:rPr>
                              </m:ctrlPr>
                            </m:sSubPr>
                            <m:e>
                              <m:r>
                                <a:rPr lang="fr-FR" sz="1700" i="1">
                                  <a:solidFill>
                                    <a:schemeClr val="tx1"/>
                                  </a:solidFill>
                                  <a:latin typeface="Cambria Math"/>
                                  <a:ea typeface="Cambria Math"/>
                                </a:rPr>
                                <m:t>𝑥</m:t>
                              </m:r>
                            </m:e>
                            <m:sub>
                              <m:r>
                                <a:rPr lang="fr-FR" sz="1700" i="1">
                                  <a:solidFill>
                                    <a:schemeClr val="tx1"/>
                                  </a:solidFill>
                                  <a:latin typeface="Cambria Math"/>
                                  <a:ea typeface="Cambria Math"/>
                                </a:rPr>
                                <m:t>𝑖</m:t>
                              </m:r>
                            </m:sub>
                          </m:sSub>
                          <m:r>
                            <a:rPr lang="fr-FR" sz="1700" i="1">
                              <a:solidFill>
                                <a:schemeClr val="tx1"/>
                              </a:solidFill>
                              <a:latin typeface="Cambria Math"/>
                              <a:ea typeface="Cambria Math"/>
                            </a:rPr>
                            <m:t>𝛽</m:t>
                          </m:r>
                        </m:e>
                      </m:d>
                      <m:r>
                        <a:rPr lang="fr-FR" sz="1700" i="1">
                          <a:solidFill>
                            <a:schemeClr val="tx1"/>
                          </a:solidFill>
                          <a:latin typeface="Cambria Math"/>
                          <a:ea typeface="Cambria Math"/>
                        </a:rPr>
                        <m:t>=</m:t>
                      </m:r>
                      <m:nary>
                        <m:naryPr>
                          <m:ctrlPr>
                            <a:rPr lang="fr-FR" sz="1700" i="1" smtClean="0">
                              <a:solidFill>
                                <a:schemeClr val="tx1"/>
                              </a:solidFill>
                              <a:latin typeface="Cambria Math" panose="02040503050406030204" pitchFamily="18" charset="0"/>
                              <a:ea typeface="Cambria Math"/>
                            </a:rPr>
                          </m:ctrlPr>
                        </m:naryPr>
                        <m:sub>
                          <m:r>
                            <m:rPr>
                              <m:brk m:alnAt="23"/>
                            </m:rPr>
                            <a:rPr lang="fr-FR" sz="1700" b="0" i="1" smtClean="0">
                              <a:solidFill>
                                <a:schemeClr val="tx1"/>
                              </a:solidFill>
                              <a:latin typeface="Cambria Math"/>
                              <a:ea typeface="Cambria Math"/>
                            </a:rPr>
                            <m:t>−</m:t>
                          </m:r>
                          <m:r>
                            <a:rPr lang="fr-FR" sz="1700" b="0" i="1" smtClean="0">
                              <a:solidFill>
                                <a:schemeClr val="tx1"/>
                              </a:solidFill>
                              <a:latin typeface="Cambria Math"/>
                              <a:ea typeface="Cambria Math"/>
                            </a:rPr>
                            <m:t>∞</m:t>
                          </m:r>
                        </m:sub>
                        <m:sup>
                          <m:sSub>
                            <m:sSubPr>
                              <m:ctrlPr>
                                <a:rPr lang="fr-FR" sz="1700" i="1">
                                  <a:solidFill>
                                    <a:schemeClr val="tx1"/>
                                  </a:solidFill>
                                  <a:latin typeface="Cambria Math" panose="02040503050406030204" pitchFamily="18" charset="0"/>
                                  <a:ea typeface="Cambria Math"/>
                                </a:rPr>
                              </m:ctrlPr>
                            </m:sSubPr>
                            <m:e>
                              <m:r>
                                <a:rPr lang="fr-FR" sz="1700" i="1">
                                  <a:solidFill>
                                    <a:schemeClr val="tx1"/>
                                  </a:solidFill>
                                  <a:latin typeface="Cambria Math"/>
                                  <a:ea typeface="Cambria Math"/>
                                </a:rPr>
                                <m:t>𝑥</m:t>
                              </m:r>
                            </m:e>
                            <m:sub>
                              <m:r>
                                <a:rPr lang="fr-FR" sz="1700" i="1">
                                  <a:solidFill>
                                    <a:schemeClr val="tx1"/>
                                  </a:solidFill>
                                  <a:latin typeface="Cambria Math"/>
                                  <a:ea typeface="Cambria Math"/>
                                </a:rPr>
                                <m:t>𝑖</m:t>
                              </m:r>
                            </m:sub>
                          </m:sSub>
                          <m:r>
                            <a:rPr lang="fr-FR" sz="1700" i="1">
                              <a:solidFill>
                                <a:schemeClr val="tx1"/>
                              </a:solidFill>
                              <a:latin typeface="Cambria Math"/>
                              <a:ea typeface="Cambria Math"/>
                            </a:rPr>
                            <m:t>𝛽</m:t>
                          </m:r>
                        </m:sup>
                        <m:e>
                          <m:f>
                            <m:fPr>
                              <m:ctrlPr>
                                <a:rPr lang="fr-FR" sz="1700" i="1" smtClean="0">
                                  <a:solidFill>
                                    <a:schemeClr val="tx1"/>
                                  </a:solidFill>
                                  <a:latin typeface="Cambria Math" panose="02040503050406030204" pitchFamily="18" charset="0"/>
                                  <a:ea typeface="Cambria Math"/>
                                </a:rPr>
                              </m:ctrlPr>
                            </m:fPr>
                            <m:num>
                              <m:r>
                                <a:rPr lang="fr-FR" sz="1700" b="0" i="1" smtClean="0">
                                  <a:solidFill>
                                    <a:schemeClr val="tx1"/>
                                  </a:solidFill>
                                  <a:latin typeface="Cambria Math"/>
                                  <a:ea typeface="Cambria Math"/>
                                </a:rPr>
                                <m:t>1</m:t>
                              </m:r>
                            </m:num>
                            <m:den>
                              <m:rad>
                                <m:radPr>
                                  <m:degHide m:val="on"/>
                                  <m:ctrlPr>
                                    <a:rPr lang="fr-FR" sz="1700" i="1" smtClean="0">
                                      <a:solidFill>
                                        <a:schemeClr val="tx1"/>
                                      </a:solidFill>
                                      <a:latin typeface="Cambria Math" panose="02040503050406030204" pitchFamily="18" charset="0"/>
                                      <a:ea typeface="Cambria Math"/>
                                    </a:rPr>
                                  </m:ctrlPr>
                                </m:radPr>
                                <m:deg/>
                                <m:e>
                                  <m:r>
                                    <a:rPr lang="fr-FR" sz="1700" b="0" i="1" smtClean="0">
                                      <a:solidFill>
                                        <a:schemeClr val="tx1"/>
                                      </a:solidFill>
                                      <a:latin typeface="Cambria Math"/>
                                      <a:ea typeface="Cambria Math"/>
                                    </a:rPr>
                                    <m:t>2</m:t>
                                  </m:r>
                                  <m:r>
                                    <a:rPr lang="fr-FR" sz="1700" b="0" i="1" smtClean="0">
                                      <a:solidFill>
                                        <a:schemeClr val="tx1"/>
                                      </a:solidFill>
                                      <a:latin typeface="Cambria Math"/>
                                      <a:ea typeface="Cambria Math"/>
                                    </a:rPr>
                                    <m:t>𝜋</m:t>
                                  </m:r>
                                </m:e>
                              </m:rad>
                            </m:den>
                          </m:f>
                          <m:sSup>
                            <m:sSupPr>
                              <m:ctrlPr>
                                <a:rPr lang="fr-FR" sz="1700" i="1" smtClean="0">
                                  <a:solidFill>
                                    <a:schemeClr val="tx1"/>
                                  </a:solidFill>
                                  <a:latin typeface="Cambria Math" panose="02040503050406030204" pitchFamily="18" charset="0"/>
                                  <a:ea typeface="Cambria Math"/>
                                </a:rPr>
                              </m:ctrlPr>
                            </m:sSupPr>
                            <m:e>
                              <m:r>
                                <a:rPr lang="fr-FR" sz="1700" b="0" i="1" smtClean="0">
                                  <a:solidFill>
                                    <a:schemeClr val="tx1"/>
                                  </a:solidFill>
                                  <a:latin typeface="Cambria Math"/>
                                  <a:ea typeface="Cambria Math"/>
                                </a:rPr>
                                <m:t>𝑒</m:t>
                              </m:r>
                            </m:e>
                            <m:sup>
                              <m:r>
                                <a:rPr lang="fr-FR" sz="1700" b="0" i="1" smtClean="0">
                                  <a:solidFill>
                                    <a:schemeClr val="tx1"/>
                                  </a:solidFill>
                                  <a:latin typeface="Cambria Math"/>
                                  <a:ea typeface="Cambria Math"/>
                                </a:rPr>
                                <m:t>−</m:t>
                              </m:r>
                              <m:sSup>
                                <m:sSupPr>
                                  <m:ctrlPr>
                                    <a:rPr lang="fr-FR" sz="1700" b="0" i="1" smtClean="0">
                                      <a:solidFill>
                                        <a:schemeClr val="tx1"/>
                                      </a:solidFill>
                                      <a:latin typeface="Cambria Math" panose="02040503050406030204" pitchFamily="18" charset="0"/>
                                      <a:ea typeface="Cambria Math"/>
                                    </a:rPr>
                                  </m:ctrlPr>
                                </m:sSupPr>
                                <m:e>
                                  <m:r>
                                    <a:rPr lang="fr-FR" sz="1700" b="0" i="1" smtClean="0">
                                      <a:solidFill>
                                        <a:schemeClr val="tx1"/>
                                      </a:solidFill>
                                      <a:latin typeface="Cambria Math"/>
                                      <a:ea typeface="Cambria Math"/>
                                    </a:rPr>
                                    <m:t>𝑧</m:t>
                                  </m:r>
                                </m:e>
                                <m:sup>
                                  <m:r>
                                    <a:rPr lang="fr-FR" sz="1700" b="0" i="1" smtClean="0">
                                      <a:solidFill>
                                        <a:schemeClr val="tx1"/>
                                      </a:solidFill>
                                      <a:latin typeface="Cambria Math"/>
                                      <a:ea typeface="Cambria Math"/>
                                    </a:rPr>
                                    <m:t>2</m:t>
                                  </m:r>
                                </m:sup>
                              </m:sSup>
                              <m:r>
                                <a:rPr lang="fr-FR" sz="1700" b="0" i="1" smtClean="0">
                                  <a:solidFill>
                                    <a:schemeClr val="tx1"/>
                                  </a:solidFill>
                                  <a:latin typeface="Cambria Math"/>
                                  <a:ea typeface="Cambria Math"/>
                                </a:rPr>
                                <m:t>/2</m:t>
                              </m:r>
                            </m:sup>
                          </m:sSup>
                        </m:e>
                      </m:nary>
                      <m:r>
                        <a:rPr lang="fr-FR" sz="1700" b="0" i="1" smtClean="0">
                          <a:solidFill>
                            <a:schemeClr val="tx1"/>
                          </a:solidFill>
                          <a:latin typeface="Cambria Math"/>
                          <a:ea typeface="Cambria Math"/>
                        </a:rPr>
                        <m:t>𝑑𝑧</m:t>
                      </m:r>
                      <m:r>
                        <m:rPr>
                          <m:nor/>
                        </m:rPr>
                        <a:rPr lang="fr-FR" sz="1700" b="0" i="0" smtClean="0">
                          <a:solidFill>
                            <a:schemeClr val="tx1"/>
                          </a:solidFill>
                          <a:latin typeface="Cambria Math"/>
                          <a:ea typeface="Cambria Math"/>
                        </a:rPr>
                        <m:t>, </m:t>
                      </m:r>
                      <m:r>
                        <m:rPr>
                          <m:nor/>
                        </m:rPr>
                        <a:rPr lang="fr-FR" sz="1700">
                          <a:solidFill>
                            <a:schemeClr val="tx1"/>
                          </a:solidFill>
                          <a:latin typeface="Cambria Math"/>
                          <a:ea typeface="Cambria Math"/>
                        </a:rPr>
                        <m:t>for</m:t>
                      </m:r>
                      <m:r>
                        <m:rPr>
                          <m:nor/>
                        </m:rPr>
                        <a:rPr lang="fr-FR" sz="1700" i="1">
                          <a:solidFill>
                            <a:schemeClr val="tx1"/>
                          </a:solidFill>
                          <a:latin typeface="Cambria Math"/>
                          <a:ea typeface="Cambria Math"/>
                        </a:rPr>
                        <m:t> </m:t>
                      </m:r>
                      <m:r>
                        <m:rPr>
                          <m:nor/>
                        </m:rPr>
                        <a:rPr lang="fr-FR" sz="1700">
                          <a:solidFill>
                            <a:schemeClr val="tx1"/>
                          </a:solidFill>
                          <a:latin typeface="Cambria Math"/>
                          <a:ea typeface="Cambria Math"/>
                        </a:rPr>
                        <m:t>all</m:t>
                      </m:r>
                      <m:r>
                        <m:rPr>
                          <m:nor/>
                        </m:rPr>
                        <a:rPr lang="fr-FR" sz="1700" b="0" i="1" smtClean="0">
                          <a:solidFill>
                            <a:schemeClr val="tx1"/>
                          </a:solidFill>
                          <a:latin typeface="Cambria Math"/>
                          <a:ea typeface="Cambria Math"/>
                        </a:rPr>
                        <m:t> </m:t>
                      </m:r>
                      <m:r>
                        <m:rPr>
                          <m:nor/>
                        </m:rPr>
                        <a:rPr lang="fr-FR" sz="1700" b="0" i="1" smtClean="0">
                          <a:solidFill>
                            <a:schemeClr val="tx1"/>
                          </a:solidFill>
                          <a:latin typeface="Cambria Math"/>
                          <a:ea typeface="Cambria Math"/>
                        </a:rPr>
                        <m:t>i</m:t>
                      </m:r>
                    </m:oMath>
                  </m:oMathPara>
                </a14:m>
                <a:endParaRPr lang="fr-FR" sz="1700" i="1" dirty="0" smtClean="0">
                  <a:solidFill>
                    <a:schemeClr val="tx1"/>
                  </a:solidFill>
                </a:endParaRP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0" y="638507"/>
                <a:ext cx="9144000" cy="6038799"/>
              </a:xfrm>
              <a:blipFill>
                <a:blip r:embed="rId2"/>
                <a:stretch>
                  <a:fillRect r="-400"/>
                </a:stretch>
              </a:blipFill>
            </p:spPr>
            <p:txBody>
              <a:bodyPr/>
              <a:lstStyle/>
              <a:p>
                <a:r>
                  <a:rPr lang="fr-FR">
                    <a:noFill/>
                  </a:rPr>
                  <a:t> </a:t>
                </a:r>
              </a:p>
            </p:txBody>
          </p:sp>
        </mc:Fallback>
      </mc:AlternateContent>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75" y="6053870"/>
            <a:ext cx="1403648" cy="828537"/>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52320" y="84933"/>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254453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17887"/>
            <a:ext cx="8229600" cy="504056"/>
          </a:xfrm>
        </p:spPr>
        <p:txBody>
          <a:bodyPr/>
          <a:lstStyle/>
          <a:p>
            <a:pPr algn="l"/>
            <a:r>
              <a:rPr lang="fr-FR" sz="3200" dirty="0" err="1"/>
              <a:t>Logit</a:t>
            </a:r>
            <a:r>
              <a:rPr lang="fr-FR" sz="3200" dirty="0"/>
              <a:t> and </a:t>
            </a:r>
            <a:r>
              <a:rPr lang="fr-FR" sz="3200" dirty="0" err="1"/>
              <a:t>Probit</a:t>
            </a:r>
            <a:r>
              <a:rPr lang="fr-FR" sz="3200" dirty="0"/>
              <a:t> </a:t>
            </a:r>
            <a:r>
              <a:rPr lang="fr-FR" sz="3200" dirty="0" err="1" smtClean="0"/>
              <a:t>Models</a:t>
            </a:r>
            <a:r>
              <a:rPr lang="fr-FR" sz="3200" dirty="0" smtClean="0"/>
              <a:t> (</a:t>
            </a:r>
            <a:r>
              <a:rPr lang="fr-FR" sz="3200" dirty="0"/>
              <a:t>II</a:t>
            </a:r>
            <a:r>
              <a:rPr lang="fr-FR" sz="3200" dirty="0" smtClean="0"/>
              <a:t>) </a:t>
            </a:r>
            <a:endParaRPr lang="fr-FR" sz="3200"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0" y="638507"/>
                <a:ext cx="8999984" cy="6038799"/>
              </a:xfrm>
            </p:spPr>
            <p:txBody>
              <a:bodyPr>
                <a:normAutofit/>
              </a:bodyPr>
              <a:lstStyle/>
              <a:p>
                <a:pPr marL="265113" indent="-182563" algn="just">
                  <a:lnSpc>
                    <a:spcPct val="150000"/>
                  </a:lnSpc>
                </a:pPr>
                <a:r>
                  <a:rPr lang="en-US" sz="1700" dirty="0" smtClean="0">
                    <a:solidFill>
                      <a:schemeClr val="tx1"/>
                    </a:solidFill>
                  </a:rPr>
                  <a:t>It is possible to compare of the estimated values of parameters obtained with the LPM, logit and probit models. </a:t>
                </a:r>
              </a:p>
              <a:p>
                <a:pPr marL="265113" indent="-182563" algn="just">
                  <a:lnSpc>
                    <a:spcPct val="150000"/>
                  </a:lnSpc>
                </a:pPr>
                <a:r>
                  <a:rPr lang="en-US" sz="1700" dirty="0" err="1" smtClean="0">
                    <a:solidFill>
                      <a:schemeClr val="tx1"/>
                    </a:solidFill>
                  </a:rPr>
                  <a:t>Amemiya</a:t>
                </a:r>
                <a:r>
                  <a:rPr lang="en-US" sz="1700" dirty="0" smtClean="0">
                    <a:solidFill>
                      <a:schemeClr val="tx1"/>
                    </a:solidFill>
                  </a:rPr>
                  <a:t> proposed approximated relationships between those estimated values:</a:t>
                </a:r>
              </a:p>
              <a:p>
                <a:pPr marL="265113" indent="-182563" algn="just">
                  <a:lnSpc>
                    <a:spcPct val="150000"/>
                  </a:lnSpc>
                </a:pPr>
                <a:endParaRPr lang="en-US" sz="1700" dirty="0" smtClean="0">
                  <a:solidFill>
                    <a:schemeClr val="tx1"/>
                  </a:solidFill>
                </a:endParaRPr>
              </a:p>
              <a:p>
                <a:pPr marL="361950" lvl="0" indent="0" algn="ctr">
                  <a:lnSpc>
                    <a:spcPct val="150000"/>
                  </a:lnSpc>
                  <a:buNone/>
                </a:pPr>
                <a14:m>
                  <m:oMath xmlns:m="http://schemas.openxmlformats.org/officeDocument/2006/math">
                    <m:sSub>
                      <m:sSubPr>
                        <m:ctrlPr>
                          <a:rPr lang="en-US" sz="1800" i="1">
                            <a:solidFill>
                              <a:schemeClr val="tx1"/>
                            </a:solidFill>
                            <a:latin typeface="Cambria Math" panose="02040503050406030204" pitchFamily="18" charset="0"/>
                          </a:rPr>
                        </m:ctrlPr>
                      </m:sSubPr>
                      <m:e>
                        <m:acc>
                          <m:accPr>
                            <m:chr m:val="̂"/>
                            <m:ctrlPr>
                              <a:rPr lang="en-US" sz="1800" i="1">
                                <a:solidFill>
                                  <a:schemeClr val="tx1"/>
                                </a:solidFill>
                                <a:latin typeface="Cambria Math" panose="02040503050406030204" pitchFamily="18" charset="0"/>
                              </a:rPr>
                            </m:ctrlPr>
                          </m:accPr>
                          <m:e>
                            <m:r>
                              <a:rPr lang="en-US" sz="1800" i="1">
                                <a:solidFill>
                                  <a:schemeClr val="tx1"/>
                                </a:solidFill>
                                <a:latin typeface="Cambria Math"/>
                                <a:ea typeface="Cambria Math"/>
                              </a:rPr>
                              <m:t>𝛽</m:t>
                            </m:r>
                          </m:e>
                        </m:acc>
                      </m:e>
                      <m:sub>
                        <m:r>
                          <a:rPr lang="en-US" sz="1800" i="1">
                            <a:solidFill>
                              <a:schemeClr val="tx1"/>
                            </a:solidFill>
                            <a:latin typeface="Cambria Math"/>
                          </a:rPr>
                          <m:t>𝐿𝑃𝑀</m:t>
                        </m:r>
                      </m:sub>
                    </m:sSub>
                    <m:r>
                      <a:rPr lang="en-US" sz="1800" i="1">
                        <a:solidFill>
                          <a:schemeClr val="tx1"/>
                        </a:solidFill>
                        <a:latin typeface="Cambria Math"/>
                      </a:rPr>
                      <m:t>=0,25</m:t>
                    </m:r>
                    <m:sSub>
                      <m:sSubPr>
                        <m:ctrlPr>
                          <a:rPr lang="en-US" sz="1800" i="1">
                            <a:solidFill>
                              <a:schemeClr val="tx1"/>
                            </a:solidFill>
                            <a:latin typeface="Cambria Math" panose="02040503050406030204" pitchFamily="18" charset="0"/>
                          </a:rPr>
                        </m:ctrlPr>
                      </m:sSubPr>
                      <m:e>
                        <m:acc>
                          <m:accPr>
                            <m:chr m:val="̂"/>
                            <m:ctrlPr>
                              <a:rPr lang="en-US" sz="1800" i="1">
                                <a:solidFill>
                                  <a:schemeClr val="tx1"/>
                                </a:solidFill>
                                <a:latin typeface="Cambria Math" panose="02040503050406030204" pitchFamily="18" charset="0"/>
                              </a:rPr>
                            </m:ctrlPr>
                          </m:accPr>
                          <m:e>
                            <m:r>
                              <a:rPr lang="en-US" sz="1800" i="1">
                                <a:solidFill>
                                  <a:schemeClr val="tx1"/>
                                </a:solidFill>
                                <a:latin typeface="Cambria Math"/>
                                <a:ea typeface="Cambria Math"/>
                              </a:rPr>
                              <m:t>𝛽</m:t>
                            </m:r>
                          </m:e>
                        </m:acc>
                      </m:e>
                      <m:sub>
                        <m:r>
                          <a:rPr lang="en-US" sz="1800" i="1">
                            <a:solidFill>
                              <a:schemeClr val="tx1"/>
                            </a:solidFill>
                            <a:latin typeface="Cambria Math"/>
                          </a:rPr>
                          <m:t>𝐿</m:t>
                        </m:r>
                      </m:sub>
                    </m:sSub>
                  </m:oMath>
                </a14:m>
                <a:r>
                  <a:rPr lang="en-US" sz="1800" dirty="0">
                    <a:solidFill>
                      <a:schemeClr val="tx1"/>
                    </a:solidFill>
                  </a:rPr>
                  <a:t> </a:t>
                </a:r>
                <a:r>
                  <a:rPr lang="en-US" sz="1800" dirty="0" smtClean="0">
                    <a:solidFill>
                      <a:schemeClr val="tx1"/>
                    </a:solidFill>
                  </a:rPr>
                  <a:t>for the slopes and </a:t>
                </a:r>
                <a14:m>
                  <m:oMath xmlns:m="http://schemas.openxmlformats.org/officeDocument/2006/math">
                    <m:sSub>
                      <m:sSubPr>
                        <m:ctrlPr>
                          <a:rPr lang="en-US" sz="1800" i="1">
                            <a:solidFill>
                              <a:schemeClr val="tx1"/>
                            </a:solidFill>
                            <a:latin typeface="Cambria Math" panose="02040503050406030204" pitchFamily="18" charset="0"/>
                          </a:rPr>
                        </m:ctrlPr>
                      </m:sSubPr>
                      <m:e>
                        <m:acc>
                          <m:accPr>
                            <m:chr m:val="̂"/>
                            <m:ctrlPr>
                              <a:rPr lang="en-US" sz="1800" i="1">
                                <a:solidFill>
                                  <a:schemeClr val="tx1"/>
                                </a:solidFill>
                                <a:latin typeface="Cambria Math" panose="02040503050406030204" pitchFamily="18" charset="0"/>
                              </a:rPr>
                            </m:ctrlPr>
                          </m:accPr>
                          <m:e>
                            <m:r>
                              <a:rPr lang="en-US" sz="1800" i="1">
                                <a:solidFill>
                                  <a:schemeClr val="tx1"/>
                                </a:solidFill>
                                <a:latin typeface="Cambria Math"/>
                                <a:ea typeface="Cambria Math"/>
                              </a:rPr>
                              <m:t>𝛽</m:t>
                            </m:r>
                          </m:e>
                        </m:acc>
                      </m:e>
                      <m:sub>
                        <m:r>
                          <a:rPr lang="en-US" sz="1800" i="1">
                            <a:solidFill>
                              <a:schemeClr val="tx1"/>
                            </a:solidFill>
                            <a:latin typeface="Cambria Math"/>
                          </a:rPr>
                          <m:t>𝐿𝑃𝑀</m:t>
                        </m:r>
                      </m:sub>
                    </m:sSub>
                    <m:r>
                      <a:rPr lang="en-US" sz="1800" i="1">
                        <a:solidFill>
                          <a:schemeClr val="tx1"/>
                        </a:solidFill>
                        <a:latin typeface="Cambria Math"/>
                      </a:rPr>
                      <m:t>=0,25</m:t>
                    </m:r>
                    <m:sSub>
                      <m:sSubPr>
                        <m:ctrlPr>
                          <a:rPr lang="en-US" sz="1800" i="1">
                            <a:solidFill>
                              <a:schemeClr val="tx1"/>
                            </a:solidFill>
                            <a:latin typeface="Cambria Math" panose="02040503050406030204" pitchFamily="18" charset="0"/>
                          </a:rPr>
                        </m:ctrlPr>
                      </m:sSubPr>
                      <m:e>
                        <m:acc>
                          <m:accPr>
                            <m:chr m:val="̂"/>
                            <m:ctrlPr>
                              <a:rPr lang="en-US" sz="1800" i="1">
                                <a:solidFill>
                                  <a:schemeClr val="tx1"/>
                                </a:solidFill>
                                <a:latin typeface="Cambria Math" panose="02040503050406030204" pitchFamily="18" charset="0"/>
                              </a:rPr>
                            </m:ctrlPr>
                          </m:accPr>
                          <m:e>
                            <m:r>
                              <a:rPr lang="en-US" sz="1800" i="1">
                                <a:solidFill>
                                  <a:schemeClr val="tx1"/>
                                </a:solidFill>
                                <a:latin typeface="Cambria Math"/>
                                <a:ea typeface="Cambria Math"/>
                              </a:rPr>
                              <m:t>𝛽</m:t>
                            </m:r>
                          </m:e>
                        </m:acc>
                      </m:e>
                      <m:sub>
                        <m:r>
                          <a:rPr lang="en-US" sz="1800" i="1">
                            <a:solidFill>
                              <a:schemeClr val="tx1"/>
                            </a:solidFill>
                            <a:latin typeface="Cambria Math"/>
                          </a:rPr>
                          <m:t>𝐿</m:t>
                        </m:r>
                      </m:sub>
                    </m:sSub>
                    <m:r>
                      <a:rPr lang="en-US" sz="1800" i="1">
                        <a:solidFill>
                          <a:schemeClr val="tx1"/>
                        </a:solidFill>
                        <a:latin typeface="Cambria Math"/>
                      </a:rPr>
                      <m:t>+0,5</m:t>
                    </m:r>
                  </m:oMath>
                </a14:m>
                <a:r>
                  <a:rPr lang="en-US" sz="1800" dirty="0">
                    <a:solidFill>
                      <a:schemeClr val="tx1"/>
                    </a:solidFill>
                  </a:rPr>
                  <a:t> </a:t>
                </a:r>
                <a:r>
                  <a:rPr lang="en-US" sz="1800" dirty="0" smtClean="0">
                    <a:solidFill>
                      <a:schemeClr val="tx1"/>
                    </a:solidFill>
                  </a:rPr>
                  <a:t>for the constant term.</a:t>
                </a:r>
                <a:endParaRPr lang="en-US" sz="1800" dirty="0">
                  <a:solidFill>
                    <a:schemeClr val="tx1"/>
                  </a:solidFill>
                </a:endParaRPr>
              </a:p>
              <a:p>
                <a:pPr marL="82550" indent="0" algn="just">
                  <a:lnSpc>
                    <a:spcPct val="150000"/>
                  </a:lnSpc>
                  <a:buNone/>
                </a:pPr>
                <a:endParaRPr lang="en-US" sz="1700" dirty="0" smtClean="0">
                  <a:solidFill>
                    <a:schemeClr val="tx1"/>
                  </a:solidFill>
                </a:endParaRPr>
              </a:p>
              <a:p>
                <a:pPr marL="82550" indent="0" algn="ctr">
                  <a:lnSpc>
                    <a:spcPct val="150000"/>
                  </a:lnSpc>
                  <a:buNone/>
                </a:pPr>
                <a14:m>
                  <m:oMath xmlns:m="http://schemas.openxmlformats.org/officeDocument/2006/math">
                    <m:sSub>
                      <m:sSubPr>
                        <m:ctrlPr>
                          <a:rPr lang="en-US" sz="1600" i="1">
                            <a:solidFill>
                              <a:schemeClr val="tx1"/>
                            </a:solidFill>
                            <a:latin typeface="Cambria Math" panose="02040503050406030204" pitchFamily="18" charset="0"/>
                          </a:rPr>
                        </m:ctrlPr>
                      </m:sSubPr>
                      <m:e>
                        <m:acc>
                          <m:accPr>
                            <m:chr m:val="̂"/>
                            <m:ctrlPr>
                              <a:rPr lang="en-US" sz="1600" i="1">
                                <a:solidFill>
                                  <a:schemeClr val="tx1"/>
                                </a:solidFill>
                                <a:latin typeface="Cambria Math" panose="02040503050406030204" pitchFamily="18" charset="0"/>
                              </a:rPr>
                            </m:ctrlPr>
                          </m:accPr>
                          <m:e>
                            <m:r>
                              <a:rPr lang="en-US" sz="1600" i="1">
                                <a:solidFill>
                                  <a:schemeClr val="tx1"/>
                                </a:solidFill>
                                <a:latin typeface="Cambria Math"/>
                                <a:ea typeface="Cambria Math"/>
                              </a:rPr>
                              <m:t>𝛽</m:t>
                            </m:r>
                          </m:e>
                        </m:acc>
                      </m:e>
                      <m:sub>
                        <m:r>
                          <a:rPr lang="en-US" sz="1600" i="1">
                            <a:solidFill>
                              <a:schemeClr val="tx1"/>
                            </a:solidFill>
                            <a:latin typeface="Cambria Math"/>
                          </a:rPr>
                          <m:t>𝐿</m:t>
                        </m:r>
                      </m:sub>
                    </m:sSub>
                  </m:oMath>
                </a14:m>
                <a:r>
                  <a:rPr lang="en-US" sz="1700" dirty="0" smtClean="0">
                    <a:solidFill>
                      <a:schemeClr val="tx1"/>
                    </a:solidFill>
                  </a:rPr>
                  <a:t>=1,6 </a:t>
                </a:r>
                <a14:m>
                  <m:oMath xmlns:m="http://schemas.openxmlformats.org/officeDocument/2006/math">
                    <m:sSub>
                      <m:sSubPr>
                        <m:ctrlPr>
                          <a:rPr lang="en-US" sz="1600" i="1">
                            <a:solidFill>
                              <a:schemeClr val="tx1"/>
                            </a:solidFill>
                            <a:latin typeface="Cambria Math" panose="02040503050406030204" pitchFamily="18" charset="0"/>
                          </a:rPr>
                        </m:ctrlPr>
                      </m:sSubPr>
                      <m:e>
                        <m:acc>
                          <m:accPr>
                            <m:chr m:val="̂"/>
                            <m:ctrlPr>
                              <a:rPr lang="en-US" sz="1600" i="1">
                                <a:solidFill>
                                  <a:schemeClr val="tx1"/>
                                </a:solidFill>
                                <a:latin typeface="Cambria Math" panose="02040503050406030204" pitchFamily="18" charset="0"/>
                              </a:rPr>
                            </m:ctrlPr>
                          </m:accPr>
                          <m:e>
                            <m:r>
                              <a:rPr lang="en-US" sz="1600" i="1">
                                <a:solidFill>
                                  <a:schemeClr val="tx1"/>
                                </a:solidFill>
                                <a:latin typeface="Cambria Math"/>
                                <a:ea typeface="Cambria Math"/>
                              </a:rPr>
                              <m:t>𝛽</m:t>
                            </m:r>
                          </m:e>
                        </m:acc>
                      </m:e>
                      <m:sub>
                        <m:r>
                          <a:rPr lang="en-US" sz="1600" b="0" i="1" smtClean="0">
                            <a:solidFill>
                              <a:schemeClr val="tx1"/>
                            </a:solidFill>
                            <a:latin typeface="Cambria Math"/>
                          </a:rPr>
                          <m:t>𝑃</m:t>
                        </m:r>
                      </m:sub>
                    </m:sSub>
                  </m:oMath>
                </a14:m>
                <a:endParaRPr lang="en-US" sz="1700" dirty="0" smtClean="0">
                  <a:solidFill>
                    <a:schemeClr val="tx1"/>
                  </a:solidFill>
                </a:endParaRPr>
              </a:p>
              <a:p>
                <a:pPr marL="285750" indent="-196850" algn="just">
                  <a:lnSpc>
                    <a:spcPct val="150000"/>
                  </a:lnSpc>
                </a:pPr>
                <a:r>
                  <a:rPr lang="en-US" sz="1700" dirty="0" smtClean="0">
                    <a:solidFill>
                      <a:schemeClr val="tx1"/>
                    </a:solidFill>
                  </a:rPr>
                  <a:t>Those approximated relationships are quite precise when the sample does not include outliers or extreme values (that is when the average values of </a:t>
                </a:r>
                <a14:m>
                  <m:oMath xmlns:m="http://schemas.openxmlformats.org/officeDocument/2006/math">
                    <m:r>
                      <a:rPr lang="en-US" sz="1700" i="1" smtClean="0">
                        <a:solidFill>
                          <a:schemeClr val="tx1"/>
                        </a:solidFill>
                        <a:latin typeface="Cambria Math"/>
                      </a:rPr>
                      <m:t>𝑥𝑖</m:t>
                    </m:r>
                    <m:r>
                      <a:rPr lang="en-US" sz="1700" i="1" smtClean="0">
                        <a:solidFill>
                          <a:schemeClr val="tx1"/>
                        </a:solidFill>
                        <a:latin typeface="Cambria Math"/>
                      </a:rPr>
                      <m:t>𝛽</m:t>
                    </m:r>
                  </m:oMath>
                </a14:m>
                <a:r>
                  <a:rPr lang="en-US" sz="1700" dirty="0">
                    <a:solidFill>
                      <a:schemeClr val="tx1"/>
                    </a:solidFill>
                  </a:rPr>
                  <a:t> </a:t>
                </a:r>
                <a:r>
                  <a:rPr lang="en-US" sz="1700" dirty="0" smtClean="0">
                    <a:solidFill>
                      <a:schemeClr val="tx1"/>
                    </a:solidFill>
                  </a:rPr>
                  <a:t>is close to zero or if the average values of probabilities are close to 0,5). </a:t>
                </a:r>
                <a:endParaRPr lang="en-US" sz="1700" dirty="0">
                  <a:solidFill>
                    <a:schemeClr val="tx1"/>
                  </a:solidFill>
                </a:endParaRP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0" y="638507"/>
                <a:ext cx="8999984" cy="6038799"/>
              </a:xfrm>
              <a:blipFill>
                <a:blip r:embed="rId2"/>
                <a:stretch>
                  <a:fillRect r="-407"/>
                </a:stretch>
              </a:blipFill>
            </p:spPr>
            <p:txBody>
              <a:bodyPr/>
              <a:lstStyle/>
              <a:p>
                <a:r>
                  <a:rPr lang="fr-FR">
                    <a:noFill/>
                  </a:rPr>
                  <a:t> </a:t>
                </a:r>
              </a:p>
            </p:txBody>
          </p:sp>
        </mc:Fallback>
      </mc:AlternateContent>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5952808"/>
            <a:ext cx="1403648" cy="828537"/>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52320" y="116631"/>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412373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84045"/>
            <a:ext cx="8229600" cy="504056"/>
          </a:xfrm>
        </p:spPr>
        <p:txBody>
          <a:bodyPr/>
          <a:lstStyle/>
          <a:p>
            <a:pPr algn="l"/>
            <a:r>
              <a:rPr lang="fr-FR" sz="3200" dirty="0"/>
              <a:t>LOGISTIC </a:t>
            </a:r>
            <a:r>
              <a:rPr lang="fr-FR" sz="3200" dirty="0" err="1"/>
              <a:t>procedure</a:t>
            </a:r>
            <a:endParaRPr lang="fr-FR" sz="3200" dirty="0"/>
          </a:p>
        </p:txBody>
      </p:sp>
      <p:sp>
        <p:nvSpPr>
          <p:cNvPr id="3" name="Espace réservé du contenu 2"/>
          <p:cNvSpPr>
            <a:spLocks noGrp="1"/>
          </p:cNvSpPr>
          <p:nvPr>
            <p:ph idx="1"/>
          </p:nvPr>
        </p:nvSpPr>
        <p:spPr>
          <a:xfrm>
            <a:off x="172299" y="588101"/>
            <a:ext cx="8820472" cy="5953727"/>
          </a:xfrm>
        </p:spPr>
        <p:txBody>
          <a:bodyPr>
            <a:normAutofit/>
          </a:bodyPr>
          <a:lstStyle/>
          <a:p>
            <a:pPr marL="285750" indent="-196850" algn="just">
              <a:lnSpc>
                <a:spcPct val="150000"/>
              </a:lnSpc>
            </a:pPr>
            <a:r>
              <a:rPr lang="en-US" sz="1800" dirty="0" smtClean="0">
                <a:solidFill>
                  <a:schemeClr val="tx1"/>
                </a:solidFill>
              </a:rPr>
              <a:t>The </a:t>
            </a:r>
            <a:r>
              <a:rPr lang="en-US" sz="1800" dirty="0" err="1" smtClean="0">
                <a:solidFill>
                  <a:schemeClr val="tx1"/>
                </a:solidFill>
              </a:rPr>
              <a:t>Proc</a:t>
            </a:r>
            <a:r>
              <a:rPr lang="en-US" sz="1800" dirty="0" smtClean="0">
                <a:solidFill>
                  <a:schemeClr val="tx1"/>
                </a:solidFill>
              </a:rPr>
              <a:t> LOGISTIC is one among four of the procedures estimating dichotomous models, allowing for different distribution. It can perform logit, probit and complementary log-log models (the last being associated with the </a:t>
            </a:r>
            <a:r>
              <a:rPr lang="en-US" sz="1800" dirty="0" err="1" smtClean="0">
                <a:solidFill>
                  <a:schemeClr val="tx1"/>
                </a:solidFill>
              </a:rPr>
              <a:t>Gumbell</a:t>
            </a:r>
            <a:r>
              <a:rPr lang="en-US" sz="1800" dirty="0" smtClean="0">
                <a:solidFill>
                  <a:schemeClr val="tx1"/>
                </a:solidFill>
              </a:rPr>
              <a:t> or double exponential distribution). The default in LOGISTIC is the logit model, but it is sufficient to change the LINK option to change the model (LINK=</a:t>
            </a:r>
            <a:r>
              <a:rPr lang="en-US" sz="1800" dirty="0" err="1" smtClean="0">
                <a:solidFill>
                  <a:schemeClr val="tx1"/>
                </a:solidFill>
              </a:rPr>
              <a:t>probit</a:t>
            </a:r>
            <a:r>
              <a:rPr lang="en-US" sz="1800" dirty="0">
                <a:solidFill>
                  <a:schemeClr val="tx1"/>
                </a:solidFill>
              </a:rPr>
              <a:t>). </a:t>
            </a:r>
            <a:r>
              <a:rPr lang="en-US" sz="1800" dirty="0" smtClean="0">
                <a:solidFill>
                  <a:schemeClr val="tx1"/>
                </a:solidFill>
              </a:rPr>
              <a:t>It </a:t>
            </a:r>
            <a:r>
              <a:rPr lang="en-US" sz="1800" dirty="0">
                <a:solidFill>
                  <a:schemeClr val="tx1"/>
                </a:solidFill>
              </a:rPr>
              <a:t>has </a:t>
            </a:r>
            <a:r>
              <a:rPr lang="en-US" sz="1800" dirty="0" smtClean="0">
                <a:solidFill>
                  <a:schemeClr val="tx1"/>
                </a:solidFill>
              </a:rPr>
              <a:t>a large set </a:t>
            </a:r>
            <a:r>
              <a:rPr lang="en-US" sz="1800" dirty="0">
                <a:solidFill>
                  <a:schemeClr val="tx1"/>
                </a:solidFill>
              </a:rPr>
              <a:t>of </a:t>
            </a:r>
            <a:r>
              <a:rPr lang="en-US" sz="1800" dirty="0" smtClean="0">
                <a:solidFill>
                  <a:schemeClr val="tx1"/>
                </a:solidFill>
              </a:rPr>
              <a:t>features used by data analysts.</a:t>
            </a:r>
          </a:p>
          <a:p>
            <a:pPr marL="285750" indent="-196850" algn="just">
              <a:lnSpc>
                <a:spcPct val="150000"/>
              </a:lnSpc>
            </a:pPr>
            <a:r>
              <a:rPr lang="en-US" sz="1800" dirty="0" smtClean="0">
                <a:solidFill>
                  <a:schemeClr val="tx1"/>
                </a:solidFill>
              </a:rPr>
              <a:t>A central option is the option EVENT='1‘ in the MODEL statement, after the dependent variable. By default, the </a:t>
            </a:r>
            <a:r>
              <a:rPr lang="en-US" sz="1800" dirty="0" err="1" smtClean="0">
                <a:solidFill>
                  <a:schemeClr val="tx1"/>
                </a:solidFill>
              </a:rPr>
              <a:t>proc</a:t>
            </a:r>
            <a:r>
              <a:rPr lang="en-US" sz="1800" dirty="0" smtClean="0">
                <a:solidFill>
                  <a:schemeClr val="tx1"/>
                </a:solidFill>
              </a:rPr>
              <a:t> LOGISTIC estimates a model that predicts the weakest value for the explained variable. Hence, this means that for every binary variable, the </a:t>
            </a:r>
            <a:r>
              <a:rPr lang="en-US" sz="1800" dirty="0" err="1" smtClean="0">
                <a:solidFill>
                  <a:schemeClr val="tx1"/>
                </a:solidFill>
              </a:rPr>
              <a:t>proc</a:t>
            </a:r>
            <a:r>
              <a:rPr lang="en-US" sz="1800" dirty="0" smtClean="0">
                <a:solidFill>
                  <a:schemeClr val="tx1"/>
                </a:solidFill>
              </a:rPr>
              <a:t> LOGISTIC estimates a model that predicts the probability that the explained event does not realize. </a:t>
            </a:r>
          </a:p>
          <a:p>
            <a:pPr marL="285750" indent="-196850" algn="just">
              <a:lnSpc>
                <a:spcPct val="150000"/>
              </a:lnSpc>
            </a:pPr>
            <a:r>
              <a:rPr lang="fr-FR" sz="1800" dirty="0" err="1" smtClean="0">
                <a:solidFill>
                  <a:schemeClr val="tx1"/>
                </a:solidFill>
              </a:rPr>
              <a:t>We</a:t>
            </a:r>
            <a:r>
              <a:rPr lang="fr-FR" sz="1800" dirty="0" smtClean="0">
                <a:solidFill>
                  <a:schemeClr val="tx1"/>
                </a:solidFill>
              </a:rPr>
              <a:t> </a:t>
            </a:r>
            <a:r>
              <a:rPr lang="fr-FR" sz="1800" dirty="0" err="1" smtClean="0">
                <a:solidFill>
                  <a:schemeClr val="tx1"/>
                </a:solidFill>
              </a:rPr>
              <a:t>can</a:t>
            </a:r>
            <a:r>
              <a:rPr lang="fr-FR" sz="1800" dirty="0" smtClean="0">
                <a:solidFill>
                  <a:schemeClr val="tx1"/>
                </a:solidFill>
              </a:rPr>
              <a:t> </a:t>
            </a:r>
            <a:r>
              <a:rPr lang="fr-FR" sz="1800" dirty="0" err="1" smtClean="0">
                <a:solidFill>
                  <a:schemeClr val="tx1"/>
                </a:solidFill>
              </a:rPr>
              <a:t>also</a:t>
            </a:r>
            <a:r>
              <a:rPr lang="fr-FR" sz="1800" dirty="0" smtClean="0">
                <a:solidFill>
                  <a:schemeClr val="tx1"/>
                </a:solidFill>
              </a:rPr>
              <a:t> use the DESCENDING option in the model </a:t>
            </a:r>
            <a:r>
              <a:rPr lang="fr-FR" sz="1800" dirty="0" err="1" smtClean="0">
                <a:solidFill>
                  <a:schemeClr val="tx1"/>
                </a:solidFill>
              </a:rPr>
              <a:t>statement</a:t>
            </a:r>
            <a:r>
              <a:rPr lang="fr-FR" sz="1800" dirty="0" smtClean="0">
                <a:solidFill>
                  <a:schemeClr val="tx1"/>
                </a:solidFill>
              </a:rPr>
              <a:t> </a:t>
            </a:r>
            <a:r>
              <a:rPr lang="en-US" sz="1800" dirty="0" smtClean="0">
                <a:solidFill>
                  <a:schemeClr val="tx1"/>
                </a:solidFill>
              </a:rPr>
              <a:t>which </a:t>
            </a:r>
            <a:r>
              <a:rPr lang="en-US" sz="1800" dirty="0">
                <a:solidFill>
                  <a:schemeClr val="tx1"/>
                </a:solidFill>
              </a:rPr>
              <a:t>tells LOGISTIC to model the “higher” value of </a:t>
            </a:r>
            <a:r>
              <a:rPr lang="en-US" sz="1800" dirty="0" smtClean="0">
                <a:solidFill>
                  <a:schemeClr val="tx1"/>
                </a:solidFill>
              </a:rPr>
              <a:t>the binary variable.</a:t>
            </a:r>
          </a:p>
          <a:p>
            <a:pPr marL="285750" indent="-196850" algn="just">
              <a:lnSpc>
                <a:spcPct val="150000"/>
              </a:lnSpc>
            </a:pPr>
            <a:endParaRPr lang="fr-FR" sz="1800" dirty="0" smtClean="0">
              <a:solidFill>
                <a:schemeClr val="tx1"/>
              </a:solidFill>
            </a:endParaRP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999" y="6002732"/>
            <a:ext cx="1403648" cy="828537"/>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4788" y="0"/>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137355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17887"/>
            <a:ext cx="8229600" cy="504056"/>
          </a:xfrm>
        </p:spPr>
        <p:txBody>
          <a:bodyPr/>
          <a:lstStyle/>
          <a:p>
            <a:pPr algn="l"/>
            <a:r>
              <a:rPr lang="fr-FR" sz="3200" dirty="0" err="1" smtClean="0"/>
              <a:t>Comparison</a:t>
            </a:r>
            <a:r>
              <a:rPr lang="fr-FR" sz="3200" dirty="0" smtClean="0"/>
              <a:t> of </a:t>
            </a:r>
            <a:r>
              <a:rPr lang="fr-FR" sz="3200" dirty="0" err="1" smtClean="0"/>
              <a:t>estimated</a:t>
            </a:r>
            <a:r>
              <a:rPr lang="fr-FR" sz="3200" dirty="0" smtClean="0"/>
              <a:t> </a:t>
            </a:r>
            <a:r>
              <a:rPr lang="fr-FR" sz="3200" dirty="0" err="1" smtClean="0"/>
              <a:t>parameters</a:t>
            </a:r>
            <a:endParaRPr lang="fr-FR" sz="3200" dirty="0"/>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5884915"/>
            <a:ext cx="1403648" cy="828537"/>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52320" y="116631"/>
            <a:ext cx="1547664" cy="690991"/>
          </a:xfrm>
          <a:prstGeom prst="rect">
            <a:avLst/>
          </a:prstGeom>
        </p:spPr>
      </p:pic>
      <p:graphicFrame>
        <p:nvGraphicFramePr>
          <p:cNvPr id="8" name="Espace réservé du contenu 3"/>
          <p:cNvGraphicFramePr>
            <a:graphicFrameLocks noGrp="1"/>
          </p:cNvGraphicFramePr>
          <p:nvPr>
            <p:ph idx="1"/>
            <p:extLst>
              <p:ext uri="{D42A27DB-BD31-4B8C-83A1-F6EECF244321}">
                <p14:modId xmlns:p14="http://schemas.microsoft.com/office/powerpoint/2010/main" val="3552376354"/>
              </p:ext>
            </p:extLst>
          </p:nvPr>
        </p:nvGraphicFramePr>
        <p:xfrm>
          <a:off x="457200" y="692696"/>
          <a:ext cx="8229600" cy="4165600"/>
        </p:xfrm>
        <a:graphic>
          <a:graphicData uri="http://schemas.openxmlformats.org/drawingml/2006/table">
            <a:tbl>
              <a:tblPr firstRow="1" bandRow="1">
                <a:tableStyleId>{5C22544A-7EE6-4342-B048-85BDC9FD1C3A}</a:tableStyleId>
              </a:tblPr>
              <a:tblGrid>
                <a:gridCol w="2818656">
                  <a:extLst>
                    <a:ext uri="{9D8B030D-6E8A-4147-A177-3AD203B41FA5}">
                      <a16:colId xmlns:a16="http://schemas.microsoft.com/office/drawing/2014/main" val="20000"/>
                    </a:ext>
                  </a:extLst>
                </a:gridCol>
                <a:gridCol w="1800200">
                  <a:extLst>
                    <a:ext uri="{9D8B030D-6E8A-4147-A177-3AD203B41FA5}">
                      <a16:colId xmlns:a16="http://schemas.microsoft.com/office/drawing/2014/main" val="20001"/>
                    </a:ext>
                  </a:extLst>
                </a:gridCol>
                <a:gridCol w="1800200">
                  <a:extLst>
                    <a:ext uri="{9D8B030D-6E8A-4147-A177-3AD203B41FA5}">
                      <a16:colId xmlns:a16="http://schemas.microsoft.com/office/drawing/2014/main" val="20002"/>
                    </a:ext>
                  </a:extLst>
                </a:gridCol>
                <a:gridCol w="1810544">
                  <a:extLst>
                    <a:ext uri="{9D8B030D-6E8A-4147-A177-3AD203B41FA5}">
                      <a16:colId xmlns:a16="http://schemas.microsoft.com/office/drawing/2014/main" val="20003"/>
                    </a:ext>
                  </a:extLst>
                </a:gridCol>
              </a:tblGrid>
              <a:tr h="370840">
                <a:tc>
                  <a:txBody>
                    <a:bodyPr/>
                    <a:lstStyle/>
                    <a:p>
                      <a:r>
                        <a:rPr lang="fr-FR" dirty="0" smtClean="0"/>
                        <a:t>Variable</a:t>
                      </a:r>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err="1" smtClean="0"/>
                        <a:t>Logit</a:t>
                      </a:r>
                      <a:endParaRPr lang="fr-FR" dirty="0"/>
                    </a:p>
                  </a:txBody>
                  <a:tcPr/>
                </a:tc>
                <a:tc>
                  <a:txBody>
                    <a:bodyPr/>
                    <a:lstStyle/>
                    <a:p>
                      <a:r>
                        <a:rPr lang="fr-FR" dirty="0" smtClean="0"/>
                        <a:t>Probit</a:t>
                      </a:r>
                      <a:endParaRPr lang="fr-FR" dirty="0"/>
                    </a:p>
                  </a:txBody>
                  <a:tcPr/>
                </a:tc>
                <a:tc>
                  <a:txBody>
                    <a:bodyPr/>
                    <a:lstStyle/>
                    <a:p>
                      <a:r>
                        <a:rPr lang="fr-FR" dirty="0" smtClean="0"/>
                        <a:t>LPM</a:t>
                      </a:r>
                      <a:endParaRPr lang="fr-FR" dirty="0"/>
                    </a:p>
                  </a:txBody>
                  <a:tcPr/>
                </a:tc>
                <a:extLst>
                  <a:ext uri="{0D108BD9-81ED-4DB2-BD59-A6C34878D82A}">
                    <a16:rowId xmlns:a16="http://schemas.microsoft.com/office/drawing/2014/main" val="10000"/>
                  </a:ext>
                </a:extLst>
              </a:tr>
              <a:tr h="370840">
                <a:tc>
                  <a:txBody>
                    <a:bodyPr/>
                    <a:lstStyle/>
                    <a:p>
                      <a:pPr>
                        <a:lnSpc>
                          <a:spcPct val="150000"/>
                        </a:lnSpc>
                      </a:pPr>
                      <a:r>
                        <a:rPr lang="fr-FR" dirty="0" smtClean="0">
                          <a:solidFill>
                            <a:schemeClr val="tx2">
                              <a:lumMod val="50000"/>
                            </a:schemeClr>
                          </a:solidFill>
                          <a:latin typeface="+mj-lt"/>
                        </a:rPr>
                        <a:t>Age55</a:t>
                      </a:r>
                    </a:p>
                    <a:p>
                      <a:pPr>
                        <a:lnSpc>
                          <a:spcPct val="150000"/>
                        </a:lnSpc>
                      </a:pPr>
                      <a:r>
                        <a:rPr lang="fr-FR" dirty="0" smtClean="0">
                          <a:solidFill>
                            <a:schemeClr val="tx2">
                              <a:lumMod val="50000"/>
                            </a:schemeClr>
                          </a:solidFill>
                          <a:latin typeface="+mj-lt"/>
                        </a:rPr>
                        <a:t>Homme</a:t>
                      </a:r>
                    </a:p>
                    <a:p>
                      <a:pPr>
                        <a:lnSpc>
                          <a:spcPct val="150000"/>
                        </a:lnSpc>
                      </a:pPr>
                      <a:r>
                        <a:rPr lang="fr-FR" dirty="0" smtClean="0">
                          <a:solidFill>
                            <a:schemeClr val="tx2">
                              <a:lumMod val="50000"/>
                            </a:schemeClr>
                          </a:solidFill>
                          <a:latin typeface="+mj-lt"/>
                        </a:rPr>
                        <a:t>Diplôme</a:t>
                      </a:r>
                    </a:p>
                    <a:p>
                      <a:pPr>
                        <a:lnSpc>
                          <a:spcPct val="150000"/>
                        </a:lnSpc>
                      </a:pPr>
                      <a:r>
                        <a:rPr lang="fr-FR" dirty="0" smtClean="0">
                          <a:solidFill>
                            <a:schemeClr val="tx2">
                              <a:lumMod val="50000"/>
                            </a:schemeClr>
                          </a:solidFill>
                          <a:latin typeface="+mj-lt"/>
                        </a:rPr>
                        <a:t>Patrimoine</a:t>
                      </a:r>
                    </a:p>
                    <a:p>
                      <a:pPr>
                        <a:lnSpc>
                          <a:spcPct val="150000"/>
                        </a:lnSpc>
                      </a:pPr>
                      <a:r>
                        <a:rPr lang="fr-FR" dirty="0" smtClean="0">
                          <a:solidFill>
                            <a:schemeClr val="tx2">
                              <a:lumMod val="50000"/>
                            </a:schemeClr>
                          </a:solidFill>
                          <a:latin typeface="+mj-lt"/>
                        </a:rPr>
                        <a:t>Enfants</a:t>
                      </a:r>
                      <a:r>
                        <a:rPr lang="fr-FR" baseline="0" dirty="0" smtClean="0">
                          <a:solidFill>
                            <a:schemeClr val="tx2">
                              <a:lumMod val="50000"/>
                            </a:schemeClr>
                          </a:solidFill>
                          <a:latin typeface="+mj-lt"/>
                        </a:rPr>
                        <a:t> à domicile</a:t>
                      </a:r>
                      <a:endParaRPr lang="fr-FR" dirty="0" smtClean="0">
                        <a:solidFill>
                          <a:schemeClr val="tx2">
                            <a:lumMod val="50000"/>
                          </a:schemeClr>
                        </a:solidFill>
                        <a:latin typeface="+mj-lt"/>
                      </a:endParaRPr>
                    </a:p>
                    <a:p>
                      <a:pPr>
                        <a:lnSpc>
                          <a:spcPct val="150000"/>
                        </a:lnSpc>
                      </a:pPr>
                      <a:r>
                        <a:rPr lang="fr-FR" dirty="0" smtClean="0">
                          <a:solidFill>
                            <a:schemeClr val="tx2">
                              <a:lumMod val="50000"/>
                            </a:schemeClr>
                          </a:solidFill>
                          <a:latin typeface="+mj-lt"/>
                        </a:rPr>
                        <a:t>Enfants indépendants</a:t>
                      </a:r>
                    </a:p>
                    <a:p>
                      <a:pPr>
                        <a:lnSpc>
                          <a:spcPct val="150000"/>
                        </a:lnSpc>
                      </a:pPr>
                      <a:r>
                        <a:rPr lang="fr-FR" dirty="0" smtClean="0">
                          <a:solidFill>
                            <a:schemeClr val="tx2">
                              <a:lumMod val="50000"/>
                            </a:schemeClr>
                          </a:solidFill>
                          <a:latin typeface="+mj-lt"/>
                        </a:rPr>
                        <a:t>Aversion</a:t>
                      </a:r>
                      <a:r>
                        <a:rPr lang="fr-FR" baseline="0" dirty="0" smtClean="0">
                          <a:solidFill>
                            <a:schemeClr val="tx2">
                              <a:lumMod val="50000"/>
                            </a:schemeClr>
                          </a:solidFill>
                          <a:latin typeface="+mj-lt"/>
                        </a:rPr>
                        <a:t> risque</a:t>
                      </a:r>
                      <a:endParaRPr lang="fr-FR" dirty="0" smtClean="0">
                        <a:solidFill>
                          <a:schemeClr val="tx2">
                            <a:lumMod val="50000"/>
                          </a:schemeClr>
                        </a:solidFill>
                        <a:latin typeface="+mj-lt"/>
                      </a:endParaRPr>
                    </a:p>
                    <a:p>
                      <a:pPr>
                        <a:lnSpc>
                          <a:spcPct val="150000"/>
                        </a:lnSpc>
                      </a:pPr>
                      <a:r>
                        <a:rPr lang="fr-FR" dirty="0" smtClean="0">
                          <a:solidFill>
                            <a:schemeClr val="tx2">
                              <a:lumMod val="50000"/>
                            </a:schemeClr>
                          </a:solidFill>
                          <a:latin typeface="+mj-lt"/>
                        </a:rPr>
                        <a:t>Préférence présent</a:t>
                      </a:r>
                    </a:p>
                    <a:p>
                      <a:pPr>
                        <a:lnSpc>
                          <a:spcPct val="150000"/>
                        </a:lnSpc>
                      </a:pPr>
                      <a:r>
                        <a:rPr lang="fr-FR" dirty="0" smtClean="0">
                          <a:solidFill>
                            <a:schemeClr val="tx2">
                              <a:lumMod val="50000"/>
                            </a:schemeClr>
                          </a:solidFill>
                          <a:latin typeface="+mj-lt"/>
                        </a:rPr>
                        <a:t>Altruisme familial</a:t>
                      </a:r>
                      <a:endParaRPr lang="fr-FR" dirty="0">
                        <a:solidFill>
                          <a:schemeClr val="tx2">
                            <a:lumMod val="50000"/>
                          </a:schemeClr>
                        </a:solidFill>
                        <a:latin typeface="+mj-lt"/>
                      </a:endParaRPr>
                    </a:p>
                  </a:txBody>
                  <a:tcPr/>
                </a:tc>
                <a:tc>
                  <a:txBody>
                    <a:bodyPr/>
                    <a:lstStyle/>
                    <a:p>
                      <a:pPr algn="r">
                        <a:lnSpc>
                          <a:spcPct val="150000"/>
                        </a:lnSpc>
                      </a:pPr>
                      <a:r>
                        <a:rPr lang="fr-FR" dirty="0" smtClean="0">
                          <a:solidFill>
                            <a:schemeClr val="tx2">
                              <a:lumMod val="50000"/>
                            </a:schemeClr>
                          </a:solidFill>
                          <a:latin typeface="+mj-lt"/>
                        </a:rPr>
                        <a:t>0,492***</a:t>
                      </a:r>
                    </a:p>
                    <a:p>
                      <a:pPr algn="r">
                        <a:lnSpc>
                          <a:spcPct val="150000"/>
                        </a:lnSpc>
                      </a:pPr>
                      <a:r>
                        <a:rPr lang="fr-FR" dirty="0" smtClean="0">
                          <a:solidFill>
                            <a:schemeClr val="tx2">
                              <a:lumMod val="50000"/>
                            </a:schemeClr>
                          </a:solidFill>
                          <a:latin typeface="+mj-lt"/>
                        </a:rPr>
                        <a:t>0,128*</a:t>
                      </a:r>
                    </a:p>
                    <a:p>
                      <a:pPr algn="r">
                        <a:lnSpc>
                          <a:spcPct val="150000"/>
                        </a:lnSpc>
                      </a:pPr>
                      <a:r>
                        <a:rPr lang="fr-FR" dirty="0" smtClean="0">
                          <a:solidFill>
                            <a:schemeClr val="tx2">
                              <a:lumMod val="50000"/>
                            </a:schemeClr>
                          </a:solidFill>
                          <a:latin typeface="+mj-lt"/>
                        </a:rPr>
                        <a:t> 0,122***</a:t>
                      </a:r>
                    </a:p>
                    <a:p>
                      <a:pPr algn="r">
                        <a:lnSpc>
                          <a:spcPct val="150000"/>
                        </a:lnSpc>
                      </a:pPr>
                      <a:r>
                        <a:rPr lang="fr-FR" dirty="0" smtClean="0">
                          <a:solidFill>
                            <a:schemeClr val="tx2">
                              <a:lumMod val="50000"/>
                            </a:schemeClr>
                          </a:solidFill>
                          <a:latin typeface="+mj-lt"/>
                        </a:rPr>
                        <a:t>0,0030***</a:t>
                      </a:r>
                    </a:p>
                    <a:p>
                      <a:pPr marL="0" indent="0" algn="r">
                        <a:lnSpc>
                          <a:spcPct val="150000"/>
                        </a:lnSpc>
                        <a:buFontTx/>
                        <a:buNone/>
                      </a:pPr>
                      <a:r>
                        <a:rPr lang="fr-FR" dirty="0" smtClean="0">
                          <a:solidFill>
                            <a:schemeClr val="tx2">
                              <a:lumMod val="50000"/>
                            </a:schemeClr>
                          </a:solidFill>
                          <a:latin typeface="+mj-lt"/>
                        </a:rPr>
                        <a:t>-0,099**</a:t>
                      </a:r>
                    </a:p>
                    <a:p>
                      <a:pPr marL="0" indent="0" algn="r">
                        <a:lnSpc>
                          <a:spcPct val="150000"/>
                        </a:lnSpc>
                        <a:buFontTx/>
                        <a:buNone/>
                      </a:pPr>
                      <a:r>
                        <a:rPr lang="fr-FR" dirty="0" smtClean="0">
                          <a:solidFill>
                            <a:schemeClr val="tx2">
                              <a:lumMod val="50000"/>
                            </a:schemeClr>
                          </a:solidFill>
                          <a:latin typeface="+mj-lt"/>
                        </a:rPr>
                        <a:t>-0,064*</a:t>
                      </a:r>
                      <a:endParaRPr lang="fr-FR" baseline="0" dirty="0" smtClean="0">
                        <a:solidFill>
                          <a:schemeClr val="tx2">
                            <a:lumMod val="50000"/>
                          </a:schemeClr>
                        </a:solidFill>
                        <a:latin typeface="+mj-lt"/>
                      </a:endParaRPr>
                    </a:p>
                    <a:p>
                      <a:pPr marL="0" indent="0" algn="r">
                        <a:lnSpc>
                          <a:spcPct val="150000"/>
                        </a:lnSpc>
                        <a:buFontTx/>
                        <a:buNone/>
                      </a:pPr>
                      <a:r>
                        <a:rPr lang="fr-FR" baseline="0" dirty="0" smtClean="0">
                          <a:solidFill>
                            <a:schemeClr val="tx2">
                              <a:lumMod val="50000"/>
                            </a:schemeClr>
                          </a:solidFill>
                          <a:latin typeface="+mj-lt"/>
                        </a:rPr>
                        <a:t>0,0089</a:t>
                      </a:r>
                    </a:p>
                    <a:p>
                      <a:pPr marL="0" indent="0" algn="r">
                        <a:lnSpc>
                          <a:spcPct val="150000"/>
                        </a:lnSpc>
                        <a:buFontTx/>
                        <a:buNone/>
                      </a:pPr>
                      <a:r>
                        <a:rPr lang="fr-FR" baseline="0" dirty="0" smtClean="0">
                          <a:solidFill>
                            <a:schemeClr val="tx2">
                              <a:lumMod val="50000"/>
                            </a:schemeClr>
                          </a:solidFill>
                          <a:latin typeface="+mj-lt"/>
                        </a:rPr>
                        <a:t>-0,062***</a:t>
                      </a:r>
                    </a:p>
                    <a:p>
                      <a:pPr marL="0" indent="0" algn="r">
                        <a:lnSpc>
                          <a:spcPct val="150000"/>
                        </a:lnSpc>
                        <a:buFontTx/>
                        <a:buNone/>
                      </a:pPr>
                      <a:r>
                        <a:rPr lang="fr-FR" dirty="0" smtClean="0">
                          <a:solidFill>
                            <a:schemeClr val="tx2">
                              <a:lumMod val="50000"/>
                            </a:schemeClr>
                          </a:solidFill>
                          <a:latin typeface="+mj-lt"/>
                        </a:rPr>
                        <a:t>0,037**</a:t>
                      </a:r>
                      <a:endParaRPr lang="fr-FR" dirty="0">
                        <a:solidFill>
                          <a:schemeClr val="tx2">
                            <a:lumMod val="50000"/>
                          </a:schemeClr>
                        </a:solidFill>
                        <a:latin typeface="+mj-lt"/>
                      </a:endParaRPr>
                    </a:p>
                  </a:txBody>
                  <a:tcPr/>
                </a:tc>
                <a:tc>
                  <a:txBody>
                    <a:bodyPr/>
                    <a:lstStyle/>
                    <a:p>
                      <a:pPr marL="0" indent="0" algn="r">
                        <a:lnSpc>
                          <a:spcPct val="150000"/>
                        </a:lnSpc>
                        <a:buFontTx/>
                        <a:buNone/>
                      </a:pPr>
                      <a:r>
                        <a:rPr lang="fr-FR" dirty="0" smtClean="0">
                          <a:solidFill>
                            <a:schemeClr val="tx2">
                              <a:lumMod val="50000"/>
                            </a:schemeClr>
                          </a:solidFill>
                          <a:latin typeface="+mj-lt"/>
                        </a:rPr>
                        <a:t>0,475***</a:t>
                      </a:r>
                    </a:p>
                    <a:p>
                      <a:pPr marL="0" indent="0" algn="r">
                        <a:lnSpc>
                          <a:spcPct val="150000"/>
                        </a:lnSpc>
                        <a:buFontTx/>
                        <a:buNone/>
                      </a:pPr>
                      <a:r>
                        <a:rPr lang="fr-FR" dirty="0" smtClean="0">
                          <a:solidFill>
                            <a:schemeClr val="tx2">
                              <a:lumMod val="50000"/>
                            </a:schemeClr>
                          </a:solidFill>
                          <a:latin typeface="+mj-lt"/>
                        </a:rPr>
                        <a:t>0,124*</a:t>
                      </a:r>
                    </a:p>
                    <a:p>
                      <a:pPr marL="0" indent="0" algn="r">
                        <a:lnSpc>
                          <a:spcPct val="150000"/>
                        </a:lnSpc>
                        <a:buFontTx/>
                        <a:buNone/>
                      </a:pPr>
                      <a:r>
                        <a:rPr lang="fr-FR" dirty="0" smtClean="0">
                          <a:solidFill>
                            <a:schemeClr val="tx2">
                              <a:lumMod val="50000"/>
                            </a:schemeClr>
                          </a:solidFill>
                          <a:latin typeface="+mj-lt"/>
                        </a:rPr>
                        <a:t>0,118***</a:t>
                      </a:r>
                      <a:endParaRPr lang="fr-FR" baseline="0" dirty="0" smtClean="0">
                        <a:solidFill>
                          <a:schemeClr val="tx2">
                            <a:lumMod val="50000"/>
                          </a:schemeClr>
                        </a:solidFill>
                        <a:latin typeface="+mj-lt"/>
                      </a:endParaRPr>
                    </a:p>
                    <a:p>
                      <a:pPr marL="0" indent="0" algn="r">
                        <a:lnSpc>
                          <a:spcPct val="150000"/>
                        </a:lnSpc>
                        <a:buFontTx/>
                        <a:buNone/>
                      </a:pPr>
                      <a:r>
                        <a:rPr lang="fr-FR" baseline="0" dirty="0" smtClean="0">
                          <a:solidFill>
                            <a:schemeClr val="tx2">
                              <a:lumMod val="50000"/>
                            </a:schemeClr>
                          </a:solidFill>
                          <a:latin typeface="+mj-lt"/>
                        </a:rPr>
                        <a:t>0,0029***</a:t>
                      </a:r>
                    </a:p>
                    <a:p>
                      <a:pPr marL="0" indent="0" algn="r">
                        <a:lnSpc>
                          <a:spcPct val="150000"/>
                        </a:lnSpc>
                        <a:buFontTx/>
                        <a:buNone/>
                      </a:pPr>
                      <a:r>
                        <a:rPr lang="fr-FR" baseline="0" dirty="0" smtClean="0">
                          <a:solidFill>
                            <a:schemeClr val="tx2">
                              <a:lumMod val="50000"/>
                            </a:schemeClr>
                          </a:solidFill>
                          <a:latin typeface="+mj-lt"/>
                        </a:rPr>
                        <a:t>-0,089**</a:t>
                      </a:r>
                    </a:p>
                    <a:p>
                      <a:pPr marL="0" indent="0" algn="r">
                        <a:lnSpc>
                          <a:spcPct val="150000"/>
                        </a:lnSpc>
                        <a:buFontTx/>
                        <a:buNone/>
                      </a:pPr>
                      <a:r>
                        <a:rPr lang="fr-FR" baseline="0" dirty="0" smtClean="0">
                          <a:solidFill>
                            <a:schemeClr val="tx2">
                              <a:lumMod val="50000"/>
                            </a:schemeClr>
                          </a:solidFill>
                          <a:latin typeface="+mj-lt"/>
                        </a:rPr>
                        <a:t>-0,062*</a:t>
                      </a:r>
                    </a:p>
                    <a:p>
                      <a:pPr marL="0" indent="0" algn="r">
                        <a:lnSpc>
                          <a:spcPct val="150000"/>
                        </a:lnSpc>
                        <a:buFontTx/>
                        <a:buNone/>
                      </a:pPr>
                      <a:r>
                        <a:rPr lang="fr-FR" baseline="0" dirty="0" smtClean="0">
                          <a:solidFill>
                            <a:schemeClr val="tx2">
                              <a:lumMod val="50000"/>
                            </a:schemeClr>
                          </a:solidFill>
                          <a:latin typeface="+mj-lt"/>
                        </a:rPr>
                        <a:t>-0,</a:t>
                      </a:r>
                      <a:r>
                        <a:rPr lang="fr-FR" sz="1800" kern="1200" dirty="0" smtClean="0">
                          <a:solidFill>
                            <a:schemeClr val="tx2">
                              <a:lumMod val="50000"/>
                            </a:schemeClr>
                          </a:solidFill>
                          <a:latin typeface="+mj-lt"/>
                          <a:ea typeface="+mn-ea"/>
                          <a:cs typeface="+mn-cs"/>
                        </a:rPr>
                        <a:t> 0089</a:t>
                      </a:r>
                      <a:endParaRPr lang="fr-FR" baseline="0" dirty="0" smtClean="0">
                        <a:solidFill>
                          <a:schemeClr val="tx2">
                            <a:lumMod val="50000"/>
                          </a:schemeClr>
                        </a:solidFill>
                        <a:latin typeface="+mj-lt"/>
                      </a:endParaRPr>
                    </a:p>
                    <a:p>
                      <a:pPr marL="0" indent="0" algn="r">
                        <a:lnSpc>
                          <a:spcPct val="150000"/>
                        </a:lnSpc>
                        <a:buFontTx/>
                        <a:buNone/>
                      </a:pPr>
                      <a:r>
                        <a:rPr lang="fr-FR" baseline="0" dirty="0" smtClean="0">
                          <a:solidFill>
                            <a:schemeClr val="tx2">
                              <a:lumMod val="50000"/>
                            </a:schemeClr>
                          </a:solidFill>
                          <a:latin typeface="+mj-lt"/>
                        </a:rPr>
                        <a:t>-0,060***</a:t>
                      </a:r>
                    </a:p>
                    <a:p>
                      <a:pPr marL="0" indent="0" algn="r">
                        <a:lnSpc>
                          <a:spcPct val="150000"/>
                        </a:lnSpc>
                        <a:buFontTx/>
                        <a:buNone/>
                      </a:pPr>
                      <a:r>
                        <a:rPr lang="fr-FR" baseline="0" dirty="0" smtClean="0">
                          <a:solidFill>
                            <a:schemeClr val="tx2">
                              <a:lumMod val="50000"/>
                            </a:schemeClr>
                          </a:solidFill>
                          <a:latin typeface="+mj-lt"/>
                        </a:rPr>
                        <a:t>0,036**</a:t>
                      </a:r>
                      <a:endParaRPr lang="fr-FR" dirty="0">
                        <a:solidFill>
                          <a:schemeClr val="tx2">
                            <a:lumMod val="50000"/>
                          </a:schemeClr>
                        </a:solidFill>
                        <a:latin typeface="+mj-lt"/>
                      </a:endParaRPr>
                    </a:p>
                  </a:txBody>
                  <a:tcPr/>
                </a:tc>
                <a:tc>
                  <a:txBody>
                    <a:bodyPr/>
                    <a:lstStyle/>
                    <a:p>
                      <a:pPr algn="r">
                        <a:lnSpc>
                          <a:spcPct val="150000"/>
                        </a:lnSpc>
                      </a:pPr>
                      <a:r>
                        <a:rPr lang="fr-FR" dirty="0" smtClean="0">
                          <a:solidFill>
                            <a:schemeClr val="tx2">
                              <a:lumMod val="50000"/>
                            </a:schemeClr>
                          </a:solidFill>
                          <a:latin typeface="+mj-lt"/>
                        </a:rPr>
                        <a:t>0,404***</a:t>
                      </a:r>
                    </a:p>
                    <a:p>
                      <a:pPr algn="r">
                        <a:lnSpc>
                          <a:spcPct val="150000"/>
                        </a:lnSpc>
                      </a:pPr>
                      <a:r>
                        <a:rPr lang="fr-FR" dirty="0" smtClean="0">
                          <a:solidFill>
                            <a:schemeClr val="tx2">
                              <a:lumMod val="50000"/>
                            </a:schemeClr>
                          </a:solidFill>
                          <a:latin typeface="+mj-lt"/>
                        </a:rPr>
                        <a:t>0,103*</a:t>
                      </a:r>
                    </a:p>
                    <a:p>
                      <a:pPr algn="r">
                        <a:lnSpc>
                          <a:spcPct val="150000"/>
                        </a:lnSpc>
                      </a:pPr>
                      <a:r>
                        <a:rPr lang="fr-FR" dirty="0" smtClean="0">
                          <a:solidFill>
                            <a:schemeClr val="tx2">
                              <a:lumMod val="50000"/>
                            </a:schemeClr>
                          </a:solidFill>
                          <a:latin typeface="+mj-lt"/>
                        </a:rPr>
                        <a:t>0,101***</a:t>
                      </a:r>
                    </a:p>
                    <a:p>
                      <a:pPr algn="r">
                        <a:lnSpc>
                          <a:spcPct val="150000"/>
                        </a:lnSpc>
                      </a:pPr>
                      <a:r>
                        <a:rPr lang="fr-FR" dirty="0" smtClean="0">
                          <a:solidFill>
                            <a:schemeClr val="tx2">
                              <a:lumMod val="50000"/>
                            </a:schemeClr>
                          </a:solidFill>
                          <a:latin typeface="+mj-lt"/>
                        </a:rPr>
                        <a:t>0,0025***</a:t>
                      </a:r>
                    </a:p>
                    <a:p>
                      <a:pPr algn="r">
                        <a:lnSpc>
                          <a:spcPct val="150000"/>
                        </a:lnSpc>
                      </a:pPr>
                      <a:r>
                        <a:rPr lang="fr-FR" dirty="0" smtClean="0">
                          <a:solidFill>
                            <a:schemeClr val="tx2">
                              <a:lumMod val="50000"/>
                            </a:schemeClr>
                          </a:solidFill>
                          <a:latin typeface="+mj-lt"/>
                        </a:rPr>
                        <a:t>-0,075**</a:t>
                      </a:r>
                    </a:p>
                    <a:p>
                      <a:pPr algn="r">
                        <a:lnSpc>
                          <a:spcPct val="150000"/>
                        </a:lnSpc>
                      </a:pPr>
                      <a:r>
                        <a:rPr lang="fr-FR" dirty="0" smtClean="0">
                          <a:solidFill>
                            <a:schemeClr val="tx2">
                              <a:lumMod val="50000"/>
                            </a:schemeClr>
                          </a:solidFill>
                          <a:latin typeface="+mj-lt"/>
                        </a:rPr>
                        <a:t>-0,048</a:t>
                      </a:r>
                    </a:p>
                    <a:p>
                      <a:pPr algn="r">
                        <a:lnSpc>
                          <a:spcPct val="150000"/>
                        </a:lnSpc>
                      </a:pPr>
                      <a:r>
                        <a:rPr lang="fr-FR" dirty="0" smtClean="0">
                          <a:solidFill>
                            <a:schemeClr val="tx2">
                              <a:lumMod val="50000"/>
                            </a:schemeClr>
                          </a:solidFill>
                          <a:latin typeface="+mj-lt"/>
                        </a:rPr>
                        <a:t>-0,0075</a:t>
                      </a:r>
                    </a:p>
                    <a:p>
                      <a:pPr algn="r">
                        <a:lnSpc>
                          <a:spcPct val="150000"/>
                        </a:lnSpc>
                      </a:pPr>
                      <a:r>
                        <a:rPr lang="fr-FR" dirty="0" smtClean="0">
                          <a:solidFill>
                            <a:schemeClr val="tx2">
                              <a:lumMod val="50000"/>
                            </a:schemeClr>
                          </a:solidFill>
                          <a:latin typeface="+mj-lt"/>
                        </a:rPr>
                        <a:t>-0,051***</a:t>
                      </a:r>
                    </a:p>
                    <a:p>
                      <a:pPr algn="r">
                        <a:lnSpc>
                          <a:spcPct val="150000"/>
                        </a:lnSpc>
                      </a:pPr>
                      <a:r>
                        <a:rPr lang="fr-FR" dirty="0" smtClean="0">
                          <a:solidFill>
                            <a:schemeClr val="tx2">
                              <a:lumMod val="50000"/>
                            </a:schemeClr>
                          </a:solidFill>
                          <a:latin typeface="+mj-lt"/>
                        </a:rPr>
                        <a:t>0,030**</a:t>
                      </a:r>
                      <a:endParaRPr lang="fr-FR" dirty="0">
                        <a:solidFill>
                          <a:schemeClr val="tx2">
                            <a:lumMod val="50000"/>
                          </a:schemeClr>
                        </a:solidFill>
                        <a:latin typeface="+mj-lt"/>
                      </a:endParaRPr>
                    </a:p>
                  </a:txBody>
                  <a:tcPr/>
                </a:tc>
                <a:extLst>
                  <a:ext uri="{0D108BD9-81ED-4DB2-BD59-A6C34878D82A}">
                    <a16:rowId xmlns:a16="http://schemas.microsoft.com/office/drawing/2014/main" val="10001"/>
                  </a:ext>
                </a:extLst>
              </a:tr>
            </a:tbl>
          </a:graphicData>
        </a:graphic>
      </p:graphicFrame>
      <p:sp>
        <p:nvSpPr>
          <p:cNvPr id="7" name="ZoneTexte 6"/>
          <p:cNvSpPr txBox="1"/>
          <p:nvPr/>
        </p:nvSpPr>
        <p:spPr>
          <a:xfrm>
            <a:off x="6444535" y="6550223"/>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408638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210047"/>
            <a:ext cx="8229600" cy="504056"/>
          </a:xfrm>
        </p:spPr>
        <p:txBody>
          <a:bodyPr/>
          <a:lstStyle/>
          <a:p>
            <a:pPr algn="l"/>
            <a:r>
              <a:rPr lang="fr-FR" sz="3200" dirty="0" err="1" smtClean="0"/>
              <a:t>Outline</a:t>
            </a:r>
            <a:r>
              <a:rPr lang="fr-FR" sz="3200" dirty="0" smtClean="0"/>
              <a:t> of the lectures</a:t>
            </a:r>
            <a:endParaRPr lang="fr-FR" sz="3200" dirty="0"/>
          </a:p>
        </p:txBody>
      </p:sp>
      <p:sp>
        <p:nvSpPr>
          <p:cNvPr id="3" name="Espace réservé du contenu 2"/>
          <p:cNvSpPr>
            <a:spLocks noGrp="1"/>
          </p:cNvSpPr>
          <p:nvPr>
            <p:ph idx="1"/>
          </p:nvPr>
        </p:nvSpPr>
        <p:spPr>
          <a:xfrm>
            <a:off x="178655" y="692696"/>
            <a:ext cx="8820472" cy="5361283"/>
          </a:xfrm>
        </p:spPr>
        <p:txBody>
          <a:bodyPr>
            <a:normAutofit/>
          </a:bodyPr>
          <a:lstStyle/>
          <a:p>
            <a:pPr marL="368300" indent="-285750" algn="just">
              <a:lnSpc>
                <a:spcPct val="150000"/>
              </a:lnSpc>
            </a:pPr>
            <a:endParaRPr lang="fr-FR" b="1" dirty="0" smtClean="0">
              <a:solidFill>
                <a:srgbClr val="FF0000"/>
              </a:solidFill>
            </a:endParaRPr>
          </a:p>
          <a:p>
            <a:pPr marL="368300" indent="-285750" algn="just">
              <a:lnSpc>
                <a:spcPct val="150000"/>
              </a:lnSpc>
            </a:pPr>
            <a:r>
              <a:rPr lang="en-GB" b="1" dirty="0" smtClean="0">
                <a:solidFill>
                  <a:srgbClr val="FF0000"/>
                </a:solidFill>
              </a:rPr>
              <a:t>Discrete choice modelling:</a:t>
            </a:r>
          </a:p>
          <a:p>
            <a:pPr marL="900113" indent="-450850" algn="just">
              <a:lnSpc>
                <a:spcPct val="150000"/>
              </a:lnSpc>
            </a:pPr>
            <a:r>
              <a:rPr lang="en-GB" sz="1800" b="1" dirty="0" smtClean="0"/>
              <a:t>Logit (or </a:t>
            </a:r>
            <a:r>
              <a:rPr lang="en-GB" sz="1800" b="1" dirty="0" err="1" smtClean="0"/>
              <a:t>probit</a:t>
            </a:r>
            <a:r>
              <a:rPr lang="en-GB" sz="1800" b="1" dirty="0" smtClean="0"/>
              <a:t>) modelling of choice of life insurance</a:t>
            </a:r>
          </a:p>
          <a:p>
            <a:pPr marL="900113" indent="-450850" algn="just">
              <a:lnSpc>
                <a:spcPct val="150000"/>
              </a:lnSpc>
            </a:pPr>
            <a:r>
              <a:rPr lang="en-GB" sz="1800" b="1" dirty="0" smtClean="0"/>
              <a:t>Multinomial logit modelling of long-term care insurance</a:t>
            </a:r>
          </a:p>
          <a:p>
            <a:pPr marL="900113" indent="-450850" algn="just">
              <a:lnSpc>
                <a:spcPct val="150000"/>
              </a:lnSpc>
              <a:spcAft>
                <a:spcPts val="600"/>
              </a:spcAft>
            </a:pPr>
            <a:r>
              <a:rPr lang="en-GB" sz="1800" b="1" dirty="0" smtClean="0"/>
              <a:t>Ordered Logit or </a:t>
            </a:r>
            <a:r>
              <a:rPr lang="en-GB" sz="1800" b="1" dirty="0" err="1" smtClean="0"/>
              <a:t>Probit</a:t>
            </a:r>
            <a:r>
              <a:rPr lang="en-GB" sz="1800" b="1" dirty="0" smtClean="0"/>
              <a:t> modelling of choice of the extent of insurance cover</a:t>
            </a:r>
          </a:p>
          <a:p>
            <a:pPr marL="88900" indent="0" algn="just">
              <a:spcBef>
                <a:spcPts val="0"/>
              </a:spcBef>
              <a:buNone/>
            </a:pPr>
            <a:endParaRPr lang="en-GB" b="1" dirty="0" smtClean="0">
              <a:solidFill>
                <a:srgbClr val="FF0000"/>
              </a:solidFill>
            </a:endParaRPr>
          </a:p>
          <a:p>
            <a:pPr marL="354013" indent="-265113" algn="just">
              <a:lnSpc>
                <a:spcPct val="150000"/>
              </a:lnSpc>
              <a:spcBef>
                <a:spcPts val="0"/>
              </a:spcBef>
            </a:pPr>
            <a:r>
              <a:rPr lang="en-GB" b="1" dirty="0" smtClean="0">
                <a:solidFill>
                  <a:srgbClr val="FF0000"/>
                </a:solidFill>
              </a:rPr>
              <a:t>Count data </a:t>
            </a:r>
          </a:p>
          <a:p>
            <a:pPr marL="898525" lvl="1" indent="-449263" algn="just">
              <a:lnSpc>
                <a:spcPct val="150000"/>
              </a:lnSpc>
              <a:buFont typeface="Arial" panose="020B0604020202020204" pitchFamily="34" charset="0"/>
              <a:buChar char="•"/>
            </a:pPr>
            <a:r>
              <a:rPr lang="en-GB" sz="1800" b="1" dirty="0" smtClean="0"/>
              <a:t>Poisson and negative binomial modelling of the number of doctor visits in relation with the access to Medicaid or Medicare Insurance systems</a:t>
            </a:r>
          </a:p>
          <a:p>
            <a:pPr marL="368300" indent="-285750" algn="just">
              <a:lnSpc>
                <a:spcPct val="150000"/>
              </a:lnSpc>
            </a:pPr>
            <a:endParaRPr lang="fr-FR" sz="1800" dirty="0"/>
          </a:p>
          <a:p>
            <a:pPr marL="361950" indent="0">
              <a:lnSpc>
                <a:spcPct val="150000"/>
              </a:lnSpc>
              <a:buNone/>
            </a:pPr>
            <a:endParaRPr lang="fr-FR" sz="1800" dirty="0" smtClean="0"/>
          </a:p>
        </p:txBody>
      </p:sp>
      <p:sp>
        <p:nvSpPr>
          <p:cNvPr id="4" name="ZoneTexte 3"/>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8655" y="6056847"/>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2320" y="116631"/>
            <a:ext cx="1547664" cy="690991"/>
          </a:xfrm>
          <a:prstGeom prst="rect">
            <a:avLst/>
          </a:prstGeom>
        </p:spPr>
      </p:pic>
    </p:spTree>
    <p:extLst>
      <p:ext uri="{BB962C8B-B14F-4D97-AF65-F5344CB8AC3E}">
        <p14:creationId xmlns:p14="http://schemas.microsoft.com/office/powerpoint/2010/main" val="3049320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additive="base">
                                        <p:cTn id="2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 calcmode="lin" valueType="num">
                                      <p:cBhvr additive="base">
                                        <p:cTn id="3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116631"/>
            <a:ext cx="8229600" cy="504056"/>
          </a:xfrm>
        </p:spPr>
        <p:txBody>
          <a:bodyPr/>
          <a:lstStyle/>
          <a:p>
            <a:pPr algn="l"/>
            <a:r>
              <a:rPr lang="fr-FR" sz="3200" dirty="0" smtClean="0"/>
              <a:t>LOGISTIC </a:t>
            </a:r>
            <a:r>
              <a:rPr lang="fr-FR" sz="3200" dirty="0" err="1" smtClean="0"/>
              <a:t>procedure</a:t>
            </a:r>
            <a:r>
              <a:rPr lang="fr-FR" sz="3200" dirty="0" smtClean="0"/>
              <a:t> (II)</a:t>
            </a:r>
            <a:endParaRPr lang="fr-FR" sz="3200" dirty="0"/>
          </a:p>
        </p:txBody>
      </p:sp>
      <p:sp>
        <p:nvSpPr>
          <p:cNvPr id="3" name="Espace réservé du contenu 2"/>
          <p:cNvSpPr>
            <a:spLocks noGrp="1"/>
          </p:cNvSpPr>
          <p:nvPr>
            <p:ph idx="1"/>
          </p:nvPr>
        </p:nvSpPr>
        <p:spPr>
          <a:xfrm>
            <a:off x="179512" y="623880"/>
            <a:ext cx="8820472" cy="6038799"/>
          </a:xfrm>
        </p:spPr>
        <p:txBody>
          <a:bodyPr>
            <a:normAutofit/>
          </a:bodyPr>
          <a:lstStyle/>
          <a:p>
            <a:pPr marL="285750" indent="-196850" algn="just">
              <a:lnSpc>
                <a:spcPct val="150000"/>
              </a:lnSpc>
            </a:pPr>
            <a:r>
              <a:rPr lang="en-GB" sz="1800" dirty="0" smtClean="0">
                <a:solidFill>
                  <a:schemeClr val="tx1"/>
                </a:solidFill>
              </a:rPr>
              <a:t>The </a:t>
            </a:r>
            <a:r>
              <a:rPr lang="en-GB" sz="1800" dirty="0" err="1" smtClean="0">
                <a:solidFill>
                  <a:schemeClr val="tx1"/>
                </a:solidFill>
              </a:rPr>
              <a:t>proc</a:t>
            </a:r>
            <a:r>
              <a:rPr lang="en-GB" sz="1800" dirty="0" smtClean="0">
                <a:solidFill>
                  <a:schemeClr val="tx1"/>
                </a:solidFill>
              </a:rPr>
              <a:t> LOGISTIC realizes linear tests of the estimated coefficients. The code of those tests requires to give numbers to the tests and then to write the « to be tested » linear formula.</a:t>
            </a:r>
          </a:p>
          <a:p>
            <a:pPr marL="285750" indent="-196850" algn="just">
              <a:lnSpc>
                <a:spcPct val="150000"/>
              </a:lnSpc>
            </a:pPr>
            <a:r>
              <a:rPr lang="en-GB" sz="1800" dirty="0" smtClean="0">
                <a:solidFill>
                  <a:schemeClr val="tx1"/>
                </a:solidFill>
              </a:rPr>
              <a:t>It is also possible to save within the original file the model predicted probability and the odds for all the individuals in the sample (households). Hence, we can evaluate all statistical characteristics of these new variables. </a:t>
            </a:r>
          </a:p>
          <a:p>
            <a:pPr marL="285750" indent="-196850" algn="just">
              <a:lnSpc>
                <a:spcPct val="150000"/>
              </a:lnSpc>
            </a:pPr>
            <a:r>
              <a:rPr lang="en-GB" sz="1800" dirty="0" smtClean="0">
                <a:solidFill>
                  <a:schemeClr val="tx1"/>
                </a:solidFill>
              </a:rPr>
              <a:t>Finally, it is also possible to run the regressions within subsamples. In our program, we can estimate the model for all households whose heads are older and younger than 55. </a:t>
            </a:r>
          </a:p>
          <a:p>
            <a:pPr marL="285750" indent="-196850" algn="just">
              <a:lnSpc>
                <a:spcPct val="150000"/>
              </a:lnSpc>
            </a:pPr>
            <a:endParaRPr lang="fr-FR" sz="1800" dirty="0" smtClean="0"/>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5862891"/>
            <a:ext cx="1403648" cy="828537"/>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55820" y="23163"/>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934595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3827" y="117887"/>
            <a:ext cx="8573317" cy="504056"/>
          </a:xfrm>
        </p:spPr>
        <p:txBody>
          <a:bodyPr/>
          <a:lstStyle/>
          <a:p>
            <a:pPr algn="l"/>
            <a:r>
              <a:rPr lang="fr-FR" sz="3000" dirty="0" smtClean="0"/>
              <a:t>Distinctive </a:t>
            </a:r>
            <a:r>
              <a:rPr lang="fr-FR" sz="3000" dirty="0" err="1" smtClean="0"/>
              <a:t>characteristics</a:t>
            </a:r>
            <a:r>
              <a:rPr lang="fr-FR" sz="3000" dirty="0" smtClean="0"/>
              <a:t> </a:t>
            </a:r>
            <a:r>
              <a:rPr lang="fr-FR" sz="3000" dirty="0"/>
              <a:t>of </a:t>
            </a:r>
            <a:r>
              <a:rPr lang="fr-FR" sz="3000" dirty="0" err="1"/>
              <a:t>Logit</a:t>
            </a:r>
            <a:r>
              <a:rPr lang="fr-FR" sz="3000" dirty="0"/>
              <a:t> model (</a:t>
            </a:r>
            <a:r>
              <a:rPr lang="fr-FR" sz="3000" dirty="0" smtClean="0"/>
              <a:t>I) </a:t>
            </a:r>
            <a:endParaRPr lang="fr-FR" sz="3000" dirty="0"/>
          </a:p>
        </p:txBody>
      </p:sp>
      <p:sp>
        <p:nvSpPr>
          <p:cNvPr id="3" name="Espace réservé du contenu 2"/>
          <p:cNvSpPr>
            <a:spLocks noGrp="1"/>
          </p:cNvSpPr>
          <p:nvPr>
            <p:ph idx="1"/>
          </p:nvPr>
        </p:nvSpPr>
        <p:spPr>
          <a:xfrm>
            <a:off x="0" y="868027"/>
            <a:ext cx="9144000" cy="6038799"/>
          </a:xfrm>
        </p:spPr>
        <p:txBody>
          <a:bodyPr>
            <a:normAutofit/>
          </a:bodyPr>
          <a:lstStyle/>
          <a:p>
            <a:pPr marL="265113" indent="-182563" algn="just">
              <a:lnSpc>
                <a:spcPct val="150000"/>
              </a:lnSpc>
            </a:pPr>
            <a:r>
              <a:rPr lang="en-US" sz="1700" b="1" dirty="0" smtClean="0">
                <a:solidFill>
                  <a:schemeClr val="tx1"/>
                </a:solidFill>
              </a:rPr>
              <a:t>The </a:t>
            </a:r>
            <a:r>
              <a:rPr lang="en-US" sz="1700" b="1" dirty="0" err="1" smtClean="0">
                <a:solidFill>
                  <a:schemeClr val="tx1"/>
                </a:solidFill>
              </a:rPr>
              <a:t>logisitic</a:t>
            </a:r>
            <a:r>
              <a:rPr lang="en-US" sz="1700" b="1" dirty="0" smtClean="0">
                <a:solidFill>
                  <a:schemeClr val="tx1"/>
                </a:solidFill>
              </a:rPr>
              <a:t> distribution tends to attribute to extreme events (rare) a higher probability than the normal distribution. </a:t>
            </a:r>
          </a:p>
          <a:p>
            <a:pPr marL="265113" indent="-182563" algn="just">
              <a:lnSpc>
                <a:spcPct val="150000"/>
              </a:lnSpc>
            </a:pPr>
            <a:endParaRPr lang="en-US" sz="1700" b="1" dirty="0" smtClean="0">
              <a:solidFill>
                <a:schemeClr val="tx1"/>
              </a:solidFill>
            </a:endParaRPr>
          </a:p>
          <a:p>
            <a:pPr marL="265113" indent="-182563" algn="just">
              <a:lnSpc>
                <a:spcPct val="150000"/>
              </a:lnSpc>
            </a:pPr>
            <a:r>
              <a:rPr lang="en-US" sz="1700" dirty="0" smtClean="0">
                <a:solidFill>
                  <a:schemeClr val="tx1"/>
                </a:solidFill>
              </a:rPr>
              <a:t>The logistic density function has thicker tails than the tails of the normal distribution. Even if those two distributions belong to the same family of exponential distributions, the profile of those two distributions differs for the extreme values of the support: extreme values are less likely for the normal distribution. </a:t>
            </a:r>
          </a:p>
          <a:p>
            <a:pPr marL="265113" indent="-182563" algn="just">
              <a:lnSpc>
                <a:spcPct val="150000"/>
              </a:lnSpc>
            </a:pPr>
            <a:endParaRPr lang="en-US" sz="1700" dirty="0" smtClean="0">
              <a:solidFill>
                <a:schemeClr val="tx1"/>
              </a:solidFill>
            </a:endParaRPr>
          </a:p>
          <a:p>
            <a:pPr marL="265113" indent="-182563" algn="just">
              <a:lnSpc>
                <a:spcPct val="150000"/>
              </a:lnSpc>
            </a:pPr>
            <a:r>
              <a:rPr lang="en-US" sz="1700" dirty="0" smtClean="0">
                <a:solidFill>
                  <a:schemeClr val="tx1"/>
                </a:solidFill>
              </a:rPr>
              <a:t>Economically speaking, choosing the logit model is equivalent to give a higher probability to « extreme » events, in comparison with a probit model based upon a normal distribution. </a:t>
            </a: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827" y="6001607"/>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4592" y="84933"/>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230039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17887"/>
            <a:ext cx="8697144" cy="504056"/>
          </a:xfrm>
        </p:spPr>
        <p:txBody>
          <a:bodyPr/>
          <a:lstStyle/>
          <a:p>
            <a:pPr algn="l"/>
            <a:r>
              <a:rPr lang="en-US" sz="3000" dirty="0" smtClean="0"/>
              <a:t>Distinctive characteristics of Logit model </a:t>
            </a:r>
            <a:r>
              <a:rPr lang="fr-FR" sz="3000" dirty="0" smtClean="0"/>
              <a:t>(II) </a:t>
            </a:r>
            <a:endParaRPr lang="fr-FR" sz="3000"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0" y="638507"/>
                <a:ext cx="8999984" cy="6038799"/>
              </a:xfrm>
            </p:spPr>
            <p:txBody>
              <a:bodyPr>
                <a:normAutofit/>
              </a:bodyPr>
              <a:lstStyle/>
              <a:p>
                <a:pPr marL="265113" indent="-182563" algn="just">
                  <a:lnSpc>
                    <a:spcPct val="150000"/>
                  </a:lnSpc>
                </a:pPr>
                <a:r>
                  <a:rPr lang="en-US" sz="1700" b="1" dirty="0" smtClean="0">
                    <a:solidFill>
                      <a:schemeClr val="tx1"/>
                    </a:solidFill>
                  </a:rPr>
                  <a:t>The logit model implies a specific interpretation of the parameters </a:t>
                </a:r>
                <a14:m>
                  <m:oMath xmlns:m="http://schemas.openxmlformats.org/officeDocument/2006/math">
                    <m:r>
                      <a:rPr lang="en-US" sz="1700" b="1" i="1" dirty="0" smtClean="0">
                        <a:solidFill>
                          <a:schemeClr val="tx1"/>
                        </a:solidFill>
                        <a:latin typeface="Cambria Math" panose="02040503050406030204" pitchFamily="18" charset="0"/>
                      </a:rPr>
                      <m:t>𝜷</m:t>
                    </m:r>
                  </m:oMath>
                </a14:m>
                <a:r>
                  <a:rPr lang="en-US" sz="1700" b="1" dirty="0" smtClean="0">
                    <a:solidFill>
                      <a:schemeClr val="tx1"/>
                    </a:solidFill>
                  </a:rPr>
                  <a:t> associated with explanatory variables.</a:t>
                </a:r>
              </a:p>
              <a:p>
                <a:pPr marL="265113" indent="-182563" algn="just">
                  <a:lnSpc>
                    <a:spcPct val="150000"/>
                  </a:lnSpc>
                </a:pPr>
                <a:r>
                  <a:rPr lang="en-US" sz="1700" dirty="0" smtClean="0">
                    <a:solidFill>
                      <a:schemeClr val="tx1"/>
                    </a:solidFill>
                  </a:rPr>
                  <a:t>From the logistic distribution, we can deduce the log-odds form of the model:</a:t>
                </a:r>
              </a:p>
              <a:p>
                <a:pPr marL="82550" indent="0" algn="just">
                  <a:lnSpc>
                    <a:spcPct val="150000"/>
                  </a:lnSpc>
                  <a:buNone/>
                </a:pPr>
                <a14:m>
                  <m:oMathPara xmlns:m="http://schemas.openxmlformats.org/officeDocument/2006/math">
                    <m:oMathParaPr>
                      <m:jc m:val="centerGroup"/>
                    </m:oMathParaPr>
                    <m:oMath xmlns:m="http://schemas.openxmlformats.org/officeDocument/2006/math">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a:rPr>
                            <m:t>log</m:t>
                          </m:r>
                        </m:fName>
                        <m:e>
                          <m:d>
                            <m:dPr>
                              <m:ctrlPr>
                                <a:rPr lang="en-US" b="0" i="1" smtClean="0">
                                  <a:solidFill>
                                    <a:schemeClr val="tx1"/>
                                  </a:solidFill>
                                  <a:latin typeface="Cambria Math" panose="02040503050406030204" pitchFamily="18" charset="0"/>
                                </a:rPr>
                              </m:ctrlPr>
                            </m:dPr>
                            <m:e>
                              <m:f>
                                <m:fPr>
                                  <m:ctrlPr>
                                    <a:rPr lang="en-US" b="0" i="1" smtClean="0">
                                      <a:solidFill>
                                        <a:schemeClr val="tx1"/>
                                      </a:solidFill>
                                      <a:latin typeface="Cambria Math" panose="02040503050406030204" pitchFamily="18" charset="0"/>
                                    </a:rPr>
                                  </m:ctrlPr>
                                </m:fPr>
                                <m:num>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a:rPr>
                                        <m:t>𝑝</m:t>
                                      </m:r>
                                    </m:e>
                                    <m:sub>
                                      <m:r>
                                        <a:rPr lang="en-US" b="0" i="1" smtClean="0">
                                          <a:solidFill>
                                            <a:schemeClr val="tx1"/>
                                          </a:solidFill>
                                          <a:latin typeface="Cambria Math"/>
                                        </a:rPr>
                                        <m:t>𝑖</m:t>
                                      </m:r>
                                    </m:sub>
                                  </m:sSub>
                                </m:num>
                                <m:den>
                                  <m:r>
                                    <a:rPr lang="en-US" b="0" i="1" smtClean="0">
                                      <a:solidFill>
                                        <a:schemeClr val="tx1"/>
                                      </a:solidFill>
                                      <a:latin typeface="Cambria Math"/>
                                    </a:rPr>
                                    <m:t>1−</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a:rPr>
                                        <m:t>𝑝</m:t>
                                      </m:r>
                                    </m:e>
                                    <m:sub>
                                      <m:r>
                                        <a:rPr lang="en-US" b="0" i="1" smtClean="0">
                                          <a:solidFill>
                                            <a:schemeClr val="tx1"/>
                                          </a:solidFill>
                                          <a:latin typeface="Cambria Math"/>
                                        </a:rPr>
                                        <m:t>𝑖</m:t>
                                      </m:r>
                                    </m:sub>
                                  </m:sSub>
                                </m:den>
                              </m:f>
                            </m:e>
                          </m:d>
                        </m:e>
                      </m:func>
                      <m:r>
                        <a:rPr lang="en-US" b="0" i="1" smtClean="0">
                          <a:solidFill>
                            <a:schemeClr val="tx1"/>
                          </a:solidFill>
                          <a:latin typeface="Cambria Math"/>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a:rPr>
                            <m:t>𝑥</m:t>
                          </m:r>
                        </m:e>
                        <m:sub>
                          <m:r>
                            <a:rPr lang="en-US" b="0" i="1" smtClean="0">
                              <a:solidFill>
                                <a:schemeClr val="tx1"/>
                              </a:solidFill>
                              <a:latin typeface="Cambria Math"/>
                            </a:rPr>
                            <m:t>𝑖</m:t>
                          </m:r>
                        </m:sub>
                      </m:sSub>
                      <m:r>
                        <a:rPr lang="en-US" b="0" i="1" smtClean="0">
                          <a:solidFill>
                            <a:schemeClr val="tx1"/>
                          </a:solidFill>
                          <a:latin typeface="Cambria Math"/>
                          <a:ea typeface="Cambria Math"/>
                        </a:rPr>
                        <m:t>𝛽</m:t>
                      </m:r>
                      <m:r>
                        <m:rPr>
                          <m:nor/>
                        </m:rPr>
                        <a:rPr lang="en-US" b="0" i="0" smtClean="0">
                          <a:solidFill>
                            <a:schemeClr val="tx1"/>
                          </a:solidFill>
                          <a:latin typeface="Cambria Math"/>
                          <a:ea typeface="Cambria Math"/>
                        </a:rPr>
                        <m:t> </m:t>
                      </m:r>
                      <m:r>
                        <m:rPr>
                          <m:nor/>
                        </m:rPr>
                        <a:rPr lang="en-US" b="0" i="0" smtClean="0">
                          <a:solidFill>
                            <a:schemeClr val="tx1"/>
                          </a:solidFill>
                          <a:latin typeface="Cambria Math"/>
                          <a:ea typeface="Cambria Math"/>
                        </a:rPr>
                        <m:t>ou</m:t>
                      </m:r>
                      <m:r>
                        <m:rPr>
                          <m:nor/>
                        </m:rPr>
                        <a:rPr lang="en-US" b="0" i="0" smtClean="0">
                          <a:solidFill>
                            <a:schemeClr val="tx1"/>
                          </a:solidFill>
                          <a:latin typeface="Cambria Math"/>
                          <a:ea typeface="Cambria Math"/>
                        </a:rPr>
                        <m:t> </m:t>
                      </m:r>
                      <m:sSup>
                        <m:sSupPr>
                          <m:ctrlPr>
                            <a:rPr lang="en-US" b="0" i="1" smtClean="0">
                              <a:solidFill>
                                <a:schemeClr val="tx1"/>
                              </a:solidFill>
                              <a:latin typeface="Cambria Math" panose="02040503050406030204" pitchFamily="18" charset="0"/>
                              <a:ea typeface="Cambria Math"/>
                            </a:rPr>
                          </m:ctrlPr>
                        </m:sSupPr>
                        <m:e>
                          <m:r>
                            <a:rPr lang="en-US" b="0" i="1" smtClean="0">
                              <a:solidFill>
                                <a:schemeClr val="tx1"/>
                              </a:solidFill>
                              <a:latin typeface="Cambria Math"/>
                              <a:ea typeface="Cambria Math"/>
                            </a:rPr>
                            <m:t>𝑒</m:t>
                          </m:r>
                        </m:e>
                        <m:sup>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𝑥</m:t>
                              </m:r>
                            </m:e>
                            <m:sub>
                              <m:r>
                                <a:rPr lang="en-US" i="1">
                                  <a:solidFill>
                                    <a:schemeClr val="tx1"/>
                                  </a:solidFill>
                                  <a:latin typeface="Cambria Math"/>
                                </a:rPr>
                                <m:t>𝑖</m:t>
                              </m:r>
                            </m:sub>
                          </m:sSub>
                          <m:r>
                            <a:rPr lang="en-US" i="1">
                              <a:solidFill>
                                <a:schemeClr val="tx1"/>
                              </a:solidFill>
                              <a:latin typeface="Cambria Math"/>
                              <a:ea typeface="Cambria Math"/>
                            </a:rPr>
                            <m:t>𝛽</m:t>
                          </m:r>
                        </m:sup>
                      </m:sSup>
                      <m:r>
                        <a:rPr lang="en-US" b="0" i="1" smtClean="0">
                          <a:solidFill>
                            <a:schemeClr val="tx1"/>
                          </a:solidFill>
                          <a:latin typeface="Cambria Math"/>
                          <a:ea typeface="Cambria Math"/>
                        </a:rPr>
                        <m:t>=</m:t>
                      </m:r>
                      <m:f>
                        <m:fPr>
                          <m:ctrlPr>
                            <a:rPr lang="en-US" i="1">
                              <a:solidFill>
                                <a:schemeClr val="tx1"/>
                              </a:solidFill>
                              <a:latin typeface="Cambria Math" panose="02040503050406030204" pitchFamily="18" charset="0"/>
                            </a:rPr>
                          </m:ctrlPr>
                        </m:fPr>
                        <m:num>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𝑝</m:t>
                              </m:r>
                            </m:e>
                            <m:sub>
                              <m:r>
                                <a:rPr lang="en-US" i="1">
                                  <a:solidFill>
                                    <a:schemeClr val="tx1"/>
                                  </a:solidFill>
                                  <a:latin typeface="Cambria Math"/>
                                </a:rPr>
                                <m:t>𝑖</m:t>
                              </m:r>
                            </m:sub>
                          </m:sSub>
                        </m:num>
                        <m:den>
                          <m:r>
                            <a:rPr lang="en-US" i="1">
                              <a:solidFill>
                                <a:schemeClr val="tx1"/>
                              </a:solidFill>
                              <a:latin typeface="Cambria Math"/>
                            </a:rPr>
                            <m:t>1−</m:t>
                          </m:r>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𝑝</m:t>
                              </m:r>
                            </m:e>
                            <m:sub>
                              <m:r>
                                <a:rPr lang="en-US" i="1">
                                  <a:solidFill>
                                    <a:schemeClr val="tx1"/>
                                  </a:solidFill>
                                  <a:latin typeface="Cambria Math"/>
                                </a:rPr>
                                <m:t>𝑖</m:t>
                              </m:r>
                            </m:sub>
                          </m:sSub>
                        </m:den>
                      </m:f>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𝑂</m:t>
                          </m:r>
                        </m:e>
                        <m:sub>
                          <m:r>
                            <a:rPr lang="en-US" b="0" i="1" smtClean="0">
                              <a:solidFill>
                                <a:schemeClr val="tx1"/>
                              </a:solidFill>
                              <a:latin typeface="Cambria Math" panose="02040503050406030204" pitchFamily="18" charset="0"/>
                            </a:rPr>
                            <m:t>𝑖</m:t>
                          </m:r>
                        </m:sub>
                      </m:sSub>
                    </m:oMath>
                  </m:oMathPara>
                </a14:m>
                <a:endParaRPr lang="en-US" sz="1700" dirty="0" smtClean="0">
                  <a:solidFill>
                    <a:schemeClr val="tx1"/>
                  </a:solidFill>
                </a:endParaRPr>
              </a:p>
              <a:p>
                <a:pPr marL="268288" indent="-185738" algn="just">
                  <a:lnSpc>
                    <a:spcPct val="150000"/>
                  </a:lnSpc>
                </a:pPr>
                <a:r>
                  <a:rPr lang="en-US" sz="1700" dirty="0" smtClean="0">
                    <a:solidFill>
                      <a:schemeClr val="tx1"/>
                    </a:solidFill>
                  </a:rPr>
                  <a:t>Then the odds </a:t>
                </a:r>
                <a14:m>
                  <m:oMath xmlns:m="http://schemas.openxmlformats.org/officeDocument/2006/math">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𝑂</m:t>
                        </m:r>
                      </m:e>
                      <m:sub>
                        <m:r>
                          <a:rPr lang="en-US" sz="1800" i="1">
                            <a:solidFill>
                              <a:schemeClr val="tx1"/>
                            </a:solidFill>
                            <a:latin typeface="Cambria Math" panose="02040503050406030204" pitchFamily="18" charset="0"/>
                          </a:rPr>
                          <m:t>𝑖</m:t>
                        </m:r>
                      </m:sub>
                    </m:sSub>
                  </m:oMath>
                </a14:m>
                <a:r>
                  <a:rPr lang="en-US" sz="1700" dirty="0" smtClean="0">
                    <a:solidFill>
                      <a:schemeClr val="tx1"/>
                    </a:solidFill>
                  </a:rPr>
                  <a:t> is equal to the quantity </a:t>
                </a:r>
                <a14:m>
                  <m:oMath xmlns:m="http://schemas.openxmlformats.org/officeDocument/2006/math">
                    <m:sSup>
                      <m:sSupPr>
                        <m:ctrlPr>
                          <a:rPr lang="en-US" sz="1700" i="1">
                            <a:solidFill>
                              <a:schemeClr val="tx1"/>
                            </a:solidFill>
                            <a:latin typeface="Cambria Math" panose="02040503050406030204" pitchFamily="18" charset="0"/>
                            <a:ea typeface="Cambria Math"/>
                          </a:rPr>
                        </m:ctrlPr>
                      </m:sSupPr>
                      <m:e>
                        <m:r>
                          <a:rPr lang="en-US" sz="1700" i="1">
                            <a:solidFill>
                              <a:schemeClr val="tx1"/>
                            </a:solidFill>
                            <a:latin typeface="Cambria Math"/>
                            <a:ea typeface="Cambria Math"/>
                          </a:rPr>
                          <m:t>𝑒</m:t>
                        </m:r>
                      </m:e>
                      <m:sup>
                        <m:sSub>
                          <m:sSubPr>
                            <m:ctrlPr>
                              <a:rPr lang="en-US" sz="1700" i="1">
                                <a:solidFill>
                                  <a:schemeClr val="tx1"/>
                                </a:solidFill>
                                <a:latin typeface="Cambria Math" panose="02040503050406030204" pitchFamily="18" charset="0"/>
                              </a:rPr>
                            </m:ctrlPr>
                          </m:sSubPr>
                          <m:e>
                            <m:r>
                              <a:rPr lang="en-US" sz="1700" i="1">
                                <a:solidFill>
                                  <a:schemeClr val="tx1"/>
                                </a:solidFill>
                                <a:latin typeface="Cambria Math"/>
                              </a:rPr>
                              <m:t>𝑥</m:t>
                            </m:r>
                          </m:e>
                          <m:sub>
                            <m:r>
                              <a:rPr lang="en-US" sz="1700" i="1">
                                <a:solidFill>
                                  <a:schemeClr val="tx1"/>
                                </a:solidFill>
                                <a:latin typeface="Cambria Math"/>
                              </a:rPr>
                              <m:t>𝑖</m:t>
                            </m:r>
                          </m:sub>
                        </m:sSub>
                        <m:r>
                          <a:rPr lang="en-US" sz="1700" i="1">
                            <a:solidFill>
                              <a:schemeClr val="tx1"/>
                            </a:solidFill>
                            <a:latin typeface="Cambria Math"/>
                            <a:ea typeface="Cambria Math"/>
                          </a:rPr>
                          <m:t>𝛽</m:t>
                        </m:r>
                      </m:sup>
                    </m:sSup>
                  </m:oMath>
                </a14:m>
                <a:r>
                  <a:rPr lang="en-US" sz="1700" dirty="0" smtClean="0">
                    <a:solidFill>
                      <a:schemeClr val="tx1"/>
                    </a:solidFill>
                  </a:rPr>
                  <a:t>. Hence, we can calculate the estimated odds for each observation and check if this corresponds to the realization of the explained event. </a:t>
                </a:r>
              </a:p>
              <a:p>
                <a:pPr marL="268288" indent="-185738" algn="just">
                  <a:lnSpc>
                    <a:spcPct val="150000"/>
                  </a:lnSpc>
                </a:pPr>
                <a:r>
                  <a:rPr lang="en-US" sz="1700" dirty="0" smtClean="0">
                    <a:solidFill>
                      <a:schemeClr val="tx1"/>
                    </a:solidFill>
                  </a:rPr>
                  <a:t>Also, we can express the marginal effect of any covariate </a:t>
                </a:r>
                <a:r>
                  <a:rPr lang="en-US" sz="1700" i="1" dirty="0" smtClean="0">
                    <a:solidFill>
                      <a:schemeClr val="tx1"/>
                    </a:solidFill>
                  </a:rPr>
                  <a:t>j </a:t>
                </a:r>
                <a:r>
                  <a:rPr lang="en-US" sz="1700" dirty="0" smtClean="0">
                    <a:solidFill>
                      <a:schemeClr val="tx1"/>
                    </a:solidFill>
                  </a:rPr>
                  <a:t>on the odds:</a:t>
                </a:r>
              </a:p>
              <a:p>
                <a:pPr marL="82550" indent="0" algn="ctr">
                  <a:lnSpc>
                    <a:spcPct val="150000"/>
                  </a:lnSpc>
                  <a:buNone/>
                </a:pPr>
                <a14:m>
                  <m:oMath xmlns:m="http://schemas.openxmlformats.org/officeDocument/2006/math">
                    <m:sSub>
                      <m:sSubPr>
                        <m:ctrlPr>
                          <a:rPr lang="fr-FR" i="1" smtClean="0">
                            <a:solidFill>
                              <a:schemeClr val="tx1"/>
                            </a:solidFill>
                            <a:latin typeface="Cambria Math" panose="02040503050406030204" pitchFamily="18" charset="0"/>
                          </a:rPr>
                        </m:ctrlPr>
                      </m:sSubPr>
                      <m:e>
                        <m:r>
                          <a:rPr lang="fr-FR" b="0" i="1" smtClean="0">
                            <a:solidFill>
                              <a:schemeClr val="tx1"/>
                            </a:solidFill>
                            <a:latin typeface="Cambria Math" panose="02040503050406030204" pitchFamily="18" charset="0"/>
                          </a:rPr>
                          <m:t>𝑂</m:t>
                        </m:r>
                      </m:e>
                      <m:sub>
                        <m:r>
                          <a:rPr lang="fr-FR" b="0" i="1" smtClean="0">
                            <a:solidFill>
                              <a:schemeClr val="tx1"/>
                            </a:solidFill>
                            <a:latin typeface="Cambria Math"/>
                          </a:rPr>
                          <m:t>𝑖</m:t>
                        </m:r>
                      </m:sub>
                    </m:sSub>
                    <m:r>
                      <a:rPr lang="fr-FR" b="0" i="1" smtClean="0">
                        <a:solidFill>
                          <a:schemeClr val="tx1"/>
                        </a:solidFill>
                        <a:latin typeface="Cambria Math"/>
                      </a:rPr>
                      <m:t>=</m:t>
                    </m:r>
                    <m:f>
                      <m:fPr>
                        <m:ctrlPr>
                          <a:rPr lang="fr-FR" i="1">
                            <a:solidFill>
                              <a:schemeClr val="tx1"/>
                            </a:solidFill>
                            <a:latin typeface="Cambria Math" panose="02040503050406030204" pitchFamily="18" charset="0"/>
                          </a:rPr>
                        </m:ctrlPr>
                      </m:fPr>
                      <m:num>
                        <m:sSub>
                          <m:sSubPr>
                            <m:ctrlPr>
                              <a:rPr lang="fr-FR" i="1">
                                <a:solidFill>
                                  <a:schemeClr val="tx1"/>
                                </a:solidFill>
                                <a:latin typeface="Cambria Math" panose="02040503050406030204" pitchFamily="18" charset="0"/>
                              </a:rPr>
                            </m:ctrlPr>
                          </m:sSubPr>
                          <m:e>
                            <m:r>
                              <a:rPr lang="fr-FR" i="1">
                                <a:solidFill>
                                  <a:schemeClr val="tx1"/>
                                </a:solidFill>
                                <a:latin typeface="Cambria Math"/>
                              </a:rPr>
                              <m:t>𝑝</m:t>
                            </m:r>
                          </m:e>
                          <m:sub>
                            <m:r>
                              <a:rPr lang="fr-FR" i="1">
                                <a:solidFill>
                                  <a:schemeClr val="tx1"/>
                                </a:solidFill>
                                <a:latin typeface="Cambria Math"/>
                              </a:rPr>
                              <m:t>𝑖</m:t>
                            </m:r>
                          </m:sub>
                        </m:sSub>
                      </m:num>
                      <m:den>
                        <m:r>
                          <a:rPr lang="fr-FR" i="1">
                            <a:solidFill>
                              <a:schemeClr val="tx1"/>
                            </a:solidFill>
                            <a:latin typeface="Cambria Math"/>
                          </a:rPr>
                          <m:t>1−</m:t>
                        </m:r>
                        <m:sSub>
                          <m:sSubPr>
                            <m:ctrlPr>
                              <a:rPr lang="fr-FR" i="1">
                                <a:solidFill>
                                  <a:schemeClr val="tx1"/>
                                </a:solidFill>
                                <a:latin typeface="Cambria Math" panose="02040503050406030204" pitchFamily="18" charset="0"/>
                              </a:rPr>
                            </m:ctrlPr>
                          </m:sSubPr>
                          <m:e>
                            <m:r>
                              <a:rPr lang="fr-FR" i="1">
                                <a:solidFill>
                                  <a:schemeClr val="tx1"/>
                                </a:solidFill>
                                <a:latin typeface="Cambria Math"/>
                              </a:rPr>
                              <m:t>𝑝</m:t>
                            </m:r>
                          </m:e>
                          <m:sub>
                            <m:r>
                              <a:rPr lang="fr-FR" i="1">
                                <a:solidFill>
                                  <a:schemeClr val="tx1"/>
                                </a:solidFill>
                                <a:latin typeface="Cambria Math"/>
                              </a:rPr>
                              <m:t>𝑖</m:t>
                            </m:r>
                          </m:sub>
                        </m:sSub>
                      </m:den>
                    </m:f>
                    <m:r>
                      <a:rPr lang="fr-FR" b="0" i="1" smtClean="0">
                        <a:solidFill>
                          <a:schemeClr val="tx1"/>
                        </a:solidFill>
                        <a:latin typeface="Cambria Math"/>
                      </a:rPr>
                      <m:t>=</m:t>
                    </m:r>
                    <m:r>
                      <m:rPr>
                        <m:sty m:val="p"/>
                      </m:rPr>
                      <a:rPr lang="fr-FR" b="0" i="0" smtClean="0">
                        <a:solidFill>
                          <a:schemeClr val="tx1"/>
                        </a:solidFill>
                        <a:latin typeface="Cambria Math"/>
                      </a:rPr>
                      <m:t>exp</m:t>
                    </m:r>
                    <m:r>
                      <a:rPr lang="fr-FR" b="0" i="1" smtClean="0">
                        <a:solidFill>
                          <a:schemeClr val="tx1"/>
                        </a:solidFill>
                        <a:latin typeface="Cambria Math"/>
                      </a:rPr>
                      <m:t>⁡(</m:t>
                    </m:r>
                    <m:nary>
                      <m:naryPr>
                        <m:chr m:val="∑"/>
                        <m:ctrlPr>
                          <a:rPr lang="fr-FR" b="0" i="1" smtClean="0">
                            <a:solidFill>
                              <a:schemeClr val="tx1"/>
                            </a:solidFill>
                            <a:latin typeface="Cambria Math" panose="02040503050406030204" pitchFamily="18" charset="0"/>
                          </a:rPr>
                        </m:ctrlPr>
                      </m:naryPr>
                      <m:sub>
                        <m:r>
                          <m:rPr>
                            <m:brk m:alnAt="23"/>
                          </m:rPr>
                          <a:rPr lang="fr-FR" b="0" i="1" smtClean="0">
                            <a:solidFill>
                              <a:schemeClr val="tx1"/>
                            </a:solidFill>
                            <a:latin typeface="Cambria Math"/>
                          </a:rPr>
                          <m:t>𝑘</m:t>
                        </m:r>
                        <m:r>
                          <a:rPr lang="fr-FR" b="0" i="1" smtClean="0">
                            <a:solidFill>
                              <a:schemeClr val="tx1"/>
                            </a:solidFill>
                            <a:latin typeface="Cambria Math"/>
                          </a:rPr>
                          <m:t>=1</m:t>
                        </m:r>
                      </m:sub>
                      <m:sup>
                        <m:r>
                          <a:rPr lang="fr-FR" b="0" i="1" smtClean="0">
                            <a:solidFill>
                              <a:schemeClr val="tx1"/>
                            </a:solidFill>
                            <a:latin typeface="Cambria Math"/>
                          </a:rPr>
                          <m:t>𝐾</m:t>
                        </m:r>
                      </m:sup>
                      <m:e>
                        <m:sSubSup>
                          <m:sSubSupPr>
                            <m:ctrlPr>
                              <a:rPr lang="fr-FR" b="0" i="1" smtClean="0">
                                <a:solidFill>
                                  <a:schemeClr val="tx1"/>
                                </a:solidFill>
                                <a:latin typeface="Cambria Math" panose="02040503050406030204" pitchFamily="18" charset="0"/>
                              </a:rPr>
                            </m:ctrlPr>
                          </m:sSubSupPr>
                          <m:e>
                            <m:r>
                              <a:rPr lang="fr-FR" b="0" i="1" smtClean="0">
                                <a:solidFill>
                                  <a:schemeClr val="tx1"/>
                                </a:solidFill>
                                <a:latin typeface="Cambria Math"/>
                              </a:rPr>
                              <m:t>𝑥𝑖</m:t>
                            </m:r>
                          </m:e>
                          <m:sub/>
                          <m:sup>
                            <m:r>
                              <a:rPr lang="fr-FR" b="0" i="1" smtClean="0">
                                <a:solidFill>
                                  <a:schemeClr val="tx1"/>
                                </a:solidFill>
                                <a:latin typeface="Cambria Math"/>
                              </a:rPr>
                              <m:t>𝑘</m:t>
                            </m:r>
                          </m:sup>
                        </m:sSubSup>
                        <m:sSub>
                          <m:sSubPr>
                            <m:ctrlPr>
                              <a:rPr lang="fr-FR" b="0" i="1" smtClean="0">
                                <a:solidFill>
                                  <a:schemeClr val="tx1"/>
                                </a:solidFill>
                                <a:latin typeface="Cambria Math" panose="02040503050406030204" pitchFamily="18" charset="0"/>
                              </a:rPr>
                            </m:ctrlPr>
                          </m:sSubPr>
                          <m:e>
                            <m:r>
                              <a:rPr lang="fr-FR" b="0" i="1" smtClean="0">
                                <a:solidFill>
                                  <a:schemeClr val="tx1"/>
                                </a:solidFill>
                                <a:latin typeface="Cambria Math"/>
                                <a:ea typeface="Cambria Math"/>
                              </a:rPr>
                              <m:t>𝛽</m:t>
                            </m:r>
                          </m:e>
                          <m:sub>
                            <m:r>
                              <a:rPr lang="fr-FR" b="0" i="1" smtClean="0">
                                <a:solidFill>
                                  <a:schemeClr val="tx1"/>
                                </a:solidFill>
                                <a:latin typeface="Cambria Math"/>
                              </a:rPr>
                              <m:t>𝑘</m:t>
                            </m:r>
                          </m:sub>
                        </m:sSub>
                        <m:r>
                          <a:rPr lang="fr-FR" b="0" i="1" smtClean="0">
                            <a:solidFill>
                              <a:schemeClr val="tx1"/>
                            </a:solidFill>
                            <a:latin typeface="Cambria Math"/>
                          </a:rPr>
                          <m:t>)=</m:t>
                        </m:r>
                      </m:e>
                    </m:nary>
                    <m:nary>
                      <m:naryPr>
                        <m:chr m:val="∏"/>
                        <m:ctrlPr>
                          <a:rPr lang="fr-FR" b="0" i="1" smtClean="0">
                            <a:solidFill>
                              <a:schemeClr val="tx1"/>
                            </a:solidFill>
                            <a:latin typeface="Cambria Math" panose="02040503050406030204" pitchFamily="18" charset="0"/>
                          </a:rPr>
                        </m:ctrlPr>
                      </m:naryPr>
                      <m:sub>
                        <m:r>
                          <m:rPr>
                            <m:brk m:alnAt="23"/>
                          </m:rPr>
                          <a:rPr lang="fr-FR" b="0" i="1" smtClean="0">
                            <a:solidFill>
                              <a:schemeClr val="tx1"/>
                            </a:solidFill>
                            <a:latin typeface="Cambria Math"/>
                          </a:rPr>
                          <m:t>𝑘</m:t>
                        </m:r>
                        <m:r>
                          <a:rPr lang="fr-FR" b="0" i="1" smtClean="0">
                            <a:solidFill>
                              <a:schemeClr val="tx1"/>
                            </a:solidFill>
                            <a:latin typeface="Cambria Math"/>
                          </a:rPr>
                          <m:t>=1</m:t>
                        </m:r>
                      </m:sub>
                      <m:sup>
                        <m:r>
                          <a:rPr lang="fr-FR" b="0" i="1" smtClean="0">
                            <a:solidFill>
                              <a:schemeClr val="tx1"/>
                            </a:solidFill>
                            <a:latin typeface="Cambria Math"/>
                          </a:rPr>
                          <m:t>𝐾</m:t>
                        </m:r>
                      </m:sup>
                      <m:e>
                        <m:r>
                          <m:rPr>
                            <m:sty m:val="p"/>
                          </m:rPr>
                          <a:rPr lang="fr-FR">
                            <a:solidFill>
                              <a:schemeClr val="tx1"/>
                            </a:solidFill>
                            <a:latin typeface="Cambria Math"/>
                          </a:rPr>
                          <m:t>exp</m:t>
                        </m:r>
                        <m:r>
                          <a:rPr lang="fr-FR" i="1">
                            <a:solidFill>
                              <a:schemeClr val="tx1"/>
                            </a:solidFill>
                            <a:latin typeface="Cambria Math"/>
                          </a:rPr>
                          <m:t>⁡</m:t>
                        </m:r>
                        <m:r>
                          <a:rPr lang="fr-FR" b="0" i="1" smtClean="0">
                            <a:solidFill>
                              <a:schemeClr val="tx1"/>
                            </a:solidFill>
                            <a:latin typeface="Cambria Math"/>
                          </a:rPr>
                          <m:t>(</m:t>
                        </m:r>
                      </m:e>
                    </m:nary>
                    <m:sSubSup>
                      <m:sSubSupPr>
                        <m:ctrlPr>
                          <a:rPr lang="fr-FR" i="1">
                            <a:solidFill>
                              <a:schemeClr val="tx1"/>
                            </a:solidFill>
                            <a:latin typeface="Cambria Math" panose="02040503050406030204" pitchFamily="18" charset="0"/>
                          </a:rPr>
                        </m:ctrlPr>
                      </m:sSubSupPr>
                      <m:e>
                        <m:r>
                          <a:rPr lang="fr-FR" i="1">
                            <a:solidFill>
                              <a:schemeClr val="tx1"/>
                            </a:solidFill>
                            <a:latin typeface="Cambria Math"/>
                          </a:rPr>
                          <m:t>𝑥𝑖</m:t>
                        </m:r>
                      </m:e>
                      <m:sub/>
                      <m:sup>
                        <m:r>
                          <a:rPr lang="fr-FR" i="1">
                            <a:solidFill>
                              <a:schemeClr val="tx1"/>
                            </a:solidFill>
                            <a:latin typeface="Cambria Math"/>
                          </a:rPr>
                          <m:t>𝑘</m:t>
                        </m:r>
                      </m:sup>
                    </m:sSubSup>
                    <m:sSub>
                      <m:sSubPr>
                        <m:ctrlPr>
                          <a:rPr lang="fr-FR" i="1">
                            <a:solidFill>
                              <a:schemeClr val="tx1"/>
                            </a:solidFill>
                            <a:latin typeface="Cambria Math" panose="02040503050406030204" pitchFamily="18" charset="0"/>
                          </a:rPr>
                        </m:ctrlPr>
                      </m:sSubPr>
                      <m:e>
                        <m:r>
                          <a:rPr lang="fr-FR" i="1">
                            <a:solidFill>
                              <a:schemeClr val="tx1"/>
                            </a:solidFill>
                            <a:latin typeface="Cambria Math"/>
                            <a:ea typeface="Cambria Math"/>
                          </a:rPr>
                          <m:t>𝛽</m:t>
                        </m:r>
                      </m:e>
                      <m:sub>
                        <m:r>
                          <a:rPr lang="fr-FR" i="1">
                            <a:solidFill>
                              <a:schemeClr val="tx1"/>
                            </a:solidFill>
                            <a:latin typeface="Cambria Math"/>
                          </a:rPr>
                          <m:t>𝑘</m:t>
                        </m:r>
                      </m:sub>
                    </m:sSub>
                  </m:oMath>
                </a14:m>
                <a:r>
                  <a:rPr lang="fr-FR" sz="1800" dirty="0" smtClean="0">
                    <a:solidFill>
                      <a:schemeClr val="tx1"/>
                    </a:solidFill>
                  </a:rPr>
                  <a:t>)</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0" y="638507"/>
                <a:ext cx="8999984" cy="6038799"/>
              </a:xfrm>
              <a:blipFill>
                <a:blip r:embed="rId2"/>
                <a:stretch>
                  <a:fillRect r="-407"/>
                </a:stretch>
              </a:blipFill>
            </p:spPr>
            <p:txBody>
              <a:bodyPr/>
              <a:lstStyle/>
              <a:p>
                <a:r>
                  <a:rPr lang="fr-FR">
                    <a:noFill/>
                  </a:rPr>
                  <a:t> </a:t>
                </a:r>
              </a:p>
            </p:txBody>
          </p:sp>
        </mc:Fallback>
      </mc:AlternateContent>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3827" y="6708772"/>
            <a:ext cx="1403648" cy="828537"/>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32848" y="24419"/>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307676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17887"/>
            <a:ext cx="8697144" cy="504056"/>
          </a:xfrm>
        </p:spPr>
        <p:txBody>
          <a:bodyPr/>
          <a:lstStyle/>
          <a:p>
            <a:pPr algn="l"/>
            <a:r>
              <a:rPr lang="en-US" sz="3000" dirty="0" smtClean="0"/>
              <a:t>Distinctive characteristics of Logit model(III</a:t>
            </a:r>
            <a:r>
              <a:rPr lang="fr-FR" sz="3000" dirty="0" smtClean="0"/>
              <a:t>) </a:t>
            </a:r>
            <a:endParaRPr lang="fr-FR" sz="3000"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0" y="638507"/>
                <a:ext cx="8999984" cy="6038799"/>
              </a:xfrm>
            </p:spPr>
            <p:txBody>
              <a:bodyPr>
                <a:normAutofit fontScale="92500" lnSpcReduction="10000"/>
              </a:bodyPr>
              <a:lstStyle/>
              <a:p>
                <a:pPr marL="265113" indent="-182563" algn="just">
                  <a:lnSpc>
                    <a:spcPct val="150000"/>
                  </a:lnSpc>
                </a:pPr>
                <a:r>
                  <a:rPr lang="en-US" sz="1700" dirty="0" smtClean="0">
                    <a:solidFill>
                      <a:schemeClr val="tx1"/>
                    </a:solidFill>
                  </a:rPr>
                  <a:t>Hence the share of the change due to a unitary change in the </a:t>
                </a:r>
                <a:r>
                  <a:rPr lang="en-US" sz="1700" i="1" dirty="0" smtClean="0">
                    <a:solidFill>
                      <a:schemeClr val="tx1"/>
                    </a:solidFill>
                  </a:rPr>
                  <a:t>j</a:t>
                </a:r>
                <a:r>
                  <a:rPr lang="en-US" sz="1700" dirty="0" smtClean="0">
                    <a:solidFill>
                      <a:schemeClr val="tx1"/>
                    </a:solidFill>
                  </a:rPr>
                  <a:t> </a:t>
                </a:r>
                <a:r>
                  <a:rPr lang="en-US" sz="1700" dirty="0" err="1" smtClean="0">
                    <a:solidFill>
                      <a:schemeClr val="tx1"/>
                    </a:solidFill>
                  </a:rPr>
                  <a:t>th</a:t>
                </a:r>
                <a:r>
                  <a:rPr lang="en-US" sz="1700" dirty="0" smtClean="0">
                    <a:solidFill>
                      <a:schemeClr val="tx1"/>
                    </a:solidFill>
                  </a:rPr>
                  <a:t> explanatory variable is:</a:t>
                </a:r>
              </a:p>
              <a:p>
                <a:pPr marL="82550" indent="0" algn="just">
                  <a:spcBef>
                    <a:spcPts val="0"/>
                  </a:spcBef>
                  <a:buNone/>
                </a:pPr>
                <a14:m>
                  <m:oMathPara xmlns:m="http://schemas.openxmlformats.org/officeDocument/2006/math">
                    <m:oMathParaPr>
                      <m:jc m:val="centerGroup"/>
                    </m:oMathParaPr>
                    <m:oMath xmlns:m="http://schemas.openxmlformats.org/officeDocument/2006/math">
                      <m:acc>
                        <m:accPr>
                          <m:chr m:val="̅"/>
                          <m:ctrlPr>
                            <a:rPr lang="en-US" sz="1700" i="1" smtClean="0">
                              <a:solidFill>
                                <a:schemeClr val="tx1"/>
                              </a:solidFill>
                              <a:latin typeface="Cambria Math" panose="02040503050406030204" pitchFamily="18" charset="0"/>
                            </a:rPr>
                          </m:ctrlPr>
                        </m:accPr>
                        <m:e>
                          <m:sSub>
                            <m:sSubPr>
                              <m:ctrlPr>
                                <a:rPr lang="en-US" sz="1700" i="1">
                                  <a:solidFill>
                                    <a:schemeClr val="tx1"/>
                                  </a:solidFill>
                                  <a:latin typeface="Cambria Math" panose="02040503050406030204" pitchFamily="18" charset="0"/>
                                </a:rPr>
                              </m:ctrlPr>
                            </m:sSubPr>
                            <m:e>
                              <m:r>
                                <a:rPr lang="en-US" sz="1700" b="0" i="1" smtClean="0">
                                  <a:solidFill>
                                    <a:schemeClr val="tx1"/>
                                  </a:solidFill>
                                  <a:latin typeface="Cambria Math" panose="02040503050406030204" pitchFamily="18" charset="0"/>
                                </a:rPr>
                                <m:t>𝑂</m:t>
                              </m:r>
                            </m:e>
                            <m:sub>
                              <m:r>
                                <a:rPr lang="en-US" sz="1700" i="1">
                                  <a:solidFill>
                                    <a:schemeClr val="tx1"/>
                                  </a:solidFill>
                                  <a:latin typeface="Cambria Math"/>
                                </a:rPr>
                                <m:t>𝑖</m:t>
                              </m:r>
                            </m:sub>
                          </m:sSub>
                        </m:e>
                      </m:acc>
                      <m:r>
                        <a:rPr lang="en-US" sz="1700" i="1">
                          <a:solidFill>
                            <a:schemeClr val="tx1"/>
                          </a:solidFill>
                          <a:latin typeface="Cambria Math"/>
                        </a:rPr>
                        <m:t>=</m:t>
                      </m:r>
                      <m:func>
                        <m:funcPr>
                          <m:ctrlPr>
                            <a:rPr lang="en-US" sz="1700" i="1">
                              <a:solidFill>
                                <a:schemeClr val="tx1"/>
                              </a:solidFill>
                              <a:latin typeface="Cambria Math" panose="02040503050406030204" pitchFamily="18" charset="0"/>
                            </a:rPr>
                          </m:ctrlPr>
                        </m:funcPr>
                        <m:fName>
                          <m:r>
                            <m:rPr>
                              <m:sty m:val="p"/>
                            </m:rPr>
                            <a:rPr lang="en-US" sz="1700">
                              <a:solidFill>
                                <a:schemeClr val="tx1"/>
                              </a:solidFill>
                              <a:latin typeface="Cambria Math"/>
                            </a:rPr>
                            <m:t>exp</m:t>
                          </m:r>
                        </m:fName>
                        <m:e>
                          <m:d>
                            <m:dPr>
                              <m:begChr m:val="["/>
                              <m:endChr m:val="]"/>
                              <m:ctrlPr>
                                <a:rPr lang="en-US" sz="1700" b="0" i="1" smtClean="0">
                                  <a:solidFill>
                                    <a:schemeClr val="tx1"/>
                                  </a:solidFill>
                                  <a:latin typeface="Cambria Math" panose="02040503050406030204" pitchFamily="18" charset="0"/>
                                </a:rPr>
                              </m:ctrlPr>
                            </m:dPr>
                            <m:e>
                              <m:d>
                                <m:dPr>
                                  <m:ctrlPr>
                                    <a:rPr lang="en-US" sz="1700" b="0" i="1" smtClean="0">
                                      <a:solidFill>
                                        <a:schemeClr val="tx1"/>
                                      </a:solidFill>
                                      <a:latin typeface="Cambria Math" panose="02040503050406030204" pitchFamily="18" charset="0"/>
                                    </a:rPr>
                                  </m:ctrlPr>
                                </m:dPr>
                                <m:e>
                                  <m:sSubSup>
                                    <m:sSubSupPr>
                                      <m:ctrlPr>
                                        <a:rPr lang="en-US" sz="1700" b="0" i="1" smtClean="0">
                                          <a:solidFill>
                                            <a:schemeClr val="tx1"/>
                                          </a:solidFill>
                                          <a:latin typeface="Cambria Math" panose="02040503050406030204" pitchFamily="18" charset="0"/>
                                        </a:rPr>
                                      </m:ctrlPr>
                                    </m:sSubSupPr>
                                    <m:e>
                                      <m:r>
                                        <a:rPr lang="en-US" sz="1700" b="0" i="1" smtClean="0">
                                          <a:solidFill>
                                            <a:schemeClr val="tx1"/>
                                          </a:solidFill>
                                          <a:latin typeface="Cambria Math"/>
                                        </a:rPr>
                                        <m:t>𝑥𝑖</m:t>
                                      </m:r>
                                    </m:e>
                                    <m:sub/>
                                    <m:sup>
                                      <m:r>
                                        <a:rPr lang="en-US" sz="1700" b="0" i="1" smtClean="0">
                                          <a:solidFill>
                                            <a:schemeClr val="tx1"/>
                                          </a:solidFill>
                                          <a:latin typeface="Cambria Math"/>
                                        </a:rPr>
                                        <m:t>𝑗</m:t>
                                      </m:r>
                                    </m:sup>
                                  </m:sSubSup>
                                  <m:r>
                                    <a:rPr lang="en-US" sz="1700" b="0" i="1" smtClean="0">
                                      <a:solidFill>
                                        <a:schemeClr val="tx1"/>
                                      </a:solidFill>
                                      <a:latin typeface="Cambria Math"/>
                                    </a:rPr>
                                    <m:t>+1</m:t>
                                  </m:r>
                                </m:e>
                              </m:d>
                              <m:sSub>
                                <m:sSubPr>
                                  <m:ctrlPr>
                                    <a:rPr lang="en-US" sz="1700" b="0" i="1" smtClean="0">
                                      <a:solidFill>
                                        <a:schemeClr val="tx1"/>
                                      </a:solidFill>
                                      <a:latin typeface="Cambria Math" panose="02040503050406030204" pitchFamily="18" charset="0"/>
                                    </a:rPr>
                                  </m:ctrlPr>
                                </m:sSubPr>
                                <m:e>
                                  <m:r>
                                    <a:rPr lang="en-US" sz="1700" b="0" i="1" smtClean="0">
                                      <a:solidFill>
                                        <a:schemeClr val="tx1"/>
                                      </a:solidFill>
                                      <a:latin typeface="Cambria Math"/>
                                      <a:ea typeface="Cambria Math"/>
                                    </a:rPr>
                                    <m:t>𝛽</m:t>
                                  </m:r>
                                </m:e>
                                <m:sub>
                                  <m:r>
                                    <a:rPr lang="en-US" sz="1700" b="0" i="1" smtClean="0">
                                      <a:solidFill>
                                        <a:schemeClr val="tx1"/>
                                      </a:solidFill>
                                      <a:latin typeface="Cambria Math"/>
                                    </a:rPr>
                                    <m:t>𝑗</m:t>
                                  </m:r>
                                </m:sub>
                              </m:sSub>
                            </m:e>
                          </m:d>
                        </m:e>
                      </m:func>
                      <m:nary>
                        <m:naryPr>
                          <m:chr m:val="∏"/>
                          <m:ctrlPr>
                            <a:rPr lang="en-US" sz="1700" i="1">
                              <a:solidFill>
                                <a:schemeClr val="tx1"/>
                              </a:solidFill>
                              <a:latin typeface="Cambria Math" panose="02040503050406030204" pitchFamily="18" charset="0"/>
                            </a:rPr>
                          </m:ctrlPr>
                        </m:naryPr>
                        <m:sub>
                          <m:r>
                            <m:rPr>
                              <m:brk m:alnAt="23"/>
                            </m:rPr>
                            <a:rPr lang="en-US" sz="1700" i="1">
                              <a:solidFill>
                                <a:schemeClr val="tx1"/>
                              </a:solidFill>
                              <a:latin typeface="Cambria Math"/>
                            </a:rPr>
                            <m:t>𝑘</m:t>
                          </m:r>
                          <m:r>
                            <a:rPr lang="en-US" sz="1700" i="1" smtClean="0">
                              <a:solidFill>
                                <a:schemeClr val="tx1"/>
                              </a:solidFill>
                              <a:latin typeface="Cambria Math"/>
                              <a:ea typeface="Cambria Math"/>
                            </a:rPr>
                            <m:t>≠</m:t>
                          </m:r>
                          <m:r>
                            <a:rPr lang="en-US" sz="1700" b="0" i="1" smtClean="0">
                              <a:solidFill>
                                <a:schemeClr val="tx1"/>
                              </a:solidFill>
                              <a:latin typeface="Cambria Math"/>
                              <a:ea typeface="Cambria Math"/>
                            </a:rPr>
                            <m:t>𝑗</m:t>
                          </m:r>
                        </m:sub>
                        <m:sup>
                          <m:r>
                            <a:rPr lang="en-US" sz="1700" i="1">
                              <a:solidFill>
                                <a:schemeClr val="tx1"/>
                              </a:solidFill>
                              <a:latin typeface="Cambria Math"/>
                            </a:rPr>
                            <m:t>𝐾</m:t>
                          </m:r>
                        </m:sup>
                        <m:e>
                          <m:r>
                            <m:rPr>
                              <m:sty m:val="p"/>
                            </m:rPr>
                            <a:rPr lang="en-US" sz="1700">
                              <a:solidFill>
                                <a:schemeClr val="tx1"/>
                              </a:solidFill>
                              <a:latin typeface="Cambria Math"/>
                            </a:rPr>
                            <m:t>exp</m:t>
                          </m:r>
                          <m:r>
                            <a:rPr lang="en-US" sz="1700" i="1">
                              <a:solidFill>
                                <a:schemeClr val="tx1"/>
                              </a:solidFill>
                              <a:latin typeface="Cambria Math"/>
                            </a:rPr>
                            <m:t>⁡(</m:t>
                          </m:r>
                        </m:e>
                      </m:nary>
                      <m:sSubSup>
                        <m:sSubSupPr>
                          <m:ctrlPr>
                            <a:rPr lang="en-US" sz="1700" i="1">
                              <a:solidFill>
                                <a:schemeClr val="tx1"/>
                              </a:solidFill>
                              <a:latin typeface="Cambria Math" panose="02040503050406030204" pitchFamily="18" charset="0"/>
                            </a:rPr>
                          </m:ctrlPr>
                        </m:sSubSupPr>
                        <m:e>
                          <m:r>
                            <a:rPr lang="en-US" sz="1700" i="1">
                              <a:solidFill>
                                <a:schemeClr val="tx1"/>
                              </a:solidFill>
                              <a:latin typeface="Cambria Math"/>
                            </a:rPr>
                            <m:t>𝑥𝑖</m:t>
                          </m:r>
                        </m:e>
                        <m:sub/>
                        <m:sup>
                          <m:r>
                            <a:rPr lang="en-US" sz="1700" i="1">
                              <a:solidFill>
                                <a:schemeClr val="tx1"/>
                              </a:solidFill>
                              <a:latin typeface="Cambria Math"/>
                            </a:rPr>
                            <m:t>𝑘</m:t>
                          </m:r>
                        </m:sup>
                      </m:sSubSup>
                      <m:sSub>
                        <m:sSubPr>
                          <m:ctrlPr>
                            <a:rPr lang="en-US" sz="1700" i="1">
                              <a:solidFill>
                                <a:schemeClr val="tx1"/>
                              </a:solidFill>
                              <a:latin typeface="Cambria Math" panose="02040503050406030204" pitchFamily="18" charset="0"/>
                            </a:rPr>
                          </m:ctrlPr>
                        </m:sSubPr>
                        <m:e>
                          <m:r>
                            <a:rPr lang="en-US" sz="1700" i="1">
                              <a:solidFill>
                                <a:schemeClr val="tx1"/>
                              </a:solidFill>
                              <a:latin typeface="Cambria Math"/>
                              <a:ea typeface="Cambria Math"/>
                            </a:rPr>
                            <m:t>𝛽</m:t>
                          </m:r>
                        </m:e>
                        <m:sub>
                          <m:r>
                            <a:rPr lang="en-US" sz="1700" i="1">
                              <a:solidFill>
                                <a:schemeClr val="tx1"/>
                              </a:solidFill>
                              <a:latin typeface="Cambria Math"/>
                            </a:rPr>
                            <m:t>𝑘</m:t>
                          </m:r>
                        </m:sub>
                      </m:sSub>
                      <m:r>
                        <m:rPr>
                          <m:nor/>
                        </m:rPr>
                        <a:rPr lang="en-US" sz="1700">
                          <a:solidFill>
                            <a:schemeClr val="tx1"/>
                          </a:solidFill>
                        </a:rPr>
                        <m:t>)</m:t>
                      </m:r>
                      <m:r>
                        <m:rPr>
                          <m:nor/>
                        </m:rPr>
                        <a:rPr lang="en-US" sz="1700" b="0" i="0" smtClean="0">
                          <a:solidFill>
                            <a:schemeClr val="tx1"/>
                          </a:solidFill>
                          <a:latin typeface="Cambria Math" panose="02040503050406030204" pitchFamily="18" charset="0"/>
                          <a:ea typeface="Cambria Math" panose="02040503050406030204" pitchFamily="18" charset="0"/>
                        </a:rPr>
                        <m:t>=</m:t>
                      </m:r>
                      <m:r>
                        <m:rPr>
                          <m:nor/>
                        </m:rPr>
                        <a:rPr lang="en-US" sz="1700" b="0" i="0" smtClean="0">
                          <a:solidFill>
                            <a:schemeClr val="tx1"/>
                          </a:solidFill>
                          <a:latin typeface="Cambria Math" panose="02040503050406030204" pitchFamily="18" charset="0"/>
                          <a:ea typeface="Cambria Math" panose="02040503050406030204" pitchFamily="18" charset="0"/>
                        </a:rPr>
                        <m:t>exp</m:t>
                      </m:r>
                      <m:r>
                        <m:rPr>
                          <m:nor/>
                        </m:rPr>
                        <a:rPr lang="en-US" sz="1700" b="0" i="0" smtClean="0">
                          <a:solidFill>
                            <a:schemeClr val="tx1"/>
                          </a:solidFill>
                          <a:latin typeface="Cambria Math" panose="02040503050406030204" pitchFamily="18" charset="0"/>
                          <a:ea typeface="Cambria Math" panose="02040503050406030204" pitchFamily="18" charset="0"/>
                        </a:rPr>
                        <m:t>(</m:t>
                      </m:r>
                      <m:sSub>
                        <m:sSubPr>
                          <m:ctrlPr>
                            <a:rPr lang="en-US" sz="1700" b="0" i="1" smtClean="0">
                              <a:solidFill>
                                <a:schemeClr val="tx1"/>
                              </a:solidFill>
                              <a:latin typeface="Cambria Math" panose="02040503050406030204" pitchFamily="18" charset="0"/>
                              <a:ea typeface="Cambria Math" panose="02040503050406030204" pitchFamily="18" charset="0"/>
                            </a:rPr>
                          </m:ctrlPr>
                        </m:sSubPr>
                        <m:e>
                          <m:r>
                            <a:rPr lang="en-US" sz="1700" b="0" i="1" smtClean="0">
                              <a:solidFill>
                                <a:schemeClr val="tx1"/>
                              </a:solidFill>
                              <a:latin typeface="Cambria Math"/>
                              <a:ea typeface="Cambria Math"/>
                            </a:rPr>
                            <m:t>𝛽</m:t>
                          </m:r>
                        </m:e>
                        <m:sub>
                          <m:r>
                            <a:rPr lang="en-US" sz="1700" b="0" i="1" smtClean="0">
                              <a:solidFill>
                                <a:schemeClr val="tx1"/>
                              </a:solidFill>
                              <a:latin typeface="Cambria Math"/>
                              <a:ea typeface="Cambria Math" panose="02040503050406030204" pitchFamily="18" charset="0"/>
                            </a:rPr>
                            <m:t>𝑗</m:t>
                          </m:r>
                        </m:sub>
                      </m:sSub>
                      <m:r>
                        <a:rPr lang="en-US" sz="1700" b="0" i="1" smtClean="0">
                          <a:solidFill>
                            <a:schemeClr val="tx1"/>
                          </a:solidFill>
                          <a:latin typeface="Cambria Math"/>
                          <a:ea typeface="Cambria Math" panose="02040503050406030204" pitchFamily="18" charset="0"/>
                        </a:rPr>
                        <m:t>)</m:t>
                      </m:r>
                      <m:nary>
                        <m:naryPr>
                          <m:chr m:val="∏"/>
                          <m:ctrlPr>
                            <a:rPr lang="en-US" sz="1700" i="1">
                              <a:solidFill>
                                <a:schemeClr val="tx1"/>
                              </a:solidFill>
                              <a:latin typeface="Cambria Math" panose="02040503050406030204" pitchFamily="18" charset="0"/>
                            </a:rPr>
                          </m:ctrlPr>
                        </m:naryPr>
                        <m:sub>
                          <m:r>
                            <m:rPr>
                              <m:brk m:alnAt="23"/>
                            </m:rPr>
                            <a:rPr lang="en-US" sz="1700" i="1">
                              <a:solidFill>
                                <a:schemeClr val="tx1"/>
                              </a:solidFill>
                              <a:latin typeface="Cambria Math"/>
                            </a:rPr>
                            <m:t>𝑘</m:t>
                          </m:r>
                          <m:r>
                            <a:rPr lang="en-US" sz="1700" b="0" i="1" smtClean="0">
                              <a:solidFill>
                                <a:schemeClr val="tx1"/>
                              </a:solidFill>
                              <a:latin typeface="Cambria Math"/>
                            </a:rPr>
                            <m:t>=1</m:t>
                          </m:r>
                        </m:sub>
                        <m:sup>
                          <m:r>
                            <a:rPr lang="en-US" sz="1700" i="1">
                              <a:solidFill>
                                <a:schemeClr val="tx1"/>
                              </a:solidFill>
                              <a:latin typeface="Cambria Math"/>
                            </a:rPr>
                            <m:t>𝐾</m:t>
                          </m:r>
                        </m:sup>
                        <m:e>
                          <m:r>
                            <m:rPr>
                              <m:sty m:val="p"/>
                            </m:rPr>
                            <a:rPr lang="en-US" sz="1700">
                              <a:solidFill>
                                <a:schemeClr val="tx1"/>
                              </a:solidFill>
                              <a:latin typeface="Cambria Math"/>
                            </a:rPr>
                            <m:t>exp</m:t>
                          </m:r>
                          <m:r>
                            <a:rPr lang="en-US" sz="1700" i="1">
                              <a:solidFill>
                                <a:schemeClr val="tx1"/>
                              </a:solidFill>
                              <a:latin typeface="Cambria Math"/>
                            </a:rPr>
                            <m:t>⁡(</m:t>
                          </m:r>
                        </m:e>
                      </m:nary>
                      <m:sSubSup>
                        <m:sSubSupPr>
                          <m:ctrlPr>
                            <a:rPr lang="en-US" sz="1700" i="1">
                              <a:solidFill>
                                <a:schemeClr val="tx1"/>
                              </a:solidFill>
                              <a:latin typeface="Cambria Math" panose="02040503050406030204" pitchFamily="18" charset="0"/>
                            </a:rPr>
                          </m:ctrlPr>
                        </m:sSubSupPr>
                        <m:e>
                          <m:r>
                            <a:rPr lang="en-US" sz="1700" i="1">
                              <a:solidFill>
                                <a:schemeClr val="tx1"/>
                              </a:solidFill>
                              <a:latin typeface="Cambria Math"/>
                            </a:rPr>
                            <m:t>𝑥𝑖</m:t>
                          </m:r>
                        </m:e>
                        <m:sub/>
                        <m:sup>
                          <m:r>
                            <a:rPr lang="en-US" sz="1700" i="1">
                              <a:solidFill>
                                <a:schemeClr val="tx1"/>
                              </a:solidFill>
                              <a:latin typeface="Cambria Math"/>
                            </a:rPr>
                            <m:t>𝑘</m:t>
                          </m:r>
                        </m:sup>
                      </m:sSubSup>
                      <m:sSub>
                        <m:sSubPr>
                          <m:ctrlPr>
                            <a:rPr lang="en-US" sz="1700" i="1">
                              <a:solidFill>
                                <a:schemeClr val="tx1"/>
                              </a:solidFill>
                              <a:latin typeface="Cambria Math" panose="02040503050406030204" pitchFamily="18" charset="0"/>
                            </a:rPr>
                          </m:ctrlPr>
                        </m:sSubPr>
                        <m:e>
                          <m:r>
                            <a:rPr lang="en-US" sz="1700" i="1">
                              <a:solidFill>
                                <a:schemeClr val="tx1"/>
                              </a:solidFill>
                              <a:latin typeface="Cambria Math"/>
                              <a:ea typeface="Cambria Math"/>
                            </a:rPr>
                            <m:t>𝛽</m:t>
                          </m:r>
                        </m:e>
                        <m:sub>
                          <m:r>
                            <a:rPr lang="en-US" sz="1700" i="1">
                              <a:solidFill>
                                <a:schemeClr val="tx1"/>
                              </a:solidFill>
                              <a:latin typeface="Cambria Math"/>
                            </a:rPr>
                            <m:t>𝑘</m:t>
                          </m:r>
                        </m:sub>
                      </m:sSub>
                      <m:r>
                        <m:rPr>
                          <m:nor/>
                        </m:rPr>
                        <a:rPr lang="en-US" sz="1700">
                          <a:solidFill>
                            <a:schemeClr val="tx1"/>
                          </a:solidFill>
                        </a:rPr>
                        <m:t>)</m:t>
                      </m:r>
                    </m:oMath>
                  </m:oMathPara>
                </a14:m>
                <a:endParaRPr lang="en-US" sz="1700" dirty="0" smtClean="0">
                  <a:solidFill>
                    <a:schemeClr val="tx1"/>
                  </a:solidFill>
                  <a:latin typeface="Cambria Math" panose="02040503050406030204" pitchFamily="18" charset="0"/>
                  <a:ea typeface="Cambria Math" panose="02040503050406030204" pitchFamily="18" charset="0"/>
                </a:endParaRPr>
              </a:p>
              <a:p>
                <a:pPr marL="82550" indent="0" algn="just">
                  <a:lnSpc>
                    <a:spcPct val="150000"/>
                  </a:lnSpc>
                  <a:buNone/>
                </a:pPr>
                <a:endParaRPr lang="en-US" sz="1700" dirty="0" smtClean="0">
                  <a:solidFill>
                    <a:schemeClr val="tx1"/>
                  </a:solidFill>
                </a:endParaRPr>
              </a:p>
              <a:p>
                <a:pPr marL="268288" indent="-185738" algn="just">
                  <a:lnSpc>
                    <a:spcPct val="150000"/>
                  </a:lnSpc>
                </a:pPr>
                <a:r>
                  <a:rPr lang="en-US" sz="1700" dirty="0" smtClean="0">
                    <a:solidFill>
                      <a:schemeClr val="tx1"/>
                    </a:solidFill>
                  </a:rPr>
                  <a:t>That means that the new value of the odds is equal to the product of the previous odds by the exponential of the coefficient associated with the explanatory variable </a:t>
                </a:r>
                <a:r>
                  <a:rPr lang="en-US" sz="1700" i="1" dirty="0" smtClean="0">
                    <a:solidFill>
                      <a:schemeClr val="tx1"/>
                    </a:solidFill>
                  </a:rPr>
                  <a:t>j:</a:t>
                </a:r>
              </a:p>
              <a:p>
                <a:pPr marL="82550" indent="0" algn="ctr">
                  <a:lnSpc>
                    <a:spcPct val="150000"/>
                  </a:lnSpc>
                  <a:buNone/>
                </a:pPr>
                <a14:m>
                  <m:oMath xmlns:m="http://schemas.openxmlformats.org/officeDocument/2006/math">
                    <m:acc>
                      <m:accPr>
                        <m:chr m:val="̅"/>
                        <m:ctrlPr>
                          <a:rPr lang="en-US" sz="1700" i="1">
                            <a:solidFill>
                              <a:schemeClr val="tx1"/>
                            </a:solidFill>
                            <a:latin typeface="Cambria Math" panose="02040503050406030204" pitchFamily="18" charset="0"/>
                          </a:rPr>
                        </m:ctrlPr>
                      </m:accPr>
                      <m:e>
                        <m:sSub>
                          <m:sSubPr>
                            <m:ctrlPr>
                              <a:rPr lang="en-US" sz="1700" i="1">
                                <a:solidFill>
                                  <a:schemeClr val="tx1"/>
                                </a:solidFill>
                                <a:latin typeface="Cambria Math" panose="02040503050406030204" pitchFamily="18" charset="0"/>
                              </a:rPr>
                            </m:ctrlPr>
                          </m:sSubPr>
                          <m:e>
                            <m:r>
                              <a:rPr lang="en-US" sz="1700" b="0" i="1" smtClean="0">
                                <a:solidFill>
                                  <a:schemeClr val="tx1"/>
                                </a:solidFill>
                                <a:latin typeface="Cambria Math" panose="02040503050406030204" pitchFamily="18" charset="0"/>
                              </a:rPr>
                              <m:t>𝑂</m:t>
                            </m:r>
                          </m:e>
                          <m:sub>
                            <m:r>
                              <a:rPr lang="en-US" sz="1700" i="1">
                                <a:solidFill>
                                  <a:schemeClr val="tx1"/>
                                </a:solidFill>
                                <a:latin typeface="Cambria Math"/>
                              </a:rPr>
                              <m:t>𝑖</m:t>
                            </m:r>
                          </m:sub>
                        </m:sSub>
                      </m:e>
                    </m:acc>
                    <m:r>
                      <a:rPr lang="en-US" sz="1700" i="1">
                        <a:solidFill>
                          <a:schemeClr val="tx1"/>
                        </a:solidFill>
                        <a:latin typeface="Cambria Math"/>
                      </a:rPr>
                      <m:t>=</m:t>
                    </m:r>
                    <m:r>
                      <m:rPr>
                        <m:sty m:val="p"/>
                      </m:rPr>
                      <a:rPr lang="en-US" sz="1700" b="0" i="0" smtClean="0">
                        <a:solidFill>
                          <a:schemeClr val="tx1"/>
                        </a:solidFill>
                        <a:latin typeface="Cambria Math"/>
                      </a:rPr>
                      <m:t>exp</m:t>
                    </m:r>
                    <m:r>
                      <a:rPr lang="en-US" sz="1700" b="0" i="1" smtClean="0">
                        <a:solidFill>
                          <a:schemeClr val="tx1"/>
                        </a:solidFill>
                        <a:latin typeface="Cambria Math"/>
                      </a:rPr>
                      <m:t>⁡(</m:t>
                    </m:r>
                    <m:sSub>
                      <m:sSubPr>
                        <m:ctrlPr>
                          <a:rPr lang="en-US" sz="1700" b="0" i="1" smtClean="0">
                            <a:solidFill>
                              <a:schemeClr val="tx1"/>
                            </a:solidFill>
                            <a:latin typeface="Cambria Math" panose="02040503050406030204" pitchFamily="18" charset="0"/>
                          </a:rPr>
                        </m:ctrlPr>
                      </m:sSubPr>
                      <m:e>
                        <m:r>
                          <a:rPr lang="en-US" sz="1700" b="0" i="1" smtClean="0">
                            <a:solidFill>
                              <a:schemeClr val="tx1"/>
                            </a:solidFill>
                            <a:latin typeface="Cambria Math"/>
                            <a:ea typeface="Cambria Math"/>
                          </a:rPr>
                          <m:t>𝛽</m:t>
                        </m:r>
                      </m:e>
                      <m:sub>
                        <m:r>
                          <a:rPr lang="en-US" sz="1700" b="0" i="1" smtClean="0">
                            <a:solidFill>
                              <a:schemeClr val="tx1"/>
                            </a:solidFill>
                            <a:latin typeface="Cambria Math"/>
                          </a:rPr>
                          <m:t>𝑗</m:t>
                        </m:r>
                      </m:sub>
                    </m:sSub>
                    <m:r>
                      <a:rPr lang="en-US" sz="1700" b="0" i="1" smtClean="0">
                        <a:solidFill>
                          <a:schemeClr val="tx1"/>
                        </a:solidFill>
                        <a:latin typeface="Cambria Math"/>
                      </a:rPr>
                      <m:t>)</m:t>
                    </m:r>
                    <m:sSub>
                      <m:sSubPr>
                        <m:ctrlPr>
                          <a:rPr lang="en-US" sz="1700" b="0" i="1" smtClean="0">
                            <a:solidFill>
                              <a:schemeClr val="tx1"/>
                            </a:solidFill>
                            <a:latin typeface="Cambria Math" panose="02040503050406030204" pitchFamily="18" charset="0"/>
                          </a:rPr>
                        </m:ctrlPr>
                      </m:sSubPr>
                      <m:e>
                        <m:r>
                          <a:rPr lang="en-US" sz="1700" b="0" i="1" smtClean="0">
                            <a:solidFill>
                              <a:schemeClr val="tx1"/>
                            </a:solidFill>
                            <a:latin typeface="Cambria Math" panose="02040503050406030204" pitchFamily="18" charset="0"/>
                          </a:rPr>
                          <m:t>𝑂</m:t>
                        </m:r>
                      </m:e>
                      <m:sub>
                        <m:r>
                          <a:rPr lang="en-US" sz="1700" b="0" i="1" smtClean="0">
                            <a:solidFill>
                              <a:schemeClr val="tx1"/>
                            </a:solidFill>
                            <a:latin typeface="Cambria Math"/>
                          </a:rPr>
                          <m:t>𝑖</m:t>
                        </m:r>
                      </m:sub>
                    </m:sSub>
                  </m:oMath>
                </a14:m>
                <a:r>
                  <a:rPr lang="en-US" sz="1700" dirty="0" smtClean="0">
                    <a:solidFill>
                      <a:schemeClr val="tx1"/>
                    </a:solidFill>
                  </a:rPr>
                  <a:t> or </a:t>
                </a:r>
                <a14:m>
                  <m:oMath xmlns:m="http://schemas.openxmlformats.org/officeDocument/2006/math">
                    <m:acc>
                      <m:accPr>
                        <m:chr m:val="̅"/>
                        <m:ctrlPr>
                          <a:rPr lang="en-US" sz="1700" i="1">
                            <a:solidFill>
                              <a:schemeClr val="tx1"/>
                            </a:solidFill>
                            <a:latin typeface="Cambria Math" panose="02040503050406030204" pitchFamily="18" charset="0"/>
                          </a:rPr>
                        </m:ctrlPr>
                      </m:accPr>
                      <m:e>
                        <m:sSub>
                          <m:sSubPr>
                            <m:ctrlPr>
                              <a:rPr lang="en-US" sz="1700" i="1">
                                <a:solidFill>
                                  <a:schemeClr val="tx1"/>
                                </a:solidFill>
                                <a:latin typeface="Cambria Math" panose="02040503050406030204" pitchFamily="18" charset="0"/>
                              </a:rPr>
                            </m:ctrlPr>
                          </m:sSubPr>
                          <m:e>
                            <m:r>
                              <a:rPr lang="en-US" sz="1700" i="1">
                                <a:solidFill>
                                  <a:schemeClr val="tx1"/>
                                </a:solidFill>
                                <a:latin typeface="Cambria Math" panose="02040503050406030204" pitchFamily="18" charset="0"/>
                              </a:rPr>
                              <m:t>𝑂</m:t>
                            </m:r>
                          </m:e>
                          <m:sub>
                            <m:r>
                              <a:rPr lang="en-US" sz="1700" i="1">
                                <a:solidFill>
                                  <a:schemeClr val="tx1"/>
                                </a:solidFill>
                                <a:latin typeface="Cambria Math"/>
                              </a:rPr>
                              <m:t>𝑖</m:t>
                            </m:r>
                          </m:sub>
                        </m:sSub>
                      </m:e>
                    </m:acc>
                    <m:r>
                      <a:rPr lang="en-US" sz="1700" b="0" i="1" smtClean="0">
                        <a:solidFill>
                          <a:schemeClr val="tx1"/>
                        </a:solidFill>
                        <a:latin typeface="Cambria Math" panose="02040503050406030204" pitchFamily="18" charset="0"/>
                      </a:rPr>
                      <m:t>−</m:t>
                    </m:r>
                    <m:sSub>
                      <m:sSubPr>
                        <m:ctrlPr>
                          <a:rPr lang="en-US" sz="1700" i="1">
                            <a:solidFill>
                              <a:schemeClr val="tx1"/>
                            </a:solidFill>
                            <a:latin typeface="Cambria Math" panose="02040503050406030204" pitchFamily="18" charset="0"/>
                          </a:rPr>
                        </m:ctrlPr>
                      </m:sSubPr>
                      <m:e>
                        <m:r>
                          <a:rPr lang="en-US" sz="1700" i="1">
                            <a:solidFill>
                              <a:schemeClr val="tx1"/>
                            </a:solidFill>
                            <a:latin typeface="Cambria Math" panose="02040503050406030204" pitchFamily="18" charset="0"/>
                          </a:rPr>
                          <m:t>𝑂</m:t>
                        </m:r>
                      </m:e>
                      <m:sub>
                        <m:r>
                          <a:rPr lang="en-US" sz="1700" i="1">
                            <a:solidFill>
                              <a:schemeClr val="tx1"/>
                            </a:solidFill>
                            <a:latin typeface="Cambria Math"/>
                          </a:rPr>
                          <m:t>𝑖</m:t>
                        </m:r>
                      </m:sub>
                    </m:sSub>
                    <m:r>
                      <a:rPr lang="en-US" sz="1700" i="1">
                        <a:solidFill>
                          <a:schemeClr val="tx1"/>
                        </a:solidFill>
                        <a:latin typeface="Cambria Math"/>
                      </a:rPr>
                      <m:t>=</m:t>
                    </m:r>
                    <m:func>
                      <m:funcPr>
                        <m:ctrlPr>
                          <a:rPr lang="en-US" sz="1700" i="1">
                            <a:solidFill>
                              <a:schemeClr val="tx1"/>
                            </a:solidFill>
                            <a:latin typeface="Cambria Math" panose="02040503050406030204" pitchFamily="18" charset="0"/>
                          </a:rPr>
                        </m:ctrlPr>
                      </m:funcPr>
                      <m:fName>
                        <m:r>
                          <m:rPr>
                            <m:sty m:val="p"/>
                          </m:rPr>
                          <a:rPr lang="en-US" sz="1700">
                            <a:solidFill>
                              <a:schemeClr val="tx1"/>
                            </a:solidFill>
                            <a:latin typeface="Cambria Math"/>
                          </a:rPr>
                          <m:t>exp</m:t>
                        </m:r>
                      </m:fName>
                      <m:e>
                        <m:d>
                          <m:dPr>
                            <m:ctrlPr>
                              <a:rPr lang="en-US" sz="1700" i="1">
                                <a:solidFill>
                                  <a:schemeClr val="tx1"/>
                                </a:solidFill>
                                <a:latin typeface="Cambria Math" panose="02040503050406030204" pitchFamily="18" charset="0"/>
                              </a:rPr>
                            </m:ctrlPr>
                          </m:dPr>
                          <m:e>
                            <m:sSub>
                              <m:sSubPr>
                                <m:ctrlPr>
                                  <a:rPr lang="en-US" sz="1700" i="1">
                                    <a:solidFill>
                                      <a:schemeClr val="tx1"/>
                                    </a:solidFill>
                                    <a:latin typeface="Cambria Math" panose="02040503050406030204" pitchFamily="18" charset="0"/>
                                  </a:rPr>
                                </m:ctrlPr>
                              </m:sSubPr>
                              <m:e>
                                <m:r>
                                  <a:rPr lang="en-US" sz="1700" i="1">
                                    <a:solidFill>
                                      <a:schemeClr val="tx1"/>
                                    </a:solidFill>
                                    <a:latin typeface="Cambria Math"/>
                                    <a:ea typeface="Cambria Math"/>
                                  </a:rPr>
                                  <m:t>𝛽</m:t>
                                </m:r>
                              </m:e>
                              <m:sub>
                                <m:r>
                                  <a:rPr lang="en-US" sz="1700" i="1">
                                    <a:solidFill>
                                      <a:schemeClr val="tx1"/>
                                    </a:solidFill>
                                    <a:latin typeface="Cambria Math"/>
                                  </a:rPr>
                                  <m:t>𝑗</m:t>
                                </m:r>
                              </m:sub>
                            </m:sSub>
                          </m:e>
                        </m:d>
                      </m:e>
                    </m:func>
                    <m:sSub>
                      <m:sSubPr>
                        <m:ctrlPr>
                          <a:rPr lang="en-US" sz="1700" i="1">
                            <a:solidFill>
                              <a:schemeClr val="tx1"/>
                            </a:solidFill>
                            <a:latin typeface="Cambria Math" panose="02040503050406030204" pitchFamily="18" charset="0"/>
                          </a:rPr>
                        </m:ctrlPr>
                      </m:sSubPr>
                      <m:e>
                        <m:r>
                          <a:rPr lang="en-US" sz="1700" i="1">
                            <a:solidFill>
                              <a:schemeClr val="tx1"/>
                            </a:solidFill>
                            <a:latin typeface="Cambria Math" panose="02040503050406030204" pitchFamily="18" charset="0"/>
                          </a:rPr>
                          <m:t>𝑂</m:t>
                        </m:r>
                      </m:e>
                      <m:sub>
                        <m:r>
                          <a:rPr lang="en-US" sz="1700" i="1">
                            <a:solidFill>
                              <a:schemeClr val="tx1"/>
                            </a:solidFill>
                            <a:latin typeface="Cambria Math"/>
                          </a:rPr>
                          <m:t>𝑖</m:t>
                        </m:r>
                      </m:sub>
                    </m:sSub>
                    <m:sSub>
                      <m:sSubPr>
                        <m:ctrlPr>
                          <a:rPr lang="en-US" sz="1700" i="1">
                            <a:solidFill>
                              <a:schemeClr val="tx1"/>
                            </a:solidFill>
                            <a:latin typeface="Cambria Math" panose="02040503050406030204" pitchFamily="18" charset="0"/>
                          </a:rPr>
                        </m:ctrlPr>
                      </m:sSubPr>
                      <m:e>
                        <m:r>
                          <a:rPr lang="en-US" sz="1700" b="0" i="1" smtClean="0">
                            <a:solidFill>
                              <a:schemeClr val="tx1"/>
                            </a:solidFill>
                            <a:latin typeface="Cambria Math" panose="02040503050406030204" pitchFamily="18" charset="0"/>
                          </a:rPr>
                          <m:t>−</m:t>
                        </m:r>
                        <m:r>
                          <a:rPr lang="en-US" sz="1700" i="1">
                            <a:solidFill>
                              <a:schemeClr val="tx1"/>
                            </a:solidFill>
                            <a:latin typeface="Cambria Math" panose="02040503050406030204" pitchFamily="18" charset="0"/>
                          </a:rPr>
                          <m:t>𝑂</m:t>
                        </m:r>
                      </m:e>
                      <m:sub>
                        <m:r>
                          <a:rPr lang="en-US" sz="1700" i="1">
                            <a:solidFill>
                              <a:schemeClr val="tx1"/>
                            </a:solidFill>
                            <a:latin typeface="Cambria Math"/>
                          </a:rPr>
                          <m:t>𝑖</m:t>
                        </m:r>
                      </m:sub>
                    </m:sSub>
                    <m:r>
                      <a:rPr lang="en-US" sz="1700" b="0" i="1" smtClean="0">
                        <a:solidFill>
                          <a:schemeClr val="tx1"/>
                        </a:solidFill>
                        <a:latin typeface="Cambria Math" panose="02040503050406030204" pitchFamily="18" charset="0"/>
                      </a:rPr>
                      <m:t>=</m:t>
                    </m:r>
                    <m:d>
                      <m:dPr>
                        <m:begChr m:val="["/>
                        <m:endChr m:val="]"/>
                        <m:ctrlPr>
                          <a:rPr lang="en-US" sz="1700" b="0" i="1" smtClean="0">
                            <a:solidFill>
                              <a:schemeClr val="tx1"/>
                            </a:solidFill>
                            <a:latin typeface="Cambria Math" panose="02040503050406030204" pitchFamily="18" charset="0"/>
                          </a:rPr>
                        </m:ctrlPr>
                      </m:dPr>
                      <m:e>
                        <m:func>
                          <m:funcPr>
                            <m:ctrlPr>
                              <a:rPr lang="en-US" sz="1700" i="1">
                                <a:solidFill>
                                  <a:schemeClr val="tx1"/>
                                </a:solidFill>
                                <a:latin typeface="Cambria Math" panose="02040503050406030204" pitchFamily="18" charset="0"/>
                              </a:rPr>
                            </m:ctrlPr>
                          </m:funcPr>
                          <m:fName>
                            <m:r>
                              <m:rPr>
                                <m:sty m:val="p"/>
                              </m:rPr>
                              <a:rPr lang="en-US" sz="1700">
                                <a:solidFill>
                                  <a:schemeClr val="tx1"/>
                                </a:solidFill>
                                <a:latin typeface="Cambria Math"/>
                              </a:rPr>
                              <m:t>exp</m:t>
                            </m:r>
                          </m:fName>
                          <m:e>
                            <m:d>
                              <m:dPr>
                                <m:ctrlPr>
                                  <a:rPr lang="en-US" sz="1700" i="1">
                                    <a:solidFill>
                                      <a:schemeClr val="tx1"/>
                                    </a:solidFill>
                                    <a:latin typeface="Cambria Math" panose="02040503050406030204" pitchFamily="18" charset="0"/>
                                  </a:rPr>
                                </m:ctrlPr>
                              </m:dPr>
                              <m:e>
                                <m:sSub>
                                  <m:sSubPr>
                                    <m:ctrlPr>
                                      <a:rPr lang="en-US" sz="1700" i="1">
                                        <a:solidFill>
                                          <a:schemeClr val="tx1"/>
                                        </a:solidFill>
                                        <a:latin typeface="Cambria Math" panose="02040503050406030204" pitchFamily="18" charset="0"/>
                                      </a:rPr>
                                    </m:ctrlPr>
                                  </m:sSubPr>
                                  <m:e>
                                    <m:r>
                                      <a:rPr lang="en-US" sz="1700" i="1">
                                        <a:solidFill>
                                          <a:schemeClr val="tx1"/>
                                        </a:solidFill>
                                        <a:latin typeface="Cambria Math"/>
                                        <a:ea typeface="Cambria Math"/>
                                      </a:rPr>
                                      <m:t>𝛽</m:t>
                                    </m:r>
                                  </m:e>
                                  <m:sub>
                                    <m:r>
                                      <a:rPr lang="en-US" sz="1700" i="1">
                                        <a:solidFill>
                                          <a:schemeClr val="tx1"/>
                                        </a:solidFill>
                                        <a:latin typeface="Cambria Math"/>
                                      </a:rPr>
                                      <m:t>𝑗</m:t>
                                    </m:r>
                                  </m:sub>
                                </m:sSub>
                              </m:e>
                            </m:d>
                          </m:e>
                        </m:func>
                        <m:r>
                          <a:rPr lang="en-US" sz="1700" b="0" i="1" smtClean="0">
                            <a:solidFill>
                              <a:schemeClr val="tx1"/>
                            </a:solidFill>
                            <a:latin typeface="Cambria Math" panose="02040503050406030204" pitchFamily="18" charset="0"/>
                          </a:rPr>
                          <m:t>−1</m:t>
                        </m:r>
                      </m:e>
                    </m:d>
                    <m:sSub>
                      <m:sSubPr>
                        <m:ctrlPr>
                          <a:rPr lang="en-US" sz="1700" i="1">
                            <a:solidFill>
                              <a:schemeClr val="tx1"/>
                            </a:solidFill>
                            <a:latin typeface="Cambria Math" panose="02040503050406030204" pitchFamily="18" charset="0"/>
                          </a:rPr>
                        </m:ctrlPr>
                      </m:sSubPr>
                      <m:e>
                        <m:r>
                          <a:rPr lang="en-US" sz="1700" i="1">
                            <a:solidFill>
                              <a:schemeClr val="tx1"/>
                            </a:solidFill>
                            <a:latin typeface="Cambria Math" panose="02040503050406030204" pitchFamily="18" charset="0"/>
                          </a:rPr>
                          <m:t>𝑂</m:t>
                        </m:r>
                      </m:e>
                      <m:sub>
                        <m:r>
                          <a:rPr lang="en-US" sz="1700" i="1">
                            <a:solidFill>
                              <a:schemeClr val="tx1"/>
                            </a:solidFill>
                            <a:latin typeface="Cambria Math"/>
                          </a:rPr>
                          <m:t>𝑖</m:t>
                        </m:r>
                      </m:sub>
                    </m:sSub>
                  </m:oMath>
                </a14:m>
                <a:endParaRPr lang="en-US" sz="1700" dirty="0" smtClean="0">
                  <a:solidFill>
                    <a:schemeClr val="tx1"/>
                  </a:solidFill>
                </a:endParaRPr>
              </a:p>
              <a:p>
                <a:pPr marL="273050" indent="-190500" algn="just">
                  <a:lnSpc>
                    <a:spcPct val="150000"/>
                  </a:lnSpc>
                </a:pPr>
                <a:r>
                  <a:rPr lang="en-US" sz="1700" dirty="0" smtClean="0">
                    <a:solidFill>
                      <a:schemeClr val="tx1"/>
                    </a:solidFill>
                  </a:rPr>
                  <a:t>Finally, we show that if </a:t>
                </a:r>
                <a14:m>
                  <m:oMath xmlns:m="http://schemas.openxmlformats.org/officeDocument/2006/math">
                    <m:r>
                      <a:rPr lang="en-US" sz="1700" i="1" dirty="0" smtClean="0">
                        <a:solidFill>
                          <a:schemeClr val="tx1"/>
                        </a:solidFill>
                        <a:latin typeface="Cambria Math" panose="02040503050406030204" pitchFamily="18" charset="0"/>
                      </a:rPr>
                      <m:t>𝑓</m:t>
                    </m:r>
                  </m:oMath>
                </a14:m>
                <a:r>
                  <a:rPr lang="en-US" sz="1700" dirty="0" smtClean="0">
                    <a:solidFill>
                      <a:schemeClr val="tx1"/>
                    </a:solidFill>
                  </a:rPr>
                  <a:t> is the probability density function of the residuals of the model, the marginal effect associated with the </a:t>
                </a:r>
                <a14:m>
                  <m:oMath xmlns:m="http://schemas.openxmlformats.org/officeDocument/2006/math">
                    <m:r>
                      <a:rPr lang="en-US" sz="1700" i="1" smtClean="0">
                        <a:solidFill>
                          <a:schemeClr val="tx1"/>
                        </a:solidFill>
                        <a:latin typeface="Cambria Math"/>
                      </a:rPr>
                      <m:t>𝑗</m:t>
                    </m:r>
                  </m:oMath>
                </a14:m>
                <a:r>
                  <a:rPr lang="en-US" sz="1700" dirty="0" smtClean="0">
                    <a:solidFill>
                      <a:schemeClr val="tx1"/>
                    </a:solidFill>
                  </a:rPr>
                  <a:t>-</a:t>
                </a:r>
                <a:r>
                  <a:rPr lang="en-US" sz="1700" dirty="0" err="1" smtClean="0">
                    <a:solidFill>
                      <a:schemeClr val="tx1"/>
                    </a:solidFill>
                  </a:rPr>
                  <a:t>th</a:t>
                </a:r>
                <a:r>
                  <a:rPr lang="en-US" sz="1700" dirty="0" smtClean="0">
                    <a:solidFill>
                      <a:schemeClr val="tx1"/>
                    </a:solidFill>
                  </a:rPr>
                  <a:t> explanatory variable is defined as: </a:t>
                </a:r>
              </a:p>
              <a:p>
                <a:pPr marL="82550" indent="0" algn="ctr">
                  <a:lnSpc>
                    <a:spcPct val="150000"/>
                  </a:lnSpc>
                  <a:buNone/>
                </a:pPr>
                <a14:m>
                  <m:oMathPara xmlns:m="http://schemas.openxmlformats.org/officeDocument/2006/math">
                    <m:oMathParaPr>
                      <m:jc m:val="centerGroup"/>
                    </m:oMathParaPr>
                    <m:oMath xmlns:m="http://schemas.openxmlformats.org/officeDocument/2006/math">
                      <m:f>
                        <m:fPr>
                          <m:ctrlPr>
                            <a:rPr lang="en-US" sz="1700" i="1" smtClean="0">
                              <a:solidFill>
                                <a:schemeClr val="tx1"/>
                              </a:solidFill>
                              <a:latin typeface="Cambria Math" panose="02040503050406030204" pitchFamily="18" charset="0"/>
                            </a:rPr>
                          </m:ctrlPr>
                        </m:fPr>
                        <m:num>
                          <m:r>
                            <a:rPr lang="en-US" sz="1700" i="1" smtClean="0">
                              <a:solidFill>
                                <a:schemeClr val="tx1"/>
                              </a:solidFill>
                              <a:latin typeface="Cambria Math"/>
                              <a:ea typeface="Cambria Math"/>
                            </a:rPr>
                            <m:t>𝜕</m:t>
                          </m:r>
                          <m:sSub>
                            <m:sSubPr>
                              <m:ctrlPr>
                                <a:rPr lang="en-US" sz="1700" i="1" smtClean="0">
                                  <a:solidFill>
                                    <a:schemeClr val="tx1"/>
                                  </a:solidFill>
                                  <a:latin typeface="Cambria Math" panose="02040503050406030204" pitchFamily="18" charset="0"/>
                                  <a:ea typeface="Cambria Math"/>
                                </a:rPr>
                              </m:ctrlPr>
                            </m:sSubPr>
                            <m:e>
                              <m:r>
                                <a:rPr lang="en-US" sz="1700" b="0" i="1" smtClean="0">
                                  <a:solidFill>
                                    <a:schemeClr val="tx1"/>
                                  </a:solidFill>
                                  <a:latin typeface="Cambria Math"/>
                                  <a:ea typeface="Cambria Math"/>
                                </a:rPr>
                                <m:t>𝑝</m:t>
                              </m:r>
                            </m:e>
                            <m:sub>
                              <m:r>
                                <a:rPr lang="en-US" sz="1700" b="0" i="1" smtClean="0">
                                  <a:solidFill>
                                    <a:schemeClr val="tx1"/>
                                  </a:solidFill>
                                  <a:latin typeface="Cambria Math"/>
                                  <a:ea typeface="Cambria Math"/>
                                </a:rPr>
                                <m:t>𝑖</m:t>
                              </m:r>
                            </m:sub>
                          </m:sSub>
                        </m:num>
                        <m:den>
                          <m:r>
                            <a:rPr lang="en-US" sz="1700" i="1" smtClean="0">
                              <a:solidFill>
                                <a:schemeClr val="tx1"/>
                              </a:solidFill>
                              <a:latin typeface="Cambria Math"/>
                              <a:ea typeface="Cambria Math"/>
                            </a:rPr>
                            <m:t>𝜕</m:t>
                          </m:r>
                          <m:sSup>
                            <m:sSupPr>
                              <m:ctrlPr>
                                <a:rPr lang="en-US" sz="1700" i="1" smtClean="0">
                                  <a:solidFill>
                                    <a:schemeClr val="tx1"/>
                                  </a:solidFill>
                                  <a:latin typeface="Cambria Math" panose="02040503050406030204" pitchFamily="18" charset="0"/>
                                  <a:ea typeface="Cambria Math"/>
                                </a:rPr>
                              </m:ctrlPr>
                            </m:sSupPr>
                            <m:e>
                              <m:r>
                                <a:rPr lang="en-US" sz="1700" b="0" i="1" smtClean="0">
                                  <a:solidFill>
                                    <a:schemeClr val="tx1"/>
                                  </a:solidFill>
                                  <a:latin typeface="Cambria Math"/>
                                  <a:ea typeface="Cambria Math"/>
                                </a:rPr>
                                <m:t>𝑥𝑖</m:t>
                              </m:r>
                            </m:e>
                            <m:sup>
                              <m:r>
                                <a:rPr lang="en-US" sz="1700" b="0" i="1" smtClean="0">
                                  <a:solidFill>
                                    <a:schemeClr val="tx1"/>
                                  </a:solidFill>
                                  <a:latin typeface="Cambria Math"/>
                                  <a:ea typeface="Cambria Math"/>
                                </a:rPr>
                                <m:t>𝑗</m:t>
                              </m:r>
                            </m:sup>
                          </m:sSup>
                        </m:den>
                      </m:f>
                      <m:r>
                        <a:rPr lang="en-US" sz="1700" b="0" i="0" smtClean="0">
                          <a:solidFill>
                            <a:schemeClr val="tx1"/>
                          </a:solidFill>
                          <a:latin typeface="Cambria Math"/>
                        </a:rPr>
                        <m:t>=</m:t>
                      </m:r>
                      <m:r>
                        <a:rPr lang="en-US" sz="1700" b="0" i="1" smtClean="0">
                          <a:solidFill>
                            <a:schemeClr val="tx1"/>
                          </a:solidFill>
                          <a:latin typeface="Cambria Math"/>
                        </a:rPr>
                        <m:t>𝑓</m:t>
                      </m:r>
                      <m:r>
                        <a:rPr lang="en-US" sz="1700" b="0" i="0" smtClean="0">
                          <a:solidFill>
                            <a:schemeClr val="tx1"/>
                          </a:solidFill>
                          <a:latin typeface="Cambria Math"/>
                        </a:rPr>
                        <m:t>(</m:t>
                      </m:r>
                      <m:sSub>
                        <m:sSubPr>
                          <m:ctrlPr>
                            <a:rPr lang="en-US" sz="1700" b="0" i="1" smtClean="0">
                              <a:solidFill>
                                <a:schemeClr val="tx1"/>
                              </a:solidFill>
                              <a:latin typeface="Cambria Math" panose="02040503050406030204" pitchFamily="18" charset="0"/>
                            </a:rPr>
                          </m:ctrlPr>
                        </m:sSubPr>
                        <m:e>
                          <m:r>
                            <a:rPr lang="en-US" sz="1700" b="0" i="1" smtClean="0">
                              <a:solidFill>
                                <a:schemeClr val="tx1"/>
                              </a:solidFill>
                              <a:latin typeface="Cambria Math"/>
                            </a:rPr>
                            <m:t>𝑥</m:t>
                          </m:r>
                        </m:e>
                        <m:sub>
                          <m:r>
                            <a:rPr lang="en-US" sz="1700" b="0" i="1" smtClean="0">
                              <a:solidFill>
                                <a:schemeClr val="tx1"/>
                              </a:solidFill>
                              <a:latin typeface="Cambria Math"/>
                            </a:rPr>
                            <m:t>𝑖</m:t>
                          </m:r>
                        </m:sub>
                      </m:sSub>
                      <m:r>
                        <a:rPr lang="en-US" sz="1700" b="0" i="1" smtClean="0">
                          <a:solidFill>
                            <a:schemeClr val="tx1"/>
                          </a:solidFill>
                          <a:latin typeface="Cambria Math"/>
                          <a:ea typeface="Cambria Math"/>
                        </a:rPr>
                        <m:t>𝛽</m:t>
                      </m:r>
                      <m:r>
                        <a:rPr lang="en-US" sz="1700" b="0" i="1" smtClean="0">
                          <a:solidFill>
                            <a:schemeClr val="tx1"/>
                          </a:solidFill>
                          <a:latin typeface="Cambria Math"/>
                          <a:ea typeface="Cambria Math"/>
                        </a:rPr>
                        <m:t>)</m:t>
                      </m:r>
                      <m:sSub>
                        <m:sSubPr>
                          <m:ctrlPr>
                            <a:rPr lang="en-US" sz="1700" b="0" i="1" smtClean="0">
                              <a:solidFill>
                                <a:schemeClr val="tx1"/>
                              </a:solidFill>
                              <a:latin typeface="Cambria Math" panose="02040503050406030204" pitchFamily="18" charset="0"/>
                              <a:ea typeface="Cambria Math"/>
                            </a:rPr>
                          </m:ctrlPr>
                        </m:sSubPr>
                        <m:e>
                          <m:r>
                            <a:rPr lang="en-US" sz="1700" b="0" i="1" smtClean="0">
                              <a:solidFill>
                                <a:schemeClr val="tx1"/>
                              </a:solidFill>
                              <a:latin typeface="Cambria Math"/>
                              <a:ea typeface="Cambria Math"/>
                            </a:rPr>
                            <m:t>𝛽</m:t>
                          </m:r>
                        </m:e>
                        <m:sub>
                          <m:r>
                            <a:rPr lang="en-US" sz="1700" b="0" i="1" smtClean="0">
                              <a:solidFill>
                                <a:schemeClr val="tx1"/>
                              </a:solidFill>
                              <a:latin typeface="Cambria Math"/>
                              <a:ea typeface="Cambria Math"/>
                            </a:rPr>
                            <m:t>𝑗</m:t>
                          </m:r>
                        </m:sub>
                      </m:sSub>
                    </m:oMath>
                  </m:oMathPara>
                </a14:m>
                <a:endParaRPr lang="en-US" sz="1700" dirty="0" smtClean="0">
                  <a:solidFill>
                    <a:schemeClr val="tx1"/>
                  </a:solidFill>
                </a:endParaRPr>
              </a:p>
              <a:p>
                <a:pPr marL="82550" indent="0" algn="just">
                  <a:lnSpc>
                    <a:spcPct val="150000"/>
                  </a:lnSpc>
                  <a:buNone/>
                </a:pPr>
                <a:r>
                  <a:rPr lang="en-US" sz="1700" dirty="0" smtClean="0">
                    <a:solidFill>
                      <a:schemeClr val="tx1"/>
                    </a:solidFill>
                  </a:rPr>
                  <a:t>As the density is always positive, the sign of this marginal effect is the same as the sign of the estimated coefficient </a:t>
                </a:r>
                <a14:m>
                  <m:oMath xmlns:m="http://schemas.openxmlformats.org/officeDocument/2006/math">
                    <m:sSub>
                      <m:sSubPr>
                        <m:ctrlPr>
                          <a:rPr lang="en-US" sz="1700" i="1">
                            <a:solidFill>
                              <a:schemeClr val="tx1"/>
                            </a:solidFill>
                            <a:latin typeface="Cambria Math" panose="02040503050406030204" pitchFamily="18" charset="0"/>
                            <a:ea typeface="Cambria Math"/>
                          </a:rPr>
                        </m:ctrlPr>
                      </m:sSubPr>
                      <m:e>
                        <m:r>
                          <a:rPr lang="en-US" sz="1700" i="1">
                            <a:solidFill>
                              <a:schemeClr val="tx1"/>
                            </a:solidFill>
                            <a:latin typeface="Cambria Math"/>
                            <a:ea typeface="Cambria Math"/>
                          </a:rPr>
                          <m:t>𝛽</m:t>
                        </m:r>
                      </m:e>
                      <m:sub>
                        <m:r>
                          <a:rPr lang="en-US" sz="1700" b="0" i="1" smtClean="0">
                            <a:solidFill>
                              <a:schemeClr val="tx1"/>
                            </a:solidFill>
                            <a:latin typeface="Cambria Math" panose="02040503050406030204" pitchFamily="18" charset="0"/>
                            <a:ea typeface="Cambria Math"/>
                          </a:rPr>
                          <m:t>𝑗</m:t>
                        </m:r>
                      </m:sub>
                    </m:sSub>
                  </m:oMath>
                </a14:m>
                <a:r>
                  <a:rPr lang="en-US" sz="1700" dirty="0" smtClean="0">
                    <a:solidFill>
                      <a:schemeClr val="tx1"/>
                    </a:solidFill>
                  </a:rPr>
                  <a:t>. The other way to write this marginal effect:</a:t>
                </a:r>
              </a:p>
              <a:p>
                <a:pPr marL="82550" indent="0" algn="just">
                  <a:lnSpc>
                    <a:spcPct val="150000"/>
                  </a:lnSpc>
                  <a:buNone/>
                </a:pPr>
                <a14:m>
                  <m:oMathPara xmlns:m="http://schemas.openxmlformats.org/officeDocument/2006/math">
                    <m:oMathParaPr>
                      <m:jc m:val="centerGroup"/>
                    </m:oMathParaPr>
                    <m:oMath xmlns:m="http://schemas.openxmlformats.org/officeDocument/2006/math">
                      <m:f>
                        <m:fPr>
                          <m:ctrlPr>
                            <a:rPr lang="fr-FR" sz="1700" i="1">
                              <a:solidFill>
                                <a:schemeClr val="tx1"/>
                              </a:solidFill>
                              <a:latin typeface="Cambria Math" panose="02040503050406030204" pitchFamily="18" charset="0"/>
                            </a:rPr>
                          </m:ctrlPr>
                        </m:fPr>
                        <m:num>
                          <m:r>
                            <a:rPr lang="fr-FR" sz="1700" i="1">
                              <a:solidFill>
                                <a:schemeClr val="tx1"/>
                              </a:solidFill>
                              <a:latin typeface="Cambria Math"/>
                              <a:ea typeface="Cambria Math"/>
                            </a:rPr>
                            <m:t>𝜕</m:t>
                          </m:r>
                          <m:sSub>
                            <m:sSubPr>
                              <m:ctrlPr>
                                <a:rPr lang="fr-FR" sz="1700" i="1">
                                  <a:solidFill>
                                    <a:schemeClr val="tx1"/>
                                  </a:solidFill>
                                  <a:latin typeface="Cambria Math" panose="02040503050406030204" pitchFamily="18" charset="0"/>
                                  <a:ea typeface="Cambria Math"/>
                                </a:rPr>
                              </m:ctrlPr>
                            </m:sSubPr>
                            <m:e>
                              <m:r>
                                <a:rPr lang="fr-FR" sz="1700" i="1">
                                  <a:solidFill>
                                    <a:schemeClr val="tx1"/>
                                  </a:solidFill>
                                  <a:latin typeface="Cambria Math"/>
                                  <a:ea typeface="Cambria Math"/>
                                </a:rPr>
                                <m:t>𝑝</m:t>
                              </m:r>
                            </m:e>
                            <m:sub>
                              <m:r>
                                <a:rPr lang="fr-FR" sz="1700" i="1">
                                  <a:solidFill>
                                    <a:schemeClr val="tx1"/>
                                  </a:solidFill>
                                  <a:latin typeface="Cambria Math"/>
                                  <a:ea typeface="Cambria Math"/>
                                </a:rPr>
                                <m:t>𝑖</m:t>
                              </m:r>
                            </m:sub>
                          </m:sSub>
                        </m:num>
                        <m:den>
                          <m:r>
                            <a:rPr lang="fr-FR" sz="1700" i="1">
                              <a:solidFill>
                                <a:schemeClr val="tx1"/>
                              </a:solidFill>
                              <a:latin typeface="Cambria Math"/>
                              <a:ea typeface="Cambria Math"/>
                            </a:rPr>
                            <m:t>𝜕</m:t>
                          </m:r>
                          <m:sSup>
                            <m:sSupPr>
                              <m:ctrlPr>
                                <a:rPr lang="fr-FR" sz="1700" i="1">
                                  <a:solidFill>
                                    <a:schemeClr val="tx1"/>
                                  </a:solidFill>
                                  <a:latin typeface="Cambria Math" panose="02040503050406030204" pitchFamily="18" charset="0"/>
                                  <a:ea typeface="Cambria Math"/>
                                </a:rPr>
                              </m:ctrlPr>
                            </m:sSupPr>
                            <m:e>
                              <m:r>
                                <a:rPr lang="fr-FR" sz="1700" i="1">
                                  <a:solidFill>
                                    <a:schemeClr val="tx1"/>
                                  </a:solidFill>
                                  <a:latin typeface="Cambria Math"/>
                                  <a:ea typeface="Cambria Math"/>
                                </a:rPr>
                                <m:t>𝑥𝑖</m:t>
                              </m:r>
                            </m:e>
                            <m:sup>
                              <m:r>
                                <a:rPr lang="fr-FR" sz="1700" i="1">
                                  <a:solidFill>
                                    <a:schemeClr val="tx1"/>
                                  </a:solidFill>
                                  <a:latin typeface="Cambria Math"/>
                                  <a:ea typeface="Cambria Math"/>
                                </a:rPr>
                                <m:t>𝑗</m:t>
                              </m:r>
                            </m:sup>
                          </m:sSup>
                        </m:den>
                      </m:f>
                      <m:r>
                        <a:rPr lang="fr-FR" sz="1700">
                          <a:solidFill>
                            <a:schemeClr val="tx1"/>
                          </a:solidFill>
                          <a:latin typeface="Cambria Math"/>
                        </a:rPr>
                        <m:t>=</m:t>
                      </m:r>
                      <m:sSub>
                        <m:sSubPr>
                          <m:ctrlPr>
                            <a:rPr lang="fr-FR" sz="1700" i="1" smtClean="0">
                              <a:solidFill>
                                <a:schemeClr val="tx1"/>
                              </a:solidFill>
                              <a:latin typeface="Cambria Math" panose="02040503050406030204" pitchFamily="18" charset="0"/>
                            </a:rPr>
                          </m:ctrlPr>
                        </m:sSubPr>
                        <m:e>
                          <m:r>
                            <a:rPr lang="fr-FR" sz="1700" b="0" i="1" smtClean="0">
                              <a:solidFill>
                                <a:schemeClr val="tx1"/>
                              </a:solidFill>
                              <a:latin typeface="Cambria Math"/>
                            </a:rPr>
                            <m:t>𝑝</m:t>
                          </m:r>
                        </m:e>
                        <m:sub>
                          <m:r>
                            <a:rPr lang="fr-FR" sz="1700" b="0" i="1" smtClean="0">
                              <a:solidFill>
                                <a:schemeClr val="tx1"/>
                              </a:solidFill>
                              <a:latin typeface="Cambria Math"/>
                            </a:rPr>
                            <m:t>𝑖</m:t>
                          </m:r>
                        </m:sub>
                      </m:sSub>
                      <m:r>
                        <a:rPr lang="fr-FR" sz="1700" b="0" i="1" smtClean="0">
                          <a:solidFill>
                            <a:schemeClr val="tx1"/>
                          </a:solidFill>
                          <a:latin typeface="Cambria Math"/>
                        </a:rPr>
                        <m:t>(1−</m:t>
                      </m:r>
                      <m:sSub>
                        <m:sSubPr>
                          <m:ctrlPr>
                            <a:rPr lang="fr-FR" sz="1700" b="0" i="1" smtClean="0">
                              <a:solidFill>
                                <a:schemeClr val="tx1"/>
                              </a:solidFill>
                              <a:latin typeface="Cambria Math" panose="02040503050406030204" pitchFamily="18" charset="0"/>
                            </a:rPr>
                          </m:ctrlPr>
                        </m:sSubPr>
                        <m:e>
                          <m:r>
                            <a:rPr lang="fr-FR" sz="1700" b="0" i="1" smtClean="0">
                              <a:solidFill>
                                <a:schemeClr val="tx1"/>
                              </a:solidFill>
                              <a:latin typeface="Cambria Math"/>
                            </a:rPr>
                            <m:t>𝑝</m:t>
                          </m:r>
                        </m:e>
                        <m:sub>
                          <m:r>
                            <a:rPr lang="fr-FR" sz="1700" b="0" i="1" smtClean="0">
                              <a:solidFill>
                                <a:schemeClr val="tx1"/>
                              </a:solidFill>
                              <a:latin typeface="Cambria Math"/>
                            </a:rPr>
                            <m:t>𝑖</m:t>
                          </m:r>
                        </m:sub>
                      </m:sSub>
                      <m:r>
                        <a:rPr lang="fr-FR" sz="1700" b="0" i="1" smtClean="0">
                          <a:solidFill>
                            <a:schemeClr val="tx1"/>
                          </a:solidFill>
                          <a:latin typeface="Cambria Math"/>
                        </a:rPr>
                        <m:t>)</m:t>
                      </m:r>
                      <m:sSub>
                        <m:sSubPr>
                          <m:ctrlPr>
                            <a:rPr lang="fr-FR" sz="1700" i="1">
                              <a:solidFill>
                                <a:schemeClr val="tx1"/>
                              </a:solidFill>
                              <a:latin typeface="Cambria Math" panose="02040503050406030204" pitchFamily="18" charset="0"/>
                              <a:ea typeface="Cambria Math"/>
                            </a:rPr>
                          </m:ctrlPr>
                        </m:sSubPr>
                        <m:e>
                          <m:r>
                            <a:rPr lang="fr-FR" sz="1700" i="1">
                              <a:solidFill>
                                <a:schemeClr val="tx1"/>
                              </a:solidFill>
                              <a:latin typeface="Cambria Math"/>
                              <a:ea typeface="Cambria Math"/>
                            </a:rPr>
                            <m:t>𝛽</m:t>
                          </m:r>
                        </m:e>
                        <m:sub>
                          <m:r>
                            <a:rPr lang="fr-FR" sz="1700" i="1">
                              <a:solidFill>
                                <a:schemeClr val="tx1"/>
                              </a:solidFill>
                              <a:latin typeface="Cambria Math"/>
                              <a:ea typeface="Cambria Math"/>
                            </a:rPr>
                            <m:t>𝑗</m:t>
                          </m:r>
                        </m:sub>
                      </m:sSub>
                    </m:oMath>
                  </m:oMathPara>
                </a14:m>
                <a:endParaRPr lang="fr-FR" sz="1700" dirty="0" smtClean="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0" y="638507"/>
                <a:ext cx="8999984" cy="6038799"/>
              </a:xfrm>
              <a:blipFill>
                <a:blip r:embed="rId2"/>
                <a:stretch>
                  <a:fillRect r="-339"/>
                </a:stretch>
              </a:blipFill>
            </p:spPr>
            <p:txBody>
              <a:bodyPr/>
              <a:lstStyle/>
              <a:p>
                <a:r>
                  <a:rPr lang="fr-FR">
                    <a:noFill/>
                  </a:rPr>
                  <a:t> </a:t>
                </a:r>
              </a:p>
            </p:txBody>
          </p:sp>
        </mc:Fallback>
      </mc:AlternateContent>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6029463"/>
            <a:ext cx="1403648" cy="828537"/>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32848" y="59337"/>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4239270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17887"/>
            <a:ext cx="8229600" cy="504056"/>
          </a:xfrm>
        </p:spPr>
        <p:txBody>
          <a:bodyPr/>
          <a:lstStyle/>
          <a:p>
            <a:pPr algn="l"/>
            <a:r>
              <a:rPr lang="en-US" sz="3200" dirty="0" smtClean="0"/>
              <a:t>Interpretation of the coefficients </a:t>
            </a:r>
            <a:r>
              <a:rPr lang="fr-FR" sz="3200" dirty="0" smtClean="0"/>
              <a:t>(I)</a:t>
            </a:r>
            <a:endParaRPr lang="fr-FR" sz="3200"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0" y="614910"/>
                <a:ext cx="8999984" cy="6038799"/>
              </a:xfrm>
            </p:spPr>
            <p:txBody>
              <a:bodyPr>
                <a:normAutofit/>
              </a:bodyPr>
              <a:lstStyle/>
              <a:p>
                <a:pPr marL="265113" indent="-182563" algn="just">
                  <a:lnSpc>
                    <a:spcPct val="150000"/>
                  </a:lnSpc>
                </a:pPr>
                <a:r>
                  <a:rPr lang="en-US" sz="1800" dirty="0" smtClean="0">
                    <a:solidFill>
                      <a:schemeClr val="tx1"/>
                    </a:solidFill>
                  </a:rPr>
                  <a:t>One of the peculiarities of logistic regression is the intuitive meaning of estimations. They’re not as easy to interpret as coefficients in the linear probability model. For the linear probability model, a coefficient of .25 tells you that the predicted probability of the event increases by .25 for every 1-unit increase in the explanatory variable.</a:t>
                </a:r>
              </a:p>
              <a:p>
                <a:pPr marL="265113" indent="-182563" algn="just">
                  <a:lnSpc>
                    <a:spcPct val="150000"/>
                  </a:lnSpc>
                </a:pPr>
                <a:r>
                  <a:rPr lang="en-US" sz="1800" dirty="0" smtClean="0">
                    <a:solidFill>
                      <a:schemeClr val="tx1"/>
                    </a:solidFill>
                  </a:rPr>
                  <a:t>By contrast, a logit coefficient of .25 tells you that the log-odds increases by .25 for every 1-unit increase in the explanatory variable. But what does a .25 increase in the log-odds means?</a:t>
                </a:r>
              </a:p>
              <a:p>
                <a:pPr marL="265113" indent="-182563" algn="just">
                  <a:lnSpc>
                    <a:spcPct val="150000"/>
                  </a:lnSpc>
                </a:pPr>
                <a:r>
                  <a:rPr lang="en-US" sz="1800" dirty="0">
                    <a:solidFill>
                      <a:schemeClr val="tx1"/>
                    </a:solidFill>
                  </a:rPr>
                  <a:t>The basic problem is that the logistic model assumes a nonlinear </a:t>
                </a:r>
                <a:r>
                  <a:rPr lang="en-US" sz="1800" dirty="0" smtClean="0">
                    <a:solidFill>
                      <a:schemeClr val="tx1"/>
                    </a:solidFill>
                  </a:rPr>
                  <a:t>relationship between </a:t>
                </a:r>
                <a:r>
                  <a:rPr lang="en-US" sz="1800" dirty="0">
                    <a:solidFill>
                      <a:schemeClr val="tx1"/>
                    </a:solidFill>
                  </a:rPr>
                  <a:t>the probability and the explanatory </a:t>
                </a:r>
                <a:r>
                  <a:rPr lang="en-US" sz="1800" dirty="0" smtClean="0">
                    <a:solidFill>
                      <a:schemeClr val="tx1"/>
                    </a:solidFill>
                  </a:rPr>
                  <a:t>variables. </a:t>
                </a:r>
                <a:r>
                  <a:rPr lang="en-US" sz="1800" dirty="0">
                    <a:solidFill>
                      <a:schemeClr val="tx1"/>
                    </a:solidFill>
                  </a:rPr>
                  <a:t>The change </a:t>
                </a:r>
                <a:r>
                  <a:rPr lang="en-US" sz="1800" dirty="0" smtClean="0">
                    <a:solidFill>
                      <a:schemeClr val="tx1"/>
                    </a:solidFill>
                  </a:rPr>
                  <a:t>in the </a:t>
                </a:r>
                <a:r>
                  <a:rPr lang="en-US" sz="1800" dirty="0">
                    <a:solidFill>
                      <a:schemeClr val="tx1"/>
                    </a:solidFill>
                  </a:rPr>
                  <a:t>probability for a 1-unit increase in an independent variable varies according to where </a:t>
                </a:r>
                <a:r>
                  <a:rPr lang="en-US" sz="1800" dirty="0" smtClean="0">
                    <a:solidFill>
                      <a:schemeClr val="tx1"/>
                    </a:solidFill>
                  </a:rPr>
                  <a:t>you start, i.e. the value of </a:t>
                </a:r>
                <a14:m>
                  <m:oMath xmlns:m="http://schemas.openxmlformats.org/officeDocument/2006/math">
                    <m:r>
                      <a:rPr lang="fr-FR" sz="1800" b="0" i="1" smtClean="0">
                        <a:solidFill>
                          <a:schemeClr val="tx1"/>
                        </a:solidFill>
                        <a:latin typeface="Cambria Math" panose="02040503050406030204" pitchFamily="18" charset="0"/>
                      </a:rPr>
                      <m:t>𝑥</m:t>
                    </m:r>
                    <m:r>
                      <a:rPr lang="fr-FR" sz="1800" b="0" i="1" smtClean="0">
                        <a:solidFill>
                          <a:schemeClr val="tx1"/>
                        </a:solidFill>
                        <a:latin typeface="Cambria Math" panose="02040503050406030204" pitchFamily="18" charset="0"/>
                      </a:rPr>
                      <m:t>′</m:t>
                    </m:r>
                    <m:r>
                      <a:rPr lang="fr-FR" sz="1800" b="0" i="1" smtClean="0">
                        <a:solidFill>
                          <a:schemeClr val="tx1"/>
                        </a:solidFill>
                        <a:latin typeface="Cambria Math" panose="02040503050406030204" pitchFamily="18" charset="0"/>
                      </a:rPr>
                      <m:t>𝑠</m:t>
                    </m:r>
                  </m:oMath>
                </a14:m>
                <a:r>
                  <a:rPr lang="en-US" sz="1800" dirty="0" smtClean="0">
                    <a:solidFill>
                      <a:schemeClr val="tx1"/>
                    </a:solidFill>
                  </a:rPr>
                  <a:t>. </a:t>
                </a:r>
                <a:r>
                  <a:rPr lang="en-US" sz="1800" dirty="0">
                    <a:solidFill>
                      <a:schemeClr val="tx1"/>
                    </a:solidFill>
                  </a:rPr>
                  <a:t>Things become much simpler, however, if we think in terms of odds rather </a:t>
                </a:r>
                <a:r>
                  <a:rPr lang="en-US" sz="1800" dirty="0" smtClean="0">
                    <a:solidFill>
                      <a:schemeClr val="tx1"/>
                    </a:solidFill>
                  </a:rPr>
                  <a:t>than probabilities.</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0" y="614910"/>
                <a:ext cx="8999984" cy="6038799"/>
              </a:xfrm>
              <a:blipFill>
                <a:blip r:embed="rId3"/>
                <a:stretch>
                  <a:fillRect r="-542"/>
                </a:stretch>
              </a:blipFill>
            </p:spPr>
            <p:txBody>
              <a:bodyPr/>
              <a:lstStyle/>
              <a:p>
                <a:r>
                  <a:rPr lang="fr-FR">
                    <a:noFill/>
                  </a:rPr>
                  <a:t> </a:t>
                </a:r>
              </a:p>
            </p:txBody>
          </p:sp>
        </mc:Fallback>
      </mc:AlternateContent>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504" y="6163338"/>
            <a:ext cx="1403648" cy="828537"/>
          </a:xfrm>
          <a:prstGeom prst="rect">
            <a:avLst/>
          </a:prstGeom>
        </p:spPr>
      </p:pic>
      <p:pic>
        <p:nvPicPr>
          <p:cNvPr id="6" name="Imag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52320" y="37739"/>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118929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95536" y="23280"/>
            <a:ext cx="8229600" cy="369332"/>
          </a:xfrm>
          <a:prstGeom prst="rect">
            <a:avLst/>
          </a:prstGeom>
          <a:noFill/>
        </p:spPr>
        <p:txBody>
          <a:bodyPr wrap="square" rtlCol="0">
            <a:spAutoFit/>
          </a:bodyPr>
          <a:lstStyle/>
          <a:p>
            <a:r>
              <a:rPr lang="fr-FR" dirty="0" err="1">
                <a:solidFill>
                  <a:prstClr val="black"/>
                </a:solidFill>
              </a:rPr>
              <a:t>Estimated</a:t>
            </a:r>
            <a:r>
              <a:rPr lang="fr-FR" dirty="0">
                <a:solidFill>
                  <a:prstClr val="black"/>
                </a:solidFill>
              </a:rPr>
              <a:t> coefficients on the </a:t>
            </a:r>
            <a:r>
              <a:rPr lang="fr-FR" dirty="0" err="1">
                <a:solidFill>
                  <a:prstClr val="black"/>
                </a:solidFill>
              </a:rPr>
              <a:t>odds</a:t>
            </a:r>
            <a:r>
              <a:rPr lang="fr-FR" dirty="0">
                <a:solidFill>
                  <a:prstClr val="black"/>
                </a:solidFill>
              </a:rPr>
              <a:t> of a life </a:t>
            </a:r>
            <a:r>
              <a:rPr lang="fr-FR" dirty="0" err="1">
                <a:solidFill>
                  <a:prstClr val="black"/>
                </a:solidFill>
              </a:rPr>
              <a:t>insurance</a:t>
            </a:r>
            <a:r>
              <a:rPr lang="fr-FR" dirty="0">
                <a:solidFill>
                  <a:prstClr val="black"/>
                </a:solidFill>
              </a:rPr>
              <a:t> </a:t>
            </a:r>
            <a:r>
              <a:rPr lang="fr-FR" dirty="0" err="1">
                <a:solidFill>
                  <a:prstClr val="black"/>
                </a:solidFill>
              </a:rPr>
              <a:t>contract</a:t>
            </a:r>
            <a:endParaRPr lang="fr-FR" dirty="0">
              <a:solidFill>
                <a:prstClr val="black"/>
              </a:solidFill>
            </a:endParaRPr>
          </a:p>
        </p:txBody>
      </p:sp>
      <p:graphicFrame>
        <p:nvGraphicFramePr>
          <p:cNvPr id="4" name="Espace réservé du contenu 3"/>
          <p:cNvGraphicFramePr>
            <a:graphicFrameLocks/>
          </p:cNvGraphicFramePr>
          <p:nvPr>
            <p:extLst>
              <p:ext uri="{D42A27DB-BD31-4B8C-83A1-F6EECF244321}">
                <p14:modId xmlns:p14="http://schemas.microsoft.com/office/powerpoint/2010/main" val="2085233256"/>
              </p:ext>
            </p:extLst>
          </p:nvPr>
        </p:nvGraphicFramePr>
        <p:xfrm>
          <a:off x="467544" y="476672"/>
          <a:ext cx="7632850" cy="4165600"/>
        </p:xfrm>
        <a:graphic>
          <a:graphicData uri="http://schemas.openxmlformats.org/drawingml/2006/table">
            <a:tbl>
              <a:tblPr firstRow="1" bandRow="1">
                <a:tableStyleId>{5C22544A-7EE6-4342-B048-85BDC9FD1C3A}</a:tableStyleId>
              </a:tblPr>
              <a:tblGrid>
                <a:gridCol w="2736304">
                  <a:extLst>
                    <a:ext uri="{9D8B030D-6E8A-4147-A177-3AD203B41FA5}">
                      <a16:colId xmlns:a16="http://schemas.microsoft.com/office/drawing/2014/main" val="20000"/>
                    </a:ext>
                  </a:extLst>
                </a:gridCol>
                <a:gridCol w="1553018">
                  <a:extLst>
                    <a:ext uri="{9D8B030D-6E8A-4147-A177-3AD203B41FA5}">
                      <a16:colId xmlns:a16="http://schemas.microsoft.com/office/drawing/2014/main" val="20001"/>
                    </a:ext>
                  </a:extLst>
                </a:gridCol>
                <a:gridCol w="1671764">
                  <a:extLst>
                    <a:ext uri="{9D8B030D-6E8A-4147-A177-3AD203B41FA5}">
                      <a16:colId xmlns:a16="http://schemas.microsoft.com/office/drawing/2014/main" val="20002"/>
                    </a:ext>
                  </a:extLst>
                </a:gridCol>
                <a:gridCol w="1671764">
                  <a:extLst>
                    <a:ext uri="{9D8B030D-6E8A-4147-A177-3AD203B41FA5}">
                      <a16:colId xmlns:a16="http://schemas.microsoft.com/office/drawing/2014/main" val="20003"/>
                    </a:ext>
                  </a:extLst>
                </a:gridCol>
              </a:tblGrid>
              <a:tr h="370840">
                <a:tc>
                  <a:txBody>
                    <a:bodyPr/>
                    <a:lstStyle/>
                    <a:p>
                      <a:r>
                        <a:rPr lang="fr-FR" dirty="0" smtClean="0"/>
                        <a:t>Variable</a:t>
                      </a:r>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err="1" smtClean="0"/>
                        <a:t>Logit</a:t>
                      </a:r>
                      <a:endParaRPr lang="fr-FR"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Intervalle de confiance</a:t>
                      </a:r>
                      <a:endParaRPr lang="fr-FR" dirty="0"/>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extLst>
                  <a:ext uri="{0D108BD9-81ED-4DB2-BD59-A6C34878D82A}">
                    <a16:rowId xmlns:a16="http://schemas.microsoft.com/office/drawing/2014/main" val="10000"/>
                  </a:ext>
                </a:extLst>
              </a:tr>
              <a:tr h="370840">
                <a:tc>
                  <a:txBody>
                    <a:bodyPr/>
                    <a:lstStyle/>
                    <a:p>
                      <a:pPr>
                        <a:lnSpc>
                          <a:spcPct val="150000"/>
                        </a:lnSpc>
                      </a:pPr>
                      <a:r>
                        <a:rPr lang="fr-FR" dirty="0" smtClean="0">
                          <a:solidFill>
                            <a:schemeClr val="tx2">
                              <a:lumMod val="50000"/>
                            </a:schemeClr>
                          </a:solidFill>
                          <a:latin typeface="+mj-lt"/>
                        </a:rPr>
                        <a:t>Age55</a:t>
                      </a:r>
                    </a:p>
                    <a:p>
                      <a:pPr>
                        <a:lnSpc>
                          <a:spcPct val="150000"/>
                        </a:lnSpc>
                      </a:pPr>
                      <a:r>
                        <a:rPr lang="fr-FR" dirty="0" smtClean="0">
                          <a:solidFill>
                            <a:schemeClr val="tx2">
                              <a:lumMod val="50000"/>
                            </a:schemeClr>
                          </a:solidFill>
                          <a:latin typeface="+mj-lt"/>
                        </a:rPr>
                        <a:t>Male</a:t>
                      </a:r>
                    </a:p>
                    <a:p>
                      <a:pPr>
                        <a:lnSpc>
                          <a:spcPct val="150000"/>
                        </a:lnSpc>
                      </a:pPr>
                      <a:r>
                        <a:rPr lang="fr-FR" dirty="0" err="1" smtClean="0">
                          <a:solidFill>
                            <a:schemeClr val="tx2">
                              <a:lumMod val="50000"/>
                            </a:schemeClr>
                          </a:solidFill>
                          <a:latin typeface="+mj-lt"/>
                        </a:rPr>
                        <a:t>Diploma</a:t>
                      </a:r>
                      <a:endParaRPr lang="fr-FR" dirty="0" smtClean="0">
                        <a:solidFill>
                          <a:schemeClr val="tx2">
                            <a:lumMod val="50000"/>
                          </a:schemeClr>
                        </a:solidFill>
                        <a:latin typeface="+mj-lt"/>
                      </a:endParaRPr>
                    </a:p>
                    <a:p>
                      <a:pPr>
                        <a:lnSpc>
                          <a:spcPct val="150000"/>
                        </a:lnSpc>
                      </a:pPr>
                      <a:r>
                        <a:rPr lang="fr-FR" dirty="0" err="1" smtClean="0">
                          <a:solidFill>
                            <a:schemeClr val="tx2">
                              <a:lumMod val="50000"/>
                            </a:schemeClr>
                          </a:solidFill>
                          <a:latin typeface="+mj-lt"/>
                        </a:rPr>
                        <a:t>Wealth</a:t>
                      </a:r>
                      <a:endParaRPr lang="fr-FR" dirty="0" smtClean="0">
                        <a:solidFill>
                          <a:schemeClr val="tx2">
                            <a:lumMod val="50000"/>
                          </a:schemeClr>
                        </a:solidFill>
                        <a:latin typeface="+mj-lt"/>
                      </a:endParaRPr>
                    </a:p>
                    <a:p>
                      <a:pPr>
                        <a:lnSpc>
                          <a:spcPct val="150000"/>
                        </a:lnSpc>
                      </a:pPr>
                      <a:r>
                        <a:rPr lang="fr-FR" dirty="0" err="1" smtClean="0">
                          <a:solidFill>
                            <a:schemeClr val="tx2">
                              <a:lumMod val="50000"/>
                            </a:schemeClr>
                          </a:solidFill>
                          <a:latin typeface="+mj-lt"/>
                        </a:rPr>
                        <a:t>Children</a:t>
                      </a:r>
                      <a:r>
                        <a:rPr lang="fr-FR" baseline="0" dirty="0" smtClean="0">
                          <a:solidFill>
                            <a:schemeClr val="tx2">
                              <a:lumMod val="50000"/>
                            </a:schemeClr>
                          </a:solidFill>
                          <a:latin typeface="+mj-lt"/>
                        </a:rPr>
                        <a:t> at home</a:t>
                      </a:r>
                      <a:endParaRPr lang="fr-FR" dirty="0" smtClean="0">
                        <a:solidFill>
                          <a:schemeClr val="tx2">
                            <a:lumMod val="50000"/>
                          </a:schemeClr>
                        </a:solidFill>
                        <a:latin typeface="+mj-lt"/>
                      </a:endParaRPr>
                    </a:p>
                    <a:p>
                      <a:pPr>
                        <a:lnSpc>
                          <a:spcPct val="150000"/>
                        </a:lnSpc>
                      </a:pPr>
                      <a:r>
                        <a:rPr lang="fr-FR" dirty="0" smtClean="0">
                          <a:solidFill>
                            <a:schemeClr val="tx2">
                              <a:lumMod val="50000"/>
                            </a:schemeClr>
                          </a:solidFill>
                          <a:latin typeface="+mj-lt"/>
                        </a:rPr>
                        <a:t>Independent </a:t>
                      </a:r>
                      <a:r>
                        <a:rPr lang="fr-FR" dirty="0" err="1" smtClean="0">
                          <a:solidFill>
                            <a:schemeClr val="tx2">
                              <a:lumMod val="50000"/>
                            </a:schemeClr>
                          </a:solidFill>
                          <a:latin typeface="+mj-lt"/>
                        </a:rPr>
                        <a:t>Children</a:t>
                      </a:r>
                      <a:r>
                        <a:rPr lang="fr-FR" dirty="0" smtClean="0">
                          <a:solidFill>
                            <a:schemeClr val="tx2">
                              <a:lumMod val="50000"/>
                            </a:schemeClr>
                          </a:solidFill>
                          <a:latin typeface="+mj-lt"/>
                        </a:rPr>
                        <a:t> </a:t>
                      </a:r>
                    </a:p>
                    <a:p>
                      <a:pPr>
                        <a:lnSpc>
                          <a:spcPct val="150000"/>
                        </a:lnSpc>
                      </a:pPr>
                      <a:r>
                        <a:rPr lang="fr-FR" dirty="0" err="1" smtClean="0">
                          <a:solidFill>
                            <a:schemeClr val="tx2">
                              <a:lumMod val="50000"/>
                            </a:schemeClr>
                          </a:solidFill>
                          <a:latin typeface="+mj-lt"/>
                        </a:rPr>
                        <a:t>Risk</a:t>
                      </a:r>
                      <a:r>
                        <a:rPr lang="fr-FR" dirty="0" smtClean="0">
                          <a:solidFill>
                            <a:schemeClr val="tx2">
                              <a:lumMod val="50000"/>
                            </a:schemeClr>
                          </a:solidFill>
                          <a:latin typeface="+mj-lt"/>
                        </a:rPr>
                        <a:t> Aversion</a:t>
                      </a:r>
                      <a:r>
                        <a:rPr lang="fr-FR" baseline="0" dirty="0" smtClean="0">
                          <a:solidFill>
                            <a:schemeClr val="tx2">
                              <a:lumMod val="50000"/>
                            </a:schemeClr>
                          </a:solidFill>
                          <a:latin typeface="+mj-lt"/>
                        </a:rPr>
                        <a:t> </a:t>
                      </a:r>
                      <a:r>
                        <a:rPr lang="fr-FR" dirty="0" err="1" smtClean="0">
                          <a:solidFill>
                            <a:schemeClr val="tx2">
                              <a:lumMod val="50000"/>
                            </a:schemeClr>
                          </a:solidFill>
                          <a:latin typeface="+mj-lt"/>
                        </a:rPr>
                        <a:t>Preference</a:t>
                      </a:r>
                      <a:r>
                        <a:rPr lang="fr-FR" dirty="0" smtClean="0">
                          <a:solidFill>
                            <a:schemeClr val="tx2">
                              <a:lumMod val="50000"/>
                            </a:schemeClr>
                          </a:solidFill>
                          <a:latin typeface="+mj-lt"/>
                        </a:rPr>
                        <a:t> for </a:t>
                      </a:r>
                      <a:r>
                        <a:rPr lang="fr-FR" dirty="0" err="1" smtClean="0">
                          <a:solidFill>
                            <a:schemeClr val="tx2">
                              <a:lumMod val="50000"/>
                            </a:schemeClr>
                          </a:solidFill>
                          <a:latin typeface="+mj-lt"/>
                        </a:rPr>
                        <a:t>present</a:t>
                      </a:r>
                      <a:endParaRPr lang="fr-FR" dirty="0" smtClean="0">
                        <a:solidFill>
                          <a:schemeClr val="tx2">
                            <a:lumMod val="50000"/>
                          </a:schemeClr>
                        </a:solidFill>
                        <a:latin typeface="+mj-lt"/>
                      </a:endParaRPr>
                    </a:p>
                    <a:p>
                      <a:pPr>
                        <a:lnSpc>
                          <a:spcPct val="150000"/>
                        </a:lnSpc>
                      </a:pPr>
                      <a:r>
                        <a:rPr lang="fr-FR" dirty="0" err="1" smtClean="0">
                          <a:solidFill>
                            <a:schemeClr val="tx2">
                              <a:lumMod val="50000"/>
                            </a:schemeClr>
                          </a:solidFill>
                          <a:latin typeface="+mj-lt"/>
                        </a:rPr>
                        <a:t>Family</a:t>
                      </a:r>
                      <a:r>
                        <a:rPr lang="fr-FR" baseline="0" dirty="0" smtClean="0">
                          <a:solidFill>
                            <a:schemeClr val="tx2">
                              <a:lumMod val="50000"/>
                            </a:schemeClr>
                          </a:solidFill>
                          <a:latin typeface="+mj-lt"/>
                        </a:rPr>
                        <a:t> </a:t>
                      </a:r>
                      <a:r>
                        <a:rPr lang="fr-FR" dirty="0" err="1" smtClean="0">
                          <a:solidFill>
                            <a:schemeClr val="tx2">
                              <a:lumMod val="50000"/>
                            </a:schemeClr>
                          </a:solidFill>
                          <a:latin typeface="+mj-lt"/>
                        </a:rPr>
                        <a:t>Altruism</a:t>
                      </a:r>
                      <a:endParaRPr lang="fr-FR" dirty="0">
                        <a:solidFill>
                          <a:schemeClr val="tx2">
                            <a:lumMod val="50000"/>
                          </a:schemeClr>
                        </a:solidFill>
                        <a:latin typeface="+mj-lt"/>
                      </a:endParaRPr>
                    </a:p>
                  </a:txBody>
                  <a:tcPr/>
                </a:tc>
                <a:tc>
                  <a:txBody>
                    <a:bodyPr/>
                    <a:lstStyle/>
                    <a:p>
                      <a:pPr algn="r">
                        <a:lnSpc>
                          <a:spcPct val="150000"/>
                        </a:lnSpc>
                      </a:pPr>
                      <a:r>
                        <a:rPr lang="fr-FR" dirty="0" smtClean="0">
                          <a:solidFill>
                            <a:schemeClr val="tx2">
                              <a:lumMod val="50000"/>
                            </a:schemeClr>
                          </a:solidFill>
                          <a:latin typeface="+mj-lt"/>
                        </a:rPr>
                        <a:t>1,636</a:t>
                      </a:r>
                    </a:p>
                    <a:p>
                      <a:pPr algn="r">
                        <a:lnSpc>
                          <a:spcPct val="150000"/>
                        </a:lnSpc>
                      </a:pPr>
                      <a:r>
                        <a:rPr lang="fr-FR" dirty="0" smtClean="0">
                          <a:solidFill>
                            <a:schemeClr val="tx2">
                              <a:lumMod val="50000"/>
                            </a:schemeClr>
                          </a:solidFill>
                          <a:latin typeface="+mj-lt"/>
                        </a:rPr>
                        <a:t>1,137</a:t>
                      </a:r>
                    </a:p>
                    <a:p>
                      <a:pPr algn="r">
                        <a:lnSpc>
                          <a:spcPct val="150000"/>
                        </a:lnSpc>
                      </a:pPr>
                      <a:r>
                        <a:rPr lang="fr-FR" dirty="0" smtClean="0">
                          <a:solidFill>
                            <a:schemeClr val="tx2">
                              <a:lumMod val="50000"/>
                            </a:schemeClr>
                          </a:solidFill>
                          <a:latin typeface="+mj-lt"/>
                        </a:rPr>
                        <a:t> 1,130</a:t>
                      </a:r>
                    </a:p>
                    <a:p>
                      <a:pPr algn="r">
                        <a:lnSpc>
                          <a:spcPct val="150000"/>
                        </a:lnSpc>
                      </a:pPr>
                      <a:r>
                        <a:rPr lang="fr-FR" dirty="0" smtClean="0">
                          <a:solidFill>
                            <a:schemeClr val="tx2">
                              <a:lumMod val="50000"/>
                            </a:schemeClr>
                          </a:solidFill>
                          <a:latin typeface="+mj-lt"/>
                        </a:rPr>
                        <a:t>1,003</a:t>
                      </a:r>
                    </a:p>
                    <a:p>
                      <a:pPr marL="0" indent="0" algn="r">
                        <a:lnSpc>
                          <a:spcPct val="150000"/>
                        </a:lnSpc>
                        <a:buFontTx/>
                        <a:buNone/>
                      </a:pPr>
                      <a:r>
                        <a:rPr lang="fr-FR" dirty="0" smtClean="0">
                          <a:solidFill>
                            <a:schemeClr val="tx2">
                              <a:lumMod val="50000"/>
                            </a:schemeClr>
                          </a:solidFill>
                          <a:latin typeface="+mj-lt"/>
                        </a:rPr>
                        <a:t>0,906</a:t>
                      </a:r>
                    </a:p>
                    <a:p>
                      <a:pPr marL="0" indent="0" algn="r">
                        <a:lnSpc>
                          <a:spcPct val="150000"/>
                        </a:lnSpc>
                        <a:buFontTx/>
                        <a:buNone/>
                      </a:pPr>
                      <a:r>
                        <a:rPr lang="fr-FR" dirty="0" smtClean="0">
                          <a:solidFill>
                            <a:schemeClr val="tx2">
                              <a:lumMod val="50000"/>
                            </a:schemeClr>
                          </a:solidFill>
                          <a:latin typeface="+mj-lt"/>
                        </a:rPr>
                        <a:t>0,938</a:t>
                      </a:r>
                      <a:endParaRPr lang="fr-FR" baseline="0" dirty="0" smtClean="0">
                        <a:solidFill>
                          <a:schemeClr val="tx2">
                            <a:lumMod val="50000"/>
                          </a:schemeClr>
                        </a:solidFill>
                        <a:latin typeface="+mj-lt"/>
                      </a:endParaRPr>
                    </a:p>
                    <a:p>
                      <a:pPr marL="0" indent="0" algn="r">
                        <a:lnSpc>
                          <a:spcPct val="150000"/>
                        </a:lnSpc>
                        <a:buFontTx/>
                        <a:buNone/>
                      </a:pPr>
                      <a:r>
                        <a:rPr lang="fr-FR" baseline="0" dirty="0" smtClean="0">
                          <a:solidFill>
                            <a:schemeClr val="tx2">
                              <a:lumMod val="50000"/>
                            </a:schemeClr>
                          </a:solidFill>
                          <a:latin typeface="+mj-lt"/>
                        </a:rPr>
                        <a:t>1,009</a:t>
                      </a:r>
                    </a:p>
                    <a:p>
                      <a:pPr marL="0" indent="0" algn="r">
                        <a:lnSpc>
                          <a:spcPct val="150000"/>
                        </a:lnSpc>
                        <a:buFontTx/>
                        <a:buNone/>
                      </a:pPr>
                      <a:r>
                        <a:rPr lang="fr-FR" baseline="0" dirty="0" smtClean="0">
                          <a:solidFill>
                            <a:schemeClr val="tx2">
                              <a:lumMod val="50000"/>
                            </a:schemeClr>
                          </a:solidFill>
                          <a:latin typeface="+mj-lt"/>
                        </a:rPr>
                        <a:t>0,940</a:t>
                      </a:r>
                    </a:p>
                    <a:p>
                      <a:pPr marL="0" indent="0" algn="r">
                        <a:lnSpc>
                          <a:spcPct val="150000"/>
                        </a:lnSpc>
                        <a:buFontTx/>
                        <a:buNone/>
                      </a:pPr>
                      <a:r>
                        <a:rPr lang="fr-FR" dirty="0" smtClean="0">
                          <a:solidFill>
                            <a:schemeClr val="tx2">
                              <a:lumMod val="50000"/>
                            </a:schemeClr>
                          </a:solidFill>
                          <a:latin typeface="+mj-lt"/>
                        </a:rPr>
                        <a:t>1,038</a:t>
                      </a:r>
                      <a:endParaRPr lang="fr-FR" dirty="0">
                        <a:solidFill>
                          <a:schemeClr val="tx2">
                            <a:lumMod val="50000"/>
                          </a:schemeClr>
                        </a:solidFill>
                        <a:latin typeface="+mj-lt"/>
                      </a:endParaRPr>
                    </a:p>
                  </a:txBody>
                  <a:tcPr/>
                </a:tc>
                <a:tc>
                  <a:txBody>
                    <a:bodyPr/>
                    <a:lstStyle/>
                    <a:p>
                      <a:pPr marL="0" indent="0" algn="r">
                        <a:lnSpc>
                          <a:spcPct val="150000"/>
                        </a:lnSpc>
                        <a:buFontTx/>
                        <a:buNone/>
                      </a:pPr>
                      <a:r>
                        <a:rPr lang="fr-FR" dirty="0" smtClean="0">
                          <a:solidFill>
                            <a:schemeClr val="tx2">
                              <a:lumMod val="50000"/>
                            </a:schemeClr>
                          </a:solidFill>
                          <a:latin typeface="+mj-lt"/>
                        </a:rPr>
                        <a:t>1,330</a:t>
                      </a:r>
                    </a:p>
                    <a:p>
                      <a:pPr marL="0" indent="0" algn="r">
                        <a:lnSpc>
                          <a:spcPct val="150000"/>
                        </a:lnSpc>
                        <a:buFontTx/>
                        <a:buNone/>
                      </a:pPr>
                      <a:r>
                        <a:rPr lang="fr-FR" dirty="0" smtClean="0">
                          <a:solidFill>
                            <a:schemeClr val="tx2">
                              <a:lumMod val="50000"/>
                            </a:schemeClr>
                          </a:solidFill>
                          <a:latin typeface="+mj-lt"/>
                        </a:rPr>
                        <a:t>0,979</a:t>
                      </a:r>
                    </a:p>
                    <a:p>
                      <a:pPr marL="0" indent="0" algn="r">
                        <a:lnSpc>
                          <a:spcPct val="150000"/>
                        </a:lnSpc>
                        <a:buFontTx/>
                        <a:buNone/>
                      </a:pPr>
                      <a:r>
                        <a:rPr lang="fr-FR" dirty="0" smtClean="0">
                          <a:solidFill>
                            <a:schemeClr val="tx2">
                              <a:lumMod val="50000"/>
                            </a:schemeClr>
                          </a:solidFill>
                          <a:latin typeface="+mj-lt"/>
                        </a:rPr>
                        <a:t>1,081</a:t>
                      </a:r>
                    </a:p>
                    <a:p>
                      <a:pPr marL="0" indent="0" algn="r">
                        <a:lnSpc>
                          <a:spcPct val="150000"/>
                        </a:lnSpc>
                        <a:buFontTx/>
                        <a:buNone/>
                      </a:pPr>
                      <a:r>
                        <a:rPr lang="fr-FR" dirty="0" smtClean="0">
                          <a:solidFill>
                            <a:schemeClr val="tx2">
                              <a:lumMod val="50000"/>
                            </a:schemeClr>
                          </a:solidFill>
                          <a:latin typeface="+mj-lt"/>
                        </a:rPr>
                        <a:t>1,003</a:t>
                      </a:r>
                    </a:p>
                    <a:p>
                      <a:pPr marL="0" indent="0" algn="r">
                        <a:lnSpc>
                          <a:spcPct val="150000"/>
                        </a:lnSpc>
                        <a:buFontTx/>
                        <a:buNone/>
                      </a:pPr>
                      <a:r>
                        <a:rPr lang="fr-FR" dirty="0" smtClean="0">
                          <a:solidFill>
                            <a:schemeClr val="tx2">
                              <a:lumMod val="50000"/>
                            </a:schemeClr>
                          </a:solidFill>
                          <a:latin typeface="+mj-lt"/>
                        </a:rPr>
                        <a:t>0,828</a:t>
                      </a:r>
                    </a:p>
                    <a:p>
                      <a:pPr marL="0" indent="0" algn="r">
                        <a:lnSpc>
                          <a:spcPct val="150000"/>
                        </a:lnSpc>
                        <a:buFontTx/>
                        <a:buNone/>
                      </a:pPr>
                      <a:r>
                        <a:rPr lang="fr-FR" dirty="0" smtClean="0">
                          <a:solidFill>
                            <a:schemeClr val="tx2">
                              <a:lumMod val="50000"/>
                            </a:schemeClr>
                          </a:solidFill>
                          <a:latin typeface="+mj-lt"/>
                        </a:rPr>
                        <a:t>0,872</a:t>
                      </a:r>
                    </a:p>
                    <a:p>
                      <a:pPr marL="0" indent="0" algn="r">
                        <a:lnSpc>
                          <a:spcPct val="150000"/>
                        </a:lnSpc>
                        <a:buFontTx/>
                        <a:buNone/>
                      </a:pPr>
                      <a:r>
                        <a:rPr lang="fr-FR" dirty="0" smtClean="0">
                          <a:solidFill>
                            <a:schemeClr val="tx2">
                              <a:lumMod val="50000"/>
                            </a:schemeClr>
                          </a:solidFill>
                          <a:latin typeface="+mj-lt"/>
                        </a:rPr>
                        <a:t>0,995</a:t>
                      </a:r>
                    </a:p>
                    <a:p>
                      <a:pPr marL="0" indent="0" algn="r">
                        <a:lnSpc>
                          <a:spcPct val="150000"/>
                        </a:lnSpc>
                        <a:buFontTx/>
                        <a:buNone/>
                      </a:pPr>
                      <a:r>
                        <a:rPr lang="fr-FR" dirty="0" smtClean="0">
                          <a:solidFill>
                            <a:schemeClr val="tx2">
                              <a:lumMod val="50000"/>
                            </a:schemeClr>
                          </a:solidFill>
                          <a:latin typeface="+mj-lt"/>
                        </a:rPr>
                        <a:t>0,917</a:t>
                      </a:r>
                    </a:p>
                    <a:p>
                      <a:pPr marL="0" indent="0" algn="r">
                        <a:lnSpc>
                          <a:spcPct val="150000"/>
                        </a:lnSpc>
                        <a:buFontTx/>
                        <a:buNone/>
                      </a:pPr>
                      <a:r>
                        <a:rPr lang="fr-FR" dirty="0" smtClean="0">
                          <a:solidFill>
                            <a:schemeClr val="tx2">
                              <a:lumMod val="50000"/>
                            </a:schemeClr>
                          </a:solidFill>
                          <a:latin typeface="+mj-lt"/>
                        </a:rPr>
                        <a:t>1,008</a:t>
                      </a:r>
                      <a:endParaRPr lang="fr-FR" dirty="0">
                        <a:solidFill>
                          <a:schemeClr val="tx2">
                            <a:lumMod val="50000"/>
                          </a:schemeClr>
                        </a:solidFill>
                        <a:latin typeface="+mj-lt"/>
                      </a:endParaRPr>
                    </a:p>
                  </a:txBody>
                  <a:tcPr/>
                </a:tc>
                <a:tc>
                  <a:txBody>
                    <a:bodyPr/>
                    <a:lstStyle/>
                    <a:p>
                      <a:pPr marL="0" indent="0" algn="r">
                        <a:lnSpc>
                          <a:spcPct val="150000"/>
                        </a:lnSpc>
                        <a:buFontTx/>
                        <a:buNone/>
                      </a:pPr>
                      <a:r>
                        <a:rPr lang="fr-FR" dirty="0" smtClean="0">
                          <a:solidFill>
                            <a:schemeClr val="tx2">
                              <a:lumMod val="50000"/>
                            </a:schemeClr>
                          </a:solidFill>
                          <a:latin typeface="+mj-lt"/>
                        </a:rPr>
                        <a:t>2,011</a:t>
                      </a:r>
                    </a:p>
                    <a:p>
                      <a:pPr marL="0" indent="0" algn="r">
                        <a:lnSpc>
                          <a:spcPct val="150000"/>
                        </a:lnSpc>
                        <a:buFontTx/>
                        <a:buNone/>
                      </a:pPr>
                      <a:r>
                        <a:rPr lang="fr-FR" dirty="0" smtClean="0">
                          <a:solidFill>
                            <a:schemeClr val="tx2">
                              <a:lumMod val="50000"/>
                            </a:schemeClr>
                          </a:solidFill>
                          <a:latin typeface="+mj-lt"/>
                        </a:rPr>
                        <a:t>1,319</a:t>
                      </a:r>
                    </a:p>
                    <a:p>
                      <a:pPr marL="0" indent="0" algn="r">
                        <a:lnSpc>
                          <a:spcPct val="150000"/>
                        </a:lnSpc>
                        <a:buFontTx/>
                        <a:buNone/>
                      </a:pPr>
                      <a:r>
                        <a:rPr lang="fr-FR" dirty="0" smtClean="0">
                          <a:solidFill>
                            <a:schemeClr val="tx2">
                              <a:lumMod val="50000"/>
                            </a:schemeClr>
                          </a:solidFill>
                          <a:latin typeface="+mj-lt"/>
                        </a:rPr>
                        <a:t>1,181</a:t>
                      </a:r>
                    </a:p>
                    <a:p>
                      <a:pPr marL="0" indent="0" algn="r">
                        <a:lnSpc>
                          <a:spcPct val="150000"/>
                        </a:lnSpc>
                        <a:buFontTx/>
                        <a:buNone/>
                      </a:pPr>
                      <a:r>
                        <a:rPr lang="fr-FR" dirty="0" smtClean="0">
                          <a:solidFill>
                            <a:schemeClr val="tx2">
                              <a:lumMod val="50000"/>
                            </a:schemeClr>
                          </a:solidFill>
                          <a:latin typeface="+mj-lt"/>
                        </a:rPr>
                        <a:t>1,003</a:t>
                      </a:r>
                    </a:p>
                    <a:p>
                      <a:pPr marL="0" indent="0" algn="r">
                        <a:lnSpc>
                          <a:spcPct val="150000"/>
                        </a:lnSpc>
                        <a:buFontTx/>
                        <a:buNone/>
                      </a:pPr>
                      <a:r>
                        <a:rPr lang="fr-FR" dirty="0" smtClean="0">
                          <a:solidFill>
                            <a:schemeClr val="tx2">
                              <a:lumMod val="50000"/>
                            </a:schemeClr>
                          </a:solidFill>
                          <a:latin typeface="+mj-lt"/>
                        </a:rPr>
                        <a:t>0,991</a:t>
                      </a:r>
                    </a:p>
                    <a:p>
                      <a:pPr marL="0" indent="0" algn="r">
                        <a:lnSpc>
                          <a:spcPct val="150000"/>
                        </a:lnSpc>
                        <a:buFontTx/>
                        <a:buNone/>
                      </a:pPr>
                      <a:r>
                        <a:rPr lang="fr-FR" dirty="0" smtClean="0">
                          <a:solidFill>
                            <a:schemeClr val="tx2">
                              <a:lumMod val="50000"/>
                            </a:schemeClr>
                          </a:solidFill>
                          <a:latin typeface="+mj-lt"/>
                        </a:rPr>
                        <a:t>1,009</a:t>
                      </a:r>
                    </a:p>
                    <a:p>
                      <a:pPr marL="0" indent="0" algn="r">
                        <a:lnSpc>
                          <a:spcPct val="150000"/>
                        </a:lnSpc>
                        <a:buFontTx/>
                        <a:buNone/>
                      </a:pPr>
                      <a:r>
                        <a:rPr lang="fr-FR" dirty="0" smtClean="0">
                          <a:solidFill>
                            <a:schemeClr val="tx2">
                              <a:lumMod val="50000"/>
                            </a:schemeClr>
                          </a:solidFill>
                          <a:latin typeface="+mj-lt"/>
                        </a:rPr>
                        <a:t>1,023</a:t>
                      </a:r>
                    </a:p>
                    <a:p>
                      <a:pPr marL="0" indent="0" algn="r">
                        <a:lnSpc>
                          <a:spcPct val="150000"/>
                        </a:lnSpc>
                        <a:buFontTx/>
                        <a:buNone/>
                      </a:pPr>
                      <a:r>
                        <a:rPr lang="fr-FR" dirty="0" smtClean="0">
                          <a:solidFill>
                            <a:schemeClr val="tx2">
                              <a:lumMod val="50000"/>
                            </a:schemeClr>
                          </a:solidFill>
                          <a:latin typeface="+mj-lt"/>
                        </a:rPr>
                        <a:t>0,962</a:t>
                      </a:r>
                    </a:p>
                    <a:p>
                      <a:pPr marL="0" indent="0" algn="r">
                        <a:lnSpc>
                          <a:spcPct val="150000"/>
                        </a:lnSpc>
                        <a:buFontTx/>
                        <a:buNone/>
                      </a:pPr>
                      <a:r>
                        <a:rPr lang="fr-FR" dirty="0" smtClean="0">
                          <a:solidFill>
                            <a:schemeClr val="tx2">
                              <a:lumMod val="50000"/>
                            </a:schemeClr>
                          </a:solidFill>
                          <a:latin typeface="+mj-lt"/>
                        </a:rPr>
                        <a:t>1,068</a:t>
                      </a:r>
                      <a:endParaRPr lang="fr-FR" dirty="0">
                        <a:solidFill>
                          <a:schemeClr val="tx2">
                            <a:lumMod val="50000"/>
                          </a:schemeClr>
                        </a:solidFill>
                        <a:latin typeface="+mj-lt"/>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406402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457200" y="764704"/>
            <a:ext cx="8229600" cy="369332"/>
          </a:xfrm>
          <a:prstGeom prst="rect">
            <a:avLst/>
          </a:prstGeom>
          <a:noFill/>
        </p:spPr>
        <p:txBody>
          <a:bodyPr wrap="square" rtlCol="0">
            <a:spAutoFit/>
          </a:bodyPr>
          <a:lstStyle/>
          <a:p>
            <a:r>
              <a:rPr lang="fr-FR" dirty="0">
                <a:solidFill>
                  <a:prstClr val="black"/>
                </a:solidFill>
              </a:rPr>
              <a:t>Non </a:t>
            </a:r>
            <a:r>
              <a:rPr lang="fr-FR" dirty="0" err="1">
                <a:solidFill>
                  <a:prstClr val="black"/>
                </a:solidFill>
              </a:rPr>
              <a:t>standardized</a:t>
            </a:r>
            <a:r>
              <a:rPr lang="fr-FR" dirty="0">
                <a:solidFill>
                  <a:prstClr val="black"/>
                </a:solidFill>
              </a:rPr>
              <a:t> </a:t>
            </a:r>
            <a:r>
              <a:rPr lang="fr-FR" dirty="0" err="1">
                <a:solidFill>
                  <a:prstClr val="black"/>
                </a:solidFill>
              </a:rPr>
              <a:t>estimated</a:t>
            </a:r>
            <a:r>
              <a:rPr lang="fr-FR" dirty="0">
                <a:solidFill>
                  <a:prstClr val="black"/>
                </a:solidFill>
              </a:rPr>
              <a:t> coefficients  of the life </a:t>
            </a:r>
            <a:r>
              <a:rPr lang="fr-FR" dirty="0" err="1">
                <a:solidFill>
                  <a:prstClr val="black"/>
                </a:solidFill>
              </a:rPr>
              <a:t>insurance</a:t>
            </a:r>
            <a:r>
              <a:rPr lang="fr-FR" dirty="0">
                <a:solidFill>
                  <a:prstClr val="black"/>
                </a:solidFill>
              </a:rPr>
              <a:t> </a:t>
            </a:r>
            <a:r>
              <a:rPr lang="fr-FR" dirty="0" err="1">
                <a:solidFill>
                  <a:prstClr val="black"/>
                </a:solidFill>
              </a:rPr>
              <a:t>contract</a:t>
            </a:r>
            <a:r>
              <a:rPr lang="fr-FR" dirty="0">
                <a:solidFill>
                  <a:prstClr val="black"/>
                </a:solidFill>
              </a:rPr>
              <a:t> model</a:t>
            </a:r>
          </a:p>
        </p:txBody>
      </p:sp>
      <p:graphicFrame>
        <p:nvGraphicFramePr>
          <p:cNvPr id="5" name="Espace réservé du contenu 3"/>
          <p:cNvGraphicFramePr>
            <a:graphicFrameLocks/>
          </p:cNvGraphicFramePr>
          <p:nvPr>
            <p:extLst>
              <p:ext uri="{D42A27DB-BD31-4B8C-83A1-F6EECF244321}">
                <p14:modId xmlns:p14="http://schemas.microsoft.com/office/powerpoint/2010/main" val="1635528118"/>
              </p:ext>
            </p:extLst>
          </p:nvPr>
        </p:nvGraphicFramePr>
        <p:xfrm>
          <a:off x="457200" y="1196752"/>
          <a:ext cx="8229600" cy="4165600"/>
        </p:xfrm>
        <a:graphic>
          <a:graphicData uri="http://schemas.openxmlformats.org/drawingml/2006/table">
            <a:tbl>
              <a:tblPr firstRow="1" bandRow="1">
                <a:tableStyleId>{5C22544A-7EE6-4342-B048-85BDC9FD1C3A}</a:tableStyleId>
              </a:tblPr>
              <a:tblGrid>
                <a:gridCol w="2818656">
                  <a:extLst>
                    <a:ext uri="{9D8B030D-6E8A-4147-A177-3AD203B41FA5}">
                      <a16:colId xmlns:a16="http://schemas.microsoft.com/office/drawing/2014/main" val="20000"/>
                    </a:ext>
                  </a:extLst>
                </a:gridCol>
                <a:gridCol w="1800200">
                  <a:extLst>
                    <a:ext uri="{9D8B030D-6E8A-4147-A177-3AD203B41FA5}">
                      <a16:colId xmlns:a16="http://schemas.microsoft.com/office/drawing/2014/main" val="20001"/>
                    </a:ext>
                  </a:extLst>
                </a:gridCol>
                <a:gridCol w="1800200">
                  <a:extLst>
                    <a:ext uri="{9D8B030D-6E8A-4147-A177-3AD203B41FA5}">
                      <a16:colId xmlns:a16="http://schemas.microsoft.com/office/drawing/2014/main" val="20002"/>
                    </a:ext>
                  </a:extLst>
                </a:gridCol>
                <a:gridCol w="1810544">
                  <a:extLst>
                    <a:ext uri="{9D8B030D-6E8A-4147-A177-3AD203B41FA5}">
                      <a16:colId xmlns:a16="http://schemas.microsoft.com/office/drawing/2014/main" val="20003"/>
                    </a:ext>
                  </a:extLst>
                </a:gridCol>
              </a:tblGrid>
              <a:tr h="370840">
                <a:tc>
                  <a:txBody>
                    <a:bodyPr/>
                    <a:lstStyle/>
                    <a:p>
                      <a:r>
                        <a:rPr lang="fr-FR" dirty="0" smtClean="0"/>
                        <a:t>Variable</a:t>
                      </a:r>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err="1" smtClean="0"/>
                        <a:t>Logit</a:t>
                      </a:r>
                      <a:endParaRPr lang="fr-FR" dirty="0"/>
                    </a:p>
                  </a:txBody>
                  <a:tcPr/>
                </a:tc>
                <a:tc>
                  <a:txBody>
                    <a:bodyPr/>
                    <a:lstStyle/>
                    <a:p>
                      <a:r>
                        <a:rPr lang="fr-FR" dirty="0" smtClean="0"/>
                        <a:t>Probit</a:t>
                      </a:r>
                      <a:endParaRPr lang="fr-FR" dirty="0"/>
                    </a:p>
                  </a:txBody>
                  <a:tcPr/>
                </a:tc>
                <a:tc>
                  <a:txBody>
                    <a:bodyPr/>
                    <a:lstStyle/>
                    <a:p>
                      <a:r>
                        <a:rPr lang="fr-FR" dirty="0" smtClean="0"/>
                        <a:t>LPM</a:t>
                      </a:r>
                      <a:endParaRPr lang="fr-FR" dirty="0"/>
                    </a:p>
                  </a:txBody>
                  <a:tcPr/>
                </a:tc>
                <a:extLst>
                  <a:ext uri="{0D108BD9-81ED-4DB2-BD59-A6C34878D82A}">
                    <a16:rowId xmlns:a16="http://schemas.microsoft.com/office/drawing/2014/main" val="10000"/>
                  </a:ext>
                </a:extLst>
              </a:tr>
              <a:tr h="370840">
                <a:tc>
                  <a:txBody>
                    <a:bodyPr/>
                    <a:lstStyle/>
                    <a:p>
                      <a:pPr>
                        <a:lnSpc>
                          <a:spcPct val="150000"/>
                        </a:lnSpc>
                      </a:pPr>
                      <a:r>
                        <a:rPr lang="fr-FR" sz="1800" kern="1200" dirty="0" smtClean="0">
                          <a:solidFill>
                            <a:schemeClr val="tx2">
                              <a:lumMod val="50000"/>
                            </a:schemeClr>
                          </a:solidFill>
                          <a:latin typeface="+mn-lt"/>
                          <a:ea typeface="+mn-ea"/>
                          <a:cs typeface="+mn-cs"/>
                        </a:rPr>
                        <a:t>Age55</a:t>
                      </a:r>
                    </a:p>
                    <a:p>
                      <a:pPr>
                        <a:lnSpc>
                          <a:spcPct val="150000"/>
                        </a:lnSpc>
                      </a:pPr>
                      <a:r>
                        <a:rPr lang="fr-FR" sz="1800" kern="1200" dirty="0" smtClean="0">
                          <a:solidFill>
                            <a:schemeClr val="tx2">
                              <a:lumMod val="50000"/>
                            </a:schemeClr>
                          </a:solidFill>
                          <a:latin typeface="+mn-lt"/>
                          <a:ea typeface="+mn-ea"/>
                          <a:cs typeface="+mn-cs"/>
                        </a:rPr>
                        <a:t>Male</a:t>
                      </a:r>
                    </a:p>
                    <a:p>
                      <a:pPr>
                        <a:lnSpc>
                          <a:spcPct val="150000"/>
                        </a:lnSpc>
                      </a:pPr>
                      <a:r>
                        <a:rPr lang="fr-FR" sz="1800" kern="1200" dirty="0" err="1" smtClean="0">
                          <a:solidFill>
                            <a:schemeClr val="tx2">
                              <a:lumMod val="50000"/>
                            </a:schemeClr>
                          </a:solidFill>
                          <a:latin typeface="+mn-lt"/>
                          <a:ea typeface="+mn-ea"/>
                          <a:cs typeface="+mn-cs"/>
                        </a:rPr>
                        <a:t>Diploma</a:t>
                      </a:r>
                      <a:endParaRPr lang="fr-FR" sz="1800" kern="1200" dirty="0" smtClean="0">
                        <a:solidFill>
                          <a:schemeClr val="tx2">
                            <a:lumMod val="50000"/>
                          </a:schemeClr>
                        </a:solidFill>
                        <a:latin typeface="+mn-lt"/>
                        <a:ea typeface="+mn-ea"/>
                        <a:cs typeface="+mn-cs"/>
                      </a:endParaRPr>
                    </a:p>
                    <a:p>
                      <a:pPr>
                        <a:lnSpc>
                          <a:spcPct val="150000"/>
                        </a:lnSpc>
                      </a:pPr>
                      <a:r>
                        <a:rPr lang="fr-FR" sz="1800" kern="1200" dirty="0" err="1" smtClean="0">
                          <a:solidFill>
                            <a:schemeClr val="tx2">
                              <a:lumMod val="50000"/>
                            </a:schemeClr>
                          </a:solidFill>
                          <a:latin typeface="+mn-lt"/>
                          <a:ea typeface="+mn-ea"/>
                          <a:cs typeface="+mn-cs"/>
                        </a:rPr>
                        <a:t>Wealth</a:t>
                      </a:r>
                      <a:endParaRPr lang="fr-FR" sz="1800" kern="1200" dirty="0" smtClean="0">
                        <a:solidFill>
                          <a:schemeClr val="tx2">
                            <a:lumMod val="50000"/>
                          </a:schemeClr>
                        </a:solidFill>
                        <a:latin typeface="+mn-lt"/>
                        <a:ea typeface="+mn-ea"/>
                        <a:cs typeface="+mn-cs"/>
                      </a:endParaRPr>
                    </a:p>
                    <a:p>
                      <a:pPr>
                        <a:lnSpc>
                          <a:spcPct val="150000"/>
                        </a:lnSpc>
                      </a:pPr>
                      <a:r>
                        <a:rPr lang="fr-FR" sz="1800" kern="1200" dirty="0" err="1" smtClean="0">
                          <a:solidFill>
                            <a:schemeClr val="tx2">
                              <a:lumMod val="50000"/>
                            </a:schemeClr>
                          </a:solidFill>
                          <a:latin typeface="+mn-lt"/>
                          <a:ea typeface="+mn-ea"/>
                          <a:cs typeface="+mn-cs"/>
                        </a:rPr>
                        <a:t>Children</a:t>
                      </a:r>
                      <a:r>
                        <a:rPr lang="fr-FR" sz="1800" kern="1200" baseline="0" dirty="0" smtClean="0">
                          <a:solidFill>
                            <a:schemeClr val="tx2">
                              <a:lumMod val="50000"/>
                            </a:schemeClr>
                          </a:solidFill>
                          <a:latin typeface="+mn-lt"/>
                          <a:ea typeface="+mn-ea"/>
                          <a:cs typeface="+mn-cs"/>
                        </a:rPr>
                        <a:t> at home</a:t>
                      </a:r>
                      <a:endParaRPr lang="fr-FR" sz="1800" kern="1200" dirty="0" smtClean="0">
                        <a:solidFill>
                          <a:schemeClr val="tx2">
                            <a:lumMod val="50000"/>
                          </a:schemeClr>
                        </a:solidFill>
                        <a:latin typeface="+mn-lt"/>
                        <a:ea typeface="+mn-ea"/>
                        <a:cs typeface="+mn-cs"/>
                      </a:endParaRPr>
                    </a:p>
                    <a:p>
                      <a:pPr>
                        <a:lnSpc>
                          <a:spcPct val="150000"/>
                        </a:lnSpc>
                      </a:pPr>
                      <a:r>
                        <a:rPr lang="fr-FR" sz="1800" kern="1200" dirty="0" smtClean="0">
                          <a:solidFill>
                            <a:schemeClr val="tx2">
                              <a:lumMod val="50000"/>
                            </a:schemeClr>
                          </a:solidFill>
                          <a:latin typeface="+mn-lt"/>
                          <a:ea typeface="+mn-ea"/>
                          <a:cs typeface="+mn-cs"/>
                        </a:rPr>
                        <a:t>Independent </a:t>
                      </a:r>
                      <a:r>
                        <a:rPr lang="fr-FR" sz="1800" kern="1200" dirty="0" err="1" smtClean="0">
                          <a:solidFill>
                            <a:schemeClr val="tx2">
                              <a:lumMod val="50000"/>
                            </a:schemeClr>
                          </a:solidFill>
                          <a:latin typeface="+mn-lt"/>
                          <a:ea typeface="+mn-ea"/>
                          <a:cs typeface="+mn-cs"/>
                        </a:rPr>
                        <a:t>Children</a:t>
                      </a:r>
                      <a:r>
                        <a:rPr lang="fr-FR" sz="1800" kern="1200" dirty="0" smtClean="0">
                          <a:solidFill>
                            <a:schemeClr val="tx2">
                              <a:lumMod val="50000"/>
                            </a:schemeClr>
                          </a:solidFill>
                          <a:latin typeface="+mn-lt"/>
                          <a:ea typeface="+mn-ea"/>
                          <a:cs typeface="+mn-cs"/>
                        </a:rPr>
                        <a:t> </a:t>
                      </a:r>
                    </a:p>
                    <a:p>
                      <a:pPr>
                        <a:lnSpc>
                          <a:spcPct val="150000"/>
                        </a:lnSpc>
                      </a:pPr>
                      <a:r>
                        <a:rPr lang="fr-FR" sz="1800" kern="1200" dirty="0" err="1" smtClean="0">
                          <a:solidFill>
                            <a:schemeClr val="tx2">
                              <a:lumMod val="50000"/>
                            </a:schemeClr>
                          </a:solidFill>
                          <a:latin typeface="+mn-lt"/>
                          <a:ea typeface="+mn-ea"/>
                          <a:cs typeface="+mn-cs"/>
                        </a:rPr>
                        <a:t>Risk</a:t>
                      </a:r>
                      <a:r>
                        <a:rPr lang="fr-FR" sz="1800" kern="1200" dirty="0" smtClean="0">
                          <a:solidFill>
                            <a:schemeClr val="tx2">
                              <a:lumMod val="50000"/>
                            </a:schemeClr>
                          </a:solidFill>
                          <a:latin typeface="+mn-lt"/>
                          <a:ea typeface="+mn-ea"/>
                          <a:cs typeface="+mn-cs"/>
                        </a:rPr>
                        <a:t> Aversion</a:t>
                      </a:r>
                      <a:r>
                        <a:rPr lang="fr-FR" sz="1800" kern="1200" baseline="0" dirty="0" smtClean="0">
                          <a:solidFill>
                            <a:schemeClr val="tx2">
                              <a:lumMod val="50000"/>
                            </a:schemeClr>
                          </a:solidFill>
                          <a:latin typeface="+mn-lt"/>
                          <a:ea typeface="+mn-ea"/>
                          <a:cs typeface="+mn-cs"/>
                        </a:rPr>
                        <a:t> </a:t>
                      </a:r>
                    </a:p>
                    <a:p>
                      <a:pPr>
                        <a:lnSpc>
                          <a:spcPct val="150000"/>
                        </a:lnSpc>
                      </a:pPr>
                      <a:r>
                        <a:rPr lang="fr-FR" sz="1800" kern="1200" dirty="0" err="1" smtClean="0">
                          <a:solidFill>
                            <a:schemeClr val="tx2">
                              <a:lumMod val="50000"/>
                            </a:schemeClr>
                          </a:solidFill>
                          <a:latin typeface="+mn-lt"/>
                          <a:ea typeface="+mn-ea"/>
                          <a:cs typeface="+mn-cs"/>
                        </a:rPr>
                        <a:t>Preference</a:t>
                      </a:r>
                      <a:r>
                        <a:rPr lang="fr-FR" sz="1800" kern="1200" dirty="0" smtClean="0">
                          <a:solidFill>
                            <a:schemeClr val="tx2">
                              <a:lumMod val="50000"/>
                            </a:schemeClr>
                          </a:solidFill>
                          <a:latin typeface="+mn-lt"/>
                          <a:ea typeface="+mn-ea"/>
                          <a:cs typeface="+mn-cs"/>
                        </a:rPr>
                        <a:t> for </a:t>
                      </a:r>
                      <a:r>
                        <a:rPr lang="fr-FR" sz="1800" kern="1200" dirty="0" err="1" smtClean="0">
                          <a:solidFill>
                            <a:schemeClr val="tx2">
                              <a:lumMod val="50000"/>
                            </a:schemeClr>
                          </a:solidFill>
                          <a:latin typeface="+mn-lt"/>
                          <a:ea typeface="+mn-ea"/>
                          <a:cs typeface="+mn-cs"/>
                        </a:rPr>
                        <a:t>present</a:t>
                      </a:r>
                      <a:endParaRPr lang="fr-FR" sz="1800" kern="1200" dirty="0" smtClean="0">
                        <a:solidFill>
                          <a:schemeClr val="tx2">
                            <a:lumMod val="50000"/>
                          </a:schemeClr>
                        </a:solidFill>
                        <a:latin typeface="+mn-lt"/>
                        <a:ea typeface="+mn-ea"/>
                        <a:cs typeface="+mn-cs"/>
                      </a:endParaRPr>
                    </a:p>
                    <a:p>
                      <a:pPr>
                        <a:lnSpc>
                          <a:spcPct val="150000"/>
                        </a:lnSpc>
                      </a:pPr>
                      <a:r>
                        <a:rPr lang="fr-FR" sz="1800" kern="1200" dirty="0" err="1" smtClean="0">
                          <a:solidFill>
                            <a:schemeClr val="tx2">
                              <a:lumMod val="50000"/>
                            </a:schemeClr>
                          </a:solidFill>
                          <a:latin typeface="+mn-lt"/>
                          <a:ea typeface="+mn-ea"/>
                          <a:cs typeface="+mn-cs"/>
                        </a:rPr>
                        <a:t>Family</a:t>
                      </a:r>
                      <a:r>
                        <a:rPr lang="fr-FR" sz="1800" kern="1200" baseline="0" dirty="0" smtClean="0">
                          <a:solidFill>
                            <a:schemeClr val="tx2">
                              <a:lumMod val="50000"/>
                            </a:schemeClr>
                          </a:solidFill>
                          <a:latin typeface="+mn-lt"/>
                          <a:ea typeface="+mn-ea"/>
                          <a:cs typeface="+mn-cs"/>
                        </a:rPr>
                        <a:t> </a:t>
                      </a:r>
                      <a:r>
                        <a:rPr lang="fr-FR" sz="1800" kern="1200" dirty="0" err="1" smtClean="0">
                          <a:solidFill>
                            <a:schemeClr val="tx2">
                              <a:lumMod val="50000"/>
                            </a:schemeClr>
                          </a:solidFill>
                          <a:latin typeface="+mn-lt"/>
                          <a:ea typeface="+mn-ea"/>
                          <a:cs typeface="+mn-cs"/>
                        </a:rPr>
                        <a:t>Altruism</a:t>
                      </a:r>
                      <a:endParaRPr lang="fr-FR" sz="1800" kern="1200" dirty="0">
                        <a:solidFill>
                          <a:schemeClr val="tx2">
                            <a:lumMod val="50000"/>
                          </a:schemeClr>
                        </a:solidFill>
                        <a:latin typeface="+mn-lt"/>
                        <a:ea typeface="+mn-ea"/>
                        <a:cs typeface="+mn-cs"/>
                      </a:endParaRPr>
                    </a:p>
                  </a:txBody>
                  <a:tcPr/>
                </a:tc>
                <a:tc>
                  <a:txBody>
                    <a:bodyPr/>
                    <a:lstStyle/>
                    <a:p>
                      <a:pPr algn="r">
                        <a:lnSpc>
                          <a:spcPct val="150000"/>
                        </a:lnSpc>
                      </a:pPr>
                      <a:r>
                        <a:rPr lang="fr-FR" dirty="0" smtClean="0">
                          <a:solidFill>
                            <a:schemeClr val="tx2">
                              <a:lumMod val="50000"/>
                            </a:schemeClr>
                          </a:solidFill>
                          <a:latin typeface="+mj-lt"/>
                        </a:rPr>
                        <a:t>0,492***</a:t>
                      </a:r>
                    </a:p>
                    <a:p>
                      <a:pPr algn="r">
                        <a:lnSpc>
                          <a:spcPct val="150000"/>
                        </a:lnSpc>
                      </a:pPr>
                      <a:r>
                        <a:rPr lang="fr-FR" dirty="0" smtClean="0">
                          <a:solidFill>
                            <a:schemeClr val="tx2">
                              <a:lumMod val="50000"/>
                            </a:schemeClr>
                          </a:solidFill>
                          <a:latin typeface="+mj-lt"/>
                        </a:rPr>
                        <a:t>0,128*</a:t>
                      </a:r>
                    </a:p>
                    <a:p>
                      <a:pPr algn="r">
                        <a:lnSpc>
                          <a:spcPct val="150000"/>
                        </a:lnSpc>
                      </a:pPr>
                      <a:r>
                        <a:rPr lang="fr-FR" dirty="0" smtClean="0">
                          <a:solidFill>
                            <a:schemeClr val="tx2">
                              <a:lumMod val="50000"/>
                            </a:schemeClr>
                          </a:solidFill>
                          <a:latin typeface="+mj-lt"/>
                        </a:rPr>
                        <a:t> 0,122***</a:t>
                      </a:r>
                    </a:p>
                    <a:p>
                      <a:pPr algn="r">
                        <a:lnSpc>
                          <a:spcPct val="150000"/>
                        </a:lnSpc>
                      </a:pPr>
                      <a:r>
                        <a:rPr lang="fr-FR" dirty="0" smtClean="0">
                          <a:solidFill>
                            <a:schemeClr val="tx2">
                              <a:lumMod val="50000"/>
                            </a:schemeClr>
                          </a:solidFill>
                          <a:latin typeface="+mj-lt"/>
                        </a:rPr>
                        <a:t>0,0030***</a:t>
                      </a:r>
                    </a:p>
                    <a:p>
                      <a:pPr marL="0" indent="0" algn="r">
                        <a:lnSpc>
                          <a:spcPct val="150000"/>
                        </a:lnSpc>
                        <a:buFontTx/>
                        <a:buNone/>
                      </a:pPr>
                      <a:r>
                        <a:rPr lang="fr-FR" dirty="0" smtClean="0">
                          <a:solidFill>
                            <a:schemeClr val="tx2">
                              <a:lumMod val="50000"/>
                            </a:schemeClr>
                          </a:solidFill>
                          <a:latin typeface="+mj-lt"/>
                        </a:rPr>
                        <a:t>-0,099**</a:t>
                      </a:r>
                    </a:p>
                    <a:p>
                      <a:pPr marL="0" indent="0" algn="r">
                        <a:lnSpc>
                          <a:spcPct val="150000"/>
                        </a:lnSpc>
                        <a:buFontTx/>
                        <a:buNone/>
                      </a:pPr>
                      <a:r>
                        <a:rPr lang="fr-FR" dirty="0" smtClean="0">
                          <a:solidFill>
                            <a:schemeClr val="tx2">
                              <a:lumMod val="50000"/>
                            </a:schemeClr>
                          </a:solidFill>
                          <a:latin typeface="+mj-lt"/>
                        </a:rPr>
                        <a:t>-0,064*</a:t>
                      </a:r>
                      <a:endParaRPr lang="fr-FR" baseline="0" dirty="0" smtClean="0">
                        <a:solidFill>
                          <a:schemeClr val="tx2">
                            <a:lumMod val="50000"/>
                          </a:schemeClr>
                        </a:solidFill>
                        <a:latin typeface="+mj-lt"/>
                      </a:endParaRPr>
                    </a:p>
                    <a:p>
                      <a:pPr marL="0" indent="0" algn="r">
                        <a:lnSpc>
                          <a:spcPct val="150000"/>
                        </a:lnSpc>
                        <a:buFontTx/>
                        <a:buNone/>
                      </a:pPr>
                      <a:r>
                        <a:rPr lang="fr-FR" baseline="0" dirty="0" smtClean="0">
                          <a:solidFill>
                            <a:schemeClr val="tx2">
                              <a:lumMod val="50000"/>
                            </a:schemeClr>
                          </a:solidFill>
                          <a:latin typeface="+mj-lt"/>
                        </a:rPr>
                        <a:t>0,0089</a:t>
                      </a:r>
                    </a:p>
                    <a:p>
                      <a:pPr marL="0" indent="0" algn="r">
                        <a:lnSpc>
                          <a:spcPct val="150000"/>
                        </a:lnSpc>
                        <a:buFontTx/>
                        <a:buNone/>
                      </a:pPr>
                      <a:r>
                        <a:rPr lang="fr-FR" baseline="0" dirty="0" smtClean="0">
                          <a:solidFill>
                            <a:schemeClr val="tx2">
                              <a:lumMod val="50000"/>
                            </a:schemeClr>
                          </a:solidFill>
                          <a:latin typeface="+mj-lt"/>
                        </a:rPr>
                        <a:t>-0,062***</a:t>
                      </a:r>
                    </a:p>
                    <a:p>
                      <a:pPr marL="0" indent="0" algn="r">
                        <a:lnSpc>
                          <a:spcPct val="150000"/>
                        </a:lnSpc>
                        <a:buFontTx/>
                        <a:buNone/>
                      </a:pPr>
                      <a:r>
                        <a:rPr lang="fr-FR" dirty="0" smtClean="0">
                          <a:solidFill>
                            <a:schemeClr val="tx2">
                              <a:lumMod val="50000"/>
                            </a:schemeClr>
                          </a:solidFill>
                          <a:latin typeface="+mj-lt"/>
                        </a:rPr>
                        <a:t>0,037**</a:t>
                      </a:r>
                      <a:endParaRPr lang="fr-FR" dirty="0">
                        <a:solidFill>
                          <a:schemeClr val="tx2">
                            <a:lumMod val="50000"/>
                          </a:schemeClr>
                        </a:solidFill>
                        <a:latin typeface="+mj-lt"/>
                      </a:endParaRPr>
                    </a:p>
                  </a:txBody>
                  <a:tcPr/>
                </a:tc>
                <a:tc>
                  <a:txBody>
                    <a:bodyPr/>
                    <a:lstStyle/>
                    <a:p>
                      <a:pPr marL="0" indent="0" algn="r">
                        <a:lnSpc>
                          <a:spcPct val="150000"/>
                        </a:lnSpc>
                        <a:buFontTx/>
                        <a:buNone/>
                      </a:pPr>
                      <a:r>
                        <a:rPr lang="fr-FR" dirty="0" smtClean="0">
                          <a:solidFill>
                            <a:schemeClr val="tx2">
                              <a:lumMod val="50000"/>
                            </a:schemeClr>
                          </a:solidFill>
                          <a:latin typeface="+mj-lt"/>
                        </a:rPr>
                        <a:t>0,297***</a:t>
                      </a:r>
                    </a:p>
                    <a:p>
                      <a:pPr marL="0" indent="0" algn="r">
                        <a:lnSpc>
                          <a:spcPct val="150000"/>
                        </a:lnSpc>
                        <a:buFontTx/>
                        <a:buNone/>
                      </a:pPr>
                      <a:r>
                        <a:rPr lang="fr-FR" dirty="0" smtClean="0">
                          <a:solidFill>
                            <a:schemeClr val="tx2">
                              <a:lumMod val="50000"/>
                            </a:schemeClr>
                          </a:solidFill>
                          <a:latin typeface="+mj-lt"/>
                        </a:rPr>
                        <a:t>0,078*</a:t>
                      </a:r>
                    </a:p>
                    <a:p>
                      <a:pPr marL="0" indent="0" algn="r">
                        <a:lnSpc>
                          <a:spcPct val="150000"/>
                        </a:lnSpc>
                        <a:buFontTx/>
                        <a:buNone/>
                      </a:pPr>
                      <a:r>
                        <a:rPr lang="fr-FR" dirty="0" smtClean="0">
                          <a:solidFill>
                            <a:schemeClr val="tx2">
                              <a:lumMod val="50000"/>
                            </a:schemeClr>
                          </a:solidFill>
                          <a:latin typeface="+mj-lt"/>
                        </a:rPr>
                        <a:t>0,074***</a:t>
                      </a:r>
                      <a:endParaRPr lang="fr-FR" baseline="0" dirty="0" smtClean="0">
                        <a:solidFill>
                          <a:schemeClr val="tx2">
                            <a:lumMod val="50000"/>
                          </a:schemeClr>
                        </a:solidFill>
                        <a:latin typeface="+mj-lt"/>
                      </a:endParaRPr>
                    </a:p>
                    <a:p>
                      <a:pPr marL="0" indent="0" algn="r">
                        <a:lnSpc>
                          <a:spcPct val="150000"/>
                        </a:lnSpc>
                        <a:buFontTx/>
                        <a:buNone/>
                      </a:pPr>
                      <a:r>
                        <a:rPr lang="fr-FR" baseline="0" dirty="0" smtClean="0">
                          <a:solidFill>
                            <a:schemeClr val="tx2">
                              <a:lumMod val="50000"/>
                            </a:schemeClr>
                          </a:solidFill>
                          <a:latin typeface="+mj-lt"/>
                        </a:rPr>
                        <a:t>0,0018***</a:t>
                      </a:r>
                    </a:p>
                    <a:p>
                      <a:pPr marL="0" indent="0" algn="r">
                        <a:lnSpc>
                          <a:spcPct val="150000"/>
                        </a:lnSpc>
                        <a:buFontTx/>
                        <a:buNone/>
                      </a:pPr>
                      <a:r>
                        <a:rPr lang="fr-FR" baseline="0" dirty="0" smtClean="0">
                          <a:solidFill>
                            <a:schemeClr val="tx2">
                              <a:lumMod val="50000"/>
                            </a:schemeClr>
                          </a:solidFill>
                          <a:latin typeface="+mj-lt"/>
                        </a:rPr>
                        <a:t>-0,056**</a:t>
                      </a:r>
                    </a:p>
                    <a:p>
                      <a:pPr marL="0" indent="0" algn="r">
                        <a:lnSpc>
                          <a:spcPct val="150000"/>
                        </a:lnSpc>
                        <a:buFontTx/>
                        <a:buNone/>
                      </a:pPr>
                      <a:r>
                        <a:rPr lang="fr-FR" baseline="0" dirty="0" smtClean="0">
                          <a:solidFill>
                            <a:schemeClr val="tx2">
                              <a:lumMod val="50000"/>
                            </a:schemeClr>
                          </a:solidFill>
                          <a:latin typeface="+mj-lt"/>
                        </a:rPr>
                        <a:t>-0,039*</a:t>
                      </a:r>
                    </a:p>
                    <a:p>
                      <a:pPr marL="0" indent="0" algn="r">
                        <a:lnSpc>
                          <a:spcPct val="150000"/>
                        </a:lnSpc>
                        <a:buFontTx/>
                        <a:buNone/>
                      </a:pPr>
                      <a:r>
                        <a:rPr lang="fr-FR" baseline="0" dirty="0" smtClean="0">
                          <a:solidFill>
                            <a:schemeClr val="tx2">
                              <a:lumMod val="50000"/>
                            </a:schemeClr>
                          </a:solidFill>
                          <a:latin typeface="+mj-lt"/>
                        </a:rPr>
                        <a:t>-0,</a:t>
                      </a:r>
                      <a:r>
                        <a:rPr lang="fr-FR" sz="1800" kern="1200" dirty="0" smtClean="0">
                          <a:solidFill>
                            <a:schemeClr val="tx2">
                              <a:lumMod val="50000"/>
                            </a:schemeClr>
                          </a:solidFill>
                          <a:latin typeface="+mj-lt"/>
                          <a:ea typeface="+mn-ea"/>
                          <a:cs typeface="+mn-cs"/>
                        </a:rPr>
                        <a:t> 0056</a:t>
                      </a:r>
                      <a:endParaRPr lang="fr-FR" baseline="0" dirty="0" smtClean="0">
                        <a:solidFill>
                          <a:schemeClr val="tx2">
                            <a:lumMod val="50000"/>
                          </a:schemeClr>
                        </a:solidFill>
                        <a:latin typeface="+mj-lt"/>
                      </a:endParaRPr>
                    </a:p>
                    <a:p>
                      <a:pPr marL="0" indent="0" algn="r">
                        <a:lnSpc>
                          <a:spcPct val="150000"/>
                        </a:lnSpc>
                        <a:buFontTx/>
                        <a:buNone/>
                      </a:pPr>
                      <a:r>
                        <a:rPr lang="fr-FR" baseline="0" dirty="0" smtClean="0">
                          <a:solidFill>
                            <a:schemeClr val="tx2">
                              <a:lumMod val="50000"/>
                            </a:schemeClr>
                          </a:solidFill>
                          <a:latin typeface="+mj-lt"/>
                        </a:rPr>
                        <a:t>-0,037***</a:t>
                      </a:r>
                    </a:p>
                    <a:p>
                      <a:pPr marL="0" indent="0" algn="r">
                        <a:lnSpc>
                          <a:spcPct val="150000"/>
                        </a:lnSpc>
                        <a:buFontTx/>
                        <a:buNone/>
                      </a:pPr>
                      <a:r>
                        <a:rPr lang="fr-FR" baseline="0" dirty="0" smtClean="0">
                          <a:solidFill>
                            <a:schemeClr val="tx2">
                              <a:lumMod val="50000"/>
                            </a:schemeClr>
                          </a:solidFill>
                          <a:latin typeface="+mj-lt"/>
                        </a:rPr>
                        <a:t>0,023**</a:t>
                      </a:r>
                      <a:endParaRPr lang="fr-FR" dirty="0">
                        <a:solidFill>
                          <a:schemeClr val="tx2">
                            <a:lumMod val="50000"/>
                          </a:schemeClr>
                        </a:solidFill>
                        <a:latin typeface="+mj-lt"/>
                      </a:endParaRPr>
                    </a:p>
                  </a:txBody>
                  <a:tcPr/>
                </a:tc>
                <a:tc>
                  <a:txBody>
                    <a:bodyPr/>
                    <a:lstStyle/>
                    <a:p>
                      <a:pPr algn="r">
                        <a:lnSpc>
                          <a:spcPct val="150000"/>
                        </a:lnSpc>
                      </a:pPr>
                      <a:r>
                        <a:rPr lang="fr-FR" dirty="0" smtClean="0">
                          <a:solidFill>
                            <a:schemeClr val="tx2">
                              <a:lumMod val="50000"/>
                            </a:schemeClr>
                          </a:solidFill>
                          <a:latin typeface="+mj-lt"/>
                        </a:rPr>
                        <a:t>0,101***</a:t>
                      </a:r>
                    </a:p>
                    <a:p>
                      <a:pPr algn="r">
                        <a:lnSpc>
                          <a:spcPct val="150000"/>
                        </a:lnSpc>
                      </a:pPr>
                      <a:r>
                        <a:rPr lang="fr-FR" dirty="0" smtClean="0">
                          <a:solidFill>
                            <a:schemeClr val="tx2">
                              <a:lumMod val="50000"/>
                            </a:schemeClr>
                          </a:solidFill>
                          <a:latin typeface="+mj-lt"/>
                        </a:rPr>
                        <a:t>0,026*</a:t>
                      </a:r>
                    </a:p>
                    <a:p>
                      <a:pPr algn="r">
                        <a:lnSpc>
                          <a:spcPct val="150000"/>
                        </a:lnSpc>
                      </a:pPr>
                      <a:r>
                        <a:rPr lang="fr-FR" dirty="0" smtClean="0">
                          <a:solidFill>
                            <a:schemeClr val="tx2">
                              <a:lumMod val="50000"/>
                            </a:schemeClr>
                          </a:solidFill>
                          <a:latin typeface="+mj-lt"/>
                        </a:rPr>
                        <a:t>0,025***</a:t>
                      </a:r>
                    </a:p>
                    <a:p>
                      <a:pPr algn="r">
                        <a:lnSpc>
                          <a:spcPct val="150000"/>
                        </a:lnSpc>
                      </a:pPr>
                      <a:r>
                        <a:rPr lang="fr-FR" dirty="0" smtClean="0">
                          <a:solidFill>
                            <a:schemeClr val="tx2">
                              <a:lumMod val="50000"/>
                            </a:schemeClr>
                          </a:solidFill>
                          <a:latin typeface="+mj-lt"/>
                        </a:rPr>
                        <a:t>0,0006***</a:t>
                      </a:r>
                    </a:p>
                    <a:p>
                      <a:pPr algn="r">
                        <a:lnSpc>
                          <a:spcPct val="150000"/>
                        </a:lnSpc>
                      </a:pPr>
                      <a:r>
                        <a:rPr lang="fr-FR" dirty="0" smtClean="0">
                          <a:solidFill>
                            <a:schemeClr val="tx2">
                              <a:lumMod val="50000"/>
                            </a:schemeClr>
                          </a:solidFill>
                          <a:latin typeface="+mj-lt"/>
                        </a:rPr>
                        <a:t>-0,019**</a:t>
                      </a:r>
                    </a:p>
                    <a:p>
                      <a:pPr algn="r">
                        <a:lnSpc>
                          <a:spcPct val="150000"/>
                        </a:lnSpc>
                      </a:pPr>
                      <a:r>
                        <a:rPr lang="fr-FR" dirty="0" smtClean="0">
                          <a:solidFill>
                            <a:schemeClr val="tx2">
                              <a:lumMod val="50000"/>
                            </a:schemeClr>
                          </a:solidFill>
                          <a:latin typeface="+mj-lt"/>
                        </a:rPr>
                        <a:t>-0,012</a:t>
                      </a:r>
                    </a:p>
                    <a:p>
                      <a:pPr algn="r">
                        <a:lnSpc>
                          <a:spcPct val="150000"/>
                        </a:lnSpc>
                      </a:pPr>
                      <a:r>
                        <a:rPr lang="fr-FR" dirty="0" smtClean="0">
                          <a:solidFill>
                            <a:schemeClr val="tx2">
                              <a:lumMod val="50000"/>
                            </a:schemeClr>
                          </a:solidFill>
                          <a:latin typeface="+mj-lt"/>
                        </a:rPr>
                        <a:t>-0,0019</a:t>
                      </a:r>
                    </a:p>
                    <a:p>
                      <a:pPr algn="r">
                        <a:lnSpc>
                          <a:spcPct val="150000"/>
                        </a:lnSpc>
                      </a:pPr>
                      <a:r>
                        <a:rPr lang="fr-FR" dirty="0" smtClean="0">
                          <a:solidFill>
                            <a:schemeClr val="tx2">
                              <a:lumMod val="50000"/>
                            </a:schemeClr>
                          </a:solidFill>
                          <a:latin typeface="+mj-lt"/>
                        </a:rPr>
                        <a:t>-0,013***</a:t>
                      </a:r>
                    </a:p>
                    <a:p>
                      <a:pPr algn="r">
                        <a:lnSpc>
                          <a:spcPct val="150000"/>
                        </a:lnSpc>
                      </a:pPr>
                      <a:r>
                        <a:rPr lang="fr-FR" dirty="0" smtClean="0">
                          <a:solidFill>
                            <a:schemeClr val="tx2">
                              <a:lumMod val="50000"/>
                            </a:schemeClr>
                          </a:solidFill>
                          <a:latin typeface="+mj-lt"/>
                        </a:rPr>
                        <a:t>0,0074**</a:t>
                      </a:r>
                      <a:endParaRPr lang="fr-FR" dirty="0">
                        <a:solidFill>
                          <a:schemeClr val="tx2">
                            <a:lumMod val="50000"/>
                          </a:schemeClr>
                        </a:solidFill>
                        <a:latin typeface="+mj-lt"/>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842125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17887"/>
            <a:ext cx="8229600" cy="504056"/>
          </a:xfrm>
        </p:spPr>
        <p:txBody>
          <a:bodyPr/>
          <a:lstStyle/>
          <a:p>
            <a:pPr algn="l"/>
            <a:r>
              <a:rPr lang="en-US" sz="3200" dirty="0"/>
              <a:t>Interpretation of the </a:t>
            </a:r>
            <a:r>
              <a:rPr lang="en-US" sz="3200" dirty="0" smtClean="0"/>
              <a:t>coefficients </a:t>
            </a:r>
            <a:r>
              <a:rPr lang="fr-FR" sz="3200" dirty="0" smtClean="0"/>
              <a:t>(II)</a:t>
            </a:r>
            <a:endParaRPr lang="fr-FR" sz="3200" dirty="0"/>
          </a:p>
        </p:txBody>
      </p:sp>
      <p:sp>
        <p:nvSpPr>
          <p:cNvPr id="3" name="Espace réservé du contenu 2"/>
          <p:cNvSpPr>
            <a:spLocks noGrp="1"/>
          </p:cNvSpPr>
          <p:nvPr>
            <p:ph idx="1"/>
          </p:nvPr>
        </p:nvSpPr>
        <p:spPr>
          <a:xfrm>
            <a:off x="0" y="638507"/>
            <a:ext cx="8999984" cy="6038799"/>
          </a:xfrm>
        </p:spPr>
        <p:txBody>
          <a:bodyPr>
            <a:normAutofit/>
          </a:bodyPr>
          <a:lstStyle/>
          <a:p>
            <a:pPr marL="265113" indent="-182563" algn="just">
              <a:lnSpc>
                <a:spcPct val="150000"/>
              </a:lnSpc>
            </a:pPr>
            <a:r>
              <a:rPr lang="fr-FR" sz="1800" dirty="0" err="1" smtClean="0">
                <a:solidFill>
                  <a:schemeClr val="tx1"/>
                </a:solidFill>
              </a:rPr>
              <a:t>We</a:t>
            </a:r>
            <a:r>
              <a:rPr lang="fr-FR" sz="1800" dirty="0" smtClean="0">
                <a:solidFill>
                  <a:schemeClr val="tx1"/>
                </a:solidFill>
              </a:rPr>
              <a:t> </a:t>
            </a:r>
            <a:r>
              <a:rPr lang="fr-FR" sz="1800" dirty="0" err="1" smtClean="0">
                <a:solidFill>
                  <a:schemeClr val="tx1"/>
                </a:solidFill>
              </a:rPr>
              <a:t>should</a:t>
            </a:r>
            <a:r>
              <a:rPr lang="fr-FR" sz="1800" dirty="0" smtClean="0">
                <a:solidFill>
                  <a:schemeClr val="tx1"/>
                </a:solidFill>
              </a:rPr>
              <a:t> look at </a:t>
            </a:r>
            <a:r>
              <a:rPr lang="en-US" sz="1800" dirty="0" smtClean="0">
                <a:solidFill>
                  <a:schemeClr val="tx1"/>
                </a:solidFill>
              </a:rPr>
              <a:t>the </a:t>
            </a:r>
            <a:r>
              <a:rPr lang="en-US" sz="1800" dirty="0">
                <a:solidFill>
                  <a:schemeClr val="tx1"/>
                </a:solidFill>
              </a:rPr>
              <a:t>numbers in the “Odds Ratio Estimates” </a:t>
            </a:r>
            <a:r>
              <a:rPr lang="en-US" sz="1800" dirty="0" smtClean="0">
                <a:solidFill>
                  <a:schemeClr val="tx1"/>
                </a:solidFill>
              </a:rPr>
              <a:t>table, which </a:t>
            </a:r>
            <a:r>
              <a:rPr lang="en-US" sz="1800" dirty="0">
                <a:solidFill>
                  <a:schemeClr val="tx1"/>
                </a:solidFill>
              </a:rPr>
              <a:t>are obtained from the parameter estimates by computing</a:t>
            </a:r>
            <a:r>
              <a:rPr lang="en-US" sz="1800" dirty="0" smtClean="0">
                <a:solidFill>
                  <a:schemeClr val="tx1"/>
                </a:solidFill>
              </a:rPr>
              <a:t> </a:t>
            </a:r>
            <a:r>
              <a:rPr lang="fr-FR" sz="1800" dirty="0" err="1" smtClean="0">
                <a:solidFill>
                  <a:schemeClr val="tx1"/>
                </a:solidFill>
              </a:rPr>
              <a:t>exp</a:t>
            </a:r>
            <a:r>
              <a:rPr lang="fr-FR" sz="1800" dirty="0" smtClean="0">
                <a:solidFill>
                  <a:schemeClr val="tx1"/>
                </a:solidFill>
              </a:rPr>
              <a:t>(</a:t>
            </a:r>
            <a:r>
              <a:rPr lang="fr-FR" sz="1800" dirty="0" err="1" smtClean="0">
                <a:solidFill>
                  <a:schemeClr val="tx1"/>
                </a:solidFill>
              </a:rPr>
              <a:t>estimated</a:t>
            </a:r>
            <a:r>
              <a:rPr lang="fr-FR" sz="1800" dirty="0" smtClean="0">
                <a:solidFill>
                  <a:schemeClr val="tx1"/>
                </a:solidFill>
              </a:rPr>
              <a:t> coefficient in the </a:t>
            </a:r>
            <a:r>
              <a:rPr lang="fr-FR" sz="1800" dirty="0" err="1" smtClean="0">
                <a:solidFill>
                  <a:schemeClr val="tx1"/>
                </a:solidFill>
              </a:rPr>
              <a:t>logit</a:t>
            </a:r>
            <a:r>
              <a:rPr lang="fr-FR" sz="1800" dirty="0" smtClean="0">
                <a:solidFill>
                  <a:schemeClr val="tx1"/>
                </a:solidFill>
              </a:rPr>
              <a:t> model). </a:t>
            </a:r>
            <a:r>
              <a:rPr lang="fr-FR" sz="1800" dirty="0" err="1" smtClean="0">
                <a:solidFill>
                  <a:schemeClr val="tx1"/>
                </a:solidFill>
              </a:rPr>
              <a:t>These</a:t>
            </a:r>
            <a:r>
              <a:rPr lang="fr-FR" sz="1800" dirty="0" smtClean="0">
                <a:solidFill>
                  <a:schemeClr val="tx1"/>
                </a:solidFill>
              </a:rPr>
              <a:t> </a:t>
            </a:r>
            <a:r>
              <a:rPr lang="fr-FR" sz="1800" dirty="0" err="1" smtClean="0">
                <a:solidFill>
                  <a:schemeClr val="tx1"/>
                </a:solidFill>
              </a:rPr>
              <a:t>can</a:t>
            </a:r>
            <a:r>
              <a:rPr lang="fr-FR" sz="1800" dirty="0" smtClean="0">
                <a:solidFill>
                  <a:schemeClr val="tx1"/>
                </a:solidFill>
              </a:rPr>
              <a:t> </a:t>
            </a:r>
            <a:r>
              <a:rPr lang="fr-FR" sz="1800" dirty="0" err="1" smtClean="0">
                <a:solidFill>
                  <a:schemeClr val="tx1"/>
                </a:solidFill>
              </a:rPr>
              <a:t>be</a:t>
            </a:r>
            <a:r>
              <a:rPr lang="fr-FR" sz="1800" dirty="0" smtClean="0">
                <a:solidFill>
                  <a:schemeClr val="tx1"/>
                </a:solidFill>
              </a:rPr>
              <a:t> </a:t>
            </a:r>
            <a:r>
              <a:rPr lang="fr-FR" sz="1800" dirty="0" err="1" smtClean="0">
                <a:solidFill>
                  <a:schemeClr val="tx1"/>
                </a:solidFill>
              </a:rPr>
              <a:t>seen</a:t>
            </a:r>
            <a:r>
              <a:rPr lang="fr-FR" sz="1800" dirty="0" smtClean="0">
                <a:solidFill>
                  <a:schemeClr val="tx1"/>
                </a:solidFill>
              </a:rPr>
              <a:t> as </a:t>
            </a:r>
            <a:r>
              <a:rPr lang="fr-FR" sz="1800" dirty="0" err="1" smtClean="0">
                <a:solidFill>
                  <a:schemeClr val="tx1"/>
                </a:solidFill>
              </a:rPr>
              <a:t>estimated</a:t>
            </a:r>
            <a:r>
              <a:rPr lang="fr-FR" sz="1800" dirty="0" smtClean="0">
                <a:solidFill>
                  <a:schemeClr val="tx1"/>
                </a:solidFill>
              </a:rPr>
              <a:t> </a:t>
            </a:r>
            <a:r>
              <a:rPr lang="fr-FR" sz="1800" dirty="0" err="1" smtClean="0">
                <a:solidFill>
                  <a:schemeClr val="tx1"/>
                </a:solidFill>
              </a:rPr>
              <a:t>ceteris</a:t>
            </a:r>
            <a:r>
              <a:rPr lang="fr-FR" sz="1800" dirty="0" smtClean="0">
                <a:solidFill>
                  <a:schemeClr val="tx1"/>
                </a:solidFill>
              </a:rPr>
              <a:t> </a:t>
            </a:r>
            <a:r>
              <a:rPr lang="fr-FR" sz="1800" dirty="0" err="1" smtClean="0">
                <a:solidFill>
                  <a:schemeClr val="tx1"/>
                </a:solidFill>
              </a:rPr>
              <a:t>paribus</a:t>
            </a:r>
            <a:r>
              <a:rPr lang="fr-FR" sz="1800" dirty="0" smtClean="0">
                <a:solidFill>
                  <a:schemeClr val="tx1"/>
                </a:solidFill>
              </a:rPr>
              <a:t> </a:t>
            </a:r>
            <a:r>
              <a:rPr lang="fr-FR" sz="1800" dirty="0" err="1" smtClean="0">
                <a:solidFill>
                  <a:schemeClr val="tx1"/>
                </a:solidFill>
              </a:rPr>
              <a:t>odds</a:t>
            </a:r>
            <a:r>
              <a:rPr lang="fr-FR" sz="1800" dirty="0" smtClean="0">
                <a:solidFill>
                  <a:schemeClr val="tx1"/>
                </a:solidFill>
              </a:rPr>
              <a:t> ratio </a:t>
            </a:r>
            <a:r>
              <a:rPr lang="en-US" sz="1800" dirty="0">
                <a:solidFill>
                  <a:schemeClr val="tx1"/>
                </a:solidFill>
              </a:rPr>
              <a:t>because </a:t>
            </a:r>
            <a:r>
              <a:rPr lang="en-US" sz="1800" dirty="0" smtClean="0">
                <a:solidFill>
                  <a:schemeClr val="tx1"/>
                </a:solidFill>
              </a:rPr>
              <a:t>they control </a:t>
            </a:r>
            <a:r>
              <a:rPr lang="en-US" sz="1800" dirty="0">
                <a:solidFill>
                  <a:schemeClr val="tx1"/>
                </a:solidFill>
              </a:rPr>
              <a:t>for other variables in the </a:t>
            </a:r>
            <a:r>
              <a:rPr lang="en-US" sz="1800" dirty="0" smtClean="0">
                <a:solidFill>
                  <a:schemeClr val="tx1"/>
                </a:solidFill>
              </a:rPr>
              <a:t>model.</a:t>
            </a:r>
          </a:p>
          <a:p>
            <a:pPr marL="265113" indent="-182563" algn="just">
              <a:lnSpc>
                <a:spcPct val="150000"/>
              </a:lnSpc>
            </a:pPr>
            <a:endParaRPr lang="fr-FR" sz="1800" dirty="0" smtClean="0">
              <a:solidFill>
                <a:schemeClr val="tx1"/>
              </a:solidFill>
            </a:endParaRPr>
          </a:p>
          <a:p>
            <a:pPr marL="265113" indent="-182563" algn="just">
              <a:lnSpc>
                <a:spcPct val="150000"/>
              </a:lnSpc>
            </a:pPr>
            <a:r>
              <a:rPr lang="fr-FR" sz="1800" dirty="0" smtClean="0">
                <a:solidFill>
                  <a:schemeClr val="tx1"/>
                </a:solidFill>
              </a:rPr>
              <a:t>The </a:t>
            </a:r>
            <a:r>
              <a:rPr lang="fr-FR" sz="1800" dirty="0" err="1" smtClean="0">
                <a:solidFill>
                  <a:schemeClr val="tx1"/>
                </a:solidFill>
              </a:rPr>
              <a:t>estimated</a:t>
            </a:r>
            <a:r>
              <a:rPr lang="fr-FR" sz="1800" dirty="0" smtClean="0">
                <a:solidFill>
                  <a:schemeClr val="tx1"/>
                </a:solidFill>
              </a:rPr>
              <a:t> </a:t>
            </a:r>
            <a:r>
              <a:rPr lang="fr-FR" sz="1800" dirty="0" err="1" smtClean="0">
                <a:solidFill>
                  <a:schemeClr val="tx1"/>
                </a:solidFill>
              </a:rPr>
              <a:t>odds</a:t>
            </a:r>
            <a:r>
              <a:rPr lang="fr-FR" sz="1800" dirty="0" smtClean="0">
                <a:solidFill>
                  <a:schemeClr val="tx1"/>
                </a:solidFill>
              </a:rPr>
              <a:t> ratio of 1,636 tells us </a:t>
            </a:r>
            <a:r>
              <a:rPr lang="fr-FR" sz="1800" dirty="0" err="1" smtClean="0">
                <a:solidFill>
                  <a:schemeClr val="tx1"/>
                </a:solidFill>
              </a:rPr>
              <a:t>that</a:t>
            </a:r>
            <a:r>
              <a:rPr lang="fr-FR" sz="1800" dirty="0" smtClean="0">
                <a:solidFill>
                  <a:schemeClr val="tx1"/>
                </a:solidFill>
              </a:rPr>
              <a:t> the </a:t>
            </a:r>
            <a:r>
              <a:rPr lang="fr-FR" sz="1800" dirty="0" err="1" smtClean="0">
                <a:solidFill>
                  <a:schemeClr val="tx1"/>
                </a:solidFill>
              </a:rPr>
              <a:t>predicted</a:t>
            </a:r>
            <a:r>
              <a:rPr lang="fr-FR" sz="1800" dirty="0" smtClean="0">
                <a:solidFill>
                  <a:schemeClr val="tx1"/>
                </a:solidFill>
              </a:rPr>
              <a:t> </a:t>
            </a:r>
            <a:r>
              <a:rPr lang="fr-FR" sz="1800" dirty="0" err="1" smtClean="0">
                <a:solidFill>
                  <a:schemeClr val="tx1"/>
                </a:solidFill>
              </a:rPr>
              <a:t>odds</a:t>
            </a:r>
            <a:r>
              <a:rPr lang="fr-FR" sz="1800" dirty="0" smtClean="0">
                <a:solidFill>
                  <a:schemeClr val="tx1"/>
                </a:solidFill>
              </a:rPr>
              <a:t> of a life </a:t>
            </a:r>
            <a:r>
              <a:rPr lang="fr-FR" sz="1800" dirty="0" err="1" smtClean="0">
                <a:solidFill>
                  <a:schemeClr val="tx1"/>
                </a:solidFill>
              </a:rPr>
              <a:t>insurance</a:t>
            </a:r>
            <a:r>
              <a:rPr lang="fr-FR" sz="1800" dirty="0" smtClean="0">
                <a:solidFill>
                  <a:schemeClr val="tx1"/>
                </a:solidFill>
              </a:rPr>
              <a:t> </a:t>
            </a:r>
            <a:r>
              <a:rPr lang="fr-FR" sz="1800" dirty="0" err="1" smtClean="0">
                <a:solidFill>
                  <a:schemeClr val="tx1"/>
                </a:solidFill>
              </a:rPr>
              <a:t>contract</a:t>
            </a:r>
            <a:r>
              <a:rPr lang="fr-FR" sz="1800" dirty="0" smtClean="0">
                <a:solidFill>
                  <a:schemeClr val="tx1"/>
                </a:solidFill>
              </a:rPr>
              <a:t> for « more </a:t>
            </a:r>
            <a:r>
              <a:rPr lang="fr-FR" sz="1800" dirty="0" err="1" smtClean="0">
                <a:solidFill>
                  <a:schemeClr val="tx1"/>
                </a:solidFill>
              </a:rPr>
              <a:t>than</a:t>
            </a:r>
            <a:r>
              <a:rPr lang="fr-FR" sz="1800" dirty="0" smtClean="0">
                <a:solidFill>
                  <a:schemeClr val="tx1"/>
                </a:solidFill>
              </a:rPr>
              <a:t> 55 </a:t>
            </a:r>
            <a:r>
              <a:rPr lang="fr-FR" sz="1800" dirty="0" err="1" smtClean="0">
                <a:solidFill>
                  <a:schemeClr val="tx1"/>
                </a:solidFill>
              </a:rPr>
              <a:t>years</a:t>
            </a:r>
            <a:r>
              <a:rPr lang="fr-FR" sz="1800" dirty="0" smtClean="0">
                <a:solidFill>
                  <a:schemeClr val="tx1"/>
                </a:solidFill>
              </a:rPr>
              <a:t> </a:t>
            </a:r>
            <a:r>
              <a:rPr lang="fr-FR" sz="1800" dirty="0" err="1" smtClean="0">
                <a:solidFill>
                  <a:schemeClr val="tx1"/>
                </a:solidFill>
              </a:rPr>
              <a:t>old</a:t>
            </a:r>
            <a:r>
              <a:rPr lang="fr-FR" sz="1800" dirty="0" smtClean="0">
                <a:solidFill>
                  <a:schemeClr val="tx1"/>
                </a:solidFill>
              </a:rPr>
              <a:t> » </a:t>
            </a:r>
            <a:r>
              <a:rPr lang="fr-FR" sz="1800" dirty="0" err="1" smtClean="0">
                <a:solidFill>
                  <a:schemeClr val="tx1"/>
                </a:solidFill>
              </a:rPr>
              <a:t>households</a:t>
            </a:r>
            <a:r>
              <a:rPr lang="fr-FR" sz="1800" dirty="0" smtClean="0">
                <a:solidFill>
                  <a:schemeClr val="tx1"/>
                </a:solidFill>
              </a:rPr>
              <a:t>, are 1,636 times the </a:t>
            </a:r>
            <a:r>
              <a:rPr lang="fr-FR" sz="1800" dirty="0" err="1" smtClean="0">
                <a:solidFill>
                  <a:schemeClr val="tx1"/>
                </a:solidFill>
              </a:rPr>
              <a:t>odds</a:t>
            </a:r>
            <a:r>
              <a:rPr lang="fr-FR" sz="1800" dirty="0" smtClean="0">
                <a:solidFill>
                  <a:schemeClr val="tx1"/>
                </a:solidFill>
              </a:rPr>
              <a:t> for </a:t>
            </a:r>
            <a:r>
              <a:rPr lang="fr-FR" sz="1800" dirty="0" err="1" smtClean="0">
                <a:solidFill>
                  <a:schemeClr val="tx1"/>
                </a:solidFill>
              </a:rPr>
              <a:t>younger</a:t>
            </a:r>
            <a:r>
              <a:rPr lang="fr-FR" sz="1800" dirty="0" smtClean="0">
                <a:solidFill>
                  <a:schemeClr val="tx1"/>
                </a:solidFill>
              </a:rPr>
              <a:t> </a:t>
            </a:r>
            <a:r>
              <a:rPr lang="fr-FR" sz="1800" dirty="0" err="1" smtClean="0">
                <a:solidFill>
                  <a:schemeClr val="tx1"/>
                </a:solidFill>
              </a:rPr>
              <a:t>households</a:t>
            </a:r>
            <a:r>
              <a:rPr lang="fr-FR" sz="1800" dirty="0" smtClean="0">
                <a:solidFill>
                  <a:schemeClr val="tx1"/>
                </a:solidFill>
              </a:rPr>
              <a:t>. </a:t>
            </a:r>
          </a:p>
          <a:p>
            <a:pPr marL="265113" indent="-182563" algn="just">
              <a:lnSpc>
                <a:spcPct val="150000"/>
              </a:lnSpc>
            </a:pPr>
            <a:endParaRPr lang="fr-FR" sz="1800" dirty="0" smtClean="0">
              <a:solidFill>
                <a:schemeClr val="tx1"/>
              </a:solidFill>
            </a:endParaRPr>
          </a:p>
          <a:p>
            <a:pPr marL="265113" indent="-182563" algn="just">
              <a:lnSpc>
                <a:spcPct val="150000"/>
              </a:lnSpc>
            </a:pPr>
            <a:r>
              <a:rPr lang="en-US" sz="1800" dirty="0" smtClean="0">
                <a:solidFill>
                  <a:schemeClr val="tx1"/>
                </a:solidFill>
              </a:rPr>
              <a:t>In other </a:t>
            </a:r>
            <a:r>
              <a:rPr lang="en-US" sz="1800" dirty="0">
                <a:solidFill>
                  <a:schemeClr val="tx1"/>
                </a:solidFill>
              </a:rPr>
              <a:t>words, the odds of a </a:t>
            </a:r>
            <a:r>
              <a:rPr lang="en-US" sz="1800" dirty="0" smtClean="0">
                <a:solidFill>
                  <a:schemeClr val="tx1"/>
                </a:solidFill>
              </a:rPr>
              <a:t>life insurance contract for “old” heads of household are 64% higher </a:t>
            </a:r>
            <a:r>
              <a:rPr lang="en-US" sz="1800" dirty="0">
                <a:solidFill>
                  <a:schemeClr val="tx1"/>
                </a:solidFill>
              </a:rPr>
              <a:t>than the </a:t>
            </a:r>
            <a:r>
              <a:rPr lang="en-US" sz="1800" dirty="0" smtClean="0">
                <a:solidFill>
                  <a:schemeClr val="tx1"/>
                </a:solidFill>
              </a:rPr>
              <a:t>odds for other households. This is the best estimate of the effect of this variable</a:t>
            </a:r>
            <a:r>
              <a:rPr lang="fr-FR" sz="1800" dirty="0" smtClean="0">
                <a:solidFill>
                  <a:schemeClr val="tx1"/>
                </a:solidFill>
              </a:rPr>
              <a:t>.</a:t>
            </a:r>
          </a:p>
          <a:p>
            <a:pPr marL="265113" indent="-182563" algn="just">
              <a:lnSpc>
                <a:spcPct val="150000"/>
              </a:lnSpc>
            </a:pPr>
            <a:endParaRPr lang="fr-FR" sz="1800" dirty="0" smtClean="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6029463"/>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2320" y="26700"/>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123452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17887"/>
            <a:ext cx="8229600" cy="504056"/>
          </a:xfrm>
        </p:spPr>
        <p:txBody>
          <a:bodyPr/>
          <a:lstStyle/>
          <a:p>
            <a:pPr algn="l"/>
            <a:r>
              <a:rPr lang="en-US" sz="3200" dirty="0"/>
              <a:t>Interpretation of the </a:t>
            </a:r>
            <a:r>
              <a:rPr lang="en-US" sz="3200" dirty="0" smtClean="0"/>
              <a:t>coefficients </a:t>
            </a:r>
            <a:r>
              <a:rPr lang="fr-FR" sz="3200" dirty="0" smtClean="0"/>
              <a:t>(III)</a:t>
            </a:r>
            <a:endParaRPr lang="fr-FR" sz="3200"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0" y="638507"/>
                <a:ext cx="8999984" cy="6038799"/>
              </a:xfrm>
            </p:spPr>
            <p:txBody>
              <a:bodyPr>
                <a:normAutofit/>
              </a:bodyPr>
              <a:lstStyle/>
              <a:p>
                <a:pPr marL="265113" indent="-182563" algn="just">
                  <a:lnSpc>
                    <a:spcPct val="150000"/>
                  </a:lnSpc>
                </a:pPr>
                <a:r>
                  <a:rPr lang="fr-FR" sz="1800" dirty="0" smtClean="0">
                    <a:solidFill>
                      <a:schemeClr val="tx1"/>
                    </a:solidFill>
                  </a:rPr>
                  <a:t>How </a:t>
                </a:r>
                <a:r>
                  <a:rPr lang="fr-FR" sz="1800" dirty="0" err="1" smtClean="0">
                    <a:solidFill>
                      <a:schemeClr val="tx1"/>
                    </a:solidFill>
                  </a:rPr>
                  <a:t>interpreting</a:t>
                </a:r>
                <a:r>
                  <a:rPr lang="fr-FR" sz="1800" dirty="0" smtClean="0">
                    <a:solidFill>
                      <a:schemeClr val="tx1"/>
                    </a:solidFill>
                  </a:rPr>
                  <a:t> </a:t>
                </a:r>
                <a:r>
                  <a:rPr lang="en-US" sz="1800" dirty="0" smtClean="0">
                    <a:solidFill>
                      <a:schemeClr val="tx1"/>
                    </a:solidFill>
                  </a:rPr>
                  <a:t>the </a:t>
                </a:r>
                <a:r>
                  <a:rPr lang="en-US" sz="1800" dirty="0">
                    <a:solidFill>
                      <a:schemeClr val="tx1"/>
                    </a:solidFill>
                  </a:rPr>
                  <a:t>coefficient for the </a:t>
                </a:r>
                <a:r>
                  <a:rPr lang="en-US" sz="1800" dirty="0" smtClean="0">
                    <a:solidFill>
                      <a:schemeClr val="tx1"/>
                    </a:solidFill>
                  </a:rPr>
                  <a:t>variable SCOPT (time preference), </a:t>
                </a:r>
                <a:r>
                  <a:rPr lang="en-US" sz="1800" dirty="0">
                    <a:solidFill>
                      <a:schemeClr val="tx1"/>
                    </a:solidFill>
                  </a:rPr>
                  <a:t>which is statistically significant at the .</a:t>
                </a:r>
                <a:r>
                  <a:rPr lang="en-US" sz="1800" dirty="0" smtClean="0">
                    <a:solidFill>
                      <a:schemeClr val="tx1"/>
                    </a:solidFill>
                  </a:rPr>
                  <a:t>01 level</a:t>
                </a:r>
                <a:r>
                  <a:rPr lang="en-US" sz="1800" dirty="0">
                    <a:solidFill>
                      <a:schemeClr val="tx1"/>
                    </a:solidFill>
                  </a:rPr>
                  <a:t>? Recall that this variable is </a:t>
                </a:r>
                <a:r>
                  <a:rPr lang="en-US" sz="1800" dirty="0" smtClean="0">
                    <a:solidFill>
                      <a:schemeClr val="tx1"/>
                    </a:solidFill>
                  </a:rPr>
                  <a:t>a score measured on a real scale. </a:t>
                </a:r>
              </a:p>
              <a:p>
                <a:pPr marL="265113" indent="-182563" algn="just">
                  <a:lnSpc>
                    <a:spcPct val="150000"/>
                  </a:lnSpc>
                </a:pPr>
                <a:r>
                  <a:rPr lang="en-US" sz="1800" dirty="0" smtClean="0">
                    <a:solidFill>
                      <a:schemeClr val="tx1"/>
                    </a:solidFill>
                  </a:rPr>
                  <a:t>For </a:t>
                </a:r>
                <a:r>
                  <a:rPr lang="en-US" sz="1800" dirty="0">
                    <a:solidFill>
                      <a:schemeClr val="tx1"/>
                    </a:solidFill>
                  </a:rPr>
                  <a:t>quantitative variables</a:t>
                </a:r>
                <a:r>
                  <a:rPr lang="en-US" sz="1800" dirty="0" smtClean="0">
                    <a:solidFill>
                      <a:schemeClr val="tx1"/>
                    </a:solidFill>
                  </a:rPr>
                  <a:t>, it’s </a:t>
                </a:r>
                <a:r>
                  <a:rPr lang="en-US" sz="1800" dirty="0">
                    <a:solidFill>
                      <a:schemeClr val="tx1"/>
                    </a:solidFill>
                  </a:rPr>
                  <a:t>helpful to </a:t>
                </a:r>
                <a:r>
                  <a:rPr lang="en-US" sz="1800" dirty="0" smtClean="0">
                    <a:solidFill>
                      <a:schemeClr val="tx1"/>
                    </a:solidFill>
                  </a:rPr>
                  <a:t>take the formula from the marginal change for odds, subtract </a:t>
                </a:r>
                <a:r>
                  <a:rPr lang="en-US" sz="1800" dirty="0">
                    <a:solidFill>
                      <a:schemeClr val="tx1"/>
                    </a:solidFill>
                  </a:rPr>
                  <a:t>1 from the odds ratio and multiply by 100, that is, calculate </a:t>
                </a:r>
                <a:r>
                  <a:rPr lang="en-US" sz="1800" dirty="0" smtClean="0">
                    <a:solidFill>
                      <a:schemeClr val="tx1"/>
                    </a:solidFill>
                  </a:rPr>
                  <a:t>100(</a:t>
                </a:r>
                <a14:m>
                  <m:oMath xmlns:m="http://schemas.openxmlformats.org/officeDocument/2006/math">
                    <m:r>
                      <a:rPr lang="fr-FR" sz="1800" b="0" i="1" smtClean="0">
                        <a:solidFill>
                          <a:schemeClr val="tx1"/>
                        </a:solidFill>
                        <a:latin typeface="Cambria Math" panose="02040503050406030204" pitchFamily="18" charset="0"/>
                      </a:rPr>
                      <m:t>𝑒𝑥𝑝</m:t>
                    </m:r>
                    <m:r>
                      <a:rPr lang="fr-FR" sz="1800" b="0" i="1" smtClean="0">
                        <a:solidFill>
                          <a:schemeClr val="tx1"/>
                        </a:solidFill>
                        <a:latin typeface="Cambria Math" panose="02040503050406030204" pitchFamily="18" charset="0"/>
                        <a:ea typeface="Cambria Math" panose="02040503050406030204" pitchFamily="18" charset="0"/>
                      </a:rPr>
                      <m:t>𝛽</m:t>
                    </m:r>
                  </m:oMath>
                </a14:m>
                <a:r>
                  <a:rPr lang="en-US" sz="1800" dirty="0" smtClean="0">
                    <a:solidFill>
                      <a:schemeClr val="tx1"/>
                    </a:solidFill>
                  </a:rPr>
                  <a:t>–</a:t>
                </a:r>
                <a:r>
                  <a:rPr lang="en-US" sz="1800" dirty="0">
                    <a:solidFill>
                      <a:schemeClr val="tx1"/>
                    </a:solidFill>
                  </a:rPr>
                  <a:t>1</a:t>
                </a:r>
                <a:r>
                  <a:rPr lang="en-US" sz="1800" dirty="0" smtClean="0">
                    <a:solidFill>
                      <a:schemeClr val="tx1"/>
                    </a:solidFill>
                  </a:rPr>
                  <a:t>). This </a:t>
                </a:r>
                <a:r>
                  <a:rPr lang="en-US" sz="1800" dirty="0">
                    <a:solidFill>
                      <a:schemeClr val="tx1"/>
                    </a:solidFill>
                  </a:rPr>
                  <a:t>tells us the </a:t>
                </a:r>
                <a:r>
                  <a:rPr lang="en-US" sz="1800" b="1" dirty="0">
                    <a:solidFill>
                      <a:schemeClr val="tx1"/>
                    </a:solidFill>
                  </a:rPr>
                  <a:t>percent change </a:t>
                </a:r>
                <a:r>
                  <a:rPr lang="en-US" sz="1800" dirty="0">
                    <a:solidFill>
                      <a:schemeClr val="tx1"/>
                    </a:solidFill>
                  </a:rPr>
                  <a:t>in the odds for each 1-unit increase in the </a:t>
                </a:r>
                <a:r>
                  <a:rPr lang="en-US" sz="1800" dirty="0" smtClean="0">
                    <a:solidFill>
                      <a:schemeClr val="tx1"/>
                    </a:solidFill>
                  </a:rPr>
                  <a:t>independent variable</a:t>
                </a:r>
                <a:r>
                  <a:rPr lang="en-US" sz="1800" dirty="0">
                    <a:solidFill>
                      <a:schemeClr val="tx1"/>
                    </a:solidFill>
                  </a:rPr>
                  <a:t>. In this case, we find that a 1-unit increase in the </a:t>
                </a:r>
                <a:r>
                  <a:rPr lang="en-US" sz="1800" dirty="0" smtClean="0">
                    <a:solidFill>
                      <a:schemeClr val="tx1"/>
                    </a:solidFill>
                  </a:rPr>
                  <a:t>SCOPT score </a:t>
                </a:r>
                <a:r>
                  <a:rPr lang="en-US" sz="1800" dirty="0">
                    <a:solidFill>
                      <a:schemeClr val="tx1"/>
                    </a:solidFill>
                  </a:rPr>
                  <a:t>is associated </a:t>
                </a:r>
                <a:r>
                  <a:rPr lang="en-US" sz="1800" dirty="0" smtClean="0">
                    <a:solidFill>
                      <a:schemeClr val="tx1"/>
                    </a:solidFill>
                  </a:rPr>
                  <a:t>with a 6% decrease </a:t>
                </a:r>
                <a:r>
                  <a:rPr lang="en-US" sz="1800" dirty="0">
                    <a:solidFill>
                      <a:schemeClr val="tx1"/>
                    </a:solidFill>
                  </a:rPr>
                  <a:t>in the predicted odds of </a:t>
                </a:r>
                <a:r>
                  <a:rPr lang="en-US" sz="1800" dirty="0" smtClean="0">
                    <a:solidFill>
                      <a:schemeClr val="tx1"/>
                    </a:solidFill>
                  </a:rPr>
                  <a:t>possession of life insurance contract. </a:t>
                </a:r>
              </a:p>
              <a:p>
                <a:pPr marL="265113" indent="-182563" algn="just">
                  <a:lnSpc>
                    <a:spcPct val="150000"/>
                  </a:lnSpc>
                </a:pPr>
                <a:r>
                  <a:rPr lang="en-US" sz="1800" dirty="0" smtClean="0">
                    <a:solidFill>
                      <a:schemeClr val="tx1"/>
                    </a:solidFill>
                  </a:rPr>
                  <a:t>Note </a:t>
                </a:r>
                <a:r>
                  <a:rPr lang="en-US" sz="1800" dirty="0">
                    <a:solidFill>
                      <a:schemeClr val="tx1"/>
                    </a:solidFill>
                  </a:rPr>
                  <a:t>that if </a:t>
                </a:r>
                <a:r>
                  <a:rPr lang="en-US" sz="1800" dirty="0" smtClean="0">
                    <a:solidFill>
                      <a:schemeClr val="tx1"/>
                    </a:solidFill>
                  </a:rPr>
                  <a:t>an estimated coefficient is significantly </a:t>
                </a:r>
                <a:r>
                  <a:rPr lang="en-US" sz="1800" dirty="0">
                    <a:solidFill>
                      <a:schemeClr val="tx1"/>
                    </a:solidFill>
                  </a:rPr>
                  <a:t>different from 0, then the corresponding odds ratio is significantly </a:t>
                </a:r>
                <a:r>
                  <a:rPr lang="en-US" sz="1800" dirty="0" smtClean="0">
                    <a:solidFill>
                      <a:schemeClr val="tx1"/>
                    </a:solidFill>
                  </a:rPr>
                  <a:t>different from </a:t>
                </a:r>
                <a:r>
                  <a:rPr lang="en-US" sz="1800" dirty="0">
                    <a:solidFill>
                      <a:schemeClr val="tx1"/>
                    </a:solidFill>
                  </a:rPr>
                  <a:t>1. There is no need for a separate test for the odds ratio</a:t>
                </a:r>
                <a:r>
                  <a:rPr lang="en-US" sz="1800" dirty="0" smtClean="0">
                    <a:solidFill>
                      <a:schemeClr val="tx1"/>
                    </a:solidFill>
                  </a:rPr>
                  <a:t>.</a:t>
                </a:r>
              </a:p>
              <a:p>
                <a:pPr marL="82550" indent="0" algn="just">
                  <a:lnSpc>
                    <a:spcPct val="150000"/>
                  </a:lnSpc>
                  <a:buNone/>
                </a:pPr>
                <a:endParaRPr lang="fr-FR" sz="1800" dirty="0" smtClean="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0" y="638507"/>
                <a:ext cx="8999984" cy="6038799"/>
              </a:xfrm>
              <a:blipFill>
                <a:blip r:embed="rId2"/>
                <a:stretch>
                  <a:fillRect r="-542"/>
                </a:stretch>
              </a:blipFill>
            </p:spPr>
            <p:txBody>
              <a:bodyPr/>
              <a:lstStyle/>
              <a:p>
                <a:r>
                  <a:rPr lang="fr-FR">
                    <a:noFill/>
                  </a:rPr>
                  <a:t> </a:t>
                </a:r>
              </a:p>
            </p:txBody>
          </p:sp>
        </mc:Fallback>
      </mc:AlternateContent>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3827" y="6522766"/>
            <a:ext cx="1403648" cy="828537"/>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52320" y="35089"/>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81033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17887"/>
            <a:ext cx="8229600" cy="504056"/>
          </a:xfrm>
        </p:spPr>
        <p:txBody>
          <a:bodyPr/>
          <a:lstStyle/>
          <a:p>
            <a:pPr algn="l"/>
            <a:r>
              <a:rPr lang="fr-FR" sz="3200" dirty="0"/>
              <a:t>Marginal </a:t>
            </a:r>
            <a:r>
              <a:rPr lang="fr-FR" sz="3200" dirty="0" err="1" smtClean="0"/>
              <a:t>effects</a:t>
            </a:r>
            <a:r>
              <a:rPr lang="fr-FR" sz="3200" dirty="0" smtClean="0"/>
              <a:t> (</a:t>
            </a:r>
            <a:r>
              <a:rPr lang="fr-FR" sz="3200" dirty="0"/>
              <a:t>I</a:t>
            </a:r>
            <a:r>
              <a:rPr lang="fr-FR" sz="3200" dirty="0" smtClean="0"/>
              <a:t>)</a:t>
            </a:r>
            <a:endParaRPr lang="fr-FR" sz="3200"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0" y="638507"/>
                <a:ext cx="8999984" cy="6038799"/>
              </a:xfrm>
            </p:spPr>
            <p:txBody>
              <a:bodyPr>
                <a:normAutofit/>
              </a:bodyPr>
              <a:lstStyle/>
              <a:p>
                <a:pPr marL="265113" indent="-182563" algn="just">
                  <a:lnSpc>
                    <a:spcPct val="150000"/>
                  </a:lnSpc>
                </a:pPr>
                <a:r>
                  <a:rPr lang="en-US" sz="1800" dirty="0">
                    <a:solidFill>
                      <a:schemeClr val="tx1"/>
                    </a:solidFill>
                  </a:rPr>
                  <a:t>If one seeks to interpret logistic models in terms of probability, one should calculate marginal effects. To do this, we have to use the marginal effect </a:t>
                </a:r>
                <a:r>
                  <a:rPr lang="en-US" sz="1800" dirty="0" smtClean="0">
                    <a:solidFill>
                      <a:schemeClr val="tx1"/>
                    </a:solidFill>
                  </a:rPr>
                  <a:t>formula</a:t>
                </a:r>
                <a:endParaRPr lang="fr-FR" sz="1800" i="1" dirty="0" smtClean="0">
                  <a:solidFill>
                    <a:schemeClr val="tx1"/>
                  </a:solidFill>
                  <a:latin typeface="Cambria Math" panose="02040503050406030204" pitchFamily="18" charset="0"/>
                </a:endParaRPr>
              </a:p>
              <a:p>
                <a:pPr marL="82550" indent="0" algn="just">
                  <a:lnSpc>
                    <a:spcPct val="150000"/>
                  </a:lnSpc>
                  <a:buNone/>
                </a:pPr>
                <a14:m>
                  <m:oMathPara xmlns:m="http://schemas.openxmlformats.org/officeDocument/2006/math">
                    <m:oMathParaPr>
                      <m:jc m:val="centerGroup"/>
                    </m:oMathParaPr>
                    <m:oMath xmlns:m="http://schemas.openxmlformats.org/officeDocument/2006/math">
                      <m:f>
                        <m:fPr>
                          <m:ctrlPr>
                            <a:rPr lang="fr-FR" sz="1800" i="1">
                              <a:solidFill>
                                <a:schemeClr val="tx1"/>
                              </a:solidFill>
                              <a:latin typeface="Cambria Math" panose="02040503050406030204" pitchFamily="18" charset="0"/>
                            </a:rPr>
                          </m:ctrlPr>
                        </m:fPr>
                        <m:num>
                          <m:r>
                            <a:rPr lang="en-US" sz="1800" i="1">
                              <a:solidFill>
                                <a:schemeClr val="tx1"/>
                              </a:solidFill>
                              <a:latin typeface="Cambria Math"/>
                            </a:rPr>
                            <m:t>𝜕</m:t>
                          </m:r>
                          <m:sSub>
                            <m:sSubPr>
                              <m:ctrlPr>
                                <a:rPr lang="fr-FR" sz="1800" i="1">
                                  <a:solidFill>
                                    <a:schemeClr val="tx1"/>
                                  </a:solidFill>
                                  <a:latin typeface="Cambria Math" panose="02040503050406030204" pitchFamily="18" charset="0"/>
                                </a:rPr>
                              </m:ctrlPr>
                            </m:sSubPr>
                            <m:e>
                              <m:r>
                                <a:rPr lang="en-US" sz="1800" i="1">
                                  <a:solidFill>
                                    <a:schemeClr val="tx1"/>
                                  </a:solidFill>
                                  <a:latin typeface="Cambria Math"/>
                                </a:rPr>
                                <m:t>𝑝</m:t>
                              </m:r>
                            </m:e>
                            <m:sub>
                              <m:r>
                                <a:rPr lang="en-US" sz="1800" i="1">
                                  <a:solidFill>
                                    <a:schemeClr val="tx1"/>
                                  </a:solidFill>
                                  <a:latin typeface="Cambria Math"/>
                                </a:rPr>
                                <m:t>𝑖</m:t>
                              </m:r>
                            </m:sub>
                          </m:sSub>
                        </m:num>
                        <m:den>
                          <m:r>
                            <a:rPr lang="en-US" sz="1800" i="1">
                              <a:solidFill>
                                <a:schemeClr val="tx1"/>
                              </a:solidFill>
                              <a:latin typeface="Cambria Math"/>
                            </a:rPr>
                            <m:t>𝜕</m:t>
                          </m:r>
                          <m:sSup>
                            <m:sSupPr>
                              <m:ctrlPr>
                                <a:rPr lang="fr-FR" sz="1800" i="1">
                                  <a:solidFill>
                                    <a:schemeClr val="tx1"/>
                                  </a:solidFill>
                                  <a:latin typeface="Cambria Math" panose="02040503050406030204" pitchFamily="18" charset="0"/>
                                </a:rPr>
                              </m:ctrlPr>
                            </m:sSupPr>
                            <m:e>
                              <m:r>
                                <a:rPr lang="en-US" sz="1800" i="1">
                                  <a:solidFill>
                                    <a:schemeClr val="tx1"/>
                                  </a:solidFill>
                                  <a:latin typeface="Cambria Math"/>
                                </a:rPr>
                                <m:t>𝑥𝑖</m:t>
                              </m:r>
                            </m:e>
                            <m:sup>
                              <m:r>
                                <a:rPr lang="en-US" sz="1800" i="1">
                                  <a:solidFill>
                                    <a:schemeClr val="tx1"/>
                                  </a:solidFill>
                                  <a:latin typeface="Cambria Math"/>
                                </a:rPr>
                                <m:t>𝑗</m:t>
                              </m:r>
                            </m:sup>
                          </m:sSup>
                        </m:den>
                      </m:f>
                      <m:r>
                        <a:rPr lang="en-US" sz="1800">
                          <a:solidFill>
                            <a:schemeClr val="tx1"/>
                          </a:solidFill>
                          <a:latin typeface="Cambria Math"/>
                        </a:rPr>
                        <m:t>=</m:t>
                      </m:r>
                      <m:sSub>
                        <m:sSubPr>
                          <m:ctrlPr>
                            <a:rPr lang="fr-FR" sz="1800" i="1">
                              <a:solidFill>
                                <a:schemeClr val="tx1"/>
                              </a:solidFill>
                              <a:latin typeface="Cambria Math" panose="02040503050406030204" pitchFamily="18" charset="0"/>
                            </a:rPr>
                          </m:ctrlPr>
                        </m:sSubPr>
                        <m:e>
                          <m:r>
                            <a:rPr lang="en-US" sz="1800" i="1">
                              <a:solidFill>
                                <a:schemeClr val="tx1"/>
                              </a:solidFill>
                              <a:latin typeface="Cambria Math"/>
                            </a:rPr>
                            <m:t>𝑝</m:t>
                          </m:r>
                        </m:e>
                        <m:sub>
                          <m:r>
                            <a:rPr lang="en-US" sz="1800" i="1">
                              <a:solidFill>
                                <a:schemeClr val="tx1"/>
                              </a:solidFill>
                              <a:latin typeface="Cambria Math"/>
                            </a:rPr>
                            <m:t>𝑖</m:t>
                          </m:r>
                        </m:sub>
                      </m:sSub>
                      <m:d>
                        <m:dPr>
                          <m:ctrlPr>
                            <a:rPr lang="fr-FR" sz="1800" i="1">
                              <a:solidFill>
                                <a:schemeClr val="tx1"/>
                              </a:solidFill>
                              <a:latin typeface="Cambria Math" panose="02040503050406030204" pitchFamily="18" charset="0"/>
                            </a:rPr>
                          </m:ctrlPr>
                        </m:dPr>
                        <m:e>
                          <m:r>
                            <a:rPr lang="en-US" sz="1800" i="1">
                              <a:solidFill>
                                <a:schemeClr val="tx1"/>
                              </a:solidFill>
                              <a:latin typeface="Cambria Math"/>
                            </a:rPr>
                            <m:t>1−</m:t>
                          </m:r>
                          <m:sSub>
                            <m:sSubPr>
                              <m:ctrlPr>
                                <a:rPr lang="fr-FR" sz="1800" i="1">
                                  <a:solidFill>
                                    <a:schemeClr val="tx1"/>
                                  </a:solidFill>
                                  <a:latin typeface="Cambria Math" panose="02040503050406030204" pitchFamily="18" charset="0"/>
                                </a:rPr>
                              </m:ctrlPr>
                            </m:sSubPr>
                            <m:e>
                              <m:r>
                                <a:rPr lang="en-US" sz="1800" i="1">
                                  <a:solidFill>
                                    <a:schemeClr val="tx1"/>
                                  </a:solidFill>
                                  <a:latin typeface="Cambria Math"/>
                                </a:rPr>
                                <m:t>𝑝</m:t>
                              </m:r>
                            </m:e>
                            <m:sub>
                              <m:r>
                                <a:rPr lang="en-US" sz="1800" i="1">
                                  <a:solidFill>
                                    <a:schemeClr val="tx1"/>
                                  </a:solidFill>
                                  <a:latin typeface="Cambria Math"/>
                                </a:rPr>
                                <m:t>𝑖</m:t>
                              </m:r>
                            </m:sub>
                          </m:sSub>
                        </m:e>
                      </m:d>
                      <m:sSub>
                        <m:sSubPr>
                          <m:ctrlPr>
                            <a:rPr lang="fr-FR" sz="1800" i="1">
                              <a:solidFill>
                                <a:schemeClr val="tx1"/>
                              </a:solidFill>
                              <a:latin typeface="Cambria Math" panose="02040503050406030204" pitchFamily="18" charset="0"/>
                            </a:rPr>
                          </m:ctrlPr>
                        </m:sSubPr>
                        <m:e>
                          <m:r>
                            <a:rPr lang="en-US" sz="1800" i="1">
                              <a:solidFill>
                                <a:schemeClr val="tx1"/>
                              </a:solidFill>
                              <a:latin typeface="Cambria Math"/>
                            </a:rPr>
                            <m:t>𝛽</m:t>
                          </m:r>
                        </m:e>
                        <m:sub>
                          <m:r>
                            <a:rPr lang="en-US" sz="1800" i="1">
                              <a:solidFill>
                                <a:schemeClr val="tx1"/>
                              </a:solidFill>
                              <a:latin typeface="Cambria Math"/>
                            </a:rPr>
                            <m:t>𝑗</m:t>
                          </m:r>
                        </m:sub>
                      </m:sSub>
                    </m:oMath>
                  </m:oMathPara>
                </a14:m>
                <a:endParaRPr lang="fr-FR" sz="1800" dirty="0">
                  <a:solidFill>
                    <a:schemeClr val="tx1"/>
                  </a:solidFill>
                </a:endParaRPr>
              </a:p>
              <a:p>
                <a:pPr marL="265113" indent="-182563" algn="just">
                  <a:lnSpc>
                    <a:spcPct val="150000"/>
                  </a:lnSpc>
                </a:pPr>
                <a:r>
                  <a:rPr lang="en-US" sz="1800" dirty="0">
                    <a:solidFill>
                      <a:schemeClr val="tx1"/>
                    </a:solidFill>
                  </a:rPr>
                  <a:t>This equation says that the change in the probability for a 1-unit increase in </a:t>
                </a:r>
                <a14:m>
                  <m:oMath xmlns:m="http://schemas.openxmlformats.org/officeDocument/2006/math">
                    <m:sSup>
                      <m:sSupPr>
                        <m:ctrlPr>
                          <a:rPr lang="en-US" sz="1800" i="1" smtClean="0">
                            <a:solidFill>
                              <a:schemeClr val="tx1"/>
                            </a:solidFill>
                            <a:latin typeface="Cambria Math" panose="02040503050406030204" pitchFamily="18" charset="0"/>
                          </a:rPr>
                        </m:ctrlPr>
                      </m:sSupPr>
                      <m:e>
                        <m:r>
                          <a:rPr lang="fr-FR" sz="1800" b="0" i="1" smtClean="0">
                            <a:solidFill>
                              <a:schemeClr val="tx1"/>
                            </a:solidFill>
                            <a:latin typeface="Cambria Math" panose="02040503050406030204" pitchFamily="18" charset="0"/>
                          </a:rPr>
                          <m:t>𝑥</m:t>
                        </m:r>
                      </m:e>
                      <m:sup>
                        <m:r>
                          <a:rPr lang="fr-FR" sz="1800" b="0" i="1" smtClean="0">
                            <a:solidFill>
                              <a:schemeClr val="tx1"/>
                            </a:solidFill>
                            <a:latin typeface="Cambria Math" panose="02040503050406030204" pitchFamily="18" charset="0"/>
                          </a:rPr>
                          <m:t>𝑗</m:t>
                        </m:r>
                      </m:sup>
                    </m:sSup>
                  </m:oMath>
                </a14:m>
                <a:r>
                  <a:rPr lang="en-US" sz="1800" dirty="0" smtClean="0">
                    <a:solidFill>
                      <a:schemeClr val="tx1"/>
                    </a:solidFill>
                  </a:rPr>
                  <a:t> depends </a:t>
                </a:r>
                <a:r>
                  <a:rPr lang="en-US" sz="1800" dirty="0">
                    <a:solidFill>
                      <a:schemeClr val="tx1"/>
                    </a:solidFill>
                  </a:rPr>
                  <a:t>on </a:t>
                </a:r>
                <a:r>
                  <a:rPr lang="en-US" sz="1800" dirty="0" smtClean="0">
                    <a:solidFill>
                      <a:schemeClr val="tx1"/>
                    </a:solidFill>
                  </a:rPr>
                  <a:t>the logistic </a:t>
                </a:r>
                <a:r>
                  <a:rPr lang="en-US" sz="1800" dirty="0">
                    <a:solidFill>
                      <a:schemeClr val="tx1"/>
                    </a:solidFill>
                  </a:rPr>
                  <a:t>regression coefficient for </a:t>
                </a:r>
                <a14:m>
                  <m:oMath xmlns:m="http://schemas.openxmlformats.org/officeDocument/2006/math">
                    <m:sSup>
                      <m:sSupPr>
                        <m:ctrlPr>
                          <a:rPr lang="en-US" sz="1800" i="1">
                            <a:solidFill>
                              <a:schemeClr val="tx1"/>
                            </a:solidFill>
                            <a:latin typeface="Cambria Math" panose="02040503050406030204" pitchFamily="18" charset="0"/>
                          </a:rPr>
                        </m:ctrlPr>
                      </m:sSupPr>
                      <m:e>
                        <m:r>
                          <a:rPr lang="fr-FR" sz="1800" i="1">
                            <a:solidFill>
                              <a:schemeClr val="tx1"/>
                            </a:solidFill>
                            <a:latin typeface="Cambria Math" panose="02040503050406030204" pitchFamily="18" charset="0"/>
                          </a:rPr>
                          <m:t>𝑥</m:t>
                        </m:r>
                      </m:e>
                      <m:sup>
                        <m:r>
                          <a:rPr lang="fr-FR" sz="1800" i="1">
                            <a:solidFill>
                              <a:schemeClr val="tx1"/>
                            </a:solidFill>
                            <a:latin typeface="Cambria Math" panose="02040503050406030204" pitchFamily="18" charset="0"/>
                          </a:rPr>
                          <m:t>𝑗</m:t>
                        </m:r>
                      </m:sup>
                    </m:sSup>
                  </m:oMath>
                </a14:m>
                <a:r>
                  <a:rPr lang="en-US" sz="1800" dirty="0">
                    <a:solidFill>
                      <a:schemeClr val="tx1"/>
                    </a:solidFill>
                  </a:rPr>
                  <a:t>, as well as on the value of the probability itself. For </a:t>
                </a:r>
                <a:r>
                  <a:rPr lang="en-US" sz="1800" dirty="0" smtClean="0">
                    <a:solidFill>
                      <a:schemeClr val="tx1"/>
                    </a:solidFill>
                  </a:rPr>
                  <a:t>this to </a:t>
                </a:r>
                <a:r>
                  <a:rPr lang="en-US" sz="1800" dirty="0">
                    <a:solidFill>
                      <a:schemeClr val="tx1"/>
                    </a:solidFill>
                  </a:rPr>
                  <a:t>be </a:t>
                </a:r>
                <a:r>
                  <a:rPr lang="en-US" sz="1800" dirty="0" smtClean="0">
                    <a:solidFill>
                      <a:schemeClr val="tx1"/>
                    </a:solidFill>
                  </a:rPr>
                  <a:t>useful</a:t>
                </a:r>
                <a:r>
                  <a:rPr lang="en-US" sz="1800" dirty="0">
                    <a:solidFill>
                      <a:schemeClr val="tx1"/>
                    </a:solidFill>
                  </a:rPr>
                  <a:t>, we need to know what probability we are starting from. </a:t>
                </a:r>
                <a:endParaRPr lang="en-US" sz="1800" dirty="0" smtClean="0">
                  <a:solidFill>
                    <a:schemeClr val="tx1"/>
                  </a:solidFill>
                </a:endParaRPr>
              </a:p>
              <a:p>
                <a:pPr marL="265113" indent="-182563" algn="just">
                  <a:lnSpc>
                    <a:spcPct val="150000"/>
                  </a:lnSpc>
                </a:pPr>
                <a:r>
                  <a:rPr lang="en-US" sz="1800" dirty="0" smtClean="0">
                    <a:solidFill>
                      <a:schemeClr val="tx1"/>
                    </a:solidFill>
                  </a:rPr>
                  <a:t>All possible choices are valid, but if </a:t>
                </a:r>
                <a:r>
                  <a:rPr lang="en-US" sz="1800" dirty="0">
                    <a:solidFill>
                      <a:schemeClr val="tx1"/>
                    </a:solidFill>
                  </a:rPr>
                  <a:t>we have </a:t>
                </a:r>
                <a:r>
                  <a:rPr lang="en-US" sz="1800" dirty="0" smtClean="0">
                    <a:solidFill>
                      <a:schemeClr val="tx1"/>
                    </a:solidFill>
                  </a:rPr>
                  <a:t>to choose </a:t>
                </a:r>
                <a:r>
                  <a:rPr lang="en-US" sz="1800" dirty="0">
                    <a:solidFill>
                      <a:schemeClr val="tx1"/>
                    </a:solidFill>
                  </a:rPr>
                  <a:t>one value, the most natural is the overall proportion of cases that have the event. </a:t>
                </a:r>
                <a:r>
                  <a:rPr lang="en-US" sz="1800" dirty="0" smtClean="0">
                    <a:solidFill>
                      <a:schemeClr val="tx1"/>
                    </a:solidFill>
                  </a:rPr>
                  <a:t>Hence, we will evaluate what is the change in the average choice when one of the explanatory variable is changed.</a:t>
                </a:r>
                <a:endParaRPr lang="fr-FR" sz="1800" dirty="0">
                  <a:solidFill>
                    <a:schemeClr val="tx1"/>
                  </a:solidFill>
                </a:endParaRPr>
              </a:p>
              <a:p>
                <a:pPr marL="265113" indent="-182563" algn="just">
                  <a:lnSpc>
                    <a:spcPct val="150000"/>
                  </a:lnSpc>
                </a:pPr>
                <a:endParaRPr lang="fr-FR" sz="1800" dirty="0"/>
              </a:p>
              <a:p>
                <a:pPr marL="265113" indent="-182563" algn="just">
                  <a:lnSpc>
                    <a:spcPct val="150000"/>
                  </a:lnSpc>
                </a:pPr>
                <a:endParaRPr lang="fr-FR" sz="1800" dirty="0" smtClean="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0" y="638507"/>
                <a:ext cx="8999984" cy="6038799"/>
              </a:xfrm>
              <a:blipFill>
                <a:blip r:embed="rId3"/>
                <a:stretch>
                  <a:fillRect r="-542"/>
                </a:stretch>
              </a:blipFill>
            </p:spPr>
            <p:txBody>
              <a:bodyPr/>
              <a:lstStyle/>
              <a:p>
                <a:r>
                  <a:rPr lang="fr-FR">
                    <a:noFill/>
                  </a:rPr>
                  <a:t> </a:t>
                </a:r>
              </a:p>
            </p:txBody>
          </p:sp>
        </mc:Fallback>
      </mc:AlternateContent>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2" y="6163338"/>
            <a:ext cx="1403648" cy="828537"/>
          </a:xfrm>
          <a:prstGeom prst="rect">
            <a:avLst/>
          </a:prstGeom>
        </p:spPr>
      </p:pic>
      <p:pic>
        <p:nvPicPr>
          <p:cNvPr id="6" name="Imag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52320" y="24419"/>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303508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116631"/>
            <a:ext cx="8229600" cy="504056"/>
          </a:xfrm>
        </p:spPr>
        <p:txBody>
          <a:bodyPr/>
          <a:lstStyle/>
          <a:p>
            <a:pPr algn="l"/>
            <a:r>
              <a:rPr lang="fr-FR" sz="2800" dirty="0" err="1" smtClean="0"/>
              <a:t>Discrete</a:t>
            </a:r>
            <a:r>
              <a:rPr lang="fr-FR" sz="2800" dirty="0" smtClean="0"/>
              <a:t> </a:t>
            </a:r>
            <a:r>
              <a:rPr lang="fr-FR" sz="2800" dirty="0" err="1" smtClean="0"/>
              <a:t>choice</a:t>
            </a:r>
            <a:r>
              <a:rPr lang="fr-FR" sz="2800" dirty="0" smtClean="0"/>
              <a:t> </a:t>
            </a:r>
            <a:r>
              <a:rPr lang="fr-FR" sz="2800" dirty="0" err="1" smtClean="0"/>
              <a:t>models</a:t>
            </a:r>
            <a:r>
              <a:rPr lang="fr-FR" sz="2800" dirty="0" smtClean="0"/>
              <a:t>: The PATER Survey</a:t>
            </a:r>
            <a:endParaRPr lang="fr-FR" sz="2800" dirty="0"/>
          </a:p>
        </p:txBody>
      </p:sp>
      <p:sp>
        <p:nvSpPr>
          <p:cNvPr id="3" name="Espace réservé du contenu 2"/>
          <p:cNvSpPr>
            <a:spLocks noGrp="1"/>
          </p:cNvSpPr>
          <p:nvPr>
            <p:ph idx="1"/>
          </p:nvPr>
        </p:nvSpPr>
        <p:spPr>
          <a:xfrm>
            <a:off x="170815" y="620687"/>
            <a:ext cx="8820472" cy="5061941"/>
          </a:xfrm>
        </p:spPr>
        <p:txBody>
          <a:bodyPr>
            <a:noAutofit/>
          </a:bodyPr>
          <a:lstStyle/>
          <a:p>
            <a:pPr marL="354013" indent="-265113" algn="just" defTabSz="265113">
              <a:lnSpc>
                <a:spcPct val="150000"/>
              </a:lnSpc>
            </a:pPr>
            <a:r>
              <a:rPr lang="en-GB" sz="1600" dirty="0" smtClean="0">
                <a:solidFill>
                  <a:schemeClr val="tx1"/>
                </a:solidFill>
              </a:rPr>
              <a:t>Our first econometric modelling of insurance choice is an attempt to explain the French households’ choices in terms of contract with insurance companies. We will deal with their decisions to sign a death insurance contract and/or to sign life insurance contract.</a:t>
            </a:r>
          </a:p>
          <a:p>
            <a:pPr marL="354013" indent="-265113" algn="just" defTabSz="265113">
              <a:lnSpc>
                <a:spcPct val="150000"/>
              </a:lnSpc>
            </a:pPr>
            <a:r>
              <a:rPr lang="en-GB" sz="1600" dirty="0">
                <a:solidFill>
                  <a:schemeClr val="tx1"/>
                </a:solidFill>
              </a:rPr>
              <a:t>Unparalleled database</a:t>
            </a:r>
            <a:r>
              <a:rPr lang="en-GB" sz="1600" dirty="0" smtClean="0">
                <a:solidFill>
                  <a:schemeClr val="tx1"/>
                </a:solidFill>
              </a:rPr>
              <a:t>: The Pater surveys (</a:t>
            </a:r>
            <a:r>
              <a:rPr lang="en-GB" sz="1600" dirty="0" err="1" smtClean="0">
                <a:solidFill>
                  <a:schemeClr val="tx1"/>
                </a:solidFill>
              </a:rPr>
              <a:t>PATrimoine</a:t>
            </a:r>
            <a:r>
              <a:rPr lang="en-GB" sz="1600" dirty="0" smtClean="0">
                <a:solidFill>
                  <a:schemeClr val="tx1"/>
                </a:solidFill>
              </a:rPr>
              <a:t> et </a:t>
            </a:r>
            <a:r>
              <a:rPr lang="en-GB" sz="1600" dirty="0" err="1" smtClean="0">
                <a:solidFill>
                  <a:schemeClr val="tx1"/>
                </a:solidFill>
              </a:rPr>
              <a:t>Préférences</a:t>
            </a:r>
            <a:r>
              <a:rPr lang="en-GB" sz="1600" dirty="0" smtClean="0">
                <a:solidFill>
                  <a:schemeClr val="tx1"/>
                </a:solidFill>
              </a:rPr>
              <a:t> vis‑à‑vis du Temps et du </a:t>
            </a:r>
            <a:r>
              <a:rPr lang="en-GB" sz="1600" dirty="0" err="1" smtClean="0">
                <a:solidFill>
                  <a:schemeClr val="tx1"/>
                </a:solidFill>
              </a:rPr>
              <a:t>Risque</a:t>
            </a:r>
            <a:r>
              <a:rPr lang="en-GB" sz="1600" dirty="0" smtClean="0">
                <a:solidFill>
                  <a:schemeClr val="tx1"/>
                </a:solidFill>
              </a:rPr>
              <a:t>), have been carried out in May 2007, June 2009, November 2011 and 2014, among more than 3 600 households representative of the French population.  </a:t>
            </a:r>
          </a:p>
          <a:p>
            <a:pPr marL="354013" indent="-265113" algn="just" defTabSz="265113">
              <a:lnSpc>
                <a:spcPct val="150000"/>
              </a:lnSpc>
            </a:pPr>
            <a:r>
              <a:rPr lang="en-US" sz="1600" dirty="0">
                <a:solidFill>
                  <a:schemeClr val="tx1"/>
                </a:solidFill>
              </a:rPr>
              <a:t>The survey includes a socio-demographic description of the household, the valuation, composition and management of its assets, a census of its income, and the existence of intergenerational transfers received or paid. </a:t>
            </a:r>
            <a:endParaRPr lang="en-US" sz="1600" dirty="0" smtClean="0">
              <a:solidFill>
                <a:schemeClr val="tx1"/>
              </a:solidFill>
            </a:endParaRPr>
          </a:p>
          <a:p>
            <a:pPr marL="354013" indent="-265113" algn="just" defTabSz="265113">
              <a:lnSpc>
                <a:spcPct val="150000"/>
              </a:lnSpc>
            </a:pPr>
            <a:r>
              <a:rPr lang="en-US" sz="1600" dirty="0" smtClean="0">
                <a:solidFill>
                  <a:schemeClr val="tx1"/>
                </a:solidFill>
              </a:rPr>
              <a:t>As of 2007, t</a:t>
            </a:r>
            <a:r>
              <a:rPr lang="en-GB" sz="1600" dirty="0" smtClean="0">
                <a:solidFill>
                  <a:schemeClr val="tx1"/>
                </a:solidFill>
              </a:rPr>
              <a:t>he survey includes a greater number of questions aimed at measuring individual preferences with respect to risk, time and lineage, based on lottery choices, Likert scales but also  on attitudes, opinions or behaviours in different areas of life. </a:t>
            </a:r>
          </a:p>
          <a:p>
            <a:pPr marL="354013" indent="-265113" algn="just" defTabSz="265113">
              <a:lnSpc>
                <a:spcPct val="150000"/>
              </a:lnSpc>
            </a:pPr>
            <a:endParaRPr lang="fr-FR" sz="1600" dirty="0"/>
          </a:p>
          <a:p>
            <a:pPr marL="368300" indent="-285750" algn="just">
              <a:lnSpc>
                <a:spcPct val="150000"/>
              </a:lnSpc>
            </a:pPr>
            <a:endParaRPr lang="fr-FR" sz="1600" dirty="0"/>
          </a:p>
          <a:p>
            <a:pPr marL="361950" indent="0">
              <a:lnSpc>
                <a:spcPct val="150000"/>
              </a:lnSpc>
              <a:buNone/>
            </a:pPr>
            <a:endParaRPr lang="fr-FR" sz="1600" dirty="0" smtClean="0"/>
          </a:p>
        </p:txBody>
      </p:sp>
      <p:sp>
        <p:nvSpPr>
          <p:cNvPr id="4" name="ZoneTexte 3"/>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8655" y="6317226"/>
            <a:ext cx="1403648" cy="828537"/>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52320" y="116631"/>
            <a:ext cx="1547664" cy="690991"/>
          </a:xfrm>
          <a:prstGeom prst="rect">
            <a:avLst/>
          </a:prstGeom>
        </p:spPr>
      </p:pic>
    </p:spTree>
    <p:extLst>
      <p:ext uri="{BB962C8B-B14F-4D97-AF65-F5344CB8AC3E}">
        <p14:creationId xmlns:p14="http://schemas.microsoft.com/office/powerpoint/2010/main" val="328106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17887"/>
            <a:ext cx="8229600" cy="504056"/>
          </a:xfrm>
        </p:spPr>
        <p:txBody>
          <a:bodyPr/>
          <a:lstStyle/>
          <a:p>
            <a:pPr algn="l"/>
            <a:r>
              <a:rPr lang="fr-FR" sz="3200" dirty="0"/>
              <a:t>Marginal </a:t>
            </a:r>
            <a:r>
              <a:rPr lang="fr-FR" sz="3200" dirty="0" err="1" smtClean="0"/>
              <a:t>effects</a:t>
            </a:r>
            <a:r>
              <a:rPr lang="fr-FR" sz="3200" dirty="0" smtClean="0"/>
              <a:t> (</a:t>
            </a:r>
            <a:r>
              <a:rPr lang="fr-FR" sz="3200" dirty="0"/>
              <a:t>II</a:t>
            </a:r>
            <a:r>
              <a:rPr lang="fr-FR" sz="3200" dirty="0" smtClean="0"/>
              <a:t>)</a:t>
            </a:r>
            <a:endParaRPr lang="fr-FR" sz="3200" dirty="0"/>
          </a:p>
        </p:txBody>
      </p:sp>
      <p:sp>
        <p:nvSpPr>
          <p:cNvPr id="3" name="Espace réservé du contenu 2"/>
          <p:cNvSpPr>
            <a:spLocks noGrp="1"/>
          </p:cNvSpPr>
          <p:nvPr>
            <p:ph idx="1"/>
          </p:nvPr>
        </p:nvSpPr>
        <p:spPr>
          <a:xfrm>
            <a:off x="0" y="534650"/>
            <a:ext cx="8999984" cy="6038799"/>
          </a:xfrm>
        </p:spPr>
        <p:txBody>
          <a:bodyPr>
            <a:normAutofit fontScale="32500" lnSpcReduction="20000"/>
          </a:bodyPr>
          <a:lstStyle/>
          <a:p>
            <a:pPr marL="265113" indent="-182563" algn="just">
              <a:lnSpc>
                <a:spcPct val="170000"/>
              </a:lnSpc>
            </a:pPr>
            <a:r>
              <a:rPr lang="en-US" sz="6400" dirty="0" smtClean="0">
                <a:solidFill>
                  <a:schemeClr val="tx1"/>
                </a:solidFill>
              </a:rPr>
              <a:t>In our example, 1430 out of 3616 households possess a life insurance contract, so the overall proportion is 39.55%. Taking p*(1-p)=0.3955*(1-0.3955), we get 0.239. Hence, we can multiply each of the coefficients in the output table by 0,239.</a:t>
            </a:r>
          </a:p>
          <a:p>
            <a:pPr marL="265113" indent="-182563" algn="just">
              <a:lnSpc>
                <a:spcPct val="170000"/>
              </a:lnSpc>
            </a:pPr>
            <a:r>
              <a:rPr lang="en-US" sz="6400" dirty="0" smtClean="0">
                <a:solidFill>
                  <a:schemeClr val="tx1"/>
                </a:solidFill>
              </a:rPr>
              <a:t>For the variable “</a:t>
            </a:r>
            <a:r>
              <a:rPr lang="en-US" sz="6400" dirty="0" err="1" smtClean="0">
                <a:solidFill>
                  <a:schemeClr val="tx1"/>
                </a:solidFill>
              </a:rPr>
              <a:t>patrimoine</a:t>
            </a:r>
            <a:r>
              <a:rPr lang="en-US" sz="6400" dirty="0" smtClean="0">
                <a:solidFill>
                  <a:schemeClr val="tx1"/>
                </a:solidFill>
              </a:rPr>
              <a:t>”, the estimated coefficient is 0,030. We then multiply this coefficient to obtain the marginal effect of estate (“</a:t>
            </a:r>
            <a:r>
              <a:rPr lang="en-US" sz="6400" dirty="0" err="1" smtClean="0">
                <a:solidFill>
                  <a:schemeClr val="tx1"/>
                </a:solidFill>
              </a:rPr>
              <a:t>patrimoine</a:t>
            </a:r>
            <a:r>
              <a:rPr lang="en-US" sz="6400" dirty="0" smtClean="0">
                <a:solidFill>
                  <a:schemeClr val="tx1"/>
                </a:solidFill>
              </a:rPr>
              <a:t>”) 0.030*0.239= 0.00717. This means that on average, the probability of an household to possess a life insurance contract is increased by 0,7 percentage point when the estate is increased by a thousand euros. The probability will therefore be equal to 0,3955+0,0072=0,4027.</a:t>
            </a:r>
          </a:p>
          <a:p>
            <a:pPr marL="265113" indent="-182563" algn="just">
              <a:lnSpc>
                <a:spcPct val="150000"/>
              </a:lnSpc>
            </a:pPr>
            <a:endParaRPr lang="en-US" sz="1800" dirty="0" smtClean="0"/>
          </a:p>
          <a:p>
            <a:pPr marL="265113" indent="-182563" algn="just">
              <a:lnSpc>
                <a:spcPct val="150000"/>
              </a:lnSpc>
            </a:pPr>
            <a:endParaRPr lang="en-US" sz="1800" dirty="0" smtClean="0"/>
          </a:p>
          <a:p>
            <a:pPr marL="265113" indent="-182563" algn="just">
              <a:lnSpc>
                <a:spcPct val="150000"/>
              </a:lnSpc>
            </a:pPr>
            <a:endParaRPr lang="fr-FR" sz="1800" dirty="0" smtClean="0"/>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2023" y="5957657"/>
            <a:ext cx="1403648" cy="828537"/>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28584" y="908720"/>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2780152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17887"/>
            <a:ext cx="8229600" cy="504056"/>
          </a:xfrm>
        </p:spPr>
        <p:txBody>
          <a:bodyPr/>
          <a:lstStyle/>
          <a:p>
            <a:pPr algn="l"/>
            <a:r>
              <a:rPr lang="fr-FR" sz="3200" dirty="0"/>
              <a:t>Marginal </a:t>
            </a:r>
            <a:r>
              <a:rPr lang="fr-FR" sz="3200" dirty="0" err="1" smtClean="0"/>
              <a:t>effects</a:t>
            </a:r>
            <a:r>
              <a:rPr lang="fr-FR" sz="3200" dirty="0" smtClean="0"/>
              <a:t> (</a:t>
            </a:r>
            <a:r>
              <a:rPr lang="fr-FR" sz="3200" dirty="0"/>
              <a:t>II</a:t>
            </a:r>
            <a:r>
              <a:rPr lang="fr-FR" sz="3200" dirty="0" smtClean="0"/>
              <a:t>)</a:t>
            </a:r>
            <a:endParaRPr lang="fr-FR" sz="3200" dirty="0"/>
          </a:p>
        </p:txBody>
      </p:sp>
      <p:sp>
        <p:nvSpPr>
          <p:cNvPr id="3" name="Espace réservé du contenu 2"/>
          <p:cNvSpPr>
            <a:spLocks noGrp="1"/>
          </p:cNvSpPr>
          <p:nvPr>
            <p:ph idx="1"/>
          </p:nvPr>
        </p:nvSpPr>
        <p:spPr>
          <a:xfrm>
            <a:off x="0" y="621943"/>
            <a:ext cx="8999984" cy="6038799"/>
          </a:xfrm>
        </p:spPr>
        <p:txBody>
          <a:bodyPr>
            <a:normAutofit fontScale="32500" lnSpcReduction="20000"/>
          </a:bodyPr>
          <a:lstStyle/>
          <a:p>
            <a:pPr marL="265113" indent="-182563" algn="just">
              <a:lnSpc>
                <a:spcPct val="170000"/>
              </a:lnSpc>
            </a:pPr>
            <a:r>
              <a:rPr lang="fr-FR" sz="6200" dirty="0" smtClean="0">
                <a:solidFill>
                  <a:schemeClr val="tx1"/>
                </a:solidFill>
              </a:rPr>
              <a:t>For the </a:t>
            </a:r>
            <a:r>
              <a:rPr lang="fr-FR" sz="6200" dirty="0" err="1" smtClean="0">
                <a:solidFill>
                  <a:schemeClr val="tx1"/>
                </a:solidFill>
              </a:rPr>
              <a:t>dummy</a:t>
            </a:r>
            <a:r>
              <a:rPr lang="fr-FR" sz="6200" dirty="0" smtClean="0">
                <a:solidFill>
                  <a:schemeClr val="tx1"/>
                </a:solidFill>
              </a:rPr>
              <a:t> variable age55, the </a:t>
            </a:r>
            <a:r>
              <a:rPr lang="fr-FR" sz="6200" dirty="0" err="1" smtClean="0">
                <a:solidFill>
                  <a:schemeClr val="tx1"/>
                </a:solidFill>
              </a:rPr>
              <a:t>raise</a:t>
            </a:r>
            <a:r>
              <a:rPr lang="fr-FR" sz="6200" dirty="0" smtClean="0">
                <a:solidFill>
                  <a:schemeClr val="tx1"/>
                </a:solidFill>
              </a:rPr>
              <a:t> in </a:t>
            </a:r>
            <a:r>
              <a:rPr lang="fr-FR" sz="6200" dirty="0" err="1" smtClean="0">
                <a:solidFill>
                  <a:schemeClr val="tx1"/>
                </a:solidFill>
              </a:rPr>
              <a:t>probability</a:t>
            </a:r>
            <a:r>
              <a:rPr lang="fr-FR" sz="6200" dirty="0" smtClean="0">
                <a:solidFill>
                  <a:schemeClr val="tx1"/>
                </a:solidFill>
              </a:rPr>
              <a:t> </a:t>
            </a:r>
            <a:r>
              <a:rPr lang="fr-FR" sz="6200" dirty="0" err="1" smtClean="0">
                <a:solidFill>
                  <a:schemeClr val="tx1"/>
                </a:solidFill>
              </a:rPr>
              <a:t>is</a:t>
            </a:r>
            <a:r>
              <a:rPr lang="fr-FR" sz="6200" dirty="0" smtClean="0">
                <a:solidFill>
                  <a:schemeClr val="tx1"/>
                </a:solidFill>
              </a:rPr>
              <a:t> </a:t>
            </a:r>
            <a:r>
              <a:rPr lang="fr-FR" sz="6200" dirty="0" err="1" smtClean="0">
                <a:solidFill>
                  <a:schemeClr val="tx1"/>
                </a:solidFill>
              </a:rPr>
              <a:t>obtained</a:t>
            </a:r>
            <a:r>
              <a:rPr lang="fr-FR" sz="6200" dirty="0" smtClean="0">
                <a:solidFill>
                  <a:schemeClr val="tx1"/>
                </a:solidFill>
              </a:rPr>
              <a:t> by </a:t>
            </a:r>
            <a:r>
              <a:rPr lang="fr-FR" sz="6200" dirty="0" err="1" smtClean="0">
                <a:solidFill>
                  <a:schemeClr val="tx1"/>
                </a:solidFill>
              </a:rPr>
              <a:t>multiplying</a:t>
            </a:r>
            <a:r>
              <a:rPr lang="fr-FR" sz="6200" dirty="0" smtClean="0">
                <a:solidFill>
                  <a:schemeClr val="tx1"/>
                </a:solidFill>
              </a:rPr>
              <a:t> the </a:t>
            </a:r>
            <a:r>
              <a:rPr lang="fr-FR" sz="6200" dirty="0" err="1" smtClean="0">
                <a:solidFill>
                  <a:schemeClr val="tx1"/>
                </a:solidFill>
              </a:rPr>
              <a:t>associated</a:t>
            </a:r>
            <a:r>
              <a:rPr lang="fr-FR" sz="6200" dirty="0" smtClean="0">
                <a:solidFill>
                  <a:schemeClr val="tx1"/>
                </a:solidFill>
              </a:rPr>
              <a:t> coefficient 0,492 by 0,239, </a:t>
            </a:r>
            <a:r>
              <a:rPr lang="fr-FR" sz="6200" dirty="0" err="1" smtClean="0">
                <a:solidFill>
                  <a:schemeClr val="tx1"/>
                </a:solidFill>
              </a:rPr>
              <a:t>that</a:t>
            </a:r>
            <a:r>
              <a:rPr lang="fr-FR" sz="6200" dirty="0" smtClean="0">
                <a:solidFill>
                  <a:schemeClr val="tx1"/>
                </a:solidFill>
              </a:rPr>
              <a:t> </a:t>
            </a:r>
            <a:r>
              <a:rPr lang="fr-FR" sz="6200" dirty="0" err="1" smtClean="0">
                <a:solidFill>
                  <a:schemeClr val="tx1"/>
                </a:solidFill>
              </a:rPr>
              <a:t>is</a:t>
            </a:r>
            <a:r>
              <a:rPr lang="fr-FR" sz="6200" dirty="0" smtClean="0">
                <a:solidFill>
                  <a:schemeClr val="tx1"/>
                </a:solidFill>
              </a:rPr>
              <a:t> 0,117. </a:t>
            </a:r>
            <a:r>
              <a:rPr lang="en-US" sz="6200" dirty="0" smtClean="0">
                <a:solidFill>
                  <a:schemeClr val="tx1"/>
                </a:solidFill>
              </a:rPr>
              <a:t>We </a:t>
            </a:r>
            <a:r>
              <a:rPr lang="en-US" sz="6200" dirty="0">
                <a:solidFill>
                  <a:schemeClr val="tx1"/>
                </a:solidFill>
              </a:rPr>
              <a:t>can then say that, on average, the probability of a </a:t>
            </a:r>
            <a:r>
              <a:rPr lang="en-US" sz="6200" dirty="0" smtClean="0">
                <a:solidFill>
                  <a:schemeClr val="tx1"/>
                </a:solidFill>
              </a:rPr>
              <a:t>life insurance contract is .117 </a:t>
            </a:r>
            <a:r>
              <a:rPr lang="en-US" sz="6200" dirty="0">
                <a:solidFill>
                  <a:schemeClr val="tx1"/>
                </a:solidFill>
              </a:rPr>
              <a:t>higher if </a:t>
            </a:r>
            <a:r>
              <a:rPr lang="en-US" sz="6200" dirty="0" smtClean="0">
                <a:solidFill>
                  <a:schemeClr val="tx1"/>
                </a:solidFill>
              </a:rPr>
              <a:t>the head of the household is older than 55 compared with younger than 55 years old head of household. </a:t>
            </a:r>
          </a:p>
          <a:p>
            <a:pPr marL="265113" indent="-182563" algn="just">
              <a:lnSpc>
                <a:spcPct val="170000"/>
              </a:lnSpc>
            </a:pPr>
            <a:r>
              <a:rPr lang="en-US" sz="6200" dirty="0" smtClean="0">
                <a:solidFill>
                  <a:schemeClr val="tx1"/>
                </a:solidFill>
              </a:rPr>
              <a:t>Note that this effect is not very far from the results of the Linear Probability Model, as the estimated coefficient was equal to 0.101. </a:t>
            </a:r>
          </a:p>
          <a:p>
            <a:pPr marL="265113" indent="-182563" algn="just">
              <a:lnSpc>
                <a:spcPct val="170000"/>
              </a:lnSpc>
            </a:pPr>
            <a:r>
              <a:rPr lang="en-US" sz="6200" dirty="0" smtClean="0">
                <a:solidFill>
                  <a:schemeClr val="tx1"/>
                </a:solidFill>
              </a:rPr>
              <a:t>The same is true for the coefficient associated with “homme”. The marginal effect estimated with the logistic model is around 0,030, while the estimated coefficient in the LPM is </a:t>
            </a:r>
            <a:r>
              <a:rPr lang="fr-FR" sz="6200" dirty="0" smtClean="0">
                <a:solidFill>
                  <a:schemeClr val="tx1"/>
                </a:solidFill>
              </a:rPr>
              <a:t>0.026</a:t>
            </a:r>
            <a:r>
              <a:rPr lang="fr-FR" sz="6200" dirty="0">
                <a:solidFill>
                  <a:schemeClr val="tx1"/>
                </a:solidFill>
              </a:rPr>
              <a:t>.</a:t>
            </a:r>
          </a:p>
          <a:p>
            <a:pPr marL="265113" indent="-182563" algn="just">
              <a:lnSpc>
                <a:spcPct val="150000"/>
              </a:lnSpc>
            </a:pPr>
            <a:endParaRPr lang="fr-FR" sz="1800" dirty="0"/>
          </a:p>
          <a:p>
            <a:pPr marL="265113" indent="-182563" algn="just">
              <a:lnSpc>
                <a:spcPct val="150000"/>
              </a:lnSpc>
            </a:pPr>
            <a:endParaRPr lang="fr-FR" sz="1800" dirty="0"/>
          </a:p>
          <a:p>
            <a:pPr marL="265113" indent="-182563" algn="just">
              <a:lnSpc>
                <a:spcPct val="150000"/>
              </a:lnSpc>
            </a:pPr>
            <a:endParaRPr lang="fr-FR" sz="1800" dirty="0" smtClean="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5955074"/>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28584" y="908720"/>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176275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17887"/>
            <a:ext cx="8229600" cy="504056"/>
          </a:xfrm>
        </p:spPr>
        <p:txBody>
          <a:bodyPr/>
          <a:lstStyle/>
          <a:p>
            <a:pPr algn="l"/>
            <a:r>
              <a:rPr lang="fr-FR" sz="3200" dirty="0" smtClean="0"/>
              <a:t>Marginal </a:t>
            </a:r>
            <a:r>
              <a:rPr lang="fr-FR" sz="3200" dirty="0" err="1"/>
              <a:t>effects</a:t>
            </a:r>
            <a:r>
              <a:rPr lang="fr-FR" sz="3200" dirty="0"/>
              <a:t> </a:t>
            </a:r>
            <a:r>
              <a:rPr lang="fr-FR" sz="3200" dirty="0" smtClean="0"/>
              <a:t>(III)</a:t>
            </a:r>
            <a:endParaRPr lang="fr-FR" sz="3200" dirty="0"/>
          </a:p>
        </p:txBody>
      </p:sp>
      <p:sp>
        <p:nvSpPr>
          <p:cNvPr id="3" name="Espace réservé du contenu 2"/>
          <p:cNvSpPr>
            <a:spLocks noGrp="1"/>
          </p:cNvSpPr>
          <p:nvPr>
            <p:ph idx="1"/>
          </p:nvPr>
        </p:nvSpPr>
        <p:spPr>
          <a:xfrm>
            <a:off x="0" y="638507"/>
            <a:ext cx="8999984" cy="6038799"/>
          </a:xfrm>
        </p:spPr>
        <p:txBody>
          <a:bodyPr>
            <a:normAutofit/>
          </a:bodyPr>
          <a:lstStyle/>
          <a:p>
            <a:pPr marL="265113" indent="-182563" algn="just">
              <a:lnSpc>
                <a:spcPct val="150000"/>
              </a:lnSpc>
            </a:pPr>
            <a:r>
              <a:rPr lang="en-US" sz="1700" dirty="0" smtClean="0">
                <a:solidFill>
                  <a:schemeClr val="tx1"/>
                </a:solidFill>
              </a:rPr>
              <a:t>Using the option MARGINAL in the </a:t>
            </a:r>
            <a:r>
              <a:rPr lang="en-US" sz="1700" dirty="0" err="1" smtClean="0">
                <a:solidFill>
                  <a:schemeClr val="tx1"/>
                </a:solidFill>
              </a:rPr>
              <a:t>proc</a:t>
            </a:r>
            <a:r>
              <a:rPr lang="en-US" sz="1700" dirty="0" smtClean="0">
                <a:solidFill>
                  <a:schemeClr val="tx1"/>
                </a:solidFill>
              </a:rPr>
              <a:t> QLIM proposed another calculation of marginal effects. Instead of choosing a single value for the probability, we can calculate a predicted probability for each individual. Then we can use the derivative formula to generate marginal effects for each individual.</a:t>
            </a:r>
          </a:p>
          <a:p>
            <a:pPr marL="265113" indent="-182563" algn="just">
              <a:lnSpc>
                <a:spcPct val="150000"/>
              </a:lnSpc>
            </a:pPr>
            <a:r>
              <a:rPr lang="en-US" sz="1700" dirty="0" smtClean="0">
                <a:solidFill>
                  <a:schemeClr val="tx1"/>
                </a:solidFill>
              </a:rPr>
              <a:t>The </a:t>
            </a:r>
            <a:r>
              <a:rPr lang="en-US" sz="1700" dirty="0" err="1" smtClean="0">
                <a:solidFill>
                  <a:schemeClr val="tx1"/>
                </a:solidFill>
              </a:rPr>
              <a:t>proc</a:t>
            </a:r>
            <a:r>
              <a:rPr lang="en-US" sz="1700" dirty="0" smtClean="0">
                <a:solidFill>
                  <a:schemeClr val="tx1"/>
                </a:solidFill>
              </a:rPr>
              <a:t> QLIM will indeed obtain the same coefficients, standard errors and statistical tests as those obtained with </a:t>
            </a:r>
            <a:r>
              <a:rPr lang="en-US" sz="1700" dirty="0" err="1" smtClean="0">
                <a:solidFill>
                  <a:schemeClr val="tx1"/>
                </a:solidFill>
              </a:rPr>
              <a:t>proc</a:t>
            </a:r>
            <a:r>
              <a:rPr lang="en-US" sz="1700" dirty="0" smtClean="0">
                <a:solidFill>
                  <a:schemeClr val="tx1"/>
                </a:solidFill>
              </a:rPr>
              <a:t> LOGISTIC. Including an option OUT will save the marginal effects for each household. </a:t>
            </a:r>
          </a:p>
          <a:p>
            <a:pPr marL="265113" indent="-182563" algn="just">
              <a:lnSpc>
                <a:spcPct val="150000"/>
              </a:lnSpc>
            </a:pPr>
            <a:r>
              <a:rPr lang="en-US" sz="1700" dirty="0" smtClean="0">
                <a:solidFill>
                  <a:schemeClr val="tx1"/>
                </a:solidFill>
              </a:rPr>
              <a:t>PROC PRINT produces a  table for the first n (here 10) observations in the output data set. For each variable, we get the predicted change in the probability of possessing a life insurance contract for a 1-unit increase in that variable, for a particular individual based on that individual’s predicted probability.</a:t>
            </a:r>
          </a:p>
          <a:p>
            <a:pPr marL="265113" indent="-182563" algn="just">
              <a:lnSpc>
                <a:spcPct val="150000"/>
              </a:lnSpc>
            </a:pPr>
            <a:r>
              <a:rPr lang="en-US" sz="1700" dirty="0" smtClean="0">
                <a:solidFill>
                  <a:schemeClr val="tx1"/>
                </a:solidFill>
              </a:rPr>
              <a:t>So, we may calculate the average value of those individual marginal effects. This a kind of average treatment effect, different from the treatment effect evaluated at the average of the sample. </a:t>
            </a:r>
          </a:p>
          <a:p>
            <a:pPr marL="265113" indent="-182563" algn="just">
              <a:lnSpc>
                <a:spcPct val="150000"/>
              </a:lnSpc>
            </a:pPr>
            <a:endParaRPr lang="fr-FR" sz="1800" dirty="0"/>
          </a:p>
          <a:p>
            <a:pPr marL="265113" indent="-182563" algn="just">
              <a:lnSpc>
                <a:spcPct val="150000"/>
              </a:lnSpc>
            </a:pPr>
            <a:endParaRPr lang="fr-FR" sz="1800" dirty="0"/>
          </a:p>
          <a:p>
            <a:pPr marL="265113" indent="-182563" algn="just">
              <a:lnSpc>
                <a:spcPct val="150000"/>
              </a:lnSpc>
            </a:pPr>
            <a:endParaRPr lang="fr-FR" sz="1800" dirty="0" smtClean="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6263037"/>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2320" y="15892"/>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146291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17887"/>
            <a:ext cx="8229600" cy="504056"/>
          </a:xfrm>
        </p:spPr>
        <p:txBody>
          <a:bodyPr/>
          <a:lstStyle/>
          <a:p>
            <a:pPr algn="l"/>
            <a:r>
              <a:rPr lang="fr-FR" sz="2400" dirty="0" err="1" smtClean="0"/>
              <a:t>Categorical</a:t>
            </a:r>
            <a:r>
              <a:rPr lang="fr-FR" sz="2400" dirty="0" smtClean="0"/>
              <a:t> </a:t>
            </a:r>
            <a:r>
              <a:rPr lang="fr-FR" sz="2400" dirty="0" err="1" smtClean="0"/>
              <a:t>explanatory</a:t>
            </a:r>
            <a:r>
              <a:rPr lang="fr-FR" sz="2400" dirty="0" smtClean="0"/>
              <a:t> variables</a:t>
            </a:r>
            <a:endParaRPr lang="fr-FR" sz="2400" dirty="0"/>
          </a:p>
        </p:txBody>
      </p:sp>
      <p:sp>
        <p:nvSpPr>
          <p:cNvPr id="3" name="Espace réservé du contenu 2"/>
          <p:cNvSpPr>
            <a:spLocks noGrp="1"/>
          </p:cNvSpPr>
          <p:nvPr>
            <p:ph idx="1"/>
          </p:nvPr>
        </p:nvSpPr>
        <p:spPr>
          <a:xfrm>
            <a:off x="0" y="638507"/>
            <a:ext cx="8999984" cy="6038799"/>
          </a:xfrm>
        </p:spPr>
        <p:txBody>
          <a:bodyPr>
            <a:normAutofit fontScale="85000" lnSpcReduction="10000"/>
          </a:bodyPr>
          <a:lstStyle/>
          <a:p>
            <a:pPr marL="265113" indent="-182563" algn="just">
              <a:lnSpc>
                <a:spcPct val="150000"/>
              </a:lnSpc>
            </a:pPr>
            <a:r>
              <a:rPr lang="en-US" sz="1900" dirty="0">
                <a:solidFill>
                  <a:schemeClr val="tx1"/>
                </a:solidFill>
              </a:rPr>
              <a:t>PROC LOGISTIC has a </a:t>
            </a:r>
            <a:r>
              <a:rPr lang="en-US" sz="1900" dirty="0" smtClean="0">
                <a:solidFill>
                  <a:schemeClr val="tx1"/>
                </a:solidFill>
              </a:rPr>
              <a:t>CLASS statement </a:t>
            </a:r>
            <a:r>
              <a:rPr lang="en-US" sz="1900" dirty="0">
                <a:solidFill>
                  <a:schemeClr val="tx1"/>
                </a:solidFill>
              </a:rPr>
              <a:t>that allows </a:t>
            </a:r>
            <a:r>
              <a:rPr lang="en-US" sz="1900" dirty="0" smtClean="0">
                <a:solidFill>
                  <a:schemeClr val="tx1"/>
                </a:solidFill>
              </a:rPr>
              <a:t>to </a:t>
            </a:r>
            <a:r>
              <a:rPr lang="en-US" sz="1900" dirty="0">
                <a:solidFill>
                  <a:schemeClr val="tx1"/>
                </a:solidFill>
              </a:rPr>
              <a:t>specify that a variable should be treated as </a:t>
            </a:r>
            <a:r>
              <a:rPr lang="en-US" sz="1900" dirty="0" smtClean="0">
                <a:solidFill>
                  <a:schemeClr val="tx1"/>
                </a:solidFill>
              </a:rPr>
              <a:t>categorical. When </a:t>
            </a:r>
            <a:r>
              <a:rPr lang="en-US" sz="1900" dirty="0">
                <a:solidFill>
                  <a:schemeClr val="tx1"/>
                </a:solidFill>
              </a:rPr>
              <a:t>a CLASS variable is included as an explanatory variable in the </a:t>
            </a:r>
            <a:r>
              <a:rPr lang="en-US" sz="1900" dirty="0" smtClean="0">
                <a:solidFill>
                  <a:schemeClr val="tx1"/>
                </a:solidFill>
              </a:rPr>
              <a:t>MODEL statement</a:t>
            </a:r>
            <a:r>
              <a:rPr lang="en-US" sz="1900" dirty="0">
                <a:solidFill>
                  <a:schemeClr val="tx1"/>
                </a:solidFill>
              </a:rPr>
              <a:t>, LOGISTIC automatically creates a set of “design variables” to represent the </a:t>
            </a:r>
            <a:r>
              <a:rPr lang="en-US" sz="1900" dirty="0" smtClean="0">
                <a:solidFill>
                  <a:schemeClr val="tx1"/>
                </a:solidFill>
              </a:rPr>
              <a:t>levels of that variable.</a:t>
            </a:r>
          </a:p>
          <a:p>
            <a:pPr marL="265113" indent="-182563" algn="just">
              <a:lnSpc>
                <a:spcPct val="150000"/>
              </a:lnSpc>
            </a:pPr>
            <a:r>
              <a:rPr lang="fr-FR" sz="1900" dirty="0" err="1" smtClean="0">
                <a:solidFill>
                  <a:schemeClr val="tx1"/>
                </a:solidFill>
              </a:rPr>
              <a:t>Example</a:t>
            </a:r>
            <a:r>
              <a:rPr lang="fr-FR" sz="1900" dirty="0" smtClean="0">
                <a:solidFill>
                  <a:schemeClr val="tx1"/>
                </a:solidFill>
              </a:rPr>
              <a:t>: </a:t>
            </a:r>
            <a:r>
              <a:rPr lang="fr-FR" sz="1900" dirty="0" err="1" smtClean="0">
                <a:solidFill>
                  <a:schemeClr val="tx1"/>
                </a:solidFill>
              </a:rPr>
              <a:t>recoding</a:t>
            </a:r>
            <a:r>
              <a:rPr lang="fr-FR" sz="1900" dirty="0" smtClean="0">
                <a:solidFill>
                  <a:schemeClr val="tx1"/>
                </a:solidFill>
              </a:rPr>
              <a:t> the variables </a:t>
            </a:r>
            <a:r>
              <a:rPr lang="fr-FR" sz="1900" dirty="0" err="1" smtClean="0">
                <a:solidFill>
                  <a:schemeClr val="tx1"/>
                </a:solidFill>
              </a:rPr>
              <a:t>associated</a:t>
            </a:r>
            <a:r>
              <a:rPr lang="fr-FR" sz="1900" dirty="0" smtClean="0">
                <a:solidFill>
                  <a:schemeClr val="tx1"/>
                </a:solidFill>
              </a:rPr>
              <a:t> </a:t>
            </a:r>
            <a:r>
              <a:rPr lang="fr-FR" sz="1900" dirty="0" err="1" smtClean="0">
                <a:solidFill>
                  <a:schemeClr val="tx1"/>
                </a:solidFill>
              </a:rPr>
              <a:t>with</a:t>
            </a:r>
            <a:r>
              <a:rPr lang="fr-FR" sz="1900" dirty="0" smtClean="0">
                <a:solidFill>
                  <a:schemeClr val="tx1"/>
                </a:solidFill>
              </a:rPr>
              <a:t> the </a:t>
            </a:r>
            <a:r>
              <a:rPr lang="fr-FR" sz="1900" dirty="0" err="1" smtClean="0">
                <a:solidFill>
                  <a:schemeClr val="tx1"/>
                </a:solidFill>
              </a:rPr>
              <a:t>level</a:t>
            </a:r>
            <a:r>
              <a:rPr lang="fr-FR" sz="1900" dirty="0" smtClean="0">
                <a:solidFill>
                  <a:schemeClr val="tx1"/>
                </a:solidFill>
              </a:rPr>
              <a:t> of </a:t>
            </a:r>
            <a:r>
              <a:rPr lang="fr-FR" sz="1900" dirty="0" err="1" smtClean="0">
                <a:solidFill>
                  <a:schemeClr val="tx1"/>
                </a:solidFill>
              </a:rPr>
              <a:t>diplomas</a:t>
            </a:r>
            <a:r>
              <a:rPr lang="fr-FR" sz="1900" dirty="0" smtClean="0">
                <a:solidFill>
                  <a:schemeClr val="tx1"/>
                </a:solidFill>
              </a:rPr>
              <a:t> in 5 classes. This new variable </a:t>
            </a:r>
            <a:r>
              <a:rPr lang="fr-FR" sz="1900" dirty="0">
                <a:solidFill>
                  <a:schemeClr val="tx1"/>
                </a:solidFill>
              </a:rPr>
              <a:t>DIPBIS </a:t>
            </a:r>
            <a:r>
              <a:rPr lang="fr-FR" sz="1900" dirty="0" err="1" smtClean="0">
                <a:solidFill>
                  <a:schemeClr val="tx1"/>
                </a:solidFill>
              </a:rPr>
              <a:t>takes</a:t>
            </a:r>
            <a:r>
              <a:rPr lang="fr-FR" sz="1900" dirty="0" smtClean="0">
                <a:solidFill>
                  <a:schemeClr val="tx1"/>
                </a:solidFill>
              </a:rPr>
              <a:t> </a:t>
            </a:r>
            <a:r>
              <a:rPr lang="fr-FR" sz="1900" dirty="0" err="1" smtClean="0">
                <a:solidFill>
                  <a:schemeClr val="tx1"/>
                </a:solidFill>
              </a:rPr>
              <a:t>integer</a:t>
            </a:r>
            <a:r>
              <a:rPr lang="fr-FR" sz="1900" dirty="0" smtClean="0">
                <a:solidFill>
                  <a:schemeClr val="tx1"/>
                </a:solidFill>
              </a:rPr>
              <a:t> values </a:t>
            </a:r>
            <a:r>
              <a:rPr lang="fr-FR" sz="1900" dirty="0" err="1" smtClean="0">
                <a:solidFill>
                  <a:schemeClr val="tx1"/>
                </a:solidFill>
              </a:rPr>
              <a:t>from</a:t>
            </a:r>
            <a:r>
              <a:rPr lang="fr-FR" sz="1900" dirty="0" smtClean="0">
                <a:solidFill>
                  <a:schemeClr val="tx1"/>
                </a:solidFill>
              </a:rPr>
              <a:t> 1 to 5, 5 </a:t>
            </a:r>
            <a:r>
              <a:rPr lang="fr-FR" sz="1900" dirty="0" err="1" smtClean="0">
                <a:solidFill>
                  <a:schemeClr val="tx1"/>
                </a:solidFill>
              </a:rPr>
              <a:t>being</a:t>
            </a:r>
            <a:r>
              <a:rPr lang="fr-FR" sz="1900" dirty="0" smtClean="0">
                <a:solidFill>
                  <a:schemeClr val="tx1"/>
                </a:solidFill>
              </a:rPr>
              <a:t> the </a:t>
            </a:r>
            <a:r>
              <a:rPr lang="fr-FR" sz="1900" dirty="0" err="1" smtClean="0">
                <a:solidFill>
                  <a:schemeClr val="tx1"/>
                </a:solidFill>
              </a:rPr>
              <a:t>highest</a:t>
            </a:r>
            <a:r>
              <a:rPr lang="fr-FR" sz="1900" dirty="0" smtClean="0">
                <a:solidFill>
                  <a:schemeClr val="tx1"/>
                </a:solidFill>
              </a:rPr>
              <a:t> </a:t>
            </a:r>
            <a:r>
              <a:rPr lang="fr-FR" sz="1900" dirty="0" err="1" smtClean="0">
                <a:solidFill>
                  <a:schemeClr val="tx1"/>
                </a:solidFill>
              </a:rPr>
              <a:t>diploma</a:t>
            </a:r>
            <a:r>
              <a:rPr lang="fr-FR" sz="1900" dirty="0" smtClean="0">
                <a:solidFill>
                  <a:schemeClr val="tx1"/>
                </a:solidFill>
              </a:rPr>
              <a:t> or « at least master </a:t>
            </a:r>
            <a:r>
              <a:rPr lang="fr-FR" sz="1900" dirty="0" err="1" smtClean="0">
                <a:solidFill>
                  <a:schemeClr val="tx1"/>
                </a:solidFill>
              </a:rPr>
              <a:t>degree</a:t>
            </a:r>
            <a:r>
              <a:rPr lang="fr-FR" sz="1900" dirty="0" smtClean="0">
                <a:solidFill>
                  <a:schemeClr val="tx1"/>
                </a:solidFill>
              </a:rPr>
              <a:t> ». </a:t>
            </a:r>
            <a:endParaRPr lang="fr-FR" sz="1900" dirty="0">
              <a:solidFill>
                <a:schemeClr val="tx1"/>
              </a:solidFill>
            </a:endParaRPr>
          </a:p>
          <a:p>
            <a:pPr marL="265113" indent="-182563" algn="just">
              <a:lnSpc>
                <a:spcPct val="150000"/>
              </a:lnSpc>
            </a:pPr>
            <a:r>
              <a:rPr lang="fr-FR" sz="1900" dirty="0" smtClean="0">
                <a:solidFill>
                  <a:schemeClr val="tx1"/>
                </a:solidFill>
              </a:rPr>
              <a:t>The instruction </a:t>
            </a:r>
            <a:r>
              <a:rPr lang="fr-FR" sz="1900" dirty="0">
                <a:solidFill>
                  <a:schemeClr val="tx1"/>
                </a:solidFill>
              </a:rPr>
              <a:t>CLASS </a:t>
            </a:r>
            <a:r>
              <a:rPr lang="fr-FR" sz="1900" dirty="0" smtClean="0">
                <a:solidFill>
                  <a:schemeClr val="tx1"/>
                </a:solidFill>
              </a:rPr>
              <a:t>identifies DIPBIS as a </a:t>
            </a:r>
            <a:r>
              <a:rPr lang="fr-FR" sz="1900" dirty="0" err="1" smtClean="0">
                <a:solidFill>
                  <a:schemeClr val="tx1"/>
                </a:solidFill>
              </a:rPr>
              <a:t>categorical</a:t>
            </a:r>
            <a:r>
              <a:rPr lang="fr-FR" sz="1900" dirty="0" smtClean="0">
                <a:solidFill>
                  <a:schemeClr val="tx1"/>
                </a:solidFill>
              </a:rPr>
              <a:t> variable. </a:t>
            </a:r>
            <a:r>
              <a:rPr lang="en-US" sz="1900" dirty="0">
                <a:solidFill>
                  <a:schemeClr val="tx1"/>
                </a:solidFill>
              </a:rPr>
              <a:t>The PARAM=REF option tells LOGISTIC </a:t>
            </a:r>
            <a:r>
              <a:rPr lang="en-US" sz="1900" dirty="0" smtClean="0">
                <a:solidFill>
                  <a:schemeClr val="tx1"/>
                </a:solidFill>
              </a:rPr>
              <a:t>to create </a:t>
            </a:r>
            <a:r>
              <a:rPr lang="en-US" sz="1900" dirty="0">
                <a:solidFill>
                  <a:schemeClr val="tx1"/>
                </a:solidFill>
              </a:rPr>
              <a:t>a set of four dummy (indicator) variables, one for each value of </a:t>
            </a:r>
            <a:r>
              <a:rPr lang="en-US" sz="1900" dirty="0" smtClean="0">
                <a:solidFill>
                  <a:schemeClr val="tx1"/>
                </a:solidFill>
              </a:rPr>
              <a:t>DPBIS except the highest </a:t>
            </a:r>
            <a:r>
              <a:rPr lang="en-US" sz="1900" dirty="0">
                <a:solidFill>
                  <a:schemeClr val="tx1"/>
                </a:solidFill>
              </a:rPr>
              <a:t>one </a:t>
            </a:r>
            <a:r>
              <a:rPr lang="fr-FR" sz="1900" dirty="0" smtClean="0">
                <a:solidFill>
                  <a:schemeClr val="tx1"/>
                </a:solidFill>
              </a:rPr>
              <a:t>(DIPBIS=5) as a </a:t>
            </a:r>
            <a:r>
              <a:rPr lang="fr-FR" sz="1900" dirty="0" err="1" smtClean="0">
                <a:solidFill>
                  <a:schemeClr val="tx1"/>
                </a:solidFill>
              </a:rPr>
              <a:t>reference</a:t>
            </a:r>
            <a:r>
              <a:rPr lang="fr-FR" sz="1900" dirty="0" smtClean="0">
                <a:solidFill>
                  <a:schemeClr val="tx1"/>
                </a:solidFill>
              </a:rPr>
              <a:t>. </a:t>
            </a:r>
          </a:p>
          <a:p>
            <a:pPr marL="265113" indent="-182563" algn="just">
              <a:lnSpc>
                <a:spcPct val="150000"/>
              </a:lnSpc>
            </a:pPr>
            <a:r>
              <a:rPr lang="en-US" sz="1900" dirty="0" smtClean="0">
                <a:solidFill>
                  <a:schemeClr val="tx1"/>
                </a:solidFill>
              </a:rPr>
              <a:t>LOGISTIC estimates four coefficients associated with four </a:t>
            </a:r>
            <a:r>
              <a:rPr lang="en-US" sz="1900" dirty="0">
                <a:solidFill>
                  <a:schemeClr val="tx1"/>
                </a:solidFill>
              </a:rPr>
              <a:t>created </a:t>
            </a:r>
            <a:r>
              <a:rPr lang="en-US" sz="1900" dirty="0" smtClean="0">
                <a:solidFill>
                  <a:schemeClr val="tx1"/>
                </a:solidFill>
              </a:rPr>
              <a:t>dummy </a:t>
            </a:r>
            <a:r>
              <a:rPr lang="en-US" sz="1900" dirty="0">
                <a:solidFill>
                  <a:schemeClr val="tx1"/>
                </a:solidFill>
              </a:rPr>
              <a:t>variables, one for each of the values 1 through 4. </a:t>
            </a:r>
            <a:r>
              <a:rPr lang="en-US" sz="1900" dirty="0" smtClean="0">
                <a:solidFill>
                  <a:schemeClr val="tx1"/>
                </a:solidFill>
              </a:rPr>
              <a:t>Thus, each of the four coefficients for DIPBIS is a comparison between that particular value and the highest value. More specifically, each coefficient </a:t>
            </a:r>
            <a:r>
              <a:rPr lang="en-US" sz="1900" dirty="0">
                <a:solidFill>
                  <a:schemeClr val="tx1"/>
                </a:solidFill>
              </a:rPr>
              <a:t>can be interpreted as the log-odds of the </a:t>
            </a:r>
            <a:r>
              <a:rPr lang="en-US" sz="1900" dirty="0" smtClean="0">
                <a:solidFill>
                  <a:schemeClr val="tx1"/>
                </a:solidFill>
              </a:rPr>
              <a:t>life insurance contract for </a:t>
            </a:r>
            <a:r>
              <a:rPr lang="en-US" sz="1900" dirty="0">
                <a:solidFill>
                  <a:schemeClr val="tx1"/>
                </a:solidFill>
              </a:rPr>
              <a:t>that particular value </a:t>
            </a:r>
            <a:r>
              <a:rPr lang="en-US" sz="1900" dirty="0" smtClean="0">
                <a:solidFill>
                  <a:schemeClr val="tx1"/>
                </a:solidFill>
              </a:rPr>
              <a:t>of DPBIS </a:t>
            </a:r>
            <a:r>
              <a:rPr lang="en-US" sz="1900" dirty="0">
                <a:solidFill>
                  <a:schemeClr val="tx1"/>
                </a:solidFill>
              </a:rPr>
              <a:t>minus the log-odds for </a:t>
            </a:r>
            <a:r>
              <a:rPr lang="en-US" sz="1900" dirty="0" smtClean="0">
                <a:solidFill>
                  <a:schemeClr val="tx1"/>
                </a:solidFill>
              </a:rPr>
              <a:t>DPBIS=5</a:t>
            </a:r>
            <a:r>
              <a:rPr lang="en-US" sz="1900" dirty="0">
                <a:solidFill>
                  <a:schemeClr val="tx1"/>
                </a:solidFill>
              </a:rPr>
              <a:t>, controlling for other variables in the model.</a:t>
            </a:r>
            <a:endParaRPr lang="fr-FR" sz="1900" dirty="0" smtClean="0">
              <a:solidFill>
                <a:schemeClr val="tx1"/>
              </a:solidFill>
            </a:endParaRPr>
          </a:p>
          <a:p>
            <a:pPr marL="265113" indent="-182563" algn="just">
              <a:lnSpc>
                <a:spcPct val="150000"/>
              </a:lnSpc>
            </a:pPr>
            <a:endParaRPr lang="fr-FR" sz="1900" dirty="0">
              <a:solidFill>
                <a:schemeClr val="tx1"/>
              </a:solidFill>
            </a:endParaRPr>
          </a:p>
          <a:p>
            <a:pPr marL="265113" indent="-182563" algn="just">
              <a:lnSpc>
                <a:spcPct val="150000"/>
              </a:lnSpc>
            </a:pPr>
            <a:endParaRPr lang="fr-FR" sz="1900" dirty="0"/>
          </a:p>
          <a:p>
            <a:pPr marL="265113" indent="-182563" algn="just">
              <a:lnSpc>
                <a:spcPct val="150000"/>
              </a:lnSpc>
            </a:pPr>
            <a:endParaRPr lang="fr-FR" sz="1800" dirty="0" smtClean="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048" y="6338858"/>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2320" y="0"/>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103367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875819485"/>
              </p:ext>
            </p:extLst>
          </p:nvPr>
        </p:nvGraphicFramePr>
        <p:xfrm>
          <a:off x="1115616" y="32792"/>
          <a:ext cx="6836420" cy="4536764"/>
        </p:xfrm>
        <a:graphic>
          <a:graphicData uri="http://schemas.openxmlformats.org/drawingml/2006/table">
            <a:tbl>
              <a:tblPr/>
              <a:tblGrid>
                <a:gridCol w="1709105">
                  <a:extLst>
                    <a:ext uri="{9D8B030D-6E8A-4147-A177-3AD203B41FA5}">
                      <a16:colId xmlns:a16="http://schemas.microsoft.com/office/drawing/2014/main" val="885644207"/>
                    </a:ext>
                  </a:extLst>
                </a:gridCol>
                <a:gridCol w="1709105">
                  <a:extLst>
                    <a:ext uri="{9D8B030D-6E8A-4147-A177-3AD203B41FA5}">
                      <a16:colId xmlns:a16="http://schemas.microsoft.com/office/drawing/2014/main" val="1498763822"/>
                    </a:ext>
                  </a:extLst>
                </a:gridCol>
                <a:gridCol w="1709105">
                  <a:extLst>
                    <a:ext uri="{9D8B030D-6E8A-4147-A177-3AD203B41FA5}">
                      <a16:colId xmlns:a16="http://schemas.microsoft.com/office/drawing/2014/main" val="974708388"/>
                    </a:ext>
                  </a:extLst>
                </a:gridCol>
                <a:gridCol w="1709105">
                  <a:extLst>
                    <a:ext uri="{9D8B030D-6E8A-4147-A177-3AD203B41FA5}">
                      <a16:colId xmlns:a16="http://schemas.microsoft.com/office/drawing/2014/main" val="874223089"/>
                    </a:ext>
                  </a:extLst>
                </a:gridCol>
              </a:tblGrid>
              <a:tr h="307006">
                <a:tc gridSpan="4">
                  <a:txBody>
                    <a:bodyPr/>
                    <a:lstStyle/>
                    <a:p>
                      <a:pPr fontAlgn="t"/>
                      <a:r>
                        <a:rPr lang="fr-FR" sz="1500" b="0" i="0">
                          <a:solidFill>
                            <a:srgbClr val="000000"/>
                          </a:solidFill>
                          <a:effectLst/>
                          <a:latin typeface="Arial" panose="020B0604020202020204" pitchFamily="34" charset="0"/>
                        </a:rPr>
                        <a:t>Estimation du rapport de cotes</a:t>
                      </a:r>
                    </a:p>
                  </a:txBody>
                  <a:tcPr marL="39563" marR="39563" marT="39563" marB="395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921993098"/>
                  </a:ext>
                </a:extLst>
              </a:tr>
              <a:tr h="534887">
                <a:tc>
                  <a:txBody>
                    <a:bodyPr/>
                    <a:lstStyle/>
                    <a:p>
                      <a:pPr fontAlgn="t"/>
                      <a:r>
                        <a:rPr lang="fr-FR" sz="1500" b="0" i="0">
                          <a:solidFill>
                            <a:srgbClr val="000000"/>
                          </a:solidFill>
                          <a:effectLst/>
                          <a:latin typeface="Arial" panose="020B0604020202020204" pitchFamily="34" charset="0"/>
                        </a:rPr>
                        <a:t>Effet</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Estimation du</a:t>
                      </a:r>
                      <a:br>
                        <a:rPr lang="fr-FR" sz="1500" b="0" i="0">
                          <a:solidFill>
                            <a:srgbClr val="000000"/>
                          </a:solidFill>
                          <a:effectLst/>
                          <a:latin typeface="Arial" panose="020B0604020202020204" pitchFamily="34" charset="0"/>
                        </a:rPr>
                      </a:br>
                      <a:r>
                        <a:rPr lang="fr-FR" sz="1500" b="0" i="0">
                          <a:solidFill>
                            <a:srgbClr val="000000"/>
                          </a:solidFill>
                          <a:effectLst/>
                          <a:latin typeface="Arial" panose="020B0604020202020204" pitchFamily="34" charset="0"/>
                        </a:rPr>
                        <a:t>point</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gridSpan="2">
                  <a:txBody>
                    <a:bodyPr/>
                    <a:lstStyle/>
                    <a:p>
                      <a:pPr fontAlgn="t"/>
                      <a:r>
                        <a:rPr lang="fr-FR" sz="1500" b="0" i="0">
                          <a:solidFill>
                            <a:srgbClr val="000000"/>
                          </a:solidFill>
                          <a:effectLst/>
                          <a:latin typeface="Arial" panose="020B0604020202020204" pitchFamily="34" charset="0"/>
                        </a:rPr>
                        <a:t>Intervalle de confiance </a:t>
                      </a:r>
                      <a:br>
                        <a:rPr lang="fr-FR" sz="1500" b="0" i="0">
                          <a:solidFill>
                            <a:srgbClr val="000000"/>
                          </a:solidFill>
                          <a:effectLst/>
                          <a:latin typeface="Arial" panose="020B0604020202020204" pitchFamily="34" charset="0"/>
                        </a:rPr>
                      </a:br>
                      <a:r>
                        <a:rPr lang="fr-FR" sz="1500" b="0" i="0">
                          <a:solidFill>
                            <a:srgbClr val="000000"/>
                          </a:solidFill>
                          <a:effectLst/>
                          <a:latin typeface="Arial" panose="020B0604020202020204" pitchFamily="34" charset="0"/>
                        </a:rPr>
                        <a:t>de Wald à95%</a:t>
                      </a:r>
                    </a:p>
                  </a:txBody>
                  <a:tcPr marL="39563" marR="39563" marT="39563" marB="395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fr-FR"/>
                    </a:p>
                  </a:txBody>
                  <a:tcPr/>
                </a:tc>
                <a:extLst>
                  <a:ext uri="{0D108BD9-81ED-4DB2-BD59-A6C34878D82A}">
                    <a16:rowId xmlns:a16="http://schemas.microsoft.com/office/drawing/2014/main" val="92619929"/>
                  </a:ext>
                </a:extLst>
              </a:tr>
              <a:tr h="307006">
                <a:tc>
                  <a:txBody>
                    <a:bodyPr/>
                    <a:lstStyle/>
                    <a:p>
                      <a:pPr fontAlgn="t"/>
                      <a:r>
                        <a:rPr lang="fr-FR" sz="1500" b="0" i="0">
                          <a:solidFill>
                            <a:srgbClr val="000000"/>
                          </a:solidFill>
                          <a:effectLst/>
                          <a:latin typeface="Arial" panose="020B0604020202020204" pitchFamily="34" charset="0"/>
                        </a:rPr>
                        <a:t>age55</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1.603</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1.304</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1.970</a:t>
                      </a:r>
                    </a:p>
                  </a:txBody>
                  <a:tcPr marL="39563" marR="39563" marT="39563" marB="395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609755323"/>
                  </a:ext>
                </a:extLst>
              </a:tr>
              <a:tr h="307006">
                <a:tc>
                  <a:txBody>
                    <a:bodyPr/>
                    <a:lstStyle/>
                    <a:p>
                      <a:pPr fontAlgn="t"/>
                      <a:r>
                        <a:rPr lang="fr-FR" sz="1500" b="0" i="0">
                          <a:solidFill>
                            <a:srgbClr val="000000"/>
                          </a:solidFill>
                          <a:effectLst/>
                          <a:latin typeface="Arial" panose="020B0604020202020204" pitchFamily="34" charset="0"/>
                        </a:rPr>
                        <a:t>homme</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1.148</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0.989</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1.333</a:t>
                      </a:r>
                    </a:p>
                  </a:txBody>
                  <a:tcPr marL="39563" marR="39563" marT="39563" marB="395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508836677"/>
                  </a:ext>
                </a:extLst>
              </a:tr>
              <a:tr h="307006">
                <a:tc>
                  <a:txBody>
                    <a:bodyPr/>
                    <a:lstStyle/>
                    <a:p>
                      <a:pPr fontAlgn="t"/>
                      <a:r>
                        <a:rPr lang="fr-FR" sz="1500" b="0" i="0">
                          <a:solidFill>
                            <a:srgbClr val="000000"/>
                          </a:solidFill>
                          <a:effectLst/>
                          <a:latin typeface="Arial" panose="020B0604020202020204" pitchFamily="34" charset="0"/>
                        </a:rPr>
                        <a:t>dipbis 1 vs 5</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0.557</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dirty="0">
                          <a:solidFill>
                            <a:srgbClr val="000000"/>
                          </a:solidFill>
                          <a:effectLst/>
                          <a:latin typeface="Arial" panose="020B0604020202020204" pitchFamily="34" charset="0"/>
                        </a:rPr>
                        <a:t>0.443</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0.702</a:t>
                      </a:r>
                    </a:p>
                  </a:txBody>
                  <a:tcPr marL="39563" marR="39563" marT="39563" marB="395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095099312"/>
                  </a:ext>
                </a:extLst>
              </a:tr>
              <a:tr h="307006">
                <a:tc>
                  <a:txBody>
                    <a:bodyPr/>
                    <a:lstStyle/>
                    <a:p>
                      <a:pPr fontAlgn="t"/>
                      <a:r>
                        <a:rPr lang="fr-FR" sz="1500" b="0" i="0">
                          <a:solidFill>
                            <a:srgbClr val="000000"/>
                          </a:solidFill>
                          <a:effectLst/>
                          <a:latin typeface="Arial" panose="020B0604020202020204" pitchFamily="34" charset="0"/>
                        </a:rPr>
                        <a:t>dipbis 2 vs 5</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0.744</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dirty="0">
                          <a:solidFill>
                            <a:srgbClr val="000000"/>
                          </a:solidFill>
                          <a:effectLst/>
                          <a:latin typeface="Arial" panose="020B0604020202020204" pitchFamily="34" charset="0"/>
                        </a:rPr>
                        <a:t>0.588</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0.943</a:t>
                      </a:r>
                    </a:p>
                  </a:txBody>
                  <a:tcPr marL="39563" marR="39563" marT="39563" marB="395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322384582"/>
                  </a:ext>
                </a:extLst>
              </a:tr>
              <a:tr h="307006">
                <a:tc>
                  <a:txBody>
                    <a:bodyPr/>
                    <a:lstStyle/>
                    <a:p>
                      <a:pPr fontAlgn="t"/>
                      <a:r>
                        <a:rPr lang="fr-FR" sz="1500" b="0" i="0">
                          <a:solidFill>
                            <a:srgbClr val="000000"/>
                          </a:solidFill>
                          <a:effectLst/>
                          <a:latin typeface="Arial" panose="020B0604020202020204" pitchFamily="34" charset="0"/>
                        </a:rPr>
                        <a:t>dipbis 3 vs 5</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0.805</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dirty="0">
                          <a:solidFill>
                            <a:srgbClr val="000000"/>
                          </a:solidFill>
                          <a:effectLst/>
                          <a:latin typeface="Arial" panose="020B0604020202020204" pitchFamily="34" charset="0"/>
                        </a:rPr>
                        <a:t>0.616</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1.051</a:t>
                      </a:r>
                    </a:p>
                  </a:txBody>
                  <a:tcPr marL="39563" marR="39563" marT="39563" marB="395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697179298"/>
                  </a:ext>
                </a:extLst>
              </a:tr>
              <a:tr h="307006">
                <a:tc>
                  <a:txBody>
                    <a:bodyPr/>
                    <a:lstStyle/>
                    <a:p>
                      <a:pPr fontAlgn="t"/>
                      <a:r>
                        <a:rPr lang="fr-FR" sz="1500" b="0" i="0">
                          <a:solidFill>
                            <a:srgbClr val="000000"/>
                          </a:solidFill>
                          <a:effectLst/>
                          <a:latin typeface="Arial" panose="020B0604020202020204" pitchFamily="34" charset="0"/>
                        </a:rPr>
                        <a:t>dipbis 4 vs 5</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0.965</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dirty="0">
                          <a:solidFill>
                            <a:srgbClr val="000000"/>
                          </a:solidFill>
                          <a:effectLst/>
                          <a:latin typeface="Arial" panose="020B0604020202020204" pitchFamily="34" charset="0"/>
                        </a:rPr>
                        <a:t>0.650</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1.433</a:t>
                      </a:r>
                    </a:p>
                  </a:txBody>
                  <a:tcPr marL="39563" marR="39563" marT="39563" marB="395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479323595"/>
                  </a:ext>
                </a:extLst>
              </a:tr>
              <a:tr h="307006">
                <a:tc>
                  <a:txBody>
                    <a:bodyPr/>
                    <a:lstStyle/>
                    <a:p>
                      <a:pPr fontAlgn="t"/>
                      <a:r>
                        <a:rPr lang="fr-FR" sz="1500" b="0" i="0">
                          <a:solidFill>
                            <a:srgbClr val="000000"/>
                          </a:solidFill>
                          <a:effectLst/>
                          <a:latin typeface="Arial" panose="020B0604020202020204" pitchFamily="34" charset="0"/>
                        </a:rPr>
                        <a:t>patrimoine</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1.003</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1.003</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1.003</a:t>
                      </a:r>
                    </a:p>
                  </a:txBody>
                  <a:tcPr marL="39563" marR="39563" marT="39563" marB="395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239911168"/>
                  </a:ext>
                </a:extLst>
              </a:tr>
              <a:tr h="307006">
                <a:tc>
                  <a:txBody>
                    <a:bodyPr/>
                    <a:lstStyle/>
                    <a:p>
                      <a:pPr fontAlgn="t"/>
                      <a:r>
                        <a:rPr lang="fr-FR" sz="1500" b="0" i="0">
                          <a:solidFill>
                            <a:srgbClr val="000000"/>
                          </a:solidFill>
                          <a:effectLst/>
                          <a:latin typeface="Arial" panose="020B0604020202020204" pitchFamily="34" charset="0"/>
                        </a:rPr>
                        <a:t>nbr_enfdom</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0.905</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0.827</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0.990</a:t>
                      </a:r>
                    </a:p>
                  </a:txBody>
                  <a:tcPr marL="39563" marR="39563" marT="39563" marB="395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084356767"/>
                  </a:ext>
                </a:extLst>
              </a:tr>
              <a:tr h="307006">
                <a:tc>
                  <a:txBody>
                    <a:bodyPr/>
                    <a:lstStyle/>
                    <a:p>
                      <a:pPr fontAlgn="t"/>
                      <a:r>
                        <a:rPr lang="fr-FR" sz="1500" b="0" i="0">
                          <a:solidFill>
                            <a:srgbClr val="000000"/>
                          </a:solidFill>
                          <a:effectLst/>
                          <a:latin typeface="Arial" panose="020B0604020202020204" pitchFamily="34" charset="0"/>
                        </a:rPr>
                        <a:t>nbr_enfind</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0.937</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0.871</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1.008</a:t>
                      </a:r>
                    </a:p>
                  </a:txBody>
                  <a:tcPr marL="39563" marR="39563" marT="39563" marB="395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738082777"/>
                  </a:ext>
                </a:extLst>
              </a:tr>
              <a:tr h="307006">
                <a:tc>
                  <a:txBody>
                    <a:bodyPr/>
                    <a:lstStyle/>
                    <a:p>
                      <a:pPr fontAlgn="t"/>
                      <a:r>
                        <a:rPr lang="fr-FR" sz="1500" b="0" i="0">
                          <a:solidFill>
                            <a:srgbClr val="000000"/>
                          </a:solidFill>
                          <a:effectLst/>
                          <a:latin typeface="Arial" panose="020B0604020202020204" pitchFamily="34" charset="0"/>
                        </a:rPr>
                        <a:t>scorar</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1.060</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0.970</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1.159</a:t>
                      </a:r>
                    </a:p>
                  </a:txBody>
                  <a:tcPr marL="39563" marR="39563" marT="39563" marB="395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228272806"/>
                  </a:ext>
                </a:extLst>
              </a:tr>
              <a:tr h="307006">
                <a:tc>
                  <a:txBody>
                    <a:bodyPr/>
                    <a:lstStyle/>
                    <a:p>
                      <a:pPr fontAlgn="t"/>
                      <a:r>
                        <a:rPr lang="fr-FR" sz="1500" b="0" i="0">
                          <a:solidFill>
                            <a:srgbClr val="000000"/>
                          </a:solidFill>
                          <a:effectLst/>
                          <a:latin typeface="Arial" panose="020B0604020202020204" pitchFamily="34" charset="0"/>
                        </a:rPr>
                        <a:t>scopt</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0.793</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0.726</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sz="1500" b="0" i="0">
                          <a:solidFill>
                            <a:srgbClr val="000000"/>
                          </a:solidFill>
                          <a:effectLst/>
                          <a:latin typeface="Arial" panose="020B0604020202020204" pitchFamily="34" charset="0"/>
                        </a:rPr>
                        <a:t>0.867</a:t>
                      </a:r>
                    </a:p>
                  </a:txBody>
                  <a:tcPr marL="39563" marR="39563" marT="39563" marB="395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036500383"/>
                  </a:ext>
                </a:extLst>
              </a:tr>
              <a:tr h="307006">
                <a:tc>
                  <a:txBody>
                    <a:bodyPr/>
                    <a:lstStyle/>
                    <a:p>
                      <a:pPr fontAlgn="t"/>
                      <a:r>
                        <a:rPr lang="fr-FR" sz="1500" b="0" i="0">
                          <a:solidFill>
                            <a:srgbClr val="000000"/>
                          </a:solidFill>
                          <a:effectLst/>
                          <a:latin typeface="Arial" panose="020B0604020202020204" pitchFamily="34" charset="0"/>
                        </a:rPr>
                        <a:t>scoralt</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500" b="0" i="0">
                          <a:solidFill>
                            <a:srgbClr val="000000"/>
                          </a:solidFill>
                          <a:effectLst/>
                          <a:latin typeface="Arial" panose="020B0604020202020204" pitchFamily="34" charset="0"/>
                        </a:rPr>
                        <a:t>1.107</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500" b="0" i="0">
                          <a:solidFill>
                            <a:srgbClr val="000000"/>
                          </a:solidFill>
                          <a:effectLst/>
                          <a:latin typeface="Arial" panose="020B0604020202020204" pitchFamily="34" charset="0"/>
                        </a:rPr>
                        <a:t>1.022</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sz="1500" b="0" i="0" dirty="0">
                          <a:solidFill>
                            <a:srgbClr val="000000"/>
                          </a:solidFill>
                          <a:effectLst/>
                          <a:latin typeface="Arial" panose="020B0604020202020204" pitchFamily="34" charset="0"/>
                        </a:rPr>
                        <a:t>1.198</a:t>
                      </a:r>
                    </a:p>
                  </a:txBody>
                  <a:tcPr marL="39563" marR="39563" marT="39563" marB="395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613551287"/>
                  </a:ext>
                </a:extLst>
              </a:tr>
            </a:tbl>
          </a:graphicData>
        </a:graphic>
      </p:graphicFrame>
      <p:graphicFrame>
        <p:nvGraphicFramePr>
          <p:cNvPr id="3" name="Tableau 2"/>
          <p:cNvGraphicFramePr>
            <a:graphicFrameLocks noGrp="1"/>
          </p:cNvGraphicFramePr>
          <p:nvPr>
            <p:extLst>
              <p:ext uri="{D42A27DB-BD31-4B8C-83A1-F6EECF244321}">
                <p14:modId xmlns:p14="http://schemas.microsoft.com/office/powerpoint/2010/main" val="2141439210"/>
              </p:ext>
            </p:extLst>
          </p:nvPr>
        </p:nvGraphicFramePr>
        <p:xfrm>
          <a:off x="683568" y="4941168"/>
          <a:ext cx="8229599" cy="1478280"/>
        </p:xfrm>
        <a:graphic>
          <a:graphicData uri="http://schemas.openxmlformats.org/drawingml/2006/table">
            <a:tbl>
              <a:tblPr/>
              <a:tblGrid>
                <a:gridCol w="1175657">
                  <a:extLst>
                    <a:ext uri="{9D8B030D-6E8A-4147-A177-3AD203B41FA5}">
                      <a16:colId xmlns:a16="http://schemas.microsoft.com/office/drawing/2014/main" val="1621953749"/>
                    </a:ext>
                  </a:extLst>
                </a:gridCol>
                <a:gridCol w="1175657">
                  <a:extLst>
                    <a:ext uri="{9D8B030D-6E8A-4147-A177-3AD203B41FA5}">
                      <a16:colId xmlns:a16="http://schemas.microsoft.com/office/drawing/2014/main" val="27868351"/>
                    </a:ext>
                  </a:extLst>
                </a:gridCol>
                <a:gridCol w="1175657">
                  <a:extLst>
                    <a:ext uri="{9D8B030D-6E8A-4147-A177-3AD203B41FA5}">
                      <a16:colId xmlns:a16="http://schemas.microsoft.com/office/drawing/2014/main" val="1564130661"/>
                    </a:ext>
                  </a:extLst>
                </a:gridCol>
                <a:gridCol w="1175657">
                  <a:extLst>
                    <a:ext uri="{9D8B030D-6E8A-4147-A177-3AD203B41FA5}">
                      <a16:colId xmlns:a16="http://schemas.microsoft.com/office/drawing/2014/main" val="2241285326"/>
                    </a:ext>
                  </a:extLst>
                </a:gridCol>
                <a:gridCol w="1175657">
                  <a:extLst>
                    <a:ext uri="{9D8B030D-6E8A-4147-A177-3AD203B41FA5}">
                      <a16:colId xmlns:a16="http://schemas.microsoft.com/office/drawing/2014/main" val="3323136780"/>
                    </a:ext>
                  </a:extLst>
                </a:gridCol>
                <a:gridCol w="1175657">
                  <a:extLst>
                    <a:ext uri="{9D8B030D-6E8A-4147-A177-3AD203B41FA5}">
                      <a16:colId xmlns:a16="http://schemas.microsoft.com/office/drawing/2014/main" val="1960633475"/>
                    </a:ext>
                  </a:extLst>
                </a:gridCol>
                <a:gridCol w="1175657">
                  <a:extLst>
                    <a:ext uri="{9D8B030D-6E8A-4147-A177-3AD203B41FA5}">
                      <a16:colId xmlns:a16="http://schemas.microsoft.com/office/drawing/2014/main" val="1313508923"/>
                    </a:ext>
                  </a:extLst>
                </a:gridCol>
              </a:tblGrid>
              <a:tr h="0">
                <a:tc>
                  <a:txBody>
                    <a:bodyPr/>
                    <a:lstStyle/>
                    <a:p>
                      <a:pPr fontAlgn="t"/>
                      <a:r>
                        <a:rPr lang="fr-FR" b="0" i="0">
                          <a:solidFill>
                            <a:srgbClr val="000000"/>
                          </a:solidFill>
                          <a:effectLst/>
                          <a:latin typeface="Arial" panose="020B0604020202020204" pitchFamily="34" charset="0"/>
                        </a:rPr>
                        <a:t>dipbis</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0.5846</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dirty="0">
                          <a:solidFill>
                            <a:srgbClr val="000000"/>
                          </a:solidFill>
                          <a:effectLst/>
                          <a:latin typeface="Arial" panose="020B0604020202020204" pitchFamily="34" charset="0"/>
                        </a:rPr>
                        <a:t>0.1176</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24.6970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&lt;.0001</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255802067"/>
                  </a:ext>
                </a:extLst>
              </a:tr>
              <a:tr h="0">
                <a:tc>
                  <a:txBody>
                    <a:bodyPr/>
                    <a:lstStyle/>
                    <a:p>
                      <a:pPr fontAlgn="t"/>
                      <a:r>
                        <a:rPr lang="fr-FR" b="0" i="0">
                          <a:solidFill>
                            <a:srgbClr val="000000"/>
                          </a:solidFill>
                          <a:effectLst/>
                          <a:latin typeface="Arial" panose="020B0604020202020204" pitchFamily="34" charset="0"/>
                        </a:rPr>
                        <a:t>dipbis</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4</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0.5493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0.1929</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8.1033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0.0044</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992625530"/>
                  </a:ext>
                </a:extLst>
              </a:tr>
              <a:tr h="0">
                <a:tc>
                  <a:txBody>
                    <a:bodyPr/>
                    <a:lstStyle/>
                    <a:p>
                      <a:pPr fontAlgn="t"/>
                      <a:r>
                        <a:rPr lang="fr-FR" b="0" i="0">
                          <a:solidFill>
                            <a:srgbClr val="000000"/>
                          </a:solidFill>
                          <a:effectLst/>
                          <a:latin typeface="Arial" panose="020B0604020202020204" pitchFamily="34" charset="0"/>
                        </a:rPr>
                        <a:t>dipbis</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0.3672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0.1247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8.6758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fr-FR" b="0" i="0">
                          <a:solidFill>
                            <a:srgbClr val="000000"/>
                          </a:solidFill>
                          <a:effectLst/>
                          <a:latin typeface="Arial" panose="020B0604020202020204" pitchFamily="34" charset="0"/>
                        </a:rPr>
                        <a:t>0.0032</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202480446"/>
                  </a:ext>
                </a:extLst>
              </a:tr>
              <a:tr h="0">
                <a:tc>
                  <a:txBody>
                    <a:bodyPr/>
                    <a:lstStyle/>
                    <a:p>
                      <a:pPr fontAlgn="t"/>
                      <a:r>
                        <a:rPr lang="fr-FR" b="0" i="0">
                          <a:solidFill>
                            <a:srgbClr val="000000"/>
                          </a:solidFill>
                          <a:effectLst/>
                          <a:latin typeface="Arial" panose="020B0604020202020204" pitchFamily="34" charset="0"/>
                        </a:rPr>
                        <a:t>dipbis</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b="0" i="0">
                          <a:solidFill>
                            <a:srgbClr val="000000"/>
                          </a:solidFill>
                          <a:effectLst/>
                          <a:latin typeface="Arial" panose="020B0604020202020204" pitchFamily="34" charset="0"/>
                        </a:rPr>
                        <a:t>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b="0" i="0">
                          <a:solidFill>
                            <a:srgbClr val="000000"/>
                          </a:solidFill>
                          <a:effectLst/>
                          <a:latin typeface="Arial" panose="020B0604020202020204" pitchFamily="34" charset="0"/>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b="0" i="0">
                          <a:solidFill>
                            <a:srgbClr val="000000"/>
                          </a:solidFill>
                          <a:effectLst/>
                          <a:latin typeface="Arial" panose="020B0604020202020204" pitchFamily="34" charset="0"/>
                        </a:rPr>
                        <a:t>0.2892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b="0" i="0">
                          <a:solidFill>
                            <a:srgbClr val="000000"/>
                          </a:solidFill>
                          <a:effectLst/>
                          <a:latin typeface="Arial" panose="020B0604020202020204" pitchFamily="34" charset="0"/>
                        </a:rPr>
                        <a:t>0.0972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b="0" i="0">
                          <a:solidFill>
                            <a:srgbClr val="000000"/>
                          </a:solidFill>
                          <a:effectLst/>
                          <a:latin typeface="Arial" panose="020B0604020202020204" pitchFamily="34" charset="0"/>
                        </a:rPr>
                        <a:t>8.8472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fr-FR" b="0" i="0" dirty="0">
                          <a:solidFill>
                            <a:srgbClr val="000000"/>
                          </a:solidFill>
                          <a:effectLst/>
                          <a:latin typeface="Arial" panose="020B0604020202020204" pitchFamily="34" charset="0"/>
                        </a:rPr>
                        <a:t>0.0029</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765274943"/>
                  </a:ext>
                </a:extLst>
              </a:tr>
            </a:tbl>
          </a:graphicData>
        </a:graphic>
      </p:graphicFrame>
    </p:spTree>
    <p:extLst>
      <p:ext uri="{BB962C8B-B14F-4D97-AF65-F5344CB8AC3E}">
        <p14:creationId xmlns:p14="http://schemas.microsoft.com/office/powerpoint/2010/main" val="9429618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48699"/>
            <a:ext cx="8229600" cy="504056"/>
          </a:xfrm>
        </p:spPr>
        <p:txBody>
          <a:bodyPr/>
          <a:lstStyle/>
          <a:p>
            <a:pPr algn="l"/>
            <a:r>
              <a:rPr lang="fr-FR" sz="2400" dirty="0" err="1"/>
              <a:t>Categorical</a:t>
            </a:r>
            <a:r>
              <a:rPr lang="fr-FR" sz="2400" dirty="0"/>
              <a:t> </a:t>
            </a:r>
            <a:r>
              <a:rPr lang="fr-FR" sz="2400" dirty="0" err="1"/>
              <a:t>explanatory</a:t>
            </a:r>
            <a:r>
              <a:rPr lang="fr-FR" sz="2400" dirty="0"/>
              <a:t> </a:t>
            </a:r>
            <a:r>
              <a:rPr lang="fr-FR" sz="2400" dirty="0" smtClean="0"/>
              <a:t>variables (</a:t>
            </a:r>
            <a:r>
              <a:rPr lang="fr-FR" sz="2400" dirty="0"/>
              <a:t>II</a:t>
            </a:r>
            <a:r>
              <a:rPr lang="fr-FR" sz="2400" dirty="0" smtClean="0"/>
              <a:t>)</a:t>
            </a:r>
            <a:endParaRPr lang="fr-FR" sz="2400" dirty="0"/>
          </a:p>
        </p:txBody>
      </p:sp>
      <p:sp>
        <p:nvSpPr>
          <p:cNvPr id="3" name="Espace réservé du contenu 2"/>
          <p:cNvSpPr>
            <a:spLocks noGrp="1"/>
          </p:cNvSpPr>
          <p:nvPr>
            <p:ph idx="1"/>
          </p:nvPr>
        </p:nvSpPr>
        <p:spPr>
          <a:xfrm>
            <a:off x="-30677" y="444170"/>
            <a:ext cx="8999984" cy="6038799"/>
          </a:xfrm>
        </p:spPr>
        <p:txBody>
          <a:bodyPr>
            <a:normAutofit/>
          </a:bodyPr>
          <a:lstStyle/>
          <a:p>
            <a:pPr marL="265113" indent="-182563" algn="just">
              <a:lnSpc>
                <a:spcPct val="150000"/>
              </a:lnSpc>
            </a:pPr>
            <a:r>
              <a:rPr lang="en-US" sz="1800" dirty="0" smtClean="0">
                <a:solidFill>
                  <a:schemeClr val="tx1"/>
                </a:solidFill>
              </a:rPr>
              <a:t>When </a:t>
            </a:r>
            <a:r>
              <a:rPr lang="en-US" sz="1800" dirty="0">
                <a:solidFill>
                  <a:schemeClr val="tx1"/>
                </a:solidFill>
              </a:rPr>
              <a:t>you have a CLASS variable in a model, LOGISTIC provides an </a:t>
            </a:r>
            <a:r>
              <a:rPr lang="en-US" sz="1800" dirty="0" smtClean="0">
                <a:solidFill>
                  <a:schemeClr val="tx1"/>
                </a:solidFill>
              </a:rPr>
              <a:t>additional table</a:t>
            </a:r>
            <a:r>
              <a:rPr lang="en-US" sz="1800" dirty="0">
                <a:solidFill>
                  <a:schemeClr val="tx1"/>
                </a:solidFill>
              </a:rPr>
              <a:t>, labeled “Type 3 Analysis of Effects.” </a:t>
            </a:r>
            <a:r>
              <a:rPr lang="en-US" sz="1800" dirty="0" smtClean="0">
                <a:solidFill>
                  <a:schemeClr val="tx1"/>
                </a:solidFill>
              </a:rPr>
              <a:t>For </a:t>
            </a:r>
            <a:r>
              <a:rPr lang="en-US" sz="1800" dirty="0">
                <a:solidFill>
                  <a:schemeClr val="tx1"/>
                </a:solidFill>
              </a:rPr>
              <a:t>CLASS variables, on the other hand, it gives </a:t>
            </a:r>
            <a:r>
              <a:rPr lang="en-US" sz="1800" dirty="0" smtClean="0">
                <a:solidFill>
                  <a:schemeClr val="tx1"/>
                </a:solidFill>
              </a:rPr>
              <a:t>a test </a:t>
            </a:r>
            <a:r>
              <a:rPr lang="en-US" sz="1800" dirty="0">
                <a:solidFill>
                  <a:schemeClr val="tx1"/>
                </a:solidFill>
              </a:rPr>
              <a:t>of the null hypothesis that all of the coefficients pertaining to this variable </a:t>
            </a:r>
            <a:r>
              <a:rPr lang="en-US" sz="1800" dirty="0" smtClean="0">
                <a:solidFill>
                  <a:schemeClr val="tx1"/>
                </a:solidFill>
              </a:rPr>
              <a:t>are 0</a:t>
            </a:r>
            <a:r>
              <a:rPr lang="en-US" sz="1800" dirty="0">
                <a:solidFill>
                  <a:schemeClr val="tx1"/>
                </a:solidFill>
              </a:rPr>
              <a:t>. In other words, it gives us a test of whether </a:t>
            </a:r>
            <a:r>
              <a:rPr lang="en-US" sz="1800" dirty="0" smtClean="0">
                <a:solidFill>
                  <a:schemeClr val="tx1"/>
                </a:solidFill>
              </a:rPr>
              <a:t>DPBIS has </a:t>
            </a:r>
            <a:r>
              <a:rPr lang="en-US" sz="1800" dirty="0">
                <a:solidFill>
                  <a:schemeClr val="tx1"/>
                </a:solidFill>
              </a:rPr>
              <a:t>any impact on the probability of </a:t>
            </a:r>
            <a:r>
              <a:rPr lang="en-US" sz="1800" dirty="0" smtClean="0">
                <a:solidFill>
                  <a:schemeClr val="tx1"/>
                </a:solidFill>
              </a:rPr>
              <a:t>the possession of life insurance contract. </a:t>
            </a:r>
            <a:r>
              <a:rPr lang="en-US" sz="1800" dirty="0">
                <a:solidFill>
                  <a:schemeClr val="tx1"/>
                </a:solidFill>
              </a:rPr>
              <a:t>In this case, we clearly have strong evidence that </a:t>
            </a:r>
            <a:r>
              <a:rPr lang="en-US" sz="1800" dirty="0" smtClean="0">
                <a:solidFill>
                  <a:schemeClr val="tx1"/>
                </a:solidFill>
              </a:rPr>
              <a:t>DPBIS makes </a:t>
            </a:r>
            <a:r>
              <a:rPr lang="en-US" sz="1800" dirty="0">
                <a:solidFill>
                  <a:schemeClr val="tx1"/>
                </a:solidFill>
              </a:rPr>
              <a:t>a difference</a:t>
            </a:r>
            <a:r>
              <a:rPr lang="en-US" sz="1800" dirty="0" smtClean="0">
                <a:solidFill>
                  <a:schemeClr val="tx1"/>
                </a:solidFill>
              </a:rPr>
              <a:t>. Note that this test is </a:t>
            </a:r>
            <a:r>
              <a:rPr lang="en-US" sz="1800" dirty="0">
                <a:solidFill>
                  <a:schemeClr val="tx1"/>
                </a:solidFill>
              </a:rPr>
              <a:t>invariant to the choice of the </a:t>
            </a:r>
            <a:r>
              <a:rPr lang="en-US" sz="1800" dirty="0" smtClean="0">
                <a:solidFill>
                  <a:schemeClr val="tx1"/>
                </a:solidFill>
              </a:rPr>
              <a:t>omitted category. </a:t>
            </a:r>
          </a:p>
          <a:p>
            <a:pPr marL="265113" indent="-182563" algn="just">
              <a:lnSpc>
                <a:spcPct val="150000"/>
              </a:lnSpc>
              <a:spcBef>
                <a:spcPts val="800"/>
              </a:spcBef>
            </a:pPr>
            <a:r>
              <a:rPr lang="en-US" sz="1800" dirty="0" smtClean="0">
                <a:solidFill>
                  <a:schemeClr val="tx1"/>
                </a:solidFill>
              </a:rPr>
              <a:t>The second table gives the coefficients and the tests of equality to zero. The pattern for the four coefficients is just what one might expect. Heads of households with DPBIS=1 are much less likely to possess a life insurance contract than those with DPBIS=5. Each increase of DPBIS is associated with an increase in the probability of a life contract.</a:t>
            </a:r>
          </a:p>
          <a:p>
            <a:pPr marL="265113" indent="-182563" algn="just">
              <a:lnSpc>
                <a:spcPct val="150000"/>
              </a:lnSpc>
            </a:pPr>
            <a:endParaRPr lang="fr-FR" sz="1800" dirty="0"/>
          </a:p>
          <a:p>
            <a:pPr marL="265113" indent="-182563" algn="just">
              <a:lnSpc>
                <a:spcPct val="150000"/>
              </a:lnSpc>
            </a:pPr>
            <a:endParaRPr lang="fr-FR" sz="1800" dirty="0"/>
          </a:p>
          <a:p>
            <a:pPr marL="265113" indent="-182563" algn="just">
              <a:lnSpc>
                <a:spcPct val="150000"/>
              </a:lnSpc>
            </a:pPr>
            <a:endParaRPr lang="fr-FR" sz="1800" dirty="0" smtClean="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0" y="6068701"/>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2514" y="-138236"/>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3821095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44104"/>
            <a:ext cx="8229600" cy="504056"/>
          </a:xfrm>
        </p:spPr>
        <p:txBody>
          <a:bodyPr/>
          <a:lstStyle/>
          <a:p>
            <a:pPr algn="l"/>
            <a:r>
              <a:rPr lang="fr-FR" sz="2400" dirty="0" err="1"/>
              <a:t>Categorical</a:t>
            </a:r>
            <a:r>
              <a:rPr lang="fr-FR" sz="2400" dirty="0"/>
              <a:t> </a:t>
            </a:r>
            <a:r>
              <a:rPr lang="fr-FR" sz="2400" dirty="0" err="1"/>
              <a:t>explanatory</a:t>
            </a:r>
            <a:r>
              <a:rPr lang="fr-FR" sz="2400" dirty="0"/>
              <a:t> </a:t>
            </a:r>
            <a:r>
              <a:rPr lang="fr-FR" sz="2400" dirty="0" smtClean="0"/>
              <a:t>variables (</a:t>
            </a:r>
            <a:r>
              <a:rPr lang="fr-FR" sz="2400" dirty="0"/>
              <a:t>III</a:t>
            </a:r>
            <a:r>
              <a:rPr lang="fr-FR" sz="2400" dirty="0" smtClean="0"/>
              <a:t>)</a:t>
            </a:r>
            <a:endParaRPr lang="fr-FR" sz="2400" dirty="0"/>
          </a:p>
        </p:txBody>
      </p:sp>
      <p:sp>
        <p:nvSpPr>
          <p:cNvPr id="3" name="Espace réservé du contenu 2"/>
          <p:cNvSpPr>
            <a:spLocks noGrp="1"/>
          </p:cNvSpPr>
          <p:nvPr>
            <p:ph idx="1"/>
          </p:nvPr>
        </p:nvSpPr>
        <p:spPr>
          <a:xfrm>
            <a:off x="0" y="516399"/>
            <a:ext cx="8999984" cy="6038799"/>
          </a:xfrm>
        </p:spPr>
        <p:txBody>
          <a:bodyPr>
            <a:normAutofit fontScale="25000" lnSpcReduction="20000"/>
          </a:bodyPr>
          <a:lstStyle/>
          <a:p>
            <a:pPr marL="265113" indent="-182563" algn="just">
              <a:lnSpc>
                <a:spcPct val="150000"/>
              </a:lnSpc>
            </a:pPr>
            <a:r>
              <a:rPr lang="en-US" sz="6400" dirty="0" smtClean="0">
                <a:solidFill>
                  <a:schemeClr val="tx1"/>
                </a:solidFill>
              </a:rPr>
              <a:t>To illustrate the differences between levels of diploma, we can modify the reference category. If we </a:t>
            </a:r>
            <a:r>
              <a:rPr lang="en-US" sz="6400" dirty="0">
                <a:solidFill>
                  <a:schemeClr val="tx1"/>
                </a:solidFill>
              </a:rPr>
              <a:t>want it to be the lowest value of </a:t>
            </a:r>
            <a:r>
              <a:rPr lang="en-US" sz="6400" dirty="0" smtClean="0">
                <a:solidFill>
                  <a:schemeClr val="tx1"/>
                </a:solidFill>
              </a:rPr>
              <a:t>DIPBIS, just use CLASS DIPBIS </a:t>
            </a:r>
            <a:r>
              <a:rPr lang="en-US" sz="6400" dirty="0">
                <a:solidFill>
                  <a:schemeClr val="tx1"/>
                </a:solidFill>
              </a:rPr>
              <a:t>/ PARAM=REF DESCENDING</a:t>
            </a:r>
            <a:r>
              <a:rPr lang="en-US" sz="6400" dirty="0" smtClean="0">
                <a:solidFill>
                  <a:schemeClr val="tx1"/>
                </a:solidFill>
              </a:rPr>
              <a:t>; If </a:t>
            </a:r>
            <a:r>
              <a:rPr lang="en-US" sz="6400" dirty="0">
                <a:solidFill>
                  <a:schemeClr val="tx1"/>
                </a:solidFill>
              </a:rPr>
              <a:t>you want it to be some particular value, say 3, </a:t>
            </a:r>
            <a:r>
              <a:rPr lang="en-US" sz="6400" dirty="0" smtClean="0">
                <a:solidFill>
                  <a:schemeClr val="tx1"/>
                </a:solidFill>
              </a:rPr>
              <a:t>use CLASS DIPBIS (</a:t>
            </a:r>
            <a:r>
              <a:rPr lang="en-US" sz="6400" dirty="0">
                <a:solidFill>
                  <a:schemeClr val="tx1"/>
                </a:solidFill>
              </a:rPr>
              <a:t>REF='3') / PARAM=REF;</a:t>
            </a:r>
            <a:endParaRPr lang="fr-FR" sz="6400" dirty="0">
              <a:solidFill>
                <a:schemeClr val="tx1"/>
              </a:solidFill>
            </a:endParaRPr>
          </a:p>
          <a:p>
            <a:pPr marL="265113" indent="-182563" algn="just">
              <a:lnSpc>
                <a:spcPct val="150000"/>
              </a:lnSpc>
            </a:pPr>
            <a:r>
              <a:rPr lang="fr-FR" sz="6400" dirty="0" err="1" smtClean="0">
                <a:solidFill>
                  <a:schemeClr val="tx1"/>
                </a:solidFill>
              </a:rPr>
              <a:t>We</a:t>
            </a:r>
            <a:r>
              <a:rPr lang="fr-FR" sz="6400" dirty="0" smtClean="0">
                <a:solidFill>
                  <a:schemeClr val="tx1"/>
                </a:solidFill>
              </a:rPr>
              <a:t> </a:t>
            </a:r>
            <a:r>
              <a:rPr lang="fr-FR" sz="6400" dirty="0" err="1" smtClean="0">
                <a:solidFill>
                  <a:schemeClr val="tx1"/>
                </a:solidFill>
              </a:rPr>
              <a:t>may</a:t>
            </a:r>
            <a:r>
              <a:rPr lang="fr-FR" sz="6400" dirty="0" smtClean="0">
                <a:solidFill>
                  <a:schemeClr val="tx1"/>
                </a:solidFill>
              </a:rPr>
              <a:t> </a:t>
            </a:r>
            <a:r>
              <a:rPr lang="fr-FR" sz="6400" dirty="0" err="1" smtClean="0">
                <a:solidFill>
                  <a:schemeClr val="tx1"/>
                </a:solidFill>
              </a:rPr>
              <a:t>assess</a:t>
            </a:r>
            <a:r>
              <a:rPr lang="fr-FR" sz="6400" dirty="0" smtClean="0">
                <a:solidFill>
                  <a:schemeClr val="tx1"/>
                </a:solidFill>
              </a:rPr>
              <a:t> the </a:t>
            </a:r>
            <a:r>
              <a:rPr lang="fr-FR" sz="6400" dirty="0" err="1" smtClean="0">
                <a:solidFill>
                  <a:schemeClr val="tx1"/>
                </a:solidFill>
              </a:rPr>
              <a:t>effects</a:t>
            </a:r>
            <a:r>
              <a:rPr lang="fr-FR" sz="6400" dirty="0" smtClean="0">
                <a:solidFill>
                  <a:schemeClr val="tx1"/>
                </a:solidFill>
              </a:rPr>
              <a:t> of </a:t>
            </a:r>
            <a:r>
              <a:rPr lang="fr-FR" sz="6400" dirty="0" err="1" smtClean="0">
                <a:solidFill>
                  <a:schemeClr val="tx1"/>
                </a:solidFill>
              </a:rPr>
              <a:t>two</a:t>
            </a:r>
            <a:r>
              <a:rPr lang="fr-FR" sz="6400" dirty="0" smtClean="0">
                <a:solidFill>
                  <a:schemeClr val="tx1"/>
                </a:solidFill>
              </a:rPr>
              <a:t> </a:t>
            </a:r>
            <a:r>
              <a:rPr lang="fr-FR" sz="6400" dirty="0" err="1" smtClean="0">
                <a:solidFill>
                  <a:schemeClr val="tx1"/>
                </a:solidFill>
              </a:rPr>
              <a:t>categories</a:t>
            </a:r>
            <a:r>
              <a:rPr lang="fr-FR" sz="6400" dirty="0" smtClean="0">
                <a:solidFill>
                  <a:schemeClr val="tx1"/>
                </a:solidFill>
              </a:rPr>
              <a:t> of a variable </a:t>
            </a:r>
            <a:r>
              <a:rPr lang="fr-FR" sz="6400" dirty="0" err="1" smtClean="0">
                <a:solidFill>
                  <a:schemeClr val="tx1"/>
                </a:solidFill>
              </a:rPr>
              <a:t>like</a:t>
            </a:r>
            <a:r>
              <a:rPr lang="fr-FR" sz="6400" dirty="0" smtClean="0">
                <a:solidFill>
                  <a:schemeClr val="tx1"/>
                </a:solidFill>
              </a:rPr>
              <a:t> DIPBIS=2 and DIPBIS=3. </a:t>
            </a:r>
            <a:r>
              <a:rPr lang="en-US" sz="6400" dirty="0" smtClean="0">
                <a:solidFill>
                  <a:schemeClr val="tx1"/>
                </a:solidFill>
              </a:rPr>
              <a:t>It is easy </a:t>
            </a:r>
            <a:r>
              <a:rPr lang="en-US" sz="6400" dirty="0">
                <a:solidFill>
                  <a:schemeClr val="tx1"/>
                </a:solidFill>
              </a:rPr>
              <a:t>to use a TEST statement or </a:t>
            </a:r>
            <a:r>
              <a:rPr lang="en-US" sz="6400" dirty="0" smtClean="0">
                <a:solidFill>
                  <a:schemeClr val="tx1"/>
                </a:solidFill>
              </a:rPr>
              <a:t>a CONTRAST statement. </a:t>
            </a:r>
            <a:r>
              <a:rPr lang="en-US" sz="6400" dirty="0">
                <a:solidFill>
                  <a:schemeClr val="tx1"/>
                </a:solidFill>
              </a:rPr>
              <a:t>The following </a:t>
            </a:r>
            <a:r>
              <a:rPr lang="en-US" sz="6400" dirty="0" smtClean="0">
                <a:solidFill>
                  <a:schemeClr val="tx1"/>
                </a:solidFill>
              </a:rPr>
              <a:t>statements tests </a:t>
            </a:r>
            <a:r>
              <a:rPr lang="en-US" sz="6400" dirty="0">
                <a:solidFill>
                  <a:schemeClr val="tx1"/>
                </a:solidFill>
              </a:rPr>
              <a:t>the </a:t>
            </a:r>
            <a:r>
              <a:rPr lang="en-US" sz="6400" dirty="0" smtClean="0">
                <a:solidFill>
                  <a:schemeClr val="tx1"/>
                </a:solidFill>
              </a:rPr>
              <a:t>null </a:t>
            </a:r>
            <a:r>
              <a:rPr lang="en-US" sz="6400" dirty="0">
                <a:solidFill>
                  <a:schemeClr val="tx1"/>
                </a:solidFill>
              </a:rPr>
              <a:t>hypothesis, that there is no difference in the coefficients </a:t>
            </a:r>
            <a:r>
              <a:rPr lang="en-US" sz="6400" dirty="0" smtClean="0">
                <a:solidFill>
                  <a:schemeClr val="tx1"/>
                </a:solidFill>
              </a:rPr>
              <a:t>for DIPBIS=2 </a:t>
            </a:r>
            <a:r>
              <a:rPr lang="en-US" sz="6400" dirty="0">
                <a:solidFill>
                  <a:schemeClr val="tx1"/>
                </a:solidFill>
              </a:rPr>
              <a:t>and </a:t>
            </a:r>
            <a:r>
              <a:rPr lang="en-US" sz="6400" dirty="0" smtClean="0">
                <a:solidFill>
                  <a:schemeClr val="tx1"/>
                </a:solidFill>
              </a:rPr>
              <a:t>DIPBIS=3:</a:t>
            </a:r>
            <a:r>
              <a:rPr lang="fr-FR" sz="6400" dirty="0">
                <a:solidFill>
                  <a:schemeClr val="tx1"/>
                </a:solidFill>
              </a:rPr>
              <a:t> </a:t>
            </a:r>
            <a:r>
              <a:rPr lang="fr-FR" sz="6400" dirty="0" smtClean="0">
                <a:solidFill>
                  <a:schemeClr val="tx1"/>
                </a:solidFill>
              </a:rPr>
              <a:t> </a:t>
            </a:r>
            <a:r>
              <a:rPr lang="fr-FR" sz="6400" b="1" dirty="0" err="1" smtClean="0">
                <a:solidFill>
                  <a:schemeClr val="tx1"/>
                </a:solidFill>
              </a:rPr>
              <a:t>contrast</a:t>
            </a:r>
            <a:r>
              <a:rPr lang="fr-FR" sz="6400" b="1" dirty="0" smtClean="0">
                <a:solidFill>
                  <a:schemeClr val="tx1"/>
                </a:solidFill>
              </a:rPr>
              <a:t> </a:t>
            </a:r>
            <a:r>
              <a:rPr lang="fr-FR" sz="6400" b="1" dirty="0">
                <a:solidFill>
                  <a:schemeClr val="tx1"/>
                </a:solidFill>
              </a:rPr>
              <a:t>'dipbis2 vs. dipbis3' </a:t>
            </a:r>
            <a:r>
              <a:rPr lang="fr-FR" sz="6400" b="1" dirty="0" err="1">
                <a:solidFill>
                  <a:schemeClr val="tx1"/>
                </a:solidFill>
              </a:rPr>
              <a:t>dipbis</a:t>
            </a:r>
            <a:r>
              <a:rPr lang="fr-FR" sz="6400" b="1" dirty="0">
                <a:solidFill>
                  <a:schemeClr val="tx1"/>
                </a:solidFill>
              </a:rPr>
              <a:t> 0 1 -1 </a:t>
            </a:r>
            <a:r>
              <a:rPr lang="fr-FR" sz="6400" b="1" dirty="0" smtClean="0">
                <a:solidFill>
                  <a:schemeClr val="tx1"/>
                </a:solidFill>
              </a:rPr>
              <a:t>0;</a:t>
            </a:r>
          </a:p>
          <a:p>
            <a:pPr marL="265113" indent="-182563" algn="just">
              <a:lnSpc>
                <a:spcPct val="150000"/>
              </a:lnSpc>
            </a:pPr>
            <a:endParaRPr lang="fr-FR" sz="6400" b="1" dirty="0" smtClean="0">
              <a:solidFill>
                <a:schemeClr val="tx1"/>
              </a:solidFill>
            </a:endParaRPr>
          </a:p>
          <a:p>
            <a:pPr marL="265113" indent="-182563" algn="just">
              <a:lnSpc>
                <a:spcPct val="150000"/>
              </a:lnSpc>
            </a:pPr>
            <a:r>
              <a:rPr lang="fr-FR" sz="6400" dirty="0" smtClean="0">
                <a:solidFill>
                  <a:schemeClr val="tx1"/>
                </a:solidFill>
              </a:rPr>
              <a:t>If </a:t>
            </a:r>
            <a:r>
              <a:rPr lang="fr-FR" sz="6400" dirty="0" err="1" smtClean="0">
                <a:solidFill>
                  <a:schemeClr val="tx1"/>
                </a:solidFill>
              </a:rPr>
              <a:t>we</a:t>
            </a:r>
            <a:r>
              <a:rPr lang="fr-FR" sz="6400" dirty="0" smtClean="0">
                <a:solidFill>
                  <a:schemeClr val="tx1"/>
                </a:solidFill>
              </a:rPr>
              <a:t> </a:t>
            </a:r>
            <a:r>
              <a:rPr lang="fr-FR" sz="6400" dirty="0" err="1" smtClean="0">
                <a:solidFill>
                  <a:schemeClr val="tx1"/>
                </a:solidFill>
              </a:rPr>
              <a:t>include</a:t>
            </a:r>
            <a:r>
              <a:rPr lang="fr-FR" sz="6400" dirty="0" smtClean="0">
                <a:solidFill>
                  <a:schemeClr val="tx1"/>
                </a:solidFill>
              </a:rPr>
              <a:t> the DESCENDING option, the </a:t>
            </a:r>
            <a:r>
              <a:rPr lang="fr-FR" sz="6400" dirty="0" err="1" smtClean="0">
                <a:solidFill>
                  <a:schemeClr val="tx1"/>
                </a:solidFill>
              </a:rPr>
              <a:t>reference</a:t>
            </a:r>
            <a:r>
              <a:rPr lang="fr-FR" sz="6400" dirty="0" smtClean="0">
                <a:solidFill>
                  <a:schemeClr val="tx1"/>
                </a:solidFill>
              </a:rPr>
              <a:t> </a:t>
            </a:r>
            <a:r>
              <a:rPr lang="fr-FR" sz="6400" dirty="0" err="1" smtClean="0">
                <a:solidFill>
                  <a:schemeClr val="tx1"/>
                </a:solidFill>
              </a:rPr>
              <a:t>catgory</a:t>
            </a:r>
            <a:r>
              <a:rPr lang="fr-FR" sz="6400" dirty="0" smtClean="0">
                <a:solidFill>
                  <a:schemeClr val="tx1"/>
                </a:solidFill>
              </a:rPr>
              <a:t> </a:t>
            </a:r>
            <a:r>
              <a:rPr lang="fr-FR" sz="6400" dirty="0" err="1" smtClean="0">
                <a:solidFill>
                  <a:schemeClr val="tx1"/>
                </a:solidFill>
              </a:rPr>
              <a:t>is</a:t>
            </a:r>
            <a:r>
              <a:rPr lang="fr-FR" sz="6400" dirty="0" smtClean="0">
                <a:solidFill>
                  <a:schemeClr val="tx1"/>
                </a:solidFill>
              </a:rPr>
              <a:t> </a:t>
            </a:r>
            <a:r>
              <a:rPr lang="fr-FR" sz="6400" dirty="0">
                <a:solidFill>
                  <a:schemeClr val="tx1"/>
                </a:solidFill>
              </a:rPr>
              <a:t>DIPBIS=1, </a:t>
            </a:r>
            <a:r>
              <a:rPr lang="fr-FR" sz="6400" dirty="0" smtClean="0">
                <a:solidFill>
                  <a:schemeClr val="tx1"/>
                </a:solidFill>
              </a:rPr>
              <a:t>the </a:t>
            </a:r>
            <a:r>
              <a:rPr lang="fr-FR" sz="6400" dirty="0" err="1" smtClean="0">
                <a:solidFill>
                  <a:schemeClr val="tx1"/>
                </a:solidFill>
              </a:rPr>
              <a:t>weakest</a:t>
            </a:r>
            <a:r>
              <a:rPr lang="fr-FR" sz="6400" dirty="0" smtClean="0">
                <a:solidFill>
                  <a:schemeClr val="tx1"/>
                </a:solidFill>
              </a:rPr>
              <a:t> of all </a:t>
            </a:r>
            <a:r>
              <a:rPr lang="fr-FR" sz="6400" dirty="0" err="1" smtClean="0">
                <a:solidFill>
                  <a:schemeClr val="tx1"/>
                </a:solidFill>
              </a:rPr>
              <a:t>categories</a:t>
            </a:r>
            <a:r>
              <a:rPr lang="fr-FR" sz="6400" dirty="0">
                <a:solidFill>
                  <a:schemeClr val="tx1"/>
                </a:solidFill>
              </a:rPr>
              <a:t>. </a:t>
            </a:r>
            <a:r>
              <a:rPr lang="fr-FR" sz="6400" dirty="0" smtClean="0">
                <a:solidFill>
                  <a:schemeClr val="tx1"/>
                </a:solidFill>
              </a:rPr>
              <a:t>For the </a:t>
            </a:r>
            <a:r>
              <a:rPr lang="fr-FR" sz="6400" dirty="0" err="1" smtClean="0">
                <a:solidFill>
                  <a:schemeClr val="tx1"/>
                </a:solidFill>
              </a:rPr>
              <a:t>same</a:t>
            </a:r>
            <a:r>
              <a:rPr lang="fr-FR" sz="6400" dirty="0" smtClean="0">
                <a:solidFill>
                  <a:schemeClr val="tx1"/>
                </a:solidFill>
              </a:rPr>
              <a:t> test, </a:t>
            </a:r>
            <a:r>
              <a:rPr lang="fr-FR" sz="6400" dirty="0" err="1" smtClean="0">
                <a:solidFill>
                  <a:schemeClr val="tx1"/>
                </a:solidFill>
              </a:rPr>
              <a:t>it</a:t>
            </a:r>
            <a:r>
              <a:rPr lang="fr-FR" sz="6400" dirty="0" smtClean="0">
                <a:solidFill>
                  <a:schemeClr val="tx1"/>
                </a:solidFill>
              </a:rPr>
              <a:t> </a:t>
            </a:r>
            <a:r>
              <a:rPr lang="fr-FR" sz="6400" dirty="0" err="1" smtClean="0">
                <a:solidFill>
                  <a:schemeClr val="tx1"/>
                </a:solidFill>
              </a:rPr>
              <a:t>is</a:t>
            </a:r>
            <a:r>
              <a:rPr lang="fr-FR" sz="6400" dirty="0" smtClean="0">
                <a:solidFill>
                  <a:schemeClr val="tx1"/>
                </a:solidFill>
              </a:rPr>
              <a:t> </a:t>
            </a:r>
            <a:r>
              <a:rPr lang="fr-FR" sz="6400" dirty="0" err="1" smtClean="0">
                <a:solidFill>
                  <a:schemeClr val="tx1"/>
                </a:solidFill>
              </a:rPr>
              <a:t>then</a:t>
            </a:r>
            <a:r>
              <a:rPr lang="fr-FR" sz="6400" dirty="0" smtClean="0">
                <a:solidFill>
                  <a:schemeClr val="tx1"/>
                </a:solidFill>
              </a:rPr>
              <a:t> </a:t>
            </a:r>
            <a:r>
              <a:rPr lang="fr-FR" sz="6400" dirty="0" err="1" smtClean="0">
                <a:solidFill>
                  <a:schemeClr val="tx1"/>
                </a:solidFill>
              </a:rPr>
              <a:t>necessary</a:t>
            </a:r>
            <a:r>
              <a:rPr lang="fr-FR" sz="6400" dirty="0" smtClean="0">
                <a:solidFill>
                  <a:schemeClr val="tx1"/>
                </a:solidFill>
              </a:rPr>
              <a:t> to test the </a:t>
            </a:r>
            <a:r>
              <a:rPr lang="fr-FR" sz="6400" dirty="0" err="1" smtClean="0">
                <a:solidFill>
                  <a:schemeClr val="tx1"/>
                </a:solidFill>
              </a:rPr>
              <a:t>equality</a:t>
            </a:r>
            <a:r>
              <a:rPr lang="fr-FR" sz="6400" dirty="0" smtClean="0">
                <a:solidFill>
                  <a:schemeClr val="tx1"/>
                </a:solidFill>
              </a:rPr>
              <a:t> </a:t>
            </a:r>
            <a:r>
              <a:rPr lang="fr-FR" sz="6400" dirty="0" err="1" smtClean="0">
                <a:solidFill>
                  <a:schemeClr val="tx1"/>
                </a:solidFill>
              </a:rPr>
              <a:t>between</a:t>
            </a:r>
            <a:r>
              <a:rPr lang="fr-FR" sz="6400" dirty="0" smtClean="0">
                <a:solidFill>
                  <a:schemeClr val="tx1"/>
                </a:solidFill>
              </a:rPr>
              <a:t> the </a:t>
            </a:r>
            <a:r>
              <a:rPr lang="fr-FR" sz="6400" dirty="0" err="1" smtClean="0">
                <a:solidFill>
                  <a:schemeClr val="tx1"/>
                </a:solidFill>
              </a:rPr>
              <a:t>fifth</a:t>
            </a:r>
            <a:r>
              <a:rPr lang="fr-FR" sz="6400" dirty="0" smtClean="0">
                <a:solidFill>
                  <a:schemeClr val="tx1"/>
                </a:solidFill>
              </a:rPr>
              <a:t> and </a:t>
            </a:r>
            <a:r>
              <a:rPr lang="fr-FR" sz="6400" dirty="0" err="1" smtClean="0">
                <a:solidFill>
                  <a:schemeClr val="tx1"/>
                </a:solidFill>
              </a:rPr>
              <a:t>fourth</a:t>
            </a:r>
            <a:r>
              <a:rPr lang="fr-FR" sz="6400" dirty="0" smtClean="0">
                <a:solidFill>
                  <a:schemeClr val="tx1"/>
                </a:solidFill>
              </a:rPr>
              <a:t> </a:t>
            </a:r>
            <a:r>
              <a:rPr lang="fr-FR" sz="6400" dirty="0" err="1" smtClean="0">
                <a:solidFill>
                  <a:schemeClr val="tx1"/>
                </a:solidFill>
              </a:rPr>
              <a:t>category</a:t>
            </a:r>
            <a:r>
              <a:rPr lang="fr-FR" sz="6400" dirty="0" smtClean="0">
                <a:solidFill>
                  <a:schemeClr val="tx1"/>
                </a:solidFill>
              </a:rPr>
              <a:t> in </a:t>
            </a:r>
            <a:r>
              <a:rPr lang="fr-FR" sz="6400" dirty="0" err="1" smtClean="0">
                <a:solidFill>
                  <a:schemeClr val="tx1"/>
                </a:solidFill>
              </a:rPr>
              <a:t>descending</a:t>
            </a:r>
            <a:r>
              <a:rPr lang="fr-FR" sz="6400" dirty="0" smtClean="0">
                <a:solidFill>
                  <a:schemeClr val="tx1"/>
                </a:solidFill>
              </a:rPr>
              <a:t> </a:t>
            </a:r>
            <a:r>
              <a:rPr lang="fr-FR" sz="6400" dirty="0" err="1" smtClean="0">
                <a:solidFill>
                  <a:schemeClr val="tx1"/>
                </a:solidFill>
              </a:rPr>
              <a:t>order</a:t>
            </a:r>
            <a:r>
              <a:rPr lang="fr-FR" sz="6400" dirty="0" smtClean="0">
                <a:solidFill>
                  <a:schemeClr val="tx1"/>
                </a:solidFill>
              </a:rPr>
              <a:t>, dipbis5, dipbis4, dipbis3, dipbis2:</a:t>
            </a:r>
          </a:p>
          <a:p>
            <a:pPr marL="82550" indent="0" algn="just">
              <a:lnSpc>
                <a:spcPct val="150000"/>
              </a:lnSpc>
              <a:buNone/>
            </a:pPr>
            <a:r>
              <a:rPr lang="fr-FR" sz="6400" dirty="0">
                <a:solidFill>
                  <a:schemeClr val="tx1"/>
                </a:solidFill>
              </a:rPr>
              <a:t> </a:t>
            </a:r>
            <a:r>
              <a:rPr lang="fr-FR" sz="6400" dirty="0" smtClean="0">
                <a:solidFill>
                  <a:schemeClr val="tx1"/>
                </a:solidFill>
              </a:rPr>
              <a:t>  </a:t>
            </a:r>
            <a:r>
              <a:rPr lang="fr-FR" sz="6400" b="1" dirty="0" err="1" smtClean="0">
                <a:solidFill>
                  <a:schemeClr val="tx1"/>
                </a:solidFill>
              </a:rPr>
              <a:t>contrast</a:t>
            </a:r>
            <a:r>
              <a:rPr lang="fr-FR" sz="6400" b="1" dirty="0" smtClean="0">
                <a:solidFill>
                  <a:schemeClr val="tx1"/>
                </a:solidFill>
              </a:rPr>
              <a:t> </a:t>
            </a:r>
            <a:r>
              <a:rPr lang="fr-FR" sz="6400" b="1" dirty="0">
                <a:solidFill>
                  <a:schemeClr val="tx1"/>
                </a:solidFill>
              </a:rPr>
              <a:t>'dipbis2 vs. dipbis3' </a:t>
            </a:r>
            <a:r>
              <a:rPr lang="fr-FR" sz="6400" b="1" dirty="0" err="1">
                <a:solidFill>
                  <a:schemeClr val="tx1"/>
                </a:solidFill>
              </a:rPr>
              <a:t>dipbis</a:t>
            </a:r>
            <a:r>
              <a:rPr lang="fr-FR" sz="6400" b="1" dirty="0">
                <a:solidFill>
                  <a:schemeClr val="tx1"/>
                </a:solidFill>
              </a:rPr>
              <a:t> 0 0 -1 1;</a:t>
            </a:r>
          </a:p>
          <a:p>
            <a:pPr marL="265113" indent="-182563" algn="just">
              <a:lnSpc>
                <a:spcPct val="150000"/>
              </a:lnSpc>
            </a:pPr>
            <a:endParaRPr lang="fr-FR" sz="6400" dirty="0">
              <a:solidFill>
                <a:schemeClr val="tx1"/>
              </a:solidFill>
            </a:endParaRPr>
          </a:p>
          <a:p>
            <a:pPr marL="265113" indent="-182563" algn="just">
              <a:lnSpc>
                <a:spcPct val="150000"/>
              </a:lnSpc>
            </a:pPr>
            <a:r>
              <a:rPr lang="fr-FR" sz="6400" dirty="0" smtClean="0">
                <a:solidFill>
                  <a:schemeClr val="tx1"/>
                </a:solidFill>
              </a:rPr>
              <a:t>The instruction </a:t>
            </a:r>
            <a:r>
              <a:rPr lang="fr-FR" sz="6400" dirty="0">
                <a:solidFill>
                  <a:schemeClr val="tx1"/>
                </a:solidFill>
              </a:rPr>
              <a:t>TEST </a:t>
            </a:r>
            <a:r>
              <a:rPr lang="fr-FR" sz="6400" dirty="0" err="1" smtClean="0">
                <a:solidFill>
                  <a:schemeClr val="tx1"/>
                </a:solidFill>
              </a:rPr>
              <a:t>is</a:t>
            </a:r>
            <a:r>
              <a:rPr lang="fr-FR" sz="6400" dirty="0" smtClean="0">
                <a:solidFill>
                  <a:schemeClr val="tx1"/>
                </a:solidFill>
              </a:rPr>
              <a:t> more </a:t>
            </a:r>
            <a:r>
              <a:rPr lang="fr-FR" sz="6400" dirty="0" err="1" smtClean="0">
                <a:solidFill>
                  <a:schemeClr val="tx1"/>
                </a:solidFill>
              </a:rPr>
              <a:t>straightforward</a:t>
            </a:r>
            <a:r>
              <a:rPr lang="fr-FR" sz="6400" dirty="0" smtClean="0">
                <a:solidFill>
                  <a:schemeClr val="tx1"/>
                </a:solidFill>
              </a:rPr>
              <a:t>: to </a:t>
            </a:r>
            <a:r>
              <a:rPr lang="fr-FR" sz="6400" dirty="0" err="1" smtClean="0">
                <a:solidFill>
                  <a:schemeClr val="tx1"/>
                </a:solidFill>
              </a:rPr>
              <a:t>refer</a:t>
            </a:r>
            <a:r>
              <a:rPr lang="fr-FR" sz="6400" dirty="0" smtClean="0">
                <a:solidFill>
                  <a:schemeClr val="tx1"/>
                </a:solidFill>
              </a:rPr>
              <a:t> to an </a:t>
            </a:r>
            <a:r>
              <a:rPr lang="fr-FR" sz="6400" dirty="0" err="1" smtClean="0">
                <a:solidFill>
                  <a:schemeClr val="tx1"/>
                </a:solidFill>
              </a:rPr>
              <a:t>estimated</a:t>
            </a:r>
            <a:r>
              <a:rPr lang="fr-FR" sz="6400" dirty="0" smtClean="0">
                <a:solidFill>
                  <a:schemeClr val="tx1"/>
                </a:solidFill>
              </a:rPr>
              <a:t> coefficient, </a:t>
            </a:r>
            <a:r>
              <a:rPr lang="fr-FR" sz="6400" dirty="0" err="1" smtClean="0">
                <a:solidFill>
                  <a:schemeClr val="tx1"/>
                </a:solidFill>
              </a:rPr>
              <a:t>we</a:t>
            </a:r>
            <a:r>
              <a:rPr lang="fr-FR" sz="6400" dirty="0" smtClean="0">
                <a:solidFill>
                  <a:schemeClr val="tx1"/>
                </a:solidFill>
              </a:rPr>
              <a:t> </a:t>
            </a:r>
            <a:r>
              <a:rPr lang="fr-FR" sz="6400" dirty="0" err="1" smtClean="0">
                <a:solidFill>
                  <a:schemeClr val="tx1"/>
                </a:solidFill>
              </a:rPr>
              <a:t>add</a:t>
            </a:r>
            <a:r>
              <a:rPr lang="fr-FR" sz="6400" dirty="0" smtClean="0">
                <a:solidFill>
                  <a:schemeClr val="tx1"/>
                </a:solidFill>
              </a:rPr>
              <a:t> to the variable </a:t>
            </a:r>
            <a:r>
              <a:rPr lang="fr-FR" sz="6400" dirty="0" err="1" smtClean="0">
                <a:solidFill>
                  <a:schemeClr val="tx1"/>
                </a:solidFill>
              </a:rPr>
              <a:t>name</a:t>
            </a:r>
            <a:r>
              <a:rPr lang="fr-FR" sz="6400" dirty="0" smtClean="0">
                <a:solidFill>
                  <a:schemeClr val="tx1"/>
                </a:solidFill>
              </a:rPr>
              <a:t> the </a:t>
            </a:r>
            <a:r>
              <a:rPr lang="fr-FR" sz="6400" dirty="0" err="1" smtClean="0">
                <a:solidFill>
                  <a:schemeClr val="tx1"/>
                </a:solidFill>
              </a:rPr>
              <a:t>number</a:t>
            </a:r>
            <a:r>
              <a:rPr lang="fr-FR" sz="6400" dirty="0" smtClean="0">
                <a:solidFill>
                  <a:schemeClr val="tx1"/>
                </a:solidFill>
              </a:rPr>
              <a:t> of the </a:t>
            </a:r>
            <a:r>
              <a:rPr lang="fr-FR" sz="6400" dirty="0" err="1" smtClean="0">
                <a:solidFill>
                  <a:schemeClr val="tx1"/>
                </a:solidFill>
              </a:rPr>
              <a:t>category</a:t>
            </a:r>
            <a:r>
              <a:rPr lang="fr-FR" sz="6400" dirty="0" smtClean="0">
                <a:solidFill>
                  <a:schemeClr val="tx1"/>
                </a:solidFill>
              </a:rPr>
              <a:t> to </a:t>
            </a:r>
            <a:r>
              <a:rPr lang="fr-FR" sz="6400" dirty="0" err="1" smtClean="0">
                <a:solidFill>
                  <a:schemeClr val="tx1"/>
                </a:solidFill>
              </a:rPr>
              <a:t>be</a:t>
            </a:r>
            <a:r>
              <a:rPr lang="fr-FR" sz="6400" dirty="0" smtClean="0">
                <a:solidFill>
                  <a:schemeClr val="tx1"/>
                </a:solidFill>
              </a:rPr>
              <a:t> </a:t>
            </a:r>
            <a:r>
              <a:rPr lang="fr-FR" sz="6400" dirty="0" err="1" smtClean="0">
                <a:solidFill>
                  <a:schemeClr val="tx1"/>
                </a:solidFill>
              </a:rPr>
              <a:t>tested</a:t>
            </a:r>
            <a:r>
              <a:rPr lang="fr-FR" sz="6400" dirty="0" smtClean="0">
                <a:solidFill>
                  <a:schemeClr val="tx1"/>
                </a:solidFill>
              </a:rPr>
              <a:t>: </a:t>
            </a:r>
          </a:p>
          <a:p>
            <a:pPr marL="82550" indent="0" algn="just">
              <a:lnSpc>
                <a:spcPct val="150000"/>
              </a:lnSpc>
              <a:buNone/>
            </a:pPr>
            <a:r>
              <a:rPr lang="fr-FR" sz="6400" dirty="0">
                <a:solidFill>
                  <a:schemeClr val="tx1"/>
                </a:solidFill>
              </a:rPr>
              <a:t> </a:t>
            </a:r>
            <a:r>
              <a:rPr lang="fr-FR" sz="6400" dirty="0" smtClean="0">
                <a:solidFill>
                  <a:schemeClr val="tx1"/>
                </a:solidFill>
              </a:rPr>
              <a:t>  </a:t>
            </a:r>
            <a:r>
              <a:rPr lang="fr-FR" sz="6400" b="1" dirty="0" smtClean="0">
                <a:solidFill>
                  <a:schemeClr val="tx1"/>
                </a:solidFill>
              </a:rPr>
              <a:t>test </a:t>
            </a:r>
            <a:r>
              <a:rPr lang="fr-FR" sz="6400" b="1" dirty="0">
                <a:solidFill>
                  <a:schemeClr val="tx1"/>
                </a:solidFill>
              </a:rPr>
              <a:t>dipbis2=dipbis3;</a:t>
            </a:r>
          </a:p>
          <a:p>
            <a:pPr marL="265113" indent="-182563" algn="just">
              <a:lnSpc>
                <a:spcPct val="150000"/>
              </a:lnSpc>
            </a:pPr>
            <a:endParaRPr lang="fr-FR" sz="2200" dirty="0"/>
          </a:p>
          <a:p>
            <a:pPr marL="265113" indent="-182563" algn="just">
              <a:lnSpc>
                <a:spcPct val="150000"/>
              </a:lnSpc>
            </a:pPr>
            <a:endParaRPr lang="fr-FR" sz="1800" dirty="0"/>
          </a:p>
          <a:p>
            <a:pPr marL="265113" indent="-182563" algn="just">
              <a:lnSpc>
                <a:spcPct val="150000"/>
              </a:lnSpc>
            </a:pPr>
            <a:endParaRPr lang="fr-FR" sz="1800" dirty="0" smtClean="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6317226"/>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4634" y="-78726"/>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276450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59632" y="0"/>
            <a:ext cx="9144000" cy="1200329"/>
          </a:xfrm>
          <a:prstGeom prst="rect">
            <a:avLst/>
          </a:prstGeom>
        </p:spPr>
        <p:txBody>
          <a:bodyPr wrap="square">
            <a:spAutoFit/>
          </a:bodyPr>
          <a:lstStyle/>
          <a:p>
            <a:r>
              <a:rPr lang="de-DE" dirty="0">
                <a:solidFill>
                  <a:prstClr val="black"/>
                </a:solidFill>
              </a:rPr>
              <a:t>                                  </a:t>
            </a:r>
            <a:r>
              <a:rPr lang="de-DE" dirty="0" err="1">
                <a:solidFill>
                  <a:prstClr val="black"/>
                </a:solidFill>
              </a:rPr>
              <a:t>dipbis</a:t>
            </a:r>
            <a:r>
              <a:rPr lang="de-DE" dirty="0">
                <a:solidFill>
                  <a:prstClr val="black"/>
                </a:solidFill>
              </a:rPr>
              <a:t>     1 </a:t>
            </a:r>
            <a:r>
              <a:rPr lang="de-DE" dirty="0" err="1">
                <a:solidFill>
                  <a:prstClr val="black"/>
                </a:solidFill>
              </a:rPr>
              <a:t>vs</a:t>
            </a:r>
            <a:r>
              <a:rPr lang="de-DE" dirty="0">
                <a:solidFill>
                  <a:prstClr val="black"/>
                </a:solidFill>
              </a:rPr>
              <a:t> 3       0.693       0.542          0.884</a:t>
            </a:r>
          </a:p>
          <a:p>
            <a:r>
              <a:rPr lang="de-DE" dirty="0">
                <a:solidFill>
                  <a:prstClr val="black"/>
                </a:solidFill>
              </a:rPr>
              <a:t>                                  </a:t>
            </a:r>
            <a:r>
              <a:rPr lang="de-DE" dirty="0" err="1">
                <a:solidFill>
                  <a:prstClr val="black"/>
                </a:solidFill>
              </a:rPr>
              <a:t>dipbis</a:t>
            </a:r>
            <a:r>
              <a:rPr lang="de-DE" dirty="0">
                <a:solidFill>
                  <a:prstClr val="black"/>
                </a:solidFill>
              </a:rPr>
              <a:t>     2 </a:t>
            </a:r>
            <a:r>
              <a:rPr lang="de-DE" dirty="0" err="1">
                <a:solidFill>
                  <a:prstClr val="black"/>
                </a:solidFill>
              </a:rPr>
              <a:t>vs</a:t>
            </a:r>
            <a:r>
              <a:rPr lang="de-DE" dirty="0">
                <a:solidFill>
                  <a:prstClr val="black"/>
                </a:solidFill>
              </a:rPr>
              <a:t> 3       0.925       0.719          1.190</a:t>
            </a:r>
          </a:p>
          <a:p>
            <a:r>
              <a:rPr lang="de-DE" dirty="0">
                <a:solidFill>
                  <a:prstClr val="black"/>
                </a:solidFill>
              </a:rPr>
              <a:t>                                  </a:t>
            </a:r>
            <a:r>
              <a:rPr lang="de-DE" dirty="0" err="1">
                <a:solidFill>
                  <a:prstClr val="black"/>
                </a:solidFill>
              </a:rPr>
              <a:t>dipbis</a:t>
            </a:r>
            <a:r>
              <a:rPr lang="de-DE" dirty="0">
                <a:solidFill>
                  <a:prstClr val="black"/>
                </a:solidFill>
              </a:rPr>
              <a:t>     4 </a:t>
            </a:r>
            <a:r>
              <a:rPr lang="de-DE" dirty="0" err="1">
                <a:solidFill>
                  <a:prstClr val="black"/>
                </a:solidFill>
              </a:rPr>
              <a:t>vs</a:t>
            </a:r>
            <a:r>
              <a:rPr lang="de-DE" dirty="0">
                <a:solidFill>
                  <a:prstClr val="black"/>
                </a:solidFill>
              </a:rPr>
              <a:t> 3       1.200       0.800          1.800</a:t>
            </a:r>
          </a:p>
          <a:p>
            <a:r>
              <a:rPr lang="de-DE" dirty="0">
                <a:solidFill>
                  <a:prstClr val="black"/>
                </a:solidFill>
              </a:rPr>
              <a:t>                                  </a:t>
            </a:r>
            <a:r>
              <a:rPr lang="de-DE" dirty="0" err="1">
                <a:solidFill>
                  <a:prstClr val="black"/>
                </a:solidFill>
              </a:rPr>
              <a:t>dipbis</a:t>
            </a:r>
            <a:r>
              <a:rPr lang="de-DE" dirty="0">
                <a:solidFill>
                  <a:prstClr val="black"/>
                </a:solidFill>
              </a:rPr>
              <a:t>     5 </a:t>
            </a:r>
            <a:r>
              <a:rPr lang="de-DE" dirty="0" err="1">
                <a:solidFill>
                  <a:prstClr val="black"/>
                </a:solidFill>
              </a:rPr>
              <a:t>vs</a:t>
            </a:r>
            <a:r>
              <a:rPr lang="de-DE" dirty="0">
                <a:solidFill>
                  <a:prstClr val="black"/>
                </a:solidFill>
              </a:rPr>
              <a:t> 3       1.243       0.952          1.623</a:t>
            </a:r>
            <a:endParaRPr lang="fr-FR" dirty="0">
              <a:solidFill>
                <a:prstClr val="black"/>
              </a:solidFill>
            </a:endParaRPr>
          </a:p>
        </p:txBody>
      </p:sp>
      <p:sp>
        <p:nvSpPr>
          <p:cNvPr id="4" name="ZoneTexte 3"/>
          <p:cNvSpPr txBox="1"/>
          <p:nvPr/>
        </p:nvSpPr>
        <p:spPr>
          <a:xfrm>
            <a:off x="107504" y="0"/>
            <a:ext cx="2088232" cy="369332"/>
          </a:xfrm>
          <a:prstGeom prst="rect">
            <a:avLst/>
          </a:prstGeom>
          <a:noFill/>
        </p:spPr>
        <p:txBody>
          <a:bodyPr wrap="square" rtlCol="0">
            <a:spAutoFit/>
          </a:bodyPr>
          <a:lstStyle/>
          <a:p>
            <a:r>
              <a:rPr lang="fr-FR" dirty="0">
                <a:solidFill>
                  <a:prstClr val="black"/>
                </a:solidFill>
              </a:rPr>
              <a:t>Test deux à deux</a:t>
            </a:r>
          </a:p>
        </p:txBody>
      </p:sp>
      <p:sp>
        <p:nvSpPr>
          <p:cNvPr id="5" name="Rectangle 4"/>
          <p:cNvSpPr/>
          <p:nvPr/>
        </p:nvSpPr>
        <p:spPr>
          <a:xfrm>
            <a:off x="179512" y="1468269"/>
            <a:ext cx="8496944" cy="2585323"/>
          </a:xfrm>
          <a:prstGeom prst="rect">
            <a:avLst/>
          </a:prstGeom>
        </p:spPr>
        <p:txBody>
          <a:bodyPr wrap="square">
            <a:spAutoFit/>
          </a:bodyPr>
          <a:lstStyle/>
          <a:p>
            <a:r>
              <a:rPr lang="fr-FR" dirty="0">
                <a:solidFill>
                  <a:prstClr val="black"/>
                </a:solidFill>
              </a:rPr>
              <a:t>                                              Résultats des tests de contraste</a:t>
            </a:r>
          </a:p>
          <a:p>
            <a:r>
              <a:rPr lang="fr-FR" dirty="0">
                <a:solidFill>
                  <a:prstClr val="black"/>
                </a:solidFill>
              </a:rPr>
              <a:t>                                                                                        Khi-2</a:t>
            </a:r>
          </a:p>
          <a:p>
            <a:r>
              <a:rPr lang="fr-FR" dirty="0">
                <a:solidFill>
                  <a:prstClr val="black"/>
                </a:solidFill>
              </a:rPr>
              <a:t>                                       Contraste               DDL       de Wald    Pr &gt; Khi-2</a:t>
            </a:r>
          </a:p>
          <a:p>
            <a:r>
              <a:rPr lang="de-DE" dirty="0">
                <a:solidFill>
                  <a:prstClr val="black"/>
                </a:solidFill>
              </a:rPr>
              <a:t>                                dipbis2 vs. dipbis3        1              0.3692            0.5434</a:t>
            </a:r>
          </a:p>
          <a:p>
            <a:endParaRPr lang="fr-FR" dirty="0">
              <a:solidFill>
                <a:prstClr val="black"/>
              </a:solidFill>
            </a:endParaRPr>
          </a:p>
          <a:p>
            <a:r>
              <a:rPr lang="fr-FR" dirty="0">
                <a:solidFill>
                  <a:prstClr val="black"/>
                </a:solidFill>
              </a:rPr>
              <a:t>                                        Résultats des tests des hypothèses linéaires</a:t>
            </a:r>
          </a:p>
          <a:p>
            <a:r>
              <a:rPr lang="fr-FR" dirty="0">
                <a:solidFill>
                  <a:prstClr val="black"/>
                </a:solidFill>
              </a:rPr>
              <a:t>                                                              Khi-2</a:t>
            </a:r>
          </a:p>
          <a:p>
            <a:r>
              <a:rPr lang="fr-FR" dirty="0">
                <a:solidFill>
                  <a:prstClr val="black"/>
                </a:solidFill>
              </a:rPr>
              <a:t>                                         Libellé        de Wald     DDL    Pr &gt; Khi-2</a:t>
            </a:r>
          </a:p>
          <a:p>
            <a:r>
              <a:rPr lang="en-US" dirty="0">
                <a:solidFill>
                  <a:prstClr val="black"/>
                </a:solidFill>
              </a:rPr>
              <a:t>                                          Test 1           0.3692         1            0.5434</a:t>
            </a:r>
          </a:p>
        </p:txBody>
      </p:sp>
      <p:sp>
        <p:nvSpPr>
          <p:cNvPr id="6" name="ZoneTexte 5"/>
          <p:cNvSpPr txBox="1"/>
          <p:nvPr/>
        </p:nvSpPr>
        <p:spPr>
          <a:xfrm>
            <a:off x="13562" y="1468269"/>
            <a:ext cx="2088232" cy="369332"/>
          </a:xfrm>
          <a:prstGeom prst="rect">
            <a:avLst/>
          </a:prstGeom>
          <a:noFill/>
        </p:spPr>
        <p:txBody>
          <a:bodyPr wrap="square" rtlCol="0">
            <a:spAutoFit/>
          </a:bodyPr>
          <a:lstStyle/>
          <a:p>
            <a:r>
              <a:rPr lang="fr-FR" dirty="0">
                <a:solidFill>
                  <a:prstClr val="black"/>
                </a:solidFill>
              </a:rPr>
              <a:t>Exemple 1</a:t>
            </a:r>
          </a:p>
        </p:txBody>
      </p:sp>
      <p:sp>
        <p:nvSpPr>
          <p:cNvPr id="7" name="ZoneTexte 6"/>
          <p:cNvSpPr txBox="1"/>
          <p:nvPr/>
        </p:nvSpPr>
        <p:spPr>
          <a:xfrm>
            <a:off x="13562" y="4211796"/>
            <a:ext cx="2088232" cy="369332"/>
          </a:xfrm>
          <a:prstGeom prst="rect">
            <a:avLst/>
          </a:prstGeom>
          <a:noFill/>
        </p:spPr>
        <p:txBody>
          <a:bodyPr wrap="square" rtlCol="0">
            <a:spAutoFit/>
          </a:bodyPr>
          <a:lstStyle/>
          <a:p>
            <a:r>
              <a:rPr lang="fr-FR" dirty="0">
                <a:solidFill>
                  <a:prstClr val="black"/>
                </a:solidFill>
              </a:rPr>
              <a:t>Exemple 3</a:t>
            </a:r>
          </a:p>
        </p:txBody>
      </p:sp>
      <p:sp>
        <p:nvSpPr>
          <p:cNvPr id="8" name="Rectangle 7"/>
          <p:cNvSpPr/>
          <p:nvPr/>
        </p:nvSpPr>
        <p:spPr>
          <a:xfrm>
            <a:off x="1151620" y="4213175"/>
            <a:ext cx="7956884" cy="2585323"/>
          </a:xfrm>
          <a:prstGeom prst="rect">
            <a:avLst/>
          </a:prstGeom>
        </p:spPr>
        <p:txBody>
          <a:bodyPr wrap="square">
            <a:spAutoFit/>
          </a:bodyPr>
          <a:lstStyle/>
          <a:p>
            <a:r>
              <a:rPr lang="fr-FR" dirty="0">
                <a:solidFill>
                  <a:prstClr val="black"/>
                </a:solidFill>
              </a:rPr>
              <a:t>                                              Résultats des tests de contraste</a:t>
            </a:r>
          </a:p>
          <a:p>
            <a:r>
              <a:rPr lang="fr-FR" dirty="0">
                <a:solidFill>
                  <a:prstClr val="black"/>
                </a:solidFill>
              </a:rPr>
              <a:t>                                                                                    Khi-2</a:t>
            </a:r>
          </a:p>
          <a:p>
            <a:r>
              <a:rPr lang="fr-FR" dirty="0">
                <a:solidFill>
                  <a:prstClr val="black"/>
                </a:solidFill>
              </a:rPr>
              <a:t>                                   Contraste               DDL       de Wald    Pr &gt; Khi-2</a:t>
            </a:r>
          </a:p>
          <a:p>
            <a:r>
              <a:rPr lang="de-DE" dirty="0">
                <a:solidFill>
                  <a:prstClr val="black"/>
                </a:solidFill>
              </a:rPr>
              <a:t>                           dipbis2 vs. dipbis5           1            6.0008        0.0143</a:t>
            </a:r>
          </a:p>
          <a:p>
            <a:endParaRPr lang="fr-FR" dirty="0">
              <a:solidFill>
                <a:prstClr val="black"/>
              </a:solidFill>
            </a:endParaRPr>
          </a:p>
          <a:p>
            <a:r>
              <a:rPr lang="fr-FR" dirty="0">
                <a:solidFill>
                  <a:prstClr val="black"/>
                </a:solidFill>
              </a:rPr>
              <a:t>                                        Résultats des tests des hypothèses linéaires</a:t>
            </a:r>
          </a:p>
          <a:p>
            <a:r>
              <a:rPr lang="fr-FR" dirty="0">
                <a:solidFill>
                  <a:prstClr val="black"/>
                </a:solidFill>
              </a:rPr>
              <a:t>                                                              Khi-2</a:t>
            </a:r>
          </a:p>
          <a:p>
            <a:r>
              <a:rPr lang="fr-FR" dirty="0">
                <a:solidFill>
                  <a:prstClr val="black"/>
                </a:solidFill>
              </a:rPr>
              <a:t>                                         Libellé        de Wald     DDL    Pr &gt; Khi-2</a:t>
            </a:r>
          </a:p>
          <a:p>
            <a:r>
              <a:rPr lang="en-US" dirty="0">
                <a:solidFill>
                  <a:prstClr val="black"/>
                </a:solidFill>
              </a:rPr>
              <a:t>                                         Test 1            6.0008          1            0.0143</a:t>
            </a:r>
          </a:p>
        </p:txBody>
      </p:sp>
      <p:sp>
        <p:nvSpPr>
          <p:cNvPr id="10" name="ZoneTexte 9"/>
          <p:cNvSpPr txBox="1"/>
          <p:nvPr/>
        </p:nvSpPr>
        <p:spPr>
          <a:xfrm>
            <a:off x="6335688" y="6704111"/>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41578784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496" y="0"/>
            <a:ext cx="8229600" cy="504056"/>
          </a:xfrm>
        </p:spPr>
        <p:txBody>
          <a:bodyPr/>
          <a:lstStyle/>
          <a:p>
            <a:pPr algn="l"/>
            <a:r>
              <a:rPr lang="en-US" sz="2400" dirty="0"/>
              <a:t>Multiplicative Terms in the MODEL Statement</a:t>
            </a:r>
            <a:endParaRPr lang="fr-FR" sz="2400" dirty="0"/>
          </a:p>
        </p:txBody>
      </p:sp>
      <p:sp>
        <p:nvSpPr>
          <p:cNvPr id="3" name="Espace réservé du contenu 2"/>
          <p:cNvSpPr>
            <a:spLocks noGrp="1"/>
          </p:cNvSpPr>
          <p:nvPr>
            <p:ph idx="1"/>
          </p:nvPr>
        </p:nvSpPr>
        <p:spPr>
          <a:xfrm>
            <a:off x="0" y="521432"/>
            <a:ext cx="8999984" cy="6038799"/>
          </a:xfrm>
        </p:spPr>
        <p:txBody>
          <a:bodyPr>
            <a:normAutofit/>
          </a:bodyPr>
          <a:lstStyle/>
          <a:p>
            <a:pPr marL="265113" indent="-182563" algn="just">
              <a:lnSpc>
                <a:spcPct val="150000"/>
              </a:lnSpc>
            </a:pPr>
            <a:r>
              <a:rPr lang="en-US" sz="1800" dirty="0" smtClean="0">
                <a:solidFill>
                  <a:schemeClr val="tx1"/>
                </a:solidFill>
              </a:rPr>
              <a:t>Interaction terms in econometric models helps to test if the effect of one variable depends on the level of another variable. The most popular way of doing this is to include a new explanatory variable in the model, one that is the product of the two original variables.</a:t>
            </a:r>
          </a:p>
          <a:p>
            <a:pPr marL="265113" indent="-182563" algn="just">
              <a:lnSpc>
                <a:spcPct val="150000"/>
              </a:lnSpc>
            </a:pPr>
            <a:r>
              <a:rPr lang="en-US" sz="1800" dirty="0" smtClean="0">
                <a:solidFill>
                  <a:schemeClr val="tx1"/>
                </a:solidFill>
              </a:rPr>
              <a:t>With PROC LOGISTIC, rather than creating a new variable in a DATA step, you can specify the product directly in the MODEL statement. For example, some authors consider that the portfolio composition depends both of the time horizon, and then of age, and of the number of descendants. Besides, the age effect may be more serious with more children in the household.</a:t>
            </a:r>
          </a:p>
          <a:p>
            <a:pPr marL="265113" indent="-182563" algn="just">
              <a:lnSpc>
                <a:spcPct val="150000"/>
              </a:lnSpc>
            </a:pPr>
            <a:r>
              <a:rPr lang="en-US" sz="1800" dirty="0" smtClean="0">
                <a:solidFill>
                  <a:schemeClr val="tx1"/>
                </a:solidFill>
              </a:rPr>
              <a:t>We can test that hypothesis for the Pater data with this </a:t>
            </a:r>
            <a:r>
              <a:rPr lang="en-US" sz="1800" dirty="0">
                <a:solidFill>
                  <a:schemeClr val="tx1"/>
                </a:solidFill>
              </a:rPr>
              <a:t>program that allows </a:t>
            </a:r>
            <a:r>
              <a:rPr lang="en-US" sz="1800" dirty="0" smtClean="0">
                <a:solidFill>
                  <a:schemeClr val="tx1"/>
                </a:solidFill>
              </a:rPr>
              <a:t>to specify both </a:t>
            </a:r>
            <a:r>
              <a:rPr lang="en-US" sz="1800" dirty="0">
                <a:solidFill>
                  <a:schemeClr val="tx1"/>
                </a:solidFill>
              </a:rPr>
              <a:t>the interaction and the two main effects:</a:t>
            </a:r>
            <a:endParaRPr lang="en-US" sz="1800" dirty="0" smtClean="0">
              <a:solidFill>
                <a:schemeClr val="tx1"/>
              </a:solidFill>
            </a:endParaRPr>
          </a:p>
          <a:p>
            <a:pPr marL="82550" indent="0" algn="just">
              <a:lnSpc>
                <a:spcPct val="150000"/>
              </a:lnSpc>
              <a:buNone/>
            </a:pPr>
            <a:r>
              <a:rPr lang="en-US" sz="1800" dirty="0" smtClean="0">
                <a:solidFill>
                  <a:schemeClr val="tx1"/>
                </a:solidFill>
              </a:rPr>
              <a:t>model </a:t>
            </a:r>
            <a:r>
              <a:rPr lang="en-US" sz="1800" dirty="0" err="1" smtClean="0">
                <a:solidFill>
                  <a:schemeClr val="tx1"/>
                </a:solidFill>
              </a:rPr>
              <a:t>ass_vie</a:t>
            </a:r>
            <a:r>
              <a:rPr lang="en-US" sz="1800" dirty="0" smtClean="0">
                <a:solidFill>
                  <a:schemeClr val="tx1"/>
                </a:solidFill>
              </a:rPr>
              <a:t> (event='1') = homme </a:t>
            </a:r>
            <a:r>
              <a:rPr lang="en-US" sz="1800" dirty="0" err="1" smtClean="0">
                <a:solidFill>
                  <a:schemeClr val="tx1"/>
                </a:solidFill>
              </a:rPr>
              <a:t>dipbis</a:t>
            </a:r>
            <a:r>
              <a:rPr lang="en-US" sz="1800" dirty="0" smtClean="0">
                <a:solidFill>
                  <a:schemeClr val="tx1"/>
                </a:solidFill>
              </a:rPr>
              <a:t> </a:t>
            </a:r>
            <a:r>
              <a:rPr lang="en-US" sz="1800" dirty="0" err="1" smtClean="0">
                <a:solidFill>
                  <a:schemeClr val="tx1"/>
                </a:solidFill>
              </a:rPr>
              <a:t>patrimoine</a:t>
            </a:r>
            <a:r>
              <a:rPr lang="en-US" sz="1800" dirty="0" smtClean="0">
                <a:solidFill>
                  <a:schemeClr val="tx1"/>
                </a:solidFill>
              </a:rPr>
              <a:t> </a:t>
            </a:r>
            <a:r>
              <a:rPr lang="en-US" sz="1800" dirty="0" err="1" smtClean="0">
                <a:solidFill>
                  <a:schemeClr val="tx1"/>
                </a:solidFill>
              </a:rPr>
              <a:t>nbr_enfdom</a:t>
            </a:r>
            <a:r>
              <a:rPr lang="en-US" sz="1800" dirty="0" smtClean="0">
                <a:solidFill>
                  <a:schemeClr val="tx1"/>
                </a:solidFill>
              </a:rPr>
              <a:t> </a:t>
            </a:r>
            <a:r>
              <a:rPr lang="en-US" sz="1800" dirty="0" err="1" smtClean="0">
                <a:solidFill>
                  <a:schemeClr val="tx1"/>
                </a:solidFill>
              </a:rPr>
              <a:t>scorar</a:t>
            </a:r>
            <a:r>
              <a:rPr lang="en-US" sz="1800" dirty="0" smtClean="0">
                <a:solidFill>
                  <a:schemeClr val="tx1"/>
                </a:solidFill>
              </a:rPr>
              <a:t> </a:t>
            </a:r>
            <a:r>
              <a:rPr lang="en-US" sz="1800" dirty="0" err="1" smtClean="0">
                <a:solidFill>
                  <a:schemeClr val="tx1"/>
                </a:solidFill>
              </a:rPr>
              <a:t>scopt</a:t>
            </a:r>
            <a:r>
              <a:rPr lang="en-US" sz="1800" dirty="0" smtClean="0">
                <a:solidFill>
                  <a:schemeClr val="tx1"/>
                </a:solidFill>
              </a:rPr>
              <a:t> </a:t>
            </a:r>
            <a:r>
              <a:rPr lang="en-US" sz="1800" dirty="0" err="1" smtClean="0">
                <a:solidFill>
                  <a:schemeClr val="tx1"/>
                </a:solidFill>
              </a:rPr>
              <a:t>scoralt</a:t>
            </a:r>
            <a:r>
              <a:rPr lang="en-US" sz="1800" dirty="0" smtClean="0">
                <a:solidFill>
                  <a:schemeClr val="tx1"/>
                </a:solidFill>
              </a:rPr>
              <a:t> age55|nbr_enfind;</a:t>
            </a:r>
          </a:p>
          <a:p>
            <a:pPr marL="265113" indent="-182563" algn="just">
              <a:lnSpc>
                <a:spcPct val="150000"/>
              </a:lnSpc>
            </a:pPr>
            <a:endParaRPr lang="en-US" sz="2200" dirty="0" smtClean="0"/>
          </a:p>
          <a:p>
            <a:pPr marL="265113" indent="-182563" algn="just">
              <a:lnSpc>
                <a:spcPct val="150000"/>
              </a:lnSpc>
            </a:pPr>
            <a:endParaRPr lang="fr-FR" sz="2200" dirty="0"/>
          </a:p>
          <a:p>
            <a:pPr marL="265113" indent="-182563" algn="just">
              <a:lnSpc>
                <a:spcPct val="150000"/>
              </a:lnSpc>
            </a:pPr>
            <a:endParaRPr lang="fr-FR" sz="1800" dirty="0"/>
          </a:p>
          <a:p>
            <a:pPr marL="265113" indent="-182563" algn="just">
              <a:lnSpc>
                <a:spcPct val="150000"/>
              </a:lnSpc>
            </a:pPr>
            <a:endParaRPr lang="fr-FR" sz="1800" dirty="0" smtClean="0"/>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536" y="6114288"/>
            <a:ext cx="1403648" cy="828537"/>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41604" y="-121029"/>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383263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val="2214620720"/>
              </p:ext>
            </p:extLst>
          </p:nvPr>
        </p:nvGraphicFramePr>
        <p:xfrm>
          <a:off x="467544" y="1052736"/>
          <a:ext cx="8229600" cy="3970020"/>
        </p:xfrm>
        <a:graphic>
          <a:graphicData uri="http://schemas.openxmlformats.org/drawingml/2006/table">
            <a:tbl>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0">
                <a:tc>
                  <a:txBody>
                    <a:bodyPr/>
                    <a:lstStyle/>
                    <a:p>
                      <a:pPr fontAlgn="t"/>
                      <a:r>
                        <a:rPr lang="en-US" b="0" i="0">
                          <a:solidFill>
                            <a:srgbClr val="000000"/>
                          </a:solidFill>
                          <a:effectLst/>
                          <a:latin typeface="Arial"/>
                        </a:rPr>
                        <a:t>age55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0.4656</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0.1104</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17.7964</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&lt;.0001</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0"/>
                  </a:ext>
                </a:extLst>
              </a:tr>
              <a:tr h="0">
                <a:tc>
                  <a:txBody>
                    <a:bodyPr/>
                    <a:lstStyle/>
                    <a:p>
                      <a:pPr fontAlgn="t"/>
                      <a:r>
                        <a:rPr lang="en-US" b="0" i="0">
                          <a:solidFill>
                            <a:srgbClr val="000000"/>
                          </a:solidFill>
                          <a:effectLst/>
                          <a:latin typeface="Arial"/>
                        </a:rPr>
                        <a:t>homme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0.1347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0.0761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3.1363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0.0766</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1"/>
                  </a:ext>
                </a:extLst>
              </a:tr>
              <a:tr h="0">
                <a:tc>
                  <a:txBody>
                    <a:bodyPr/>
                    <a:lstStyle/>
                    <a:p>
                      <a:pPr fontAlgn="t"/>
                      <a:r>
                        <a:rPr lang="en-US" b="0" i="0">
                          <a:solidFill>
                            <a:srgbClr val="000000"/>
                          </a:solidFill>
                          <a:effectLst/>
                          <a:latin typeface="Arial"/>
                        </a:rPr>
                        <a:t>dipbis</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0.1457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0.0282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26.6516</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&lt;.0001</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2"/>
                  </a:ext>
                </a:extLst>
              </a:tr>
              <a:tr h="0">
                <a:tc>
                  <a:txBody>
                    <a:bodyPr/>
                    <a:lstStyle/>
                    <a:p>
                      <a:pPr fontAlgn="t"/>
                      <a:r>
                        <a:rPr lang="en-US" b="0" i="0">
                          <a:solidFill>
                            <a:srgbClr val="000000"/>
                          </a:solidFill>
                          <a:effectLst/>
                          <a:latin typeface="Arial"/>
                        </a:rPr>
                        <a:t>patrimoine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0.00307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0.000205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225.0334</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&lt;.0001</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3"/>
                  </a:ext>
                </a:extLst>
              </a:tr>
              <a:tr h="0">
                <a:tc>
                  <a:txBody>
                    <a:bodyPr/>
                    <a:lstStyle/>
                    <a:p>
                      <a:pPr fontAlgn="t"/>
                      <a:r>
                        <a:rPr lang="en-US" b="0" i="0">
                          <a:solidFill>
                            <a:srgbClr val="000000"/>
                          </a:solidFill>
                          <a:effectLst/>
                          <a:latin typeface="Arial"/>
                        </a:rPr>
                        <a:t>nbr_enfdom</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-0.0980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0.0480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4.1667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0.0412</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4"/>
                  </a:ext>
                </a:extLst>
              </a:tr>
              <a:tr h="0">
                <a:tc>
                  <a:txBody>
                    <a:bodyPr/>
                    <a:lstStyle/>
                    <a:p>
                      <a:pPr fontAlgn="t"/>
                      <a:r>
                        <a:rPr lang="en-US" b="0" i="0">
                          <a:solidFill>
                            <a:srgbClr val="000000"/>
                          </a:solidFill>
                          <a:effectLst/>
                          <a:latin typeface="Arial"/>
                        </a:rPr>
                        <a:t>nbr_enfind</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-0.0682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0.0374</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3.3364</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0.0678</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5"/>
                  </a:ext>
                </a:extLst>
              </a:tr>
              <a:tr h="0">
                <a:tc>
                  <a:txBody>
                    <a:bodyPr/>
                    <a:lstStyle/>
                    <a:p>
                      <a:pPr fontAlgn="t"/>
                      <a:r>
                        <a:rPr lang="en-US" b="0" i="0">
                          <a:solidFill>
                            <a:srgbClr val="000000"/>
                          </a:solidFill>
                          <a:effectLst/>
                          <a:latin typeface="Arial"/>
                        </a:rPr>
                        <a:t>scorar</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0.00851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0.00688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1.5307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0.2160</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6"/>
                  </a:ext>
                </a:extLst>
              </a:tr>
              <a:tr h="0">
                <a:tc>
                  <a:txBody>
                    <a:bodyPr/>
                    <a:lstStyle/>
                    <a:p>
                      <a:pPr fontAlgn="t"/>
                      <a:r>
                        <a:rPr lang="en-US" b="0" i="0">
                          <a:solidFill>
                            <a:srgbClr val="000000"/>
                          </a:solidFill>
                          <a:effectLst/>
                          <a:latin typeface="Arial"/>
                        </a:rPr>
                        <a:t>scopt</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-0.0630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0.0122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26.7068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&lt;.0001</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7"/>
                  </a:ext>
                </a:extLst>
              </a:tr>
              <a:tr h="0">
                <a:tc>
                  <a:txBody>
                    <a:bodyPr/>
                    <a:lstStyle/>
                    <a:p>
                      <a:pPr fontAlgn="t"/>
                      <a:r>
                        <a:rPr lang="en-US" b="0" i="0">
                          <a:solidFill>
                            <a:srgbClr val="000000"/>
                          </a:solidFill>
                          <a:effectLst/>
                          <a:latin typeface="Arial"/>
                        </a:rPr>
                        <a:t>scoralt</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0.0374</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0.0149</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6.3106</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0.0120</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8"/>
                  </a:ext>
                </a:extLst>
              </a:tr>
              <a:tr h="0">
                <a:tc>
                  <a:txBody>
                    <a:bodyPr/>
                    <a:lstStyle/>
                    <a:p>
                      <a:pPr fontAlgn="t"/>
                      <a:r>
                        <a:rPr lang="en-US" b="0" i="0">
                          <a:solidFill>
                            <a:srgbClr val="000000"/>
                          </a:solidFill>
                          <a:effectLst/>
                          <a:latin typeface="Arial"/>
                        </a:rPr>
                        <a:t>age55*nbr_enfdom</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-0.0124</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0.1528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0.0066</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a:rPr>
                        <a:t>0.9353</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0009"/>
                  </a:ext>
                </a:extLst>
              </a:tr>
            </a:tbl>
          </a:graphicData>
        </a:graphic>
      </p:graphicFrame>
      <p:sp>
        <p:nvSpPr>
          <p:cNvPr id="5" name="ZoneTexte 4"/>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1291545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210047"/>
            <a:ext cx="8229600" cy="504056"/>
          </a:xfrm>
        </p:spPr>
        <p:txBody>
          <a:bodyPr/>
          <a:lstStyle/>
          <a:p>
            <a:pPr algn="l"/>
            <a:r>
              <a:rPr lang="fr-FR" sz="2800" dirty="0" smtClean="0"/>
              <a:t>PATER Survey</a:t>
            </a:r>
            <a:endParaRPr lang="fr-FR" sz="2800" dirty="0"/>
          </a:p>
        </p:txBody>
      </p:sp>
      <p:sp>
        <p:nvSpPr>
          <p:cNvPr id="3" name="Espace réservé du contenu 2"/>
          <p:cNvSpPr>
            <a:spLocks noGrp="1"/>
          </p:cNvSpPr>
          <p:nvPr>
            <p:ph idx="1"/>
          </p:nvPr>
        </p:nvSpPr>
        <p:spPr>
          <a:xfrm>
            <a:off x="178655" y="692696"/>
            <a:ext cx="8820472" cy="5061941"/>
          </a:xfrm>
        </p:spPr>
        <p:txBody>
          <a:bodyPr>
            <a:noAutofit/>
          </a:bodyPr>
          <a:lstStyle/>
          <a:p>
            <a:pPr marL="354013" indent="-265113" algn="just" defTabSz="265113">
              <a:lnSpc>
                <a:spcPct val="150000"/>
              </a:lnSpc>
            </a:pPr>
            <a:r>
              <a:rPr lang="en-GB" sz="1800" dirty="0" smtClean="0">
                <a:solidFill>
                  <a:schemeClr val="tx1"/>
                </a:solidFill>
              </a:rPr>
              <a:t>Every questionnaire includes a series of preference scales obtained using different revelation methods.</a:t>
            </a:r>
          </a:p>
          <a:p>
            <a:pPr marL="354013" indent="-265113" algn="just" defTabSz="265113">
              <a:lnSpc>
                <a:spcPct val="150000"/>
              </a:lnSpc>
            </a:pPr>
            <a:r>
              <a:rPr lang="en-GB" sz="1800" dirty="0" smtClean="0">
                <a:solidFill>
                  <a:schemeClr val="tx1"/>
                </a:solidFill>
              </a:rPr>
              <a:t>In addition to the « usual » methods proposed by the empirical literature, these scales come from an original approach, based on a scoring procedure, developed in 1998 and perfected since then:</a:t>
            </a:r>
          </a:p>
          <a:p>
            <a:pPr marL="354013" indent="-265113" algn="just" defTabSz="265113">
              <a:lnSpc>
                <a:spcPct val="150000"/>
              </a:lnSpc>
            </a:pPr>
            <a:r>
              <a:rPr lang="en-GB" sz="1800" dirty="0" smtClean="0">
                <a:solidFill>
                  <a:schemeClr val="tx1"/>
                </a:solidFill>
              </a:rPr>
              <a:t>questions sweeping through various domains of life make it possible for the authors of the survey to evaluate ordinal, synthetic and coherent indicators </a:t>
            </a:r>
            <a:r>
              <a:rPr lang="en-GB" sz="1800" dirty="0">
                <a:solidFill>
                  <a:schemeClr val="tx1"/>
                </a:solidFill>
              </a:rPr>
              <a:t>concerning each </a:t>
            </a:r>
            <a:r>
              <a:rPr lang="en-GB" sz="1800" dirty="0" smtClean="0">
                <a:solidFill>
                  <a:schemeClr val="tx1"/>
                </a:solidFill>
              </a:rPr>
              <a:t>respondent’s </a:t>
            </a:r>
            <a:r>
              <a:rPr lang="en-GB" sz="1800" dirty="0">
                <a:solidFill>
                  <a:schemeClr val="tx1"/>
                </a:solidFill>
              </a:rPr>
              <a:t>attitudes </a:t>
            </a:r>
            <a:r>
              <a:rPr lang="en-GB" sz="1800" dirty="0" smtClean="0">
                <a:solidFill>
                  <a:schemeClr val="tx1"/>
                </a:solidFill>
              </a:rPr>
              <a:t>towards risk and uncertainty, his or her degree of family altruism and his or her preference for present consumption. </a:t>
            </a:r>
            <a:endParaRPr lang="en-GB" sz="1800" b="1" dirty="0" smtClean="0">
              <a:solidFill>
                <a:schemeClr val="tx1"/>
              </a:solidFill>
            </a:endParaRPr>
          </a:p>
          <a:p>
            <a:pPr marL="354013" indent="-265113" algn="just" defTabSz="265113">
              <a:lnSpc>
                <a:spcPct val="150000"/>
              </a:lnSpc>
            </a:pPr>
            <a:endParaRPr lang="fr-FR" sz="1600" dirty="0"/>
          </a:p>
          <a:p>
            <a:pPr marL="368300" indent="-285750" algn="just">
              <a:lnSpc>
                <a:spcPct val="150000"/>
              </a:lnSpc>
            </a:pPr>
            <a:endParaRPr lang="fr-FR" sz="1600" dirty="0"/>
          </a:p>
          <a:p>
            <a:pPr marL="361950" indent="0">
              <a:lnSpc>
                <a:spcPct val="150000"/>
              </a:lnSpc>
              <a:buNone/>
            </a:pPr>
            <a:endParaRPr lang="fr-FR" sz="1600" dirty="0" smtClean="0"/>
          </a:p>
        </p:txBody>
      </p:sp>
      <p:sp>
        <p:nvSpPr>
          <p:cNvPr id="4" name="ZoneTexte 3"/>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5754637"/>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2320" y="116631"/>
            <a:ext cx="1547664" cy="690991"/>
          </a:xfrm>
          <a:prstGeom prst="rect">
            <a:avLst/>
          </a:prstGeom>
        </p:spPr>
      </p:pic>
    </p:spTree>
    <p:extLst>
      <p:ext uri="{BB962C8B-B14F-4D97-AF65-F5344CB8AC3E}">
        <p14:creationId xmlns:p14="http://schemas.microsoft.com/office/powerpoint/2010/main" val="3909328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val="3358982924"/>
              </p:ext>
            </p:extLst>
          </p:nvPr>
        </p:nvGraphicFramePr>
        <p:xfrm>
          <a:off x="539552" y="620688"/>
          <a:ext cx="8229600" cy="3970020"/>
        </p:xfrm>
        <a:graphic>
          <a:graphicData uri="http://schemas.openxmlformats.org/drawingml/2006/table">
            <a:tbl>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0">
                <a:tc>
                  <a:txBody>
                    <a:bodyPr/>
                    <a:lstStyle/>
                    <a:p>
                      <a:pPr fontAlgn="t"/>
                      <a:r>
                        <a:rPr lang="en-US" b="0" i="0">
                          <a:solidFill>
                            <a:srgbClr val="000000"/>
                          </a:solidFill>
                          <a:effectLst/>
                          <a:latin typeface="Arial"/>
                        </a:rPr>
                        <a:t>age55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0.4135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0.1189</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12.0976</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0.0005</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0"/>
                  </a:ext>
                </a:extLst>
              </a:tr>
              <a:tr h="0">
                <a:tc>
                  <a:txBody>
                    <a:bodyPr/>
                    <a:lstStyle/>
                    <a:p>
                      <a:pPr fontAlgn="t"/>
                      <a:r>
                        <a:rPr lang="en-US" b="0" i="0">
                          <a:solidFill>
                            <a:srgbClr val="000000"/>
                          </a:solidFill>
                          <a:effectLst/>
                          <a:latin typeface="Arial"/>
                        </a:rPr>
                        <a:t>homme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0.1335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0.0761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3.0796</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0.0793</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1"/>
                  </a:ext>
                </a:extLst>
              </a:tr>
              <a:tr h="0">
                <a:tc>
                  <a:txBody>
                    <a:bodyPr/>
                    <a:lstStyle/>
                    <a:p>
                      <a:pPr fontAlgn="t"/>
                      <a:r>
                        <a:rPr lang="en-US" b="0" i="0">
                          <a:solidFill>
                            <a:srgbClr val="000000"/>
                          </a:solidFill>
                          <a:effectLst/>
                          <a:latin typeface="Arial"/>
                        </a:rPr>
                        <a:t>dipbis</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0.1420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0.0285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24.7799</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&lt;.0001</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2"/>
                  </a:ext>
                </a:extLst>
              </a:tr>
              <a:tr h="0">
                <a:tc>
                  <a:txBody>
                    <a:bodyPr/>
                    <a:lstStyle/>
                    <a:p>
                      <a:pPr fontAlgn="t"/>
                      <a:r>
                        <a:rPr lang="en-US" b="0" i="0">
                          <a:solidFill>
                            <a:srgbClr val="000000"/>
                          </a:solidFill>
                          <a:effectLst/>
                          <a:latin typeface="Arial"/>
                        </a:rPr>
                        <a:t>patrimoine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0.00309</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0.000206</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224.9716</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&lt;.0001</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3"/>
                  </a:ext>
                </a:extLst>
              </a:tr>
              <a:tr h="0">
                <a:tc>
                  <a:txBody>
                    <a:bodyPr/>
                    <a:lstStyle/>
                    <a:p>
                      <a:pPr fontAlgn="t"/>
                      <a:r>
                        <a:rPr lang="en-US" b="0" i="0">
                          <a:solidFill>
                            <a:srgbClr val="000000"/>
                          </a:solidFill>
                          <a:effectLst/>
                          <a:latin typeface="Arial"/>
                        </a:rPr>
                        <a:t>nbr_enfdom</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-0.1047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0.0462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5.1271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0.0236</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4"/>
                  </a:ext>
                </a:extLst>
              </a:tr>
              <a:tr h="0">
                <a:tc>
                  <a:txBody>
                    <a:bodyPr/>
                    <a:lstStyle/>
                    <a:p>
                      <a:pPr fontAlgn="t"/>
                      <a:r>
                        <a:rPr lang="en-US" b="0" i="0">
                          <a:solidFill>
                            <a:srgbClr val="000000"/>
                          </a:solidFill>
                          <a:effectLst/>
                          <a:latin typeface="Arial"/>
                        </a:rPr>
                        <a:t>nbr_enfind</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-0.1360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0.0873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2.4248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0.1194</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5"/>
                  </a:ext>
                </a:extLst>
              </a:tr>
              <a:tr h="0">
                <a:tc>
                  <a:txBody>
                    <a:bodyPr/>
                    <a:lstStyle/>
                    <a:p>
                      <a:pPr fontAlgn="t"/>
                      <a:r>
                        <a:rPr lang="en-US" b="0" i="0">
                          <a:solidFill>
                            <a:srgbClr val="000000"/>
                          </a:solidFill>
                          <a:effectLst/>
                          <a:latin typeface="Arial"/>
                        </a:rPr>
                        <a:t>scorar</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0.00844</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0.00687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1.5078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0.2195</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6"/>
                  </a:ext>
                </a:extLst>
              </a:tr>
              <a:tr h="0">
                <a:tc>
                  <a:txBody>
                    <a:bodyPr/>
                    <a:lstStyle/>
                    <a:p>
                      <a:pPr fontAlgn="t"/>
                      <a:r>
                        <a:rPr lang="en-US" b="0" i="0">
                          <a:solidFill>
                            <a:srgbClr val="000000"/>
                          </a:solidFill>
                          <a:effectLst/>
                          <a:latin typeface="Arial"/>
                        </a:rPr>
                        <a:t>scopt</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-0.0635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0.0122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27.0480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&lt;.0001</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7"/>
                  </a:ext>
                </a:extLst>
              </a:tr>
              <a:tr h="0">
                <a:tc>
                  <a:txBody>
                    <a:bodyPr/>
                    <a:lstStyle/>
                    <a:p>
                      <a:pPr fontAlgn="t"/>
                      <a:r>
                        <a:rPr lang="en-US" b="0" i="0">
                          <a:solidFill>
                            <a:srgbClr val="000000"/>
                          </a:solidFill>
                          <a:effectLst/>
                          <a:latin typeface="Arial"/>
                        </a:rPr>
                        <a:t>scoralt</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0.0368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0.0149</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6.1108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0.0134</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8"/>
                  </a:ext>
                </a:extLst>
              </a:tr>
              <a:tr h="0">
                <a:tc>
                  <a:txBody>
                    <a:bodyPr/>
                    <a:lstStyle/>
                    <a:p>
                      <a:pPr fontAlgn="t"/>
                      <a:r>
                        <a:rPr lang="en-US" b="0" i="0">
                          <a:solidFill>
                            <a:srgbClr val="000000"/>
                          </a:solidFill>
                          <a:effectLst/>
                          <a:latin typeface="Arial"/>
                        </a:rPr>
                        <a:t>age55*nbr_enfind</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0.0828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0.0957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0.7486</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a:rPr>
                        <a:t>0.3869</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0009"/>
                  </a:ext>
                </a:extLst>
              </a:tr>
            </a:tbl>
          </a:graphicData>
        </a:graphic>
      </p:graphicFrame>
      <p:sp>
        <p:nvSpPr>
          <p:cNvPr id="5" name="ZoneTexte 4"/>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25731352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496" y="0"/>
            <a:ext cx="8229600" cy="504056"/>
          </a:xfrm>
        </p:spPr>
        <p:txBody>
          <a:bodyPr/>
          <a:lstStyle/>
          <a:p>
            <a:pPr algn="l"/>
            <a:r>
              <a:rPr lang="fr-FR" sz="2400" dirty="0" smtClean="0"/>
              <a:t>Confidence </a:t>
            </a:r>
            <a:r>
              <a:rPr lang="fr-FR" sz="2400" dirty="0" err="1" smtClean="0"/>
              <a:t>intervals</a:t>
            </a:r>
            <a:endParaRPr lang="fr-FR" sz="2400" dirty="0"/>
          </a:p>
        </p:txBody>
      </p:sp>
      <p:sp>
        <p:nvSpPr>
          <p:cNvPr id="3" name="Espace réservé du contenu 2"/>
          <p:cNvSpPr>
            <a:spLocks noGrp="1"/>
          </p:cNvSpPr>
          <p:nvPr>
            <p:ph idx="1"/>
          </p:nvPr>
        </p:nvSpPr>
        <p:spPr>
          <a:xfrm>
            <a:off x="37728" y="394674"/>
            <a:ext cx="8999984" cy="6038799"/>
          </a:xfrm>
        </p:spPr>
        <p:txBody>
          <a:bodyPr>
            <a:normAutofit/>
          </a:bodyPr>
          <a:lstStyle/>
          <a:p>
            <a:pPr marL="265113" indent="-182563" algn="just">
              <a:lnSpc>
                <a:spcPct val="150000"/>
              </a:lnSpc>
            </a:pPr>
            <a:r>
              <a:rPr lang="en-US" sz="1600" dirty="0" smtClean="0">
                <a:solidFill>
                  <a:schemeClr val="tx1"/>
                </a:solidFill>
              </a:rPr>
              <a:t>Confidence intervals give </a:t>
            </a:r>
            <a:r>
              <a:rPr lang="en-US" sz="1600" dirty="0">
                <a:solidFill>
                  <a:schemeClr val="tx1"/>
                </a:solidFill>
              </a:rPr>
              <a:t>a better picture of the sampling variability of the estimates. PROC </a:t>
            </a:r>
            <a:r>
              <a:rPr lang="en-US" sz="1600" dirty="0" smtClean="0">
                <a:solidFill>
                  <a:schemeClr val="tx1"/>
                </a:solidFill>
              </a:rPr>
              <a:t>LOGISTIC automatically </a:t>
            </a:r>
            <a:r>
              <a:rPr lang="en-US" sz="1600" dirty="0">
                <a:solidFill>
                  <a:schemeClr val="tx1"/>
                </a:solidFill>
              </a:rPr>
              <a:t>produces 95% confidence intervals for the odds ratios, but you may also </a:t>
            </a:r>
            <a:r>
              <a:rPr lang="en-US" sz="1600" dirty="0" smtClean="0">
                <a:solidFill>
                  <a:schemeClr val="tx1"/>
                </a:solidFill>
              </a:rPr>
              <a:t>want them </a:t>
            </a:r>
            <a:r>
              <a:rPr lang="en-US" sz="1600" dirty="0">
                <a:solidFill>
                  <a:schemeClr val="tx1"/>
                </a:solidFill>
              </a:rPr>
              <a:t>for the regression coefficients</a:t>
            </a:r>
            <a:r>
              <a:rPr lang="en-US" sz="1600" dirty="0" smtClean="0">
                <a:solidFill>
                  <a:schemeClr val="tx1"/>
                </a:solidFill>
              </a:rPr>
              <a:t>.</a:t>
            </a:r>
          </a:p>
          <a:p>
            <a:pPr marL="265113" indent="-182563" algn="just">
              <a:lnSpc>
                <a:spcPct val="150000"/>
              </a:lnSpc>
            </a:pPr>
            <a:r>
              <a:rPr lang="en-US" sz="1600" dirty="0">
                <a:solidFill>
                  <a:schemeClr val="tx1"/>
                </a:solidFill>
              </a:rPr>
              <a:t>In LOGISTIC, the option in the MODEL statement </a:t>
            </a:r>
            <a:r>
              <a:rPr lang="en-US" sz="1600" dirty="0" smtClean="0">
                <a:solidFill>
                  <a:schemeClr val="tx1"/>
                </a:solidFill>
              </a:rPr>
              <a:t>for conventional </a:t>
            </a:r>
            <a:r>
              <a:rPr lang="en-US" sz="1600" dirty="0">
                <a:solidFill>
                  <a:schemeClr val="tx1"/>
                </a:solidFill>
              </a:rPr>
              <a:t>(Wald) confidence intervals is CLPARM=WALD. To change </a:t>
            </a:r>
            <a:r>
              <a:rPr lang="en-US" sz="1600" dirty="0" smtClean="0">
                <a:solidFill>
                  <a:schemeClr val="tx1"/>
                </a:solidFill>
              </a:rPr>
              <a:t>the statistical threshold in order </a:t>
            </a:r>
            <a:r>
              <a:rPr lang="en-US" sz="1600" dirty="0">
                <a:solidFill>
                  <a:schemeClr val="tx1"/>
                </a:solidFill>
              </a:rPr>
              <a:t>to </a:t>
            </a:r>
            <a:r>
              <a:rPr lang="en-US" sz="1600" dirty="0" smtClean="0">
                <a:solidFill>
                  <a:schemeClr val="tx1"/>
                </a:solidFill>
              </a:rPr>
              <a:t>evaluate a </a:t>
            </a:r>
            <a:r>
              <a:rPr lang="en-US" sz="1600" dirty="0">
                <a:solidFill>
                  <a:schemeClr val="tx1"/>
                </a:solidFill>
              </a:rPr>
              <a:t>90% interval, put the option ALPHA=.10 on the MODEL </a:t>
            </a:r>
            <a:r>
              <a:rPr lang="en-US" sz="1600" dirty="0" smtClean="0">
                <a:solidFill>
                  <a:schemeClr val="tx1"/>
                </a:solidFill>
              </a:rPr>
              <a:t>statement.</a:t>
            </a:r>
          </a:p>
          <a:p>
            <a:pPr marL="265113" indent="-182563" algn="just">
              <a:lnSpc>
                <a:spcPct val="150000"/>
              </a:lnSpc>
            </a:pPr>
            <a:r>
              <a:rPr lang="fr-FR" sz="1600" dirty="0" smtClean="0">
                <a:solidFill>
                  <a:schemeClr val="tx1"/>
                </a:solidFill>
              </a:rPr>
              <a:t>The </a:t>
            </a:r>
            <a:r>
              <a:rPr lang="fr-FR" sz="1600" dirty="0" err="1" smtClean="0">
                <a:solidFill>
                  <a:schemeClr val="tx1"/>
                </a:solidFill>
              </a:rPr>
              <a:t>procedure</a:t>
            </a:r>
            <a:r>
              <a:rPr lang="fr-FR" sz="1600" dirty="0" smtClean="0">
                <a:solidFill>
                  <a:schemeClr val="tx1"/>
                </a:solidFill>
              </a:rPr>
              <a:t> </a:t>
            </a:r>
            <a:r>
              <a:rPr lang="en-US" sz="1600" dirty="0">
                <a:solidFill>
                  <a:schemeClr val="tx1"/>
                </a:solidFill>
              </a:rPr>
              <a:t>LOGISTIC has another method, called profile likelihood confidence intervals, that may produce better approximations </a:t>
            </a:r>
            <a:r>
              <a:rPr lang="en-US" sz="1600" dirty="0" smtClean="0">
                <a:solidFill>
                  <a:schemeClr val="tx1"/>
                </a:solidFill>
              </a:rPr>
              <a:t>in </a:t>
            </a:r>
            <a:r>
              <a:rPr lang="en-US" sz="1600" dirty="0">
                <a:solidFill>
                  <a:schemeClr val="tx1"/>
                </a:solidFill>
              </a:rPr>
              <a:t>smaller samples. This method involves an iterative evaluation of the likelihood function. In LOGISTIC, the model option is CLPARM=PL (for profile likelihood). The profile likelihood method is computationally intensive so you may need to use it sparingly for large samples</a:t>
            </a:r>
            <a:r>
              <a:rPr lang="en-US" sz="1600" dirty="0" smtClean="0">
                <a:solidFill>
                  <a:schemeClr val="tx1"/>
                </a:solidFill>
              </a:rPr>
              <a:t>.</a:t>
            </a:r>
          </a:p>
          <a:p>
            <a:pPr marL="265113" indent="-182563" algn="just">
              <a:lnSpc>
                <a:spcPct val="150000"/>
              </a:lnSpc>
            </a:pPr>
            <a:r>
              <a:rPr lang="fr-FR" sz="1600" dirty="0" smtClean="0">
                <a:solidFill>
                  <a:schemeClr val="tx1"/>
                </a:solidFill>
              </a:rPr>
              <a:t>If </a:t>
            </a:r>
            <a:r>
              <a:rPr lang="fr-FR" sz="1600" dirty="0" err="1" smtClean="0">
                <a:solidFill>
                  <a:schemeClr val="tx1"/>
                </a:solidFill>
              </a:rPr>
              <a:t>we</a:t>
            </a:r>
            <a:r>
              <a:rPr lang="fr-FR" sz="1600" dirty="0" smtClean="0">
                <a:solidFill>
                  <a:schemeClr val="tx1"/>
                </a:solidFill>
              </a:rPr>
              <a:t> </a:t>
            </a:r>
            <a:r>
              <a:rPr lang="fr-FR" sz="1600" dirty="0" err="1" smtClean="0">
                <a:solidFill>
                  <a:schemeClr val="tx1"/>
                </a:solidFill>
              </a:rPr>
              <a:t>want</a:t>
            </a:r>
            <a:r>
              <a:rPr lang="fr-FR" sz="1600" dirty="0" smtClean="0">
                <a:solidFill>
                  <a:schemeClr val="tx1"/>
                </a:solidFill>
              </a:rPr>
              <a:t> </a:t>
            </a:r>
            <a:r>
              <a:rPr lang="fr-FR" sz="1600" dirty="0" err="1" smtClean="0">
                <a:solidFill>
                  <a:schemeClr val="tx1"/>
                </a:solidFill>
              </a:rPr>
              <a:t>both</a:t>
            </a:r>
            <a:r>
              <a:rPr lang="fr-FR" sz="1600" dirty="0" smtClean="0">
                <a:solidFill>
                  <a:schemeClr val="tx1"/>
                </a:solidFill>
              </a:rPr>
              <a:t> Wald and profile </a:t>
            </a:r>
            <a:r>
              <a:rPr lang="fr-FR" sz="1600" dirty="0" err="1" smtClean="0">
                <a:solidFill>
                  <a:schemeClr val="tx1"/>
                </a:solidFill>
              </a:rPr>
              <a:t>likelihood</a:t>
            </a:r>
            <a:r>
              <a:rPr lang="fr-FR" sz="1600" dirty="0" smtClean="0">
                <a:solidFill>
                  <a:schemeClr val="tx1"/>
                </a:solidFill>
              </a:rPr>
              <a:t> confidence </a:t>
            </a:r>
            <a:r>
              <a:rPr lang="fr-FR" sz="1600" dirty="0" err="1" smtClean="0">
                <a:solidFill>
                  <a:schemeClr val="tx1"/>
                </a:solidFill>
              </a:rPr>
              <a:t>intervals</a:t>
            </a:r>
            <a:r>
              <a:rPr lang="fr-FR" sz="1600" dirty="0" smtClean="0">
                <a:solidFill>
                  <a:schemeClr val="tx1"/>
                </a:solidFill>
              </a:rPr>
              <a:t>, </a:t>
            </a:r>
            <a:r>
              <a:rPr lang="fr-FR" sz="1600" dirty="0" err="1" smtClean="0">
                <a:solidFill>
                  <a:schemeClr val="tx1"/>
                </a:solidFill>
              </a:rPr>
              <a:t>we</a:t>
            </a:r>
            <a:r>
              <a:rPr lang="fr-FR" sz="1600" dirty="0" smtClean="0">
                <a:solidFill>
                  <a:schemeClr val="tx1"/>
                </a:solidFill>
              </a:rPr>
              <a:t> </a:t>
            </a:r>
            <a:r>
              <a:rPr lang="fr-FR" sz="1600" dirty="0" err="1" smtClean="0">
                <a:solidFill>
                  <a:schemeClr val="tx1"/>
                </a:solidFill>
              </a:rPr>
              <a:t>can</a:t>
            </a:r>
            <a:r>
              <a:rPr lang="fr-FR" sz="1600" dirty="0" smtClean="0">
                <a:solidFill>
                  <a:schemeClr val="tx1"/>
                </a:solidFill>
              </a:rPr>
              <a:t> use the option CLPARM=BOTH.</a:t>
            </a:r>
            <a:endParaRPr lang="en-US" sz="1600" dirty="0">
              <a:solidFill>
                <a:schemeClr val="tx1"/>
              </a:solidFill>
            </a:endParaRPr>
          </a:p>
          <a:p>
            <a:pPr marL="265113" indent="-182563" algn="just">
              <a:lnSpc>
                <a:spcPct val="150000"/>
              </a:lnSpc>
            </a:pPr>
            <a:r>
              <a:rPr lang="en-US" sz="1600" dirty="0" smtClean="0">
                <a:solidFill>
                  <a:schemeClr val="tx1"/>
                </a:solidFill>
              </a:rPr>
              <a:t>Finally, the </a:t>
            </a:r>
            <a:r>
              <a:rPr lang="en-US" sz="1600" dirty="0" err="1" smtClean="0">
                <a:solidFill>
                  <a:schemeClr val="tx1"/>
                </a:solidFill>
              </a:rPr>
              <a:t>proc</a:t>
            </a:r>
            <a:r>
              <a:rPr lang="en-US" sz="1600" dirty="0" smtClean="0">
                <a:solidFill>
                  <a:schemeClr val="tx1"/>
                </a:solidFill>
              </a:rPr>
              <a:t> allows us to change the unit change to get the odds ratio</a:t>
            </a:r>
            <a:r>
              <a:rPr lang="en-US" sz="1600" dirty="0">
                <a:solidFill>
                  <a:schemeClr val="tx1"/>
                </a:solidFill>
              </a:rPr>
              <a:t>. </a:t>
            </a:r>
            <a:r>
              <a:rPr lang="en-US" sz="1600" dirty="0" smtClean="0">
                <a:solidFill>
                  <a:schemeClr val="tx1"/>
                </a:solidFill>
              </a:rPr>
              <a:t>For example</a:t>
            </a:r>
            <a:r>
              <a:rPr lang="en-US" sz="1600" dirty="0">
                <a:solidFill>
                  <a:schemeClr val="tx1"/>
                </a:solidFill>
              </a:rPr>
              <a:t>, to get the odds ratio for a 2-unit increase in </a:t>
            </a:r>
            <a:r>
              <a:rPr lang="en-US" sz="1600" dirty="0" smtClean="0">
                <a:solidFill>
                  <a:schemeClr val="tx1"/>
                </a:solidFill>
              </a:rPr>
              <a:t>DPBIS</a:t>
            </a:r>
            <a:r>
              <a:rPr lang="fr-FR" sz="1600" dirty="0" smtClean="0">
                <a:solidFill>
                  <a:schemeClr val="tx1"/>
                </a:solidFill>
              </a:rPr>
              <a:t>: </a:t>
            </a:r>
            <a:r>
              <a:rPr lang="fr-FR" sz="1600" dirty="0" err="1">
                <a:solidFill>
                  <a:schemeClr val="tx1"/>
                </a:solidFill>
              </a:rPr>
              <a:t>units</a:t>
            </a:r>
            <a:r>
              <a:rPr lang="fr-FR" sz="1600" dirty="0">
                <a:solidFill>
                  <a:schemeClr val="tx1"/>
                </a:solidFill>
              </a:rPr>
              <a:t> </a:t>
            </a:r>
            <a:r>
              <a:rPr lang="fr-FR" sz="1600" dirty="0" err="1">
                <a:solidFill>
                  <a:schemeClr val="tx1"/>
                </a:solidFill>
              </a:rPr>
              <a:t>dipbis</a:t>
            </a:r>
            <a:r>
              <a:rPr lang="fr-FR" sz="1600" dirty="0">
                <a:solidFill>
                  <a:schemeClr val="tx1"/>
                </a:solidFill>
              </a:rPr>
              <a:t>=2 / default=1;</a:t>
            </a:r>
          </a:p>
          <a:p>
            <a:pPr marL="265113" indent="-182563" algn="just">
              <a:lnSpc>
                <a:spcPct val="150000"/>
              </a:lnSpc>
            </a:pPr>
            <a:endParaRPr lang="fr-FR" sz="1600" dirty="0"/>
          </a:p>
          <a:p>
            <a:pPr marL="265113" indent="-182563" algn="just">
              <a:lnSpc>
                <a:spcPct val="150000"/>
              </a:lnSpc>
            </a:pPr>
            <a:endParaRPr lang="fr-FR" sz="1600" dirty="0" smtClean="0"/>
          </a:p>
          <a:p>
            <a:pPr marL="265113" indent="-182563" algn="just">
              <a:lnSpc>
                <a:spcPct val="150000"/>
              </a:lnSpc>
            </a:pPr>
            <a:endParaRPr lang="fr-FR" sz="2100" dirty="0"/>
          </a:p>
          <a:p>
            <a:pPr marL="265113" indent="-182563" algn="just">
              <a:lnSpc>
                <a:spcPct val="150000"/>
              </a:lnSpc>
            </a:pPr>
            <a:endParaRPr lang="fr-FR" sz="2200" dirty="0"/>
          </a:p>
          <a:p>
            <a:pPr marL="265113" indent="-182563" algn="just">
              <a:lnSpc>
                <a:spcPct val="150000"/>
              </a:lnSpc>
            </a:pPr>
            <a:endParaRPr lang="fr-FR" sz="2200" dirty="0"/>
          </a:p>
          <a:p>
            <a:pPr marL="265113" indent="-182563" algn="just">
              <a:lnSpc>
                <a:spcPct val="150000"/>
              </a:lnSpc>
            </a:pPr>
            <a:endParaRPr lang="fr-FR" sz="1800" dirty="0"/>
          </a:p>
          <a:p>
            <a:pPr marL="265113" indent="-182563" algn="just">
              <a:lnSpc>
                <a:spcPct val="150000"/>
              </a:lnSpc>
            </a:pPr>
            <a:endParaRPr lang="fr-FR" sz="1800" dirty="0" smtClean="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6163338"/>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90048" y="-449207"/>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92148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1146646627"/>
              </p:ext>
            </p:extLst>
          </p:nvPr>
        </p:nvGraphicFramePr>
        <p:xfrm>
          <a:off x="683568" y="692696"/>
          <a:ext cx="7909448" cy="5433468"/>
        </p:xfrm>
        <a:graphic>
          <a:graphicData uri="http://schemas.openxmlformats.org/drawingml/2006/table">
            <a:tbl>
              <a:tblPr/>
              <a:tblGrid>
                <a:gridCol w="1977362">
                  <a:extLst>
                    <a:ext uri="{9D8B030D-6E8A-4147-A177-3AD203B41FA5}">
                      <a16:colId xmlns:a16="http://schemas.microsoft.com/office/drawing/2014/main" val="20000"/>
                    </a:ext>
                  </a:extLst>
                </a:gridCol>
                <a:gridCol w="1977362">
                  <a:extLst>
                    <a:ext uri="{9D8B030D-6E8A-4147-A177-3AD203B41FA5}">
                      <a16:colId xmlns:a16="http://schemas.microsoft.com/office/drawing/2014/main" val="20001"/>
                    </a:ext>
                  </a:extLst>
                </a:gridCol>
                <a:gridCol w="1977362">
                  <a:extLst>
                    <a:ext uri="{9D8B030D-6E8A-4147-A177-3AD203B41FA5}">
                      <a16:colId xmlns:a16="http://schemas.microsoft.com/office/drawing/2014/main" val="20002"/>
                    </a:ext>
                  </a:extLst>
                </a:gridCol>
                <a:gridCol w="1977362">
                  <a:extLst>
                    <a:ext uri="{9D8B030D-6E8A-4147-A177-3AD203B41FA5}">
                      <a16:colId xmlns:a16="http://schemas.microsoft.com/office/drawing/2014/main" val="20003"/>
                    </a:ext>
                  </a:extLst>
                </a:gridCol>
              </a:tblGrid>
              <a:tr h="742925">
                <a:tc gridSpan="4">
                  <a:txBody>
                    <a:bodyPr/>
                    <a:lstStyle/>
                    <a:p>
                      <a:pPr fontAlgn="t"/>
                      <a:r>
                        <a:rPr lang="fr-FR" sz="1700" b="0" i="0" dirty="0" err="1" smtClean="0">
                          <a:solidFill>
                            <a:srgbClr val="000000"/>
                          </a:solidFill>
                          <a:effectLst/>
                          <a:latin typeface="Arial"/>
                        </a:rPr>
                        <a:t>Estimated</a:t>
                      </a:r>
                      <a:r>
                        <a:rPr lang="fr-FR" sz="1700" b="0" i="0" dirty="0" smtClean="0">
                          <a:solidFill>
                            <a:srgbClr val="000000"/>
                          </a:solidFill>
                          <a:effectLst/>
                          <a:latin typeface="Arial"/>
                        </a:rPr>
                        <a:t> values of </a:t>
                      </a:r>
                      <a:r>
                        <a:rPr lang="fr-FR" sz="1700" b="0" i="0" dirty="0" err="1" smtClean="0">
                          <a:solidFill>
                            <a:srgbClr val="000000"/>
                          </a:solidFill>
                          <a:effectLst/>
                          <a:latin typeface="Arial"/>
                        </a:rPr>
                        <a:t>parameters</a:t>
                      </a:r>
                      <a:r>
                        <a:rPr lang="fr-FR" sz="1700" b="0" i="0" dirty="0" smtClean="0">
                          <a:solidFill>
                            <a:srgbClr val="000000"/>
                          </a:solidFill>
                          <a:effectLst/>
                          <a:latin typeface="Arial"/>
                        </a:rPr>
                        <a:t> and Wald confidence </a:t>
                      </a:r>
                      <a:r>
                        <a:rPr lang="fr-FR" sz="1700" b="0" i="0" dirty="0" err="1" smtClean="0">
                          <a:solidFill>
                            <a:srgbClr val="000000"/>
                          </a:solidFill>
                          <a:effectLst/>
                          <a:latin typeface="Arial"/>
                        </a:rPr>
                        <a:t>intervals</a:t>
                      </a:r>
                      <a:r>
                        <a:rPr lang="fr-FR" sz="1700" b="0" i="0" dirty="0" smtClean="0">
                          <a:solidFill>
                            <a:srgbClr val="000000"/>
                          </a:solidFill>
                          <a:effectLst/>
                          <a:latin typeface="Arial"/>
                        </a:rPr>
                        <a:t> </a:t>
                      </a:r>
                      <a:endParaRPr lang="fr-FR" sz="1700" b="0" i="0" dirty="0">
                        <a:solidFill>
                          <a:srgbClr val="000000"/>
                        </a:solidFill>
                        <a:effectLst/>
                        <a:latin typeface="Arial"/>
                      </a:endParaRPr>
                    </a:p>
                  </a:txBody>
                  <a:tcPr marL="45772" marR="45772" marT="45772" marB="4577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26413">
                <a:tc>
                  <a:txBody>
                    <a:bodyPr/>
                    <a:lstStyle/>
                    <a:p>
                      <a:pPr fontAlgn="t"/>
                      <a:r>
                        <a:rPr lang="en-US" sz="1700" b="0" i="0" dirty="0" smtClean="0">
                          <a:solidFill>
                            <a:srgbClr val="000000"/>
                          </a:solidFill>
                          <a:effectLst/>
                          <a:latin typeface="Arial"/>
                        </a:rPr>
                        <a:t>Parameter</a:t>
                      </a:r>
                      <a:endParaRPr lang="en-US" sz="1700" b="0" i="0" dirty="0">
                        <a:solidFill>
                          <a:srgbClr val="000000"/>
                        </a:solidFill>
                        <a:effectLst/>
                        <a:latin typeface="Arial"/>
                      </a:endParaRP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Estimation</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gridSpan="2">
                  <a:txBody>
                    <a:bodyPr/>
                    <a:lstStyle/>
                    <a:p>
                      <a:pPr fontAlgn="t"/>
                      <a:r>
                        <a:rPr lang="en-US" sz="1700" b="0" i="0" dirty="0">
                          <a:solidFill>
                            <a:srgbClr val="000000"/>
                          </a:solidFill>
                          <a:effectLst/>
                          <a:latin typeface="Arial"/>
                        </a:rPr>
                        <a:t>95</a:t>
                      </a:r>
                      <a:r>
                        <a:rPr lang="en-US" sz="1700" b="0" i="0" dirty="0" smtClean="0">
                          <a:solidFill>
                            <a:srgbClr val="000000"/>
                          </a:solidFill>
                          <a:effectLst/>
                          <a:latin typeface="Arial"/>
                        </a:rPr>
                        <a:t>% Confidence Interval</a:t>
                      </a:r>
                      <a:endParaRPr lang="en-US" sz="1700" b="0" i="0" dirty="0">
                        <a:solidFill>
                          <a:srgbClr val="000000"/>
                        </a:solidFill>
                        <a:effectLst/>
                        <a:latin typeface="Arial"/>
                      </a:endParaRPr>
                    </a:p>
                  </a:txBody>
                  <a:tcPr marL="45772" marR="45772" marT="45772" marB="4577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extLst>
                  <a:ext uri="{0D108BD9-81ED-4DB2-BD59-A6C34878D82A}">
                    <a16:rowId xmlns:a16="http://schemas.microsoft.com/office/drawing/2014/main" val="10001"/>
                  </a:ext>
                </a:extLst>
              </a:tr>
              <a:tr h="426413">
                <a:tc>
                  <a:txBody>
                    <a:bodyPr/>
                    <a:lstStyle/>
                    <a:p>
                      <a:pPr fontAlgn="t"/>
                      <a:r>
                        <a:rPr lang="en-US" sz="1700" b="0" i="0">
                          <a:solidFill>
                            <a:srgbClr val="000000"/>
                          </a:solidFill>
                          <a:effectLst/>
                          <a:latin typeface="Arial"/>
                        </a:rPr>
                        <a:t>Intercept</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a:rPr>
                        <a:t>-2.0030</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a:rPr>
                        <a:t>-2.2628</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a:rPr>
                        <a:t>-1.7432</a:t>
                      </a:r>
                    </a:p>
                  </a:txBody>
                  <a:tcPr marL="45772" marR="45772" marT="45772" marB="4577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2"/>
                  </a:ext>
                </a:extLst>
              </a:tr>
              <a:tr h="426413">
                <a:tc>
                  <a:txBody>
                    <a:bodyPr/>
                    <a:lstStyle/>
                    <a:p>
                      <a:pPr fontAlgn="t"/>
                      <a:r>
                        <a:rPr lang="en-US" sz="1700" b="0" i="0">
                          <a:solidFill>
                            <a:srgbClr val="000000"/>
                          </a:solidFill>
                          <a:effectLst/>
                          <a:latin typeface="Arial"/>
                        </a:rPr>
                        <a:t>age55</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a:rPr>
                        <a:t>0.4627</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a:rPr>
                        <a:t>0.2579</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a:rPr>
                        <a:t>0.6675</a:t>
                      </a:r>
                    </a:p>
                  </a:txBody>
                  <a:tcPr marL="45772" marR="45772" marT="45772" marB="4577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3"/>
                  </a:ext>
                </a:extLst>
              </a:tr>
              <a:tr h="426413">
                <a:tc>
                  <a:txBody>
                    <a:bodyPr/>
                    <a:lstStyle/>
                    <a:p>
                      <a:pPr fontAlgn="t"/>
                      <a:r>
                        <a:rPr lang="en-US" sz="1700" b="1" i="0" dirty="0">
                          <a:solidFill>
                            <a:srgbClr val="000000"/>
                          </a:solidFill>
                          <a:effectLst/>
                          <a:latin typeface="Arial"/>
                        </a:rPr>
                        <a:t>homme</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1" i="0" dirty="0">
                          <a:solidFill>
                            <a:srgbClr val="000000"/>
                          </a:solidFill>
                          <a:effectLst/>
                          <a:latin typeface="Arial"/>
                        </a:rPr>
                        <a:t>0.1346</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1" i="0" dirty="0">
                          <a:solidFill>
                            <a:srgbClr val="000000"/>
                          </a:solidFill>
                          <a:effectLst/>
                          <a:latin typeface="Arial"/>
                        </a:rPr>
                        <a:t>-0.0145</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1" i="0" dirty="0">
                          <a:solidFill>
                            <a:srgbClr val="000000"/>
                          </a:solidFill>
                          <a:effectLst/>
                          <a:latin typeface="Arial"/>
                        </a:rPr>
                        <a:t>0.2836</a:t>
                      </a:r>
                    </a:p>
                  </a:txBody>
                  <a:tcPr marL="45772" marR="45772" marT="45772" marB="4577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4"/>
                  </a:ext>
                </a:extLst>
              </a:tr>
              <a:tr h="426413">
                <a:tc>
                  <a:txBody>
                    <a:bodyPr/>
                    <a:lstStyle/>
                    <a:p>
                      <a:pPr fontAlgn="t"/>
                      <a:r>
                        <a:rPr lang="en-US" sz="1700" b="0" i="0">
                          <a:solidFill>
                            <a:srgbClr val="000000"/>
                          </a:solidFill>
                          <a:effectLst/>
                          <a:latin typeface="Arial"/>
                        </a:rPr>
                        <a:t>dipbis</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0.1456</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a:rPr>
                        <a:t>0.0903</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a:rPr>
                        <a:t>0.2009</a:t>
                      </a:r>
                    </a:p>
                  </a:txBody>
                  <a:tcPr marL="45772" marR="45772" marT="45772" marB="4577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5"/>
                  </a:ext>
                </a:extLst>
              </a:tr>
              <a:tr h="426413">
                <a:tc>
                  <a:txBody>
                    <a:bodyPr/>
                    <a:lstStyle/>
                    <a:p>
                      <a:pPr fontAlgn="t"/>
                      <a:r>
                        <a:rPr lang="en-US" sz="1700" b="0" i="0">
                          <a:solidFill>
                            <a:srgbClr val="000000"/>
                          </a:solidFill>
                          <a:effectLst/>
                          <a:latin typeface="Arial"/>
                        </a:rPr>
                        <a:t>patrimoine</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a:rPr>
                        <a:t>0.00307</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a:rPr>
                        <a:t>0.00267</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a:rPr>
                        <a:t>0.00347</a:t>
                      </a:r>
                    </a:p>
                  </a:txBody>
                  <a:tcPr marL="45772" marR="45772" marT="45772" marB="4577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6"/>
                  </a:ext>
                </a:extLst>
              </a:tr>
              <a:tr h="426413">
                <a:tc>
                  <a:txBody>
                    <a:bodyPr/>
                    <a:lstStyle/>
                    <a:p>
                      <a:pPr fontAlgn="t"/>
                      <a:r>
                        <a:rPr lang="en-US" sz="1700" b="0" i="0">
                          <a:solidFill>
                            <a:srgbClr val="000000"/>
                          </a:solidFill>
                          <a:effectLst/>
                          <a:latin typeface="Arial"/>
                        </a:rPr>
                        <a:t>nbr_enfdom</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a:rPr>
                        <a:t>-0.0992</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a:rPr>
                        <a:t>-0.1889</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a:rPr>
                        <a:t>-0.00944</a:t>
                      </a:r>
                    </a:p>
                  </a:txBody>
                  <a:tcPr marL="45772" marR="45772" marT="45772" marB="4577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7"/>
                  </a:ext>
                </a:extLst>
              </a:tr>
              <a:tr h="426413">
                <a:tc>
                  <a:txBody>
                    <a:bodyPr/>
                    <a:lstStyle/>
                    <a:p>
                      <a:pPr fontAlgn="t"/>
                      <a:r>
                        <a:rPr lang="en-US" sz="1700" b="1" i="0" dirty="0" err="1">
                          <a:solidFill>
                            <a:srgbClr val="000000"/>
                          </a:solidFill>
                          <a:effectLst/>
                          <a:latin typeface="Arial"/>
                        </a:rPr>
                        <a:t>nbr_enfind</a:t>
                      </a:r>
                      <a:endParaRPr lang="en-US" sz="1700" b="1" i="0" dirty="0">
                        <a:solidFill>
                          <a:srgbClr val="000000"/>
                        </a:solidFill>
                        <a:effectLst/>
                        <a:latin typeface="Arial"/>
                      </a:endParaRP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1" i="0" dirty="0">
                          <a:solidFill>
                            <a:srgbClr val="000000"/>
                          </a:solidFill>
                          <a:effectLst/>
                          <a:latin typeface="Arial"/>
                        </a:rPr>
                        <a:t>-0.0680</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1" i="0" dirty="0">
                          <a:solidFill>
                            <a:srgbClr val="000000"/>
                          </a:solidFill>
                          <a:effectLst/>
                          <a:latin typeface="Arial"/>
                        </a:rPr>
                        <a:t>-0.1409</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1" i="0" dirty="0">
                          <a:solidFill>
                            <a:srgbClr val="000000"/>
                          </a:solidFill>
                          <a:effectLst/>
                          <a:latin typeface="Arial"/>
                        </a:rPr>
                        <a:t>0.00497</a:t>
                      </a:r>
                    </a:p>
                  </a:txBody>
                  <a:tcPr marL="45772" marR="45772" marT="45772" marB="4577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8"/>
                  </a:ext>
                </a:extLst>
              </a:tr>
              <a:tr h="426413">
                <a:tc>
                  <a:txBody>
                    <a:bodyPr/>
                    <a:lstStyle/>
                    <a:p>
                      <a:pPr fontAlgn="t"/>
                      <a:r>
                        <a:rPr lang="en-US" sz="1700" b="0" i="0">
                          <a:solidFill>
                            <a:srgbClr val="000000"/>
                          </a:solidFill>
                          <a:effectLst/>
                          <a:latin typeface="Arial"/>
                        </a:rPr>
                        <a:t>scorar</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a:rPr>
                        <a:t>0.00853</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a:rPr>
                        <a:t>-0.00493</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a:rPr>
                        <a:t>0.0220</a:t>
                      </a:r>
                    </a:p>
                  </a:txBody>
                  <a:tcPr marL="45772" marR="45772" marT="45772" marB="4577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9"/>
                  </a:ext>
                </a:extLst>
              </a:tr>
              <a:tr h="426413">
                <a:tc>
                  <a:txBody>
                    <a:bodyPr/>
                    <a:lstStyle/>
                    <a:p>
                      <a:pPr fontAlgn="t"/>
                      <a:r>
                        <a:rPr lang="en-US" sz="1700" b="0" i="0">
                          <a:solidFill>
                            <a:srgbClr val="000000"/>
                          </a:solidFill>
                          <a:effectLst/>
                          <a:latin typeface="Arial"/>
                        </a:rPr>
                        <a:t>scopt</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a:rPr>
                        <a:t>-0.0630</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a:rPr>
                        <a:t>-0.0869</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a:rPr>
                        <a:t>-0.0391</a:t>
                      </a:r>
                    </a:p>
                  </a:txBody>
                  <a:tcPr marL="45772" marR="45772" marT="45772" marB="4577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10"/>
                  </a:ext>
                </a:extLst>
              </a:tr>
              <a:tr h="426413">
                <a:tc>
                  <a:txBody>
                    <a:bodyPr/>
                    <a:lstStyle/>
                    <a:p>
                      <a:pPr fontAlgn="t"/>
                      <a:r>
                        <a:rPr lang="en-US" sz="1700" b="0" i="0">
                          <a:solidFill>
                            <a:srgbClr val="000000"/>
                          </a:solidFill>
                          <a:effectLst/>
                          <a:latin typeface="Arial"/>
                        </a:rPr>
                        <a:t>scoralt</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700" b="0" i="0">
                          <a:solidFill>
                            <a:srgbClr val="000000"/>
                          </a:solidFill>
                          <a:effectLst/>
                          <a:latin typeface="Arial"/>
                        </a:rPr>
                        <a:t>0.0374</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700" b="0" i="0">
                          <a:solidFill>
                            <a:srgbClr val="000000"/>
                          </a:solidFill>
                          <a:effectLst/>
                          <a:latin typeface="Arial"/>
                        </a:rPr>
                        <a:t>0.00822</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700" b="0" i="0" dirty="0">
                          <a:solidFill>
                            <a:srgbClr val="000000"/>
                          </a:solidFill>
                          <a:effectLst/>
                          <a:latin typeface="Arial"/>
                        </a:rPr>
                        <a:t>0.0666</a:t>
                      </a:r>
                    </a:p>
                  </a:txBody>
                  <a:tcPr marL="45772" marR="45772" marT="45772" marB="4577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0011"/>
                  </a:ext>
                </a:extLst>
              </a:tr>
            </a:tbl>
          </a:graphicData>
        </a:graphic>
      </p:graphicFrame>
      <p:sp>
        <p:nvSpPr>
          <p:cNvPr id="5" name="ZoneTexte 4"/>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22366325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620688"/>
            <a:ext cx="8136904" cy="5832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ZoneTexte 3"/>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33283486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76672"/>
            <a:ext cx="8424936" cy="5760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ZoneTexte 3"/>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17605655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3865298769"/>
              </p:ext>
            </p:extLst>
          </p:nvPr>
        </p:nvGraphicFramePr>
        <p:xfrm>
          <a:off x="467544" y="620688"/>
          <a:ext cx="8229600" cy="4065270"/>
        </p:xfrm>
        <a:graphic>
          <a:graphicData uri="http://schemas.openxmlformats.org/drawingml/2006/table">
            <a:tbl>
              <a:tblPr/>
              <a:tblGrid>
                <a:gridCol w="1645920">
                  <a:extLst>
                    <a:ext uri="{9D8B030D-6E8A-4147-A177-3AD203B41FA5}">
                      <a16:colId xmlns:a16="http://schemas.microsoft.com/office/drawing/2014/main" val="20000"/>
                    </a:ext>
                  </a:extLst>
                </a:gridCol>
                <a:gridCol w="1522432">
                  <a:extLst>
                    <a:ext uri="{9D8B030D-6E8A-4147-A177-3AD203B41FA5}">
                      <a16:colId xmlns:a16="http://schemas.microsoft.com/office/drawing/2014/main" val="20001"/>
                    </a:ext>
                  </a:extLst>
                </a:gridCol>
                <a:gridCol w="1769408">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0">
                <a:tc gridSpan="5">
                  <a:txBody>
                    <a:bodyPr/>
                    <a:lstStyle/>
                    <a:p>
                      <a:pPr fontAlgn="t"/>
                      <a:r>
                        <a:rPr lang="fr-FR" b="0" i="0" dirty="0" err="1" smtClean="0">
                          <a:solidFill>
                            <a:srgbClr val="000000"/>
                          </a:solidFill>
                          <a:effectLst/>
                          <a:latin typeface="Arial"/>
                        </a:rPr>
                        <a:t>Estimates</a:t>
                      </a:r>
                      <a:r>
                        <a:rPr lang="fr-FR" b="0" i="0" dirty="0" smtClean="0">
                          <a:solidFill>
                            <a:srgbClr val="000000"/>
                          </a:solidFill>
                          <a:effectLst/>
                          <a:latin typeface="Arial"/>
                        </a:rPr>
                        <a:t> of the </a:t>
                      </a:r>
                      <a:r>
                        <a:rPr lang="fr-FR" b="0" i="0" dirty="0" err="1" smtClean="0">
                          <a:solidFill>
                            <a:srgbClr val="000000"/>
                          </a:solidFill>
                          <a:effectLst/>
                          <a:latin typeface="Arial"/>
                        </a:rPr>
                        <a:t>odds</a:t>
                      </a:r>
                      <a:r>
                        <a:rPr lang="fr-FR" b="0" i="0" dirty="0" smtClean="0">
                          <a:solidFill>
                            <a:srgbClr val="000000"/>
                          </a:solidFill>
                          <a:effectLst/>
                          <a:latin typeface="Arial"/>
                        </a:rPr>
                        <a:t> ratio</a:t>
                      </a:r>
                      <a:r>
                        <a:rPr lang="fr-FR" b="0" i="0" baseline="0" dirty="0" smtClean="0">
                          <a:solidFill>
                            <a:srgbClr val="000000"/>
                          </a:solidFill>
                          <a:effectLst/>
                          <a:latin typeface="Arial"/>
                        </a:rPr>
                        <a:t> and confidence </a:t>
                      </a:r>
                      <a:r>
                        <a:rPr lang="fr-FR" b="0" i="0" baseline="0" dirty="0" err="1" smtClean="0">
                          <a:solidFill>
                            <a:srgbClr val="000000"/>
                          </a:solidFill>
                          <a:effectLst/>
                          <a:latin typeface="Arial"/>
                        </a:rPr>
                        <a:t>interval</a:t>
                      </a:r>
                      <a:endParaRPr lang="fr-FR" b="0" i="0" dirty="0">
                        <a:solidFill>
                          <a:srgbClr val="000000"/>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fontAlgn="t"/>
                      <a:r>
                        <a:rPr lang="en-US" b="0" i="0" dirty="0" smtClean="0">
                          <a:solidFill>
                            <a:srgbClr val="000000"/>
                          </a:solidFill>
                          <a:effectLst/>
                          <a:latin typeface="Arial"/>
                        </a:rPr>
                        <a:t>Effect</a:t>
                      </a:r>
                      <a:endParaRPr lang="en-US" b="0" i="0" dirty="0">
                        <a:solidFill>
                          <a:srgbClr val="000000"/>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smtClean="0">
                          <a:solidFill>
                            <a:srgbClr val="000000"/>
                          </a:solidFill>
                          <a:effectLst/>
                          <a:latin typeface="Arial"/>
                        </a:rPr>
                        <a:t>unit</a:t>
                      </a:r>
                      <a:endParaRPr lang="en-US" b="0" i="0" dirty="0">
                        <a:solidFill>
                          <a:srgbClr val="000000"/>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smtClean="0">
                          <a:solidFill>
                            <a:srgbClr val="000000"/>
                          </a:solidFill>
                          <a:effectLst/>
                          <a:latin typeface="Arial"/>
                        </a:rPr>
                        <a:t>Estimated value</a:t>
                      </a:r>
                      <a:endParaRPr lang="en-US" b="0" i="0" dirty="0">
                        <a:solidFill>
                          <a:srgbClr val="000000"/>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gridSpan="2">
                  <a:txBody>
                    <a:bodyPr/>
                    <a:lstStyle/>
                    <a:p>
                      <a:pPr algn="ctr" fontAlgn="t"/>
                      <a:r>
                        <a:rPr lang="en-US" b="0" i="0" dirty="0">
                          <a:solidFill>
                            <a:srgbClr val="000000"/>
                          </a:solidFill>
                          <a:effectLst/>
                          <a:latin typeface="Arial"/>
                        </a:rPr>
                        <a:t>95% </a:t>
                      </a:r>
                      <a:r>
                        <a:rPr lang="en-US" b="0" i="0" dirty="0" smtClean="0">
                          <a:solidFill>
                            <a:srgbClr val="000000"/>
                          </a:solidFill>
                          <a:effectLst/>
                          <a:latin typeface="Arial"/>
                        </a:rPr>
                        <a:t>confidence interval</a:t>
                      </a:r>
                      <a:endParaRPr lang="en-US" b="0" i="0" dirty="0">
                        <a:solidFill>
                          <a:srgbClr val="000000"/>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extLst>
                  <a:ext uri="{0D108BD9-81ED-4DB2-BD59-A6C34878D82A}">
                    <a16:rowId xmlns:a16="http://schemas.microsoft.com/office/drawing/2014/main" val="10001"/>
                  </a:ext>
                </a:extLst>
              </a:tr>
              <a:tr h="0">
                <a:tc>
                  <a:txBody>
                    <a:bodyPr/>
                    <a:lstStyle/>
                    <a:p>
                      <a:pPr fontAlgn="t"/>
                      <a:r>
                        <a:rPr lang="en-US" b="0" i="0" dirty="0" smtClean="0">
                          <a:solidFill>
                            <a:srgbClr val="000000"/>
                          </a:solidFill>
                          <a:effectLst/>
                          <a:latin typeface="Arial"/>
                        </a:rPr>
                        <a:t>Age55</a:t>
                      </a:r>
                      <a:endParaRPr lang="en-US" b="0" i="0" dirty="0">
                        <a:solidFill>
                          <a:srgbClr val="000000"/>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1.0000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00"/>
                          </a:solidFill>
                          <a:effectLst/>
                          <a:latin typeface="Arial"/>
                        </a:rPr>
                        <a:t>1.588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00"/>
                          </a:solidFill>
                          <a:effectLst/>
                          <a:latin typeface="Arial"/>
                        </a:rPr>
                        <a:t>1.294</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00"/>
                          </a:solidFill>
                          <a:effectLst/>
                          <a:latin typeface="Arial"/>
                        </a:rPr>
                        <a:t>1.950</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2"/>
                  </a:ext>
                </a:extLst>
              </a:tr>
              <a:tr h="331450">
                <a:tc>
                  <a:txBody>
                    <a:bodyPr/>
                    <a:lstStyle/>
                    <a:p>
                      <a:pPr fontAlgn="t"/>
                      <a:r>
                        <a:rPr lang="en-US" b="0" i="0" dirty="0" smtClean="0">
                          <a:solidFill>
                            <a:srgbClr val="000000"/>
                          </a:solidFill>
                          <a:effectLst/>
                          <a:latin typeface="Arial"/>
                        </a:rPr>
                        <a:t>Homme</a:t>
                      </a:r>
                      <a:endParaRPr lang="en-US" b="0" i="0" dirty="0">
                        <a:solidFill>
                          <a:srgbClr val="000000"/>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1.0000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00"/>
                          </a:solidFill>
                          <a:effectLst/>
                          <a:latin typeface="Arial"/>
                        </a:rPr>
                        <a:t>1.144</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a:rPr>
                        <a:t>0.986</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00"/>
                          </a:solidFill>
                          <a:effectLst/>
                          <a:latin typeface="Arial"/>
                        </a:rPr>
                        <a:t>1.328</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3"/>
                  </a:ext>
                </a:extLst>
              </a:tr>
              <a:tr h="0">
                <a:tc>
                  <a:txBody>
                    <a:bodyPr/>
                    <a:lstStyle/>
                    <a:p>
                      <a:pPr fontAlgn="t"/>
                      <a:r>
                        <a:rPr lang="en-US" b="1" i="0" dirty="0" err="1" smtClean="0">
                          <a:solidFill>
                            <a:srgbClr val="000000"/>
                          </a:solidFill>
                          <a:effectLst/>
                          <a:latin typeface="Arial"/>
                        </a:rPr>
                        <a:t>Dipbis</a:t>
                      </a:r>
                      <a:endParaRPr lang="en-US" b="1" i="0" dirty="0">
                        <a:solidFill>
                          <a:srgbClr val="000000"/>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1" i="0" dirty="0">
                          <a:solidFill>
                            <a:srgbClr val="000000"/>
                          </a:solidFill>
                          <a:effectLst/>
                          <a:latin typeface="Arial"/>
                        </a:rPr>
                        <a:t>2.0000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1" i="0" dirty="0">
                          <a:solidFill>
                            <a:srgbClr val="000000"/>
                          </a:solidFill>
                          <a:effectLst/>
                          <a:latin typeface="Arial"/>
                        </a:rPr>
                        <a:t>1.338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1" i="0" dirty="0">
                          <a:solidFill>
                            <a:srgbClr val="000000"/>
                          </a:solidFill>
                          <a:effectLst/>
                          <a:latin typeface="Arial"/>
                        </a:rPr>
                        <a:t>1.198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1" i="0" dirty="0">
                          <a:solidFill>
                            <a:srgbClr val="000000"/>
                          </a:solidFill>
                          <a:effectLst/>
                          <a:latin typeface="Arial"/>
                        </a:rPr>
                        <a:t>1.495</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4"/>
                  </a:ext>
                </a:extLst>
              </a:tr>
              <a:tr h="0">
                <a:tc>
                  <a:txBody>
                    <a:bodyPr/>
                    <a:lstStyle/>
                    <a:p>
                      <a:pPr fontAlgn="t"/>
                      <a:r>
                        <a:rPr lang="en-US" b="0" i="0" dirty="0" err="1" smtClean="0">
                          <a:solidFill>
                            <a:srgbClr val="000000"/>
                          </a:solidFill>
                          <a:effectLst/>
                          <a:latin typeface="Arial"/>
                        </a:rPr>
                        <a:t>Patrimoine</a:t>
                      </a:r>
                      <a:endParaRPr lang="en-US" b="0" i="0" dirty="0">
                        <a:solidFill>
                          <a:srgbClr val="000000"/>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1.0000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00"/>
                          </a:solidFill>
                          <a:effectLst/>
                          <a:latin typeface="Arial"/>
                        </a:rPr>
                        <a:t>1.003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a:rPr>
                        <a:t>1.003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00"/>
                          </a:solidFill>
                          <a:effectLst/>
                          <a:latin typeface="Arial"/>
                        </a:rPr>
                        <a:t>1.003</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5"/>
                  </a:ext>
                </a:extLst>
              </a:tr>
              <a:tr h="0">
                <a:tc>
                  <a:txBody>
                    <a:bodyPr/>
                    <a:lstStyle/>
                    <a:p>
                      <a:pPr fontAlgn="t"/>
                      <a:r>
                        <a:rPr lang="en-US" b="0" i="0" dirty="0" err="1">
                          <a:solidFill>
                            <a:srgbClr val="000000"/>
                          </a:solidFill>
                          <a:effectLst/>
                          <a:latin typeface="Arial"/>
                        </a:rPr>
                        <a:t>nbr_enfdom</a:t>
                      </a:r>
                      <a:endParaRPr lang="en-US" b="0" i="0" dirty="0">
                        <a:solidFill>
                          <a:srgbClr val="000000"/>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1.0000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00"/>
                          </a:solidFill>
                          <a:effectLst/>
                          <a:latin typeface="Arial"/>
                        </a:rPr>
                        <a:t>0.906</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a:rPr>
                        <a:t>0.827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00"/>
                          </a:solidFill>
                          <a:effectLst/>
                          <a:latin typeface="Arial"/>
                        </a:rPr>
                        <a:t>0.990</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6"/>
                  </a:ext>
                </a:extLst>
              </a:tr>
              <a:tr h="0">
                <a:tc>
                  <a:txBody>
                    <a:bodyPr/>
                    <a:lstStyle/>
                    <a:p>
                      <a:pPr fontAlgn="t"/>
                      <a:r>
                        <a:rPr lang="en-US" b="0" i="0">
                          <a:solidFill>
                            <a:srgbClr val="000000"/>
                          </a:solidFill>
                          <a:effectLst/>
                          <a:latin typeface="Arial"/>
                        </a:rPr>
                        <a:t>nbr_enfind</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1.0000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00"/>
                          </a:solidFill>
                          <a:effectLst/>
                          <a:latin typeface="Arial"/>
                        </a:rPr>
                        <a:t>0.934</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a:rPr>
                        <a:t>0.868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00"/>
                          </a:solidFill>
                          <a:effectLst/>
                          <a:latin typeface="Arial"/>
                        </a:rPr>
                        <a:t>1.005</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7"/>
                  </a:ext>
                </a:extLst>
              </a:tr>
              <a:tr h="0">
                <a:tc>
                  <a:txBody>
                    <a:bodyPr/>
                    <a:lstStyle/>
                    <a:p>
                      <a:pPr fontAlgn="t"/>
                      <a:r>
                        <a:rPr lang="en-US" b="0" i="0">
                          <a:solidFill>
                            <a:srgbClr val="000000"/>
                          </a:solidFill>
                          <a:effectLst/>
                          <a:latin typeface="Arial"/>
                        </a:rPr>
                        <a:t>scorar</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1.0000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00"/>
                          </a:solidFill>
                          <a:effectLst/>
                          <a:latin typeface="Arial"/>
                        </a:rPr>
                        <a:t>1.009</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a:rPr>
                        <a:t>0.995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00"/>
                          </a:solidFill>
                          <a:effectLst/>
                          <a:latin typeface="Arial"/>
                        </a:rPr>
                        <a:t>1.022</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8"/>
                  </a:ext>
                </a:extLst>
              </a:tr>
              <a:tr h="0">
                <a:tc>
                  <a:txBody>
                    <a:bodyPr/>
                    <a:lstStyle/>
                    <a:p>
                      <a:pPr fontAlgn="t"/>
                      <a:r>
                        <a:rPr lang="en-US" b="0" i="0">
                          <a:solidFill>
                            <a:srgbClr val="000000"/>
                          </a:solidFill>
                          <a:effectLst/>
                          <a:latin typeface="Arial"/>
                        </a:rPr>
                        <a:t>scopt</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1.0000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00"/>
                          </a:solidFill>
                          <a:effectLst/>
                          <a:latin typeface="Arial"/>
                        </a:rPr>
                        <a:t>0.939</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a:rPr>
                        <a:t>0.917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00"/>
                          </a:solidFill>
                          <a:effectLst/>
                          <a:latin typeface="Arial"/>
                        </a:rPr>
                        <a:t>0.962</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9"/>
                  </a:ext>
                </a:extLst>
              </a:tr>
              <a:tr h="0">
                <a:tc>
                  <a:txBody>
                    <a:bodyPr/>
                    <a:lstStyle/>
                    <a:p>
                      <a:pPr fontAlgn="t"/>
                      <a:r>
                        <a:rPr lang="en-US" b="0" i="0">
                          <a:solidFill>
                            <a:srgbClr val="000000"/>
                          </a:solidFill>
                          <a:effectLst/>
                          <a:latin typeface="Arial"/>
                        </a:rPr>
                        <a:t>scoralt</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1.0000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dirty="0">
                          <a:solidFill>
                            <a:srgbClr val="000000"/>
                          </a:solidFill>
                          <a:effectLst/>
                          <a:latin typeface="Arial"/>
                        </a:rPr>
                        <a:t>1.038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a:rPr>
                        <a:t>1.008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dirty="0">
                          <a:solidFill>
                            <a:srgbClr val="000000"/>
                          </a:solidFill>
                          <a:effectLst/>
                          <a:latin typeface="Arial"/>
                        </a:rPr>
                        <a:t>1.069</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0010"/>
                  </a:ext>
                </a:extLst>
              </a:tr>
            </a:tbl>
          </a:graphicData>
        </a:graphic>
      </p:graphicFrame>
      <p:sp>
        <p:nvSpPr>
          <p:cNvPr id="4" name="ZoneTexte 3"/>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37438149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496" y="0"/>
            <a:ext cx="8229600" cy="504056"/>
          </a:xfrm>
        </p:spPr>
        <p:txBody>
          <a:bodyPr/>
          <a:lstStyle/>
          <a:p>
            <a:pPr algn="l"/>
            <a:r>
              <a:rPr lang="fr-FR" sz="2400" dirty="0" err="1" smtClean="0"/>
              <a:t>Multicollinearity</a:t>
            </a:r>
            <a:r>
              <a:rPr lang="fr-FR" sz="2400" dirty="0" smtClean="0"/>
              <a:t> (I)</a:t>
            </a:r>
            <a:endParaRPr lang="fr-FR" sz="2400" dirty="0"/>
          </a:p>
        </p:txBody>
      </p:sp>
      <p:sp>
        <p:nvSpPr>
          <p:cNvPr id="3" name="Espace réservé du contenu 2"/>
          <p:cNvSpPr>
            <a:spLocks noGrp="1"/>
          </p:cNvSpPr>
          <p:nvPr>
            <p:ph idx="1"/>
          </p:nvPr>
        </p:nvSpPr>
        <p:spPr>
          <a:xfrm>
            <a:off x="0" y="638507"/>
            <a:ext cx="8999984" cy="6038799"/>
          </a:xfrm>
        </p:spPr>
        <p:txBody>
          <a:bodyPr>
            <a:normAutofit lnSpcReduction="10000"/>
          </a:bodyPr>
          <a:lstStyle/>
          <a:p>
            <a:pPr marL="265113" indent="-182563" algn="just">
              <a:lnSpc>
                <a:spcPct val="150000"/>
              </a:lnSpc>
            </a:pPr>
            <a:r>
              <a:rPr lang="en-US" sz="1600" dirty="0" smtClean="0">
                <a:solidFill>
                  <a:schemeClr val="tx1"/>
                </a:solidFill>
              </a:rPr>
              <a:t>The logistic regression shares with the linear regression pleasant and unpleasant features. One of these is multicollinearity, which occurs when there are strong linear dependencies among the explanatory variables.</a:t>
            </a:r>
          </a:p>
          <a:p>
            <a:pPr marL="265113" indent="-182563" algn="just">
              <a:lnSpc>
                <a:spcPct val="150000"/>
              </a:lnSpc>
            </a:pPr>
            <a:r>
              <a:rPr lang="en-US" sz="1600" dirty="0" smtClean="0">
                <a:solidFill>
                  <a:schemeClr val="tx1"/>
                </a:solidFill>
              </a:rPr>
              <a:t>if two or more variables are highly correlated with one another, it’s hard to get good estimates of their distinct effects. Although multicollinearity doesn’t bias the coefficients, it does make them more unstable. Standard errors may get large, and variables that appear to have weak effects may actually have quite strong effects. </a:t>
            </a:r>
          </a:p>
          <a:p>
            <a:pPr marL="265113" indent="-182563" algn="just">
              <a:lnSpc>
                <a:spcPct val="150000"/>
              </a:lnSpc>
            </a:pPr>
            <a:r>
              <a:rPr lang="en-US" sz="1600" dirty="0" smtClean="0">
                <a:solidFill>
                  <a:schemeClr val="tx1"/>
                </a:solidFill>
              </a:rPr>
              <a:t>How do you diagnose multicollinearity? Examining the correlation matrix produced by PROC CORR may be helpful but is not sufficient. It’s quite possible to have data in which no pair of variables has a high correlation, but several variables together may be highly interdependent.</a:t>
            </a:r>
          </a:p>
          <a:p>
            <a:pPr marL="265113" indent="-182563" algn="just">
              <a:lnSpc>
                <a:spcPct val="150000"/>
              </a:lnSpc>
            </a:pPr>
            <a:r>
              <a:rPr lang="en-US" sz="1600" dirty="0" smtClean="0">
                <a:solidFill>
                  <a:schemeClr val="tx1"/>
                </a:solidFill>
              </a:rPr>
              <a:t>Good diagnostics are produced by PROC REG with the options TOL and VIF. But PROC LOGISTIC doesn’t have these options. Remember is that multicollinearity is a property of the explanatory variables, not the dependent variable. So whenever you suspect multicollinearity in a logit model, just estimate the equivalent model in PROC REG and request the collinearity options.</a:t>
            </a:r>
          </a:p>
          <a:p>
            <a:pPr marL="265113" indent="-182563" algn="just">
              <a:lnSpc>
                <a:spcPct val="150000"/>
              </a:lnSpc>
            </a:pPr>
            <a:endParaRPr lang="fr-FR" sz="2100" dirty="0"/>
          </a:p>
          <a:p>
            <a:pPr marL="265113" indent="-182563" algn="just">
              <a:lnSpc>
                <a:spcPct val="150000"/>
              </a:lnSpc>
            </a:pPr>
            <a:endParaRPr lang="fr-FR" sz="2200" dirty="0"/>
          </a:p>
          <a:p>
            <a:pPr marL="265113" indent="-182563" algn="just">
              <a:lnSpc>
                <a:spcPct val="150000"/>
              </a:lnSpc>
            </a:pPr>
            <a:endParaRPr lang="fr-FR" sz="2200" dirty="0"/>
          </a:p>
          <a:p>
            <a:pPr marL="265113" indent="-182563" algn="just">
              <a:lnSpc>
                <a:spcPct val="150000"/>
              </a:lnSpc>
            </a:pPr>
            <a:endParaRPr lang="fr-FR" sz="1800" dirty="0"/>
          </a:p>
          <a:p>
            <a:pPr marL="265113" indent="-182563" algn="just">
              <a:lnSpc>
                <a:spcPct val="150000"/>
              </a:lnSpc>
            </a:pPr>
            <a:endParaRPr lang="fr-FR" sz="1800" dirty="0" smtClean="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6367077"/>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2320" y="116631"/>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338248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496" y="0"/>
            <a:ext cx="8229600" cy="504056"/>
          </a:xfrm>
        </p:spPr>
        <p:txBody>
          <a:bodyPr/>
          <a:lstStyle/>
          <a:p>
            <a:pPr algn="l"/>
            <a:r>
              <a:rPr lang="fr-FR" sz="2400" dirty="0" err="1" smtClean="0"/>
              <a:t>Multicollinearity</a:t>
            </a:r>
            <a:r>
              <a:rPr lang="fr-FR" sz="2400" dirty="0" smtClean="0"/>
              <a:t> (</a:t>
            </a:r>
            <a:r>
              <a:rPr lang="fr-FR" sz="2400" dirty="0"/>
              <a:t>II</a:t>
            </a:r>
            <a:r>
              <a:rPr lang="fr-FR" sz="2400" dirty="0" smtClean="0"/>
              <a:t>)</a:t>
            </a:r>
            <a:endParaRPr lang="fr-FR" sz="2400" dirty="0"/>
          </a:p>
        </p:txBody>
      </p:sp>
      <p:sp>
        <p:nvSpPr>
          <p:cNvPr id="3" name="Espace réservé du contenu 2"/>
          <p:cNvSpPr>
            <a:spLocks noGrp="1"/>
          </p:cNvSpPr>
          <p:nvPr>
            <p:ph idx="1"/>
          </p:nvPr>
        </p:nvSpPr>
        <p:spPr>
          <a:xfrm>
            <a:off x="0" y="638507"/>
            <a:ext cx="8999984" cy="6038799"/>
          </a:xfrm>
        </p:spPr>
        <p:txBody>
          <a:bodyPr>
            <a:normAutofit/>
          </a:bodyPr>
          <a:lstStyle/>
          <a:p>
            <a:pPr marL="265113" indent="-182563" algn="just">
              <a:lnSpc>
                <a:spcPct val="150000"/>
              </a:lnSpc>
            </a:pPr>
            <a:r>
              <a:rPr lang="en-US" sz="1800" dirty="0" smtClean="0">
                <a:solidFill>
                  <a:schemeClr val="tx1"/>
                </a:solidFill>
              </a:rPr>
              <a:t>Two indicators, tolerance and variance inflation, are available in the REG procedure. The tolerance is computed by regressing each variable on all the other explanatory variables, calculating the R2, then subtracting that from 1. Low tolerances correspond to high multicollinearity. While there’s no strict </a:t>
            </a:r>
            <a:r>
              <a:rPr lang="en-US" sz="1800" dirty="0" err="1" smtClean="0">
                <a:solidFill>
                  <a:schemeClr val="tx1"/>
                </a:solidFill>
              </a:rPr>
              <a:t>cutpoint</a:t>
            </a:r>
            <a:r>
              <a:rPr lang="en-US" sz="1800" dirty="0" smtClean="0">
                <a:solidFill>
                  <a:schemeClr val="tx1"/>
                </a:solidFill>
              </a:rPr>
              <a:t>, we maybe concerned when the tolerances are below .40. </a:t>
            </a:r>
          </a:p>
          <a:p>
            <a:pPr marL="265113" indent="-182563" algn="just">
              <a:lnSpc>
                <a:spcPct val="150000"/>
              </a:lnSpc>
            </a:pPr>
            <a:r>
              <a:rPr lang="en-US" sz="1800" dirty="0" smtClean="0">
                <a:solidFill>
                  <a:schemeClr val="tx1"/>
                </a:solidFill>
              </a:rPr>
              <a:t>The variance inflation factor is simply the reciprocal of the tolerance. Hence we may be concerned with multicolinearity if it is superior to 2.5. It tells how “inflated” the variance of the coefficient is, compared to what it would be if the variable were uncorrelated with any other variable in the model. </a:t>
            </a:r>
          </a:p>
          <a:p>
            <a:pPr marL="265113" indent="-182563" algn="just">
              <a:lnSpc>
                <a:spcPct val="150000"/>
              </a:lnSpc>
            </a:pPr>
            <a:r>
              <a:rPr lang="en-US" sz="1800" dirty="0" smtClean="0">
                <a:solidFill>
                  <a:schemeClr val="tx1"/>
                </a:solidFill>
              </a:rPr>
              <a:t>In the next example, there is no obvious problem of multicollinearity. Nonetheless, trying to introduce two variables measuring the same thing, </a:t>
            </a:r>
            <a:r>
              <a:rPr lang="en-US" sz="1800" dirty="0" err="1" smtClean="0">
                <a:solidFill>
                  <a:schemeClr val="tx1"/>
                </a:solidFill>
              </a:rPr>
              <a:t>diplôme</a:t>
            </a:r>
            <a:r>
              <a:rPr lang="en-US" sz="1800" dirty="0" smtClean="0">
                <a:solidFill>
                  <a:schemeClr val="tx1"/>
                </a:solidFill>
              </a:rPr>
              <a:t> and </a:t>
            </a:r>
            <a:r>
              <a:rPr lang="en-US" sz="1800" dirty="0" err="1" smtClean="0">
                <a:solidFill>
                  <a:schemeClr val="tx1"/>
                </a:solidFill>
              </a:rPr>
              <a:t>dipbis</a:t>
            </a:r>
            <a:r>
              <a:rPr lang="en-US" sz="1800" dirty="0" smtClean="0">
                <a:solidFill>
                  <a:schemeClr val="tx1"/>
                </a:solidFill>
              </a:rPr>
              <a:t>, we show that both tolerance and inflation of variance will explode.</a:t>
            </a:r>
          </a:p>
          <a:p>
            <a:pPr marL="265113" indent="-182563" algn="just">
              <a:lnSpc>
                <a:spcPct val="150000"/>
              </a:lnSpc>
            </a:pPr>
            <a:endParaRPr lang="fr-FR" sz="2100" dirty="0"/>
          </a:p>
          <a:p>
            <a:pPr marL="265113" indent="-182563" algn="just">
              <a:lnSpc>
                <a:spcPct val="150000"/>
              </a:lnSpc>
            </a:pPr>
            <a:endParaRPr lang="fr-FR" sz="2200" dirty="0"/>
          </a:p>
          <a:p>
            <a:pPr marL="265113" indent="-182563" algn="just">
              <a:lnSpc>
                <a:spcPct val="150000"/>
              </a:lnSpc>
            </a:pPr>
            <a:endParaRPr lang="fr-FR" sz="2200" dirty="0"/>
          </a:p>
          <a:p>
            <a:pPr marL="265113" indent="-182563" algn="just">
              <a:lnSpc>
                <a:spcPct val="150000"/>
              </a:lnSpc>
            </a:pPr>
            <a:endParaRPr lang="fr-FR" sz="1800" dirty="0"/>
          </a:p>
          <a:p>
            <a:pPr marL="265113" indent="-182563" algn="just">
              <a:lnSpc>
                <a:spcPct val="150000"/>
              </a:lnSpc>
            </a:pPr>
            <a:endParaRPr lang="fr-FR" sz="1800" dirty="0" smtClean="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6163338"/>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4823"/>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1471962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124005348"/>
              </p:ext>
            </p:extLst>
          </p:nvPr>
        </p:nvGraphicFramePr>
        <p:xfrm>
          <a:off x="755580" y="764702"/>
          <a:ext cx="7776864" cy="4902337"/>
        </p:xfrm>
        <a:graphic>
          <a:graphicData uri="http://schemas.openxmlformats.org/drawingml/2006/table">
            <a:tbl>
              <a:tblPr/>
              <a:tblGrid>
                <a:gridCol w="1152124">
                  <a:extLst>
                    <a:ext uri="{9D8B030D-6E8A-4147-A177-3AD203B41FA5}">
                      <a16:colId xmlns:a16="http://schemas.microsoft.com/office/drawing/2014/main" val="20000"/>
                    </a:ext>
                  </a:extLst>
                </a:gridCol>
                <a:gridCol w="792092">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gridCol w="972108">
                  <a:extLst>
                    <a:ext uri="{9D8B030D-6E8A-4147-A177-3AD203B41FA5}">
                      <a16:colId xmlns:a16="http://schemas.microsoft.com/office/drawing/2014/main" val="20005"/>
                    </a:ext>
                  </a:extLst>
                </a:gridCol>
                <a:gridCol w="972108">
                  <a:extLst>
                    <a:ext uri="{9D8B030D-6E8A-4147-A177-3AD203B41FA5}">
                      <a16:colId xmlns:a16="http://schemas.microsoft.com/office/drawing/2014/main" val="20006"/>
                    </a:ext>
                  </a:extLst>
                </a:gridCol>
                <a:gridCol w="972108">
                  <a:extLst>
                    <a:ext uri="{9D8B030D-6E8A-4147-A177-3AD203B41FA5}">
                      <a16:colId xmlns:a16="http://schemas.microsoft.com/office/drawing/2014/main" val="20007"/>
                    </a:ext>
                  </a:extLst>
                </a:gridCol>
              </a:tblGrid>
              <a:tr h="333563">
                <a:tc gridSpan="8">
                  <a:txBody>
                    <a:bodyPr/>
                    <a:lstStyle/>
                    <a:p>
                      <a:pPr fontAlgn="t"/>
                      <a:r>
                        <a:rPr lang="en-US" sz="1400" b="0" i="0" dirty="0" smtClean="0">
                          <a:solidFill>
                            <a:srgbClr val="000000"/>
                          </a:solidFill>
                          <a:effectLst/>
                          <a:latin typeface="Arial"/>
                        </a:rPr>
                        <a:t>Estimated values</a:t>
                      </a:r>
                      <a:r>
                        <a:rPr lang="en-US" sz="1400" b="0" i="0" baseline="0" dirty="0" smtClean="0">
                          <a:solidFill>
                            <a:srgbClr val="000000"/>
                          </a:solidFill>
                          <a:effectLst/>
                          <a:latin typeface="Arial"/>
                        </a:rPr>
                        <a:t> of parameters and </a:t>
                      </a:r>
                      <a:r>
                        <a:rPr lang="en-US" sz="1400" b="0" i="0" baseline="0" dirty="0" err="1" smtClean="0">
                          <a:solidFill>
                            <a:srgbClr val="000000"/>
                          </a:solidFill>
                          <a:effectLst/>
                          <a:latin typeface="Arial"/>
                        </a:rPr>
                        <a:t>colinearity</a:t>
                      </a:r>
                      <a:endParaRPr lang="en-US" sz="1400" b="0" i="0" dirty="0">
                        <a:solidFill>
                          <a:srgbClr val="000000"/>
                        </a:solidFill>
                        <a:effectLst/>
                        <a:latin typeface="Arial"/>
                      </a:endParaRPr>
                    </a:p>
                  </a:txBody>
                  <a:tcPr marL="36012" marR="36012" marT="36012" marB="3601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18567">
                <a:tc>
                  <a:txBody>
                    <a:bodyPr/>
                    <a:lstStyle/>
                    <a:p>
                      <a:pPr fontAlgn="t"/>
                      <a:r>
                        <a:rPr lang="en-US" sz="1400" b="0" i="0" dirty="0">
                          <a:solidFill>
                            <a:srgbClr val="000000"/>
                          </a:solidFill>
                          <a:effectLst/>
                          <a:latin typeface="Arial"/>
                        </a:rPr>
                        <a:t>Variable</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a:rPr>
                        <a:t>DDL</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smtClean="0">
                          <a:solidFill>
                            <a:srgbClr val="000000"/>
                          </a:solidFill>
                          <a:effectLst/>
                          <a:latin typeface="Arial"/>
                        </a:rPr>
                        <a:t>Estimated values</a:t>
                      </a:r>
                      <a:r>
                        <a:rPr lang="en-US" sz="1400" b="0" i="0" baseline="0" dirty="0" smtClean="0">
                          <a:solidFill>
                            <a:srgbClr val="000000"/>
                          </a:solidFill>
                          <a:effectLst/>
                          <a:latin typeface="Arial"/>
                        </a:rPr>
                        <a:t> of parameters </a:t>
                      </a:r>
                      <a:endParaRPr lang="en-US" sz="1400" b="0" i="0" dirty="0">
                        <a:solidFill>
                          <a:srgbClr val="000000"/>
                        </a:solidFill>
                        <a:effectLst/>
                        <a:latin typeface="Arial"/>
                      </a:endParaRP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smtClean="0">
                          <a:solidFill>
                            <a:srgbClr val="000000"/>
                          </a:solidFill>
                          <a:effectLst/>
                          <a:latin typeface="Arial"/>
                        </a:rPr>
                        <a:t>Standard error</a:t>
                      </a:r>
                      <a:endParaRPr lang="en-US" sz="1400" b="0" i="0" dirty="0">
                        <a:solidFill>
                          <a:srgbClr val="000000"/>
                        </a:solidFill>
                        <a:effectLst/>
                        <a:latin typeface="Arial"/>
                      </a:endParaRP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smtClean="0">
                          <a:solidFill>
                            <a:srgbClr val="000000"/>
                          </a:solidFill>
                          <a:effectLst/>
                          <a:latin typeface="Arial"/>
                        </a:rPr>
                        <a:t>T test value</a:t>
                      </a:r>
                      <a:endParaRPr lang="en-US" sz="1400" b="0" i="0" dirty="0">
                        <a:solidFill>
                          <a:srgbClr val="000000"/>
                        </a:solidFill>
                        <a:effectLst/>
                        <a:latin typeface="Arial"/>
                      </a:endParaRP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err="1">
                          <a:solidFill>
                            <a:srgbClr val="000000"/>
                          </a:solidFill>
                          <a:effectLst/>
                          <a:latin typeface="Arial"/>
                        </a:rPr>
                        <a:t>Pr</a:t>
                      </a:r>
                      <a:r>
                        <a:rPr lang="en-US" sz="1400" b="0" i="0" dirty="0">
                          <a:solidFill>
                            <a:srgbClr val="000000"/>
                          </a:solidFill>
                          <a:effectLst/>
                          <a:latin typeface="Arial"/>
                        </a:rPr>
                        <a:t> &gt; |t|</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smtClean="0">
                          <a:solidFill>
                            <a:srgbClr val="000000"/>
                          </a:solidFill>
                          <a:effectLst/>
                          <a:latin typeface="Arial"/>
                        </a:rPr>
                        <a:t>Tolerance</a:t>
                      </a:r>
                      <a:endParaRPr lang="en-US" sz="1400" b="0" i="0" dirty="0">
                        <a:solidFill>
                          <a:srgbClr val="000000"/>
                        </a:solidFill>
                        <a:effectLst/>
                        <a:latin typeface="Arial"/>
                      </a:endParaRP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a:rPr>
                        <a:t>Inflation</a:t>
                      </a:r>
                      <a:br>
                        <a:rPr lang="en-US" sz="1400" b="0" i="0" dirty="0">
                          <a:solidFill>
                            <a:srgbClr val="000000"/>
                          </a:solidFill>
                          <a:effectLst/>
                          <a:latin typeface="Arial"/>
                        </a:rPr>
                      </a:br>
                      <a:r>
                        <a:rPr lang="en-US" sz="1400" b="0" i="0" dirty="0" smtClean="0">
                          <a:solidFill>
                            <a:srgbClr val="000000"/>
                          </a:solidFill>
                          <a:effectLst/>
                          <a:latin typeface="Arial"/>
                        </a:rPr>
                        <a:t>of </a:t>
                      </a:r>
                      <a:r>
                        <a:rPr lang="en-US" sz="1400" b="0" i="0" dirty="0">
                          <a:solidFill>
                            <a:srgbClr val="000000"/>
                          </a:solidFill>
                          <a:effectLst/>
                          <a:latin typeface="Arial"/>
                        </a:rPr>
                        <a:t>variance</a:t>
                      </a:r>
                    </a:p>
                  </a:txBody>
                  <a:tcPr marL="36012" marR="36012" marT="36012" marB="3601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1"/>
                  </a:ext>
                </a:extLst>
              </a:tr>
              <a:tr h="333563">
                <a:tc>
                  <a:txBody>
                    <a:bodyPr/>
                    <a:lstStyle/>
                    <a:p>
                      <a:pPr fontAlgn="t"/>
                      <a:r>
                        <a:rPr lang="en-US" sz="1400" b="0" i="0">
                          <a:solidFill>
                            <a:srgbClr val="000000"/>
                          </a:solidFill>
                          <a:effectLst/>
                          <a:latin typeface="Arial"/>
                        </a:rPr>
                        <a:t>Intercept</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1</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0.03085</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a:rPr>
                        <a:t>0.03152</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0.98</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0.3278</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a:t>
                      </a:r>
                    </a:p>
                  </a:txBody>
                  <a:tcPr marL="36012" marR="36012" marT="36012" marB="3601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2"/>
                  </a:ext>
                </a:extLst>
              </a:tr>
              <a:tr h="333563">
                <a:tc>
                  <a:txBody>
                    <a:bodyPr/>
                    <a:lstStyle/>
                    <a:p>
                      <a:pPr fontAlgn="t"/>
                      <a:r>
                        <a:rPr lang="en-US" sz="1400" b="0" i="0">
                          <a:solidFill>
                            <a:srgbClr val="000000"/>
                          </a:solidFill>
                          <a:effectLst/>
                          <a:latin typeface="Arial"/>
                        </a:rPr>
                        <a:t>age55</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1</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0.10180</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0.02135</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4.77</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&lt;.0001</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0.49596</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2.01631</a:t>
                      </a:r>
                    </a:p>
                  </a:txBody>
                  <a:tcPr marL="36012" marR="36012" marT="36012" marB="3601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3"/>
                  </a:ext>
                </a:extLst>
              </a:tr>
              <a:tr h="333563">
                <a:tc>
                  <a:txBody>
                    <a:bodyPr/>
                    <a:lstStyle/>
                    <a:p>
                      <a:pPr fontAlgn="t"/>
                      <a:r>
                        <a:rPr lang="en-US" sz="1400" b="0" i="0">
                          <a:solidFill>
                            <a:srgbClr val="000000"/>
                          </a:solidFill>
                          <a:effectLst/>
                          <a:latin typeface="Arial"/>
                        </a:rPr>
                        <a:t>diplome</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1</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0.02490</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0.00459</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5.43</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&lt;.0001</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0.75506</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1.32440</a:t>
                      </a:r>
                    </a:p>
                  </a:txBody>
                  <a:tcPr marL="36012" marR="36012" marT="36012" marB="3601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4"/>
                  </a:ext>
                </a:extLst>
              </a:tr>
              <a:tr h="582943">
                <a:tc>
                  <a:txBody>
                    <a:bodyPr/>
                    <a:lstStyle/>
                    <a:p>
                      <a:pPr fontAlgn="t"/>
                      <a:r>
                        <a:rPr lang="en-US" sz="1400" b="0" i="0">
                          <a:solidFill>
                            <a:srgbClr val="000000"/>
                          </a:solidFill>
                          <a:effectLst/>
                          <a:latin typeface="Arial"/>
                        </a:rPr>
                        <a:t>patrimoine</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1</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0.00062899</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0.00003674</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17.12</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&lt;.0001</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0.84116</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1.18883</a:t>
                      </a:r>
                    </a:p>
                  </a:txBody>
                  <a:tcPr marL="36012" marR="36012" marT="36012" marB="3601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5"/>
                  </a:ext>
                </a:extLst>
              </a:tr>
              <a:tr h="582943">
                <a:tc>
                  <a:txBody>
                    <a:bodyPr/>
                    <a:lstStyle/>
                    <a:p>
                      <a:pPr fontAlgn="t"/>
                      <a:r>
                        <a:rPr lang="en-US" sz="1400" b="0" i="0">
                          <a:solidFill>
                            <a:srgbClr val="000000"/>
                          </a:solidFill>
                          <a:effectLst/>
                          <a:latin typeface="Arial"/>
                        </a:rPr>
                        <a:t>nbr_enfdom</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1</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-0.01905</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0.00901</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-2.12</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0.0345</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0.74498</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1.34232</a:t>
                      </a:r>
                    </a:p>
                  </a:txBody>
                  <a:tcPr marL="36012" marR="36012" marT="36012" marB="3601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6"/>
                  </a:ext>
                </a:extLst>
              </a:tr>
              <a:tr h="582943">
                <a:tc>
                  <a:txBody>
                    <a:bodyPr/>
                    <a:lstStyle/>
                    <a:p>
                      <a:pPr fontAlgn="t"/>
                      <a:r>
                        <a:rPr lang="en-US" sz="1400" b="0" i="0">
                          <a:solidFill>
                            <a:srgbClr val="000000"/>
                          </a:solidFill>
                          <a:effectLst/>
                          <a:latin typeface="Arial"/>
                        </a:rPr>
                        <a:t>nbr_enfind</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1</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-0.01262</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0.00744</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-1.70</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0.0899</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0.61425</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1.62799</a:t>
                      </a:r>
                    </a:p>
                  </a:txBody>
                  <a:tcPr marL="36012" marR="36012" marT="36012" marB="3601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7"/>
                  </a:ext>
                </a:extLst>
              </a:tr>
              <a:tr h="333563">
                <a:tc>
                  <a:txBody>
                    <a:bodyPr/>
                    <a:lstStyle/>
                    <a:p>
                      <a:pPr fontAlgn="t"/>
                      <a:r>
                        <a:rPr lang="en-US" sz="1400" b="0" i="0">
                          <a:solidFill>
                            <a:srgbClr val="000000"/>
                          </a:solidFill>
                          <a:effectLst/>
                          <a:latin typeface="Arial"/>
                        </a:rPr>
                        <a:t>scorar</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1</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0.00147</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0.00137</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1.07</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0.2840</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0.67959</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1.47148</a:t>
                      </a:r>
                    </a:p>
                  </a:txBody>
                  <a:tcPr marL="36012" marR="36012" marT="36012" marB="3601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8"/>
                  </a:ext>
                </a:extLst>
              </a:tr>
              <a:tr h="333563">
                <a:tc>
                  <a:txBody>
                    <a:bodyPr/>
                    <a:lstStyle/>
                    <a:p>
                      <a:pPr fontAlgn="t"/>
                      <a:r>
                        <a:rPr lang="en-US" sz="1400" b="0" i="0">
                          <a:solidFill>
                            <a:srgbClr val="000000"/>
                          </a:solidFill>
                          <a:effectLst/>
                          <a:latin typeface="Arial"/>
                        </a:rPr>
                        <a:t>scopt</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1</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-0.01281</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0.00244</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-5.24</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&lt;.0001</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0.68715</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1.45528</a:t>
                      </a:r>
                    </a:p>
                  </a:txBody>
                  <a:tcPr marL="36012" marR="36012" marT="36012" marB="3601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9"/>
                  </a:ext>
                </a:extLst>
              </a:tr>
              <a:tr h="333563">
                <a:tc>
                  <a:txBody>
                    <a:bodyPr/>
                    <a:lstStyle/>
                    <a:p>
                      <a:pPr fontAlgn="t"/>
                      <a:r>
                        <a:rPr lang="en-US" sz="1400" b="0" i="0">
                          <a:solidFill>
                            <a:srgbClr val="000000"/>
                          </a:solidFill>
                          <a:effectLst/>
                          <a:latin typeface="Arial"/>
                        </a:rPr>
                        <a:t>scoralt</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400" b="0" i="0">
                          <a:solidFill>
                            <a:srgbClr val="000000"/>
                          </a:solidFill>
                          <a:effectLst/>
                          <a:latin typeface="Arial"/>
                        </a:rPr>
                        <a:t>1</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400" b="0" i="0">
                          <a:solidFill>
                            <a:srgbClr val="000000"/>
                          </a:solidFill>
                          <a:effectLst/>
                          <a:latin typeface="Arial"/>
                        </a:rPr>
                        <a:t>0.00741</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400" b="0" i="0">
                          <a:solidFill>
                            <a:srgbClr val="000000"/>
                          </a:solidFill>
                          <a:effectLst/>
                          <a:latin typeface="Arial"/>
                        </a:rPr>
                        <a:t>0.00298</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400" b="0" i="0">
                          <a:solidFill>
                            <a:srgbClr val="000000"/>
                          </a:solidFill>
                          <a:effectLst/>
                          <a:latin typeface="Arial"/>
                        </a:rPr>
                        <a:t>2.48</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400" b="0" i="0">
                          <a:solidFill>
                            <a:srgbClr val="000000"/>
                          </a:solidFill>
                          <a:effectLst/>
                          <a:latin typeface="Arial"/>
                        </a:rPr>
                        <a:t>0.0130</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400" b="0" i="0">
                          <a:solidFill>
                            <a:srgbClr val="000000"/>
                          </a:solidFill>
                          <a:effectLst/>
                          <a:latin typeface="Arial"/>
                        </a:rPr>
                        <a:t>0.84993</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400" b="0" i="0" dirty="0">
                          <a:solidFill>
                            <a:srgbClr val="000000"/>
                          </a:solidFill>
                          <a:effectLst/>
                          <a:latin typeface="Arial"/>
                        </a:rPr>
                        <a:t>1.17657</a:t>
                      </a:r>
                    </a:p>
                  </a:txBody>
                  <a:tcPr marL="36012" marR="36012" marT="36012" marB="3601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0010"/>
                  </a:ext>
                </a:extLst>
              </a:tr>
            </a:tbl>
          </a:graphicData>
        </a:graphic>
      </p:graphicFrame>
      <p:sp>
        <p:nvSpPr>
          <p:cNvPr id="4" name="ZoneTexte 3"/>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18222963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2356723628"/>
              </p:ext>
            </p:extLst>
          </p:nvPr>
        </p:nvGraphicFramePr>
        <p:xfrm>
          <a:off x="611560" y="476668"/>
          <a:ext cx="7992884" cy="5649497"/>
        </p:xfrm>
        <a:graphic>
          <a:graphicData uri="http://schemas.openxmlformats.org/drawingml/2006/table">
            <a:tbl>
              <a:tblPr/>
              <a:tblGrid>
                <a:gridCol w="1062114">
                  <a:extLst>
                    <a:ext uri="{9D8B030D-6E8A-4147-A177-3AD203B41FA5}">
                      <a16:colId xmlns:a16="http://schemas.microsoft.com/office/drawing/2014/main" val="20000"/>
                    </a:ext>
                  </a:extLst>
                </a:gridCol>
                <a:gridCol w="810094">
                  <a:extLst>
                    <a:ext uri="{9D8B030D-6E8A-4147-A177-3AD203B41FA5}">
                      <a16:colId xmlns:a16="http://schemas.microsoft.com/office/drawing/2014/main" val="20001"/>
                    </a:ext>
                  </a:extLst>
                </a:gridCol>
                <a:gridCol w="1170126">
                  <a:extLst>
                    <a:ext uri="{9D8B030D-6E8A-4147-A177-3AD203B41FA5}">
                      <a16:colId xmlns:a16="http://schemas.microsoft.com/office/drawing/2014/main" val="20002"/>
                    </a:ext>
                  </a:extLst>
                </a:gridCol>
                <a:gridCol w="990110">
                  <a:extLst>
                    <a:ext uri="{9D8B030D-6E8A-4147-A177-3AD203B41FA5}">
                      <a16:colId xmlns:a16="http://schemas.microsoft.com/office/drawing/2014/main" val="20003"/>
                    </a:ext>
                  </a:extLst>
                </a:gridCol>
                <a:gridCol w="990110">
                  <a:extLst>
                    <a:ext uri="{9D8B030D-6E8A-4147-A177-3AD203B41FA5}">
                      <a16:colId xmlns:a16="http://schemas.microsoft.com/office/drawing/2014/main" val="20004"/>
                    </a:ext>
                  </a:extLst>
                </a:gridCol>
                <a:gridCol w="990110">
                  <a:extLst>
                    <a:ext uri="{9D8B030D-6E8A-4147-A177-3AD203B41FA5}">
                      <a16:colId xmlns:a16="http://schemas.microsoft.com/office/drawing/2014/main" val="20005"/>
                    </a:ext>
                  </a:extLst>
                </a:gridCol>
                <a:gridCol w="990110">
                  <a:extLst>
                    <a:ext uri="{9D8B030D-6E8A-4147-A177-3AD203B41FA5}">
                      <a16:colId xmlns:a16="http://schemas.microsoft.com/office/drawing/2014/main" val="20006"/>
                    </a:ext>
                  </a:extLst>
                </a:gridCol>
                <a:gridCol w="990110">
                  <a:extLst>
                    <a:ext uri="{9D8B030D-6E8A-4147-A177-3AD203B41FA5}">
                      <a16:colId xmlns:a16="http://schemas.microsoft.com/office/drawing/2014/main" val="20007"/>
                    </a:ext>
                  </a:extLst>
                </a:gridCol>
              </a:tblGrid>
              <a:tr h="287062">
                <a:tc gridSpan="8">
                  <a:txBody>
                    <a:bodyPr/>
                    <a:lstStyle/>
                    <a:p>
                      <a:pPr fontAlgn="t"/>
                      <a:r>
                        <a:rPr lang="en-US" sz="1400" b="0" i="0" dirty="0" smtClean="0">
                          <a:solidFill>
                            <a:srgbClr val="000000"/>
                          </a:solidFill>
                          <a:effectLst/>
                          <a:latin typeface="Arial"/>
                        </a:rPr>
                        <a:t>Estimated values</a:t>
                      </a:r>
                      <a:r>
                        <a:rPr lang="en-US" sz="1400" b="0" i="0" baseline="0" dirty="0" smtClean="0">
                          <a:solidFill>
                            <a:srgbClr val="000000"/>
                          </a:solidFill>
                          <a:effectLst/>
                          <a:latin typeface="Arial"/>
                        </a:rPr>
                        <a:t> of parameters and </a:t>
                      </a:r>
                      <a:r>
                        <a:rPr lang="en-US" sz="1400" b="0" i="0" baseline="0" dirty="0" err="1" smtClean="0">
                          <a:solidFill>
                            <a:srgbClr val="000000"/>
                          </a:solidFill>
                          <a:effectLst/>
                          <a:latin typeface="Arial"/>
                        </a:rPr>
                        <a:t>colinearity</a:t>
                      </a:r>
                      <a:endParaRPr lang="en-US" sz="1400" b="0" i="0" dirty="0">
                        <a:solidFill>
                          <a:srgbClr val="000000"/>
                        </a:solidFill>
                        <a:effectLst/>
                        <a:latin typeface="Arial"/>
                      </a:endParaRPr>
                    </a:p>
                  </a:txBody>
                  <a:tcPr marL="29636" marR="29636" marT="29636" marB="29636">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139368">
                <a:tc>
                  <a:txBody>
                    <a:bodyPr/>
                    <a:lstStyle/>
                    <a:p>
                      <a:pPr fontAlgn="t"/>
                      <a:r>
                        <a:rPr lang="en-US" sz="1400" b="0" i="0" dirty="0">
                          <a:solidFill>
                            <a:srgbClr val="000000"/>
                          </a:solidFill>
                          <a:effectLst/>
                          <a:latin typeface="Arial"/>
                        </a:rPr>
                        <a:t>Variable</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a:rPr>
                        <a:t>DDL</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smtClean="0">
                          <a:solidFill>
                            <a:srgbClr val="000000"/>
                          </a:solidFill>
                          <a:effectLst/>
                          <a:latin typeface="Arial"/>
                        </a:rPr>
                        <a:t>Estimated values</a:t>
                      </a:r>
                      <a:r>
                        <a:rPr lang="en-US" sz="1400" b="0" i="0" baseline="0" dirty="0" smtClean="0">
                          <a:solidFill>
                            <a:srgbClr val="000000"/>
                          </a:solidFill>
                          <a:effectLst/>
                          <a:latin typeface="Arial"/>
                        </a:rPr>
                        <a:t> of parameters </a:t>
                      </a:r>
                      <a:endParaRPr lang="en-US" sz="1400" b="0" i="0" dirty="0">
                        <a:solidFill>
                          <a:srgbClr val="000000"/>
                        </a:solidFill>
                        <a:effectLst/>
                        <a:latin typeface="Arial"/>
                      </a:endParaRP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smtClean="0">
                          <a:solidFill>
                            <a:srgbClr val="000000"/>
                          </a:solidFill>
                          <a:effectLst/>
                          <a:latin typeface="Arial"/>
                        </a:rPr>
                        <a:t>Standard error</a:t>
                      </a:r>
                      <a:endParaRPr lang="en-US" sz="1400" b="0" i="0" dirty="0">
                        <a:solidFill>
                          <a:srgbClr val="000000"/>
                        </a:solidFill>
                        <a:effectLst/>
                        <a:latin typeface="Arial"/>
                      </a:endParaRP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smtClean="0">
                          <a:solidFill>
                            <a:srgbClr val="000000"/>
                          </a:solidFill>
                          <a:effectLst/>
                          <a:latin typeface="Arial"/>
                        </a:rPr>
                        <a:t>T test value</a:t>
                      </a:r>
                      <a:endParaRPr lang="en-US" sz="1400" b="0" i="0" dirty="0">
                        <a:solidFill>
                          <a:srgbClr val="000000"/>
                        </a:solidFill>
                        <a:effectLst/>
                        <a:latin typeface="Arial"/>
                      </a:endParaRP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err="1">
                          <a:solidFill>
                            <a:srgbClr val="000000"/>
                          </a:solidFill>
                          <a:effectLst/>
                          <a:latin typeface="Arial"/>
                        </a:rPr>
                        <a:t>Pr</a:t>
                      </a:r>
                      <a:r>
                        <a:rPr lang="en-US" sz="1400" b="0" i="0" dirty="0">
                          <a:solidFill>
                            <a:srgbClr val="000000"/>
                          </a:solidFill>
                          <a:effectLst/>
                          <a:latin typeface="Arial"/>
                        </a:rPr>
                        <a:t> &gt; |t|</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smtClean="0">
                          <a:solidFill>
                            <a:srgbClr val="000000"/>
                          </a:solidFill>
                          <a:effectLst/>
                          <a:latin typeface="Arial"/>
                        </a:rPr>
                        <a:t>Tolerance</a:t>
                      </a:r>
                      <a:endParaRPr lang="en-US" sz="1400" b="0" i="0" dirty="0">
                        <a:solidFill>
                          <a:srgbClr val="000000"/>
                        </a:solidFill>
                        <a:effectLst/>
                        <a:latin typeface="Arial"/>
                      </a:endParaRP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a:rPr>
                        <a:t>Inflation</a:t>
                      </a:r>
                      <a:br>
                        <a:rPr lang="en-US" sz="1400" b="0" i="0" dirty="0">
                          <a:solidFill>
                            <a:srgbClr val="000000"/>
                          </a:solidFill>
                          <a:effectLst/>
                          <a:latin typeface="Arial"/>
                        </a:rPr>
                      </a:br>
                      <a:r>
                        <a:rPr lang="en-US" sz="1400" b="0" i="0" dirty="0" smtClean="0">
                          <a:solidFill>
                            <a:srgbClr val="000000"/>
                          </a:solidFill>
                          <a:effectLst/>
                          <a:latin typeface="Arial"/>
                        </a:rPr>
                        <a:t>of </a:t>
                      </a:r>
                      <a:r>
                        <a:rPr lang="en-US" sz="1400" b="0" i="0" dirty="0">
                          <a:solidFill>
                            <a:srgbClr val="000000"/>
                          </a:solidFill>
                          <a:effectLst/>
                          <a:latin typeface="Arial"/>
                        </a:rPr>
                        <a:t>variance</a:t>
                      </a:r>
                    </a:p>
                  </a:txBody>
                  <a:tcPr marL="36012" marR="36012" marT="36012" marB="3601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1"/>
                  </a:ext>
                </a:extLst>
              </a:tr>
              <a:tr h="287062">
                <a:tc>
                  <a:txBody>
                    <a:bodyPr/>
                    <a:lstStyle/>
                    <a:p>
                      <a:pPr fontAlgn="t"/>
                      <a:r>
                        <a:rPr lang="en-US" sz="1400" b="0" i="0">
                          <a:solidFill>
                            <a:srgbClr val="000000"/>
                          </a:solidFill>
                          <a:effectLst/>
                          <a:latin typeface="Arial"/>
                        </a:rPr>
                        <a:t>Intercept</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1</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0.01760</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0.04136</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0.43</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0.6704</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a:t>
                      </a:r>
                    </a:p>
                  </a:txBody>
                  <a:tcPr marL="29636" marR="29636" marT="29636" marB="29636">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2"/>
                  </a:ext>
                </a:extLst>
              </a:tr>
              <a:tr h="287062">
                <a:tc>
                  <a:txBody>
                    <a:bodyPr/>
                    <a:lstStyle/>
                    <a:p>
                      <a:pPr fontAlgn="t"/>
                      <a:r>
                        <a:rPr lang="en-US" sz="1400" b="0" i="0">
                          <a:solidFill>
                            <a:srgbClr val="000000"/>
                          </a:solidFill>
                          <a:effectLst/>
                          <a:latin typeface="Arial"/>
                        </a:rPr>
                        <a:t>age55</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1</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0.10090</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0.02145</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4.70</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&lt;.0001</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0.49131</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2.03539</a:t>
                      </a:r>
                    </a:p>
                  </a:txBody>
                  <a:tcPr marL="29636" marR="29636" marT="29636" marB="29636">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3"/>
                  </a:ext>
                </a:extLst>
              </a:tr>
              <a:tr h="500139">
                <a:tc>
                  <a:txBody>
                    <a:bodyPr/>
                    <a:lstStyle/>
                    <a:p>
                      <a:pPr fontAlgn="t"/>
                      <a:r>
                        <a:rPr lang="en-US" sz="1400" b="1" i="0" dirty="0" err="1">
                          <a:solidFill>
                            <a:srgbClr val="000000"/>
                          </a:solidFill>
                          <a:effectLst/>
                          <a:latin typeface="Arial"/>
                        </a:rPr>
                        <a:t>diplome</a:t>
                      </a:r>
                      <a:endParaRPr lang="en-US" sz="1400" b="1" i="0" dirty="0">
                        <a:solidFill>
                          <a:srgbClr val="000000"/>
                        </a:solidFill>
                        <a:effectLst/>
                        <a:latin typeface="Arial"/>
                      </a:endParaRP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1" i="0" dirty="0">
                          <a:solidFill>
                            <a:srgbClr val="000000"/>
                          </a:solidFill>
                          <a:effectLst/>
                          <a:latin typeface="Arial"/>
                        </a:rPr>
                        <a:t>1</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1" i="0" dirty="0">
                          <a:solidFill>
                            <a:srgbClr val="000000"/>
                          </a:solidFill>
                          <a:effectLst/>
                          <a:latin typeface="Arial"/>
                        </a:rPr>
                        <a:t>0.02453</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1" i="0" dirty="0">
                          <a:solidFill>
                            <a:srgbClr val="000000"/>
                          </a:solidFill>
                          <a:effectLst/>
                          <a:latin typeface="Arial"/>
                        </a:rPr>
                        <a:t>0.01333</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1" i="0" dirty="0">
                          <a:solidFill>
                            <a:srgbClr val="000000"/>
                          </a:solidFill>
                          <a:effectLst/>
                          <a:latin typeface="Arial"/>
                        </a:rPr>
                        <a:t>1.84</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1" i="0" dirty="0">
                          <a:solidFill>
                            <a:srgbClr val="000000"/>
                          </a:solidFill>
                          <a:effectLst/>
                          <a:latin typeface="Arial"/>
                        </a:rPr>
                        <a:t>0.0658</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1" i="0" dirty="0">
                          <a:solidFill>
                            <a:srgbClr val="000000"/>
                          </a:solidFill>
                          <a:effectLst/>
                          <a:latin typeface="Arial"/>
                        </a:rPr>
                        <a:t>0.08949</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1" i="0" dirty="0">
                          <a:solidFill>
                            <a:srgbClr val="000000"/>
                          </a:solidFill>
                          <a:effectLst/>
                          <a:latin typeface="Arial"/>
                        </a:rPr>
                        <a:t>11.17412</a:t>
                      </a:r>
                    </a:p>
                  </a:txBody>
                  <a:tcPr marL="29636" marR="29636" marT="29636" marB="29636">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4"/>
                  </a:ext>
                </a:extLst>
              </a:tr>
              <a:tr h="287062">
                <a:tc>
                  <a:txBody>
                    <a:bodyPr/>
                    <a:lstStyle/>
                    <a:p>
                      <a:pPr fontAlgn="t"/>
                      <a:r>
                        <a:rPr lang="en-US" sz="1400" b="0" i="0">
                          <a:solidFill>
                            <a:srgbClr val="000000"/>
                          </a:solidFill>
                          <a:effectLst/>
                          <a:latin typeface="Arial"/>
                        </a:rPr>
                        <a:t>homme</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1</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0.02583</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0.01545</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1.67</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0.0947</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0.94481</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1.05841</a:t>
                      </a:r>
                    </a:p>
                  </a:txBody>
                  <a:tcPr marL="29636" marR="29636" marT="29636" marB="29636">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5"/>
                  </a:ext>
                </a:extLst>
              </a:tr>
              <a:tr h="500139">
                <a:tc>
                  <a:txBody>
                    <a:bodyPr/>
                    <a:lstStyle/>
                    <a:p>
                      <a:pPr fontAlgn="t"/>
                      <a:r>
                        <a:rPr lang="en-US" sz="1400" b="1" i="0" dirty="0" err="1">
                          <a:solidFill>
                            <a:srgbClr val="000000"/>
                          </a:solidFill>
                          <a:effectLst/>
                          <a:latin typeface="Arial"/>
                        </a:rPr>
                        <a:t>dipbis</a:t>
                      </a:r>
                      <a:endParaRPr lang="en-US" sz="1400" b="1" i="0" dirty="0">
                        <a:solidFill>
                          <a:srgbClr val="000000"/>
                        </a:solidFill>
                        <a:effectLst/>
                        <a:latin typeface="Arial"/>
                      </a:endParaRP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1" i="0" dirty="0">
                          <a:solidFill>
                            <a:srgbClr val="000000"/>
                          </a:solidFill>
                          <a:effectLst/>
                          <a:latin typeface="Arial"/>
                        </a:rPr>
                        <a:t>1</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1" i="0" dirty="0">
                          <a:solidFill>
                            <a:srgbClr val="000000"/>
                          </a:solidFill>
                          <a:effectLst/>
                          <a:latin typeface="Arial"/>
                        </a:rPr>
                        <a:t>0.00098548</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1" i="0" dirty="0">
                          <a:solidFill>
                            <a:srgbClr val="000000"/>
                          </a:solidFill>
                          <a:effectLst/>
                          <a:latin typeface="Arial"/>
                        </a:rPr>
                        <a:t>0.01666</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1" i="0" dirty="0">
                          <a:solidFill>
                            <a:srgbClr val="000000"/>
                          </a:solidFill>
                          <a:effectLst/>
                          <a:latin typeface="Arial"/>
                        </a:rPr>
                        <a:t>0.06</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1" i="0" dirty="0">
                          <a:solidFill>
                            <a:srgbClr val="000000"/>
                          </a:solidFill>
                          <a:effectLst/>
                          <a:latin typeface="Arial"/>
                        </a:rPr>
                        <a:t>0.9528</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1" i="0" dirty="0">
                          <a:solidFill>
                            <a:srgbClr val="000000"/>
                          </a:solidFill>
                          <a:effectLst/>
                          <a:latin typeface="Arial"/>
                        </a:rPr>
                        <a:t>0.09470</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1" i="0" dirty="0">
                          <a:solidFill>
                            <a:srgbClr val="000000"/>
                          </a:solidFill>
                          <a:effectLst/>
                          <a:latin typeface="Arial"/>
                        </a:rPr>
                        <a:t>10.55930</a:t>
                      </a:r>
                    </a:p>
                  </a:txBody>
                  <a:tcPr marL="29636" marR="29636" marT="29636" marB="29636">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6"/>
                  </a:ext>
                </a:extLst>
              </a:tr>
              <a:tr h="500139">
                <a:tc>
                  <a:txBody>
                    <a:bodyPr/>
                    <a:lstStyle/>
                    <a:p>
                      <a:pPr fontAlgn="t"/>
                      <a:r>
                        <a:rPr lang="en-US" sz="1400" b="0" i="0" dirty="0" err="1">
                          <a:solidFill>
                            <a:srgbClr val="000000"/>
                          </a:solidFill>
                          <a:effectLst/>
                          <a:latin typeface="Arial"/>
                        </a:rPr>
                        <a:t>patrimoine</a:t>
                      </a:r>
                      <a:endParaRPr lang="en-US" sz="1400" b="0" i="0" dirty="0">
                        <a:solidFill>
                          <a:srgbClr val="000000"/>
                        </a:solidFill>
                        <a:effectLst/>
                        <a:latin typeface="Arial"/>
                      </a:endParaRP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a:rPr>
                        <a:t>1</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a:rPr>
                        <a:t>0.00062133</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a:rPr>
                        <a:t>0.00003702</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a:rPr>
                        <a:t>16.78</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a:rPr>
                        <a:t>&lt;.0001</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0.82814</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a:rPr>
                        <a:t>1.20753</a:t>
                      </a:r>
                    </a:p>
                  </a:txBody>
                  <a:tcPr marL="29636" marR="29636" marT="29636" marB="29636">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7"/>
                  </a:ext>
                </a:extLst>
              </a:tr>
              <a:tr h="500139">
                <a:tc>
                  <a:txBody>
                    <a:bodyPr/>
                    <a:lstStyle/>
                    <a:p>
                      <a:pPr fontAlgn="t"/>
                      <a:r>
                        <a:rPr lang="en-US" sz="1400" b="0" i="0">
                          <a:solidFill>
                            <a:srgbClr val="000000"/>
                          </a:solidFill>
                          <a:effectLst/>
                          <a:latin typeface="Arial"/>
                        </a:rPr>
                        <a:t>nbr_enfdom</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1</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-0.01868</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0.00901</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-2.07</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0.0383</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0.74404</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a:rPr>
                        <a:t>1.34402</a:t>
                      </a:r>
                    </a:p>
                  </a:txBody>
                  <a:tcPr marL="29636" marR="29636" marT="29636" marB="29636">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8"/>
                  </a:ext>
                </a:extLst>
              </a:tr>
              <a:tr h="500139">
                <a:tc>
                  <a:txBody>
                    <a:bodyPr/>
                    <a:lstStyle/>
                    <a:p>
                      <a:pPr fontAlgn="t"/>
                      <a:r>
                        <a:rPr lang="en-US" sz="1400" b="0" i="0">
                          <a:solidFill>
                            <a:srgbClr val="000000"/>
                          </a:solidFill>
                          <a:effectLst/>
                          <a:latin typeface="Arial"/>
                        </a:rPr>
                        <a:t>nbr_enfind</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1</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-0.01192</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0.00745</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-1.60</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0.1099</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0.61205</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a:rPr>
                        <a:t>1.63386</a:t>
                      </a:r>
                    </a:p>
                  </a:txBody>
                  <a:tcPr marL="29636" marR="29636" marT="29636" marB="29636">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9"/>
                  </a:ext>
                </a:extLst>
              </a:tr>
              <a:tr h="287062">
                <a:tc>
                  <a:txBody>
                    <a:bodyPr/>
                    <a:lstStyle/>
                    <a:p>
                      <a:pPr fontAlgn="t"/>
                      <a:r>
                        <a:rPr lang="en-US" sz="1400" b="0" i="0">
                          <a:solidFill>
                            <a:srgbClr val="000000"/>
                          </a:solidFill>
                          <a:effectLst/>
                          <a:latin typeface="Arial"/>
                        </a:rPr>
                        <a:t>scorar</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1</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0.00187</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0.00139</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1.35</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0.1786</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0.65916</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a:rPr>
                        <a:t>1.51708</a:t>
                      </a:r>
                    </a:p>
                  </a:txBody>
                  <a:tcPr marL="29636" marR="29636" marT="29636" marB="29636">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10"/>
                  </a:ext>
                </a:extLst>
              </a:tr>
              <a:tr h="287062">
                <a:tc>
                  <a:txBody>
                    <a:bodyPr/>
                    <a:lstStyle/>
                    <a:p>
                      <a:pPr fontAlgn="t"/>
                      <a:r>
                        <a:rPr lang="en-US" sz="1400" b="0" i="0">
                          <a:solidFill>
                            <a:srgbClr val="000000"/>
                          </a:solidFill>
                          <a:effectLst/>
                          <a:latin typeface="Arial"/>
                        </a:rPr>
                        <a:t>scopt</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1</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-0.01264</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0.00245</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-5.16</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&lt;.0001</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0.68578</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a:rPr>
                        <a:t>1.45819</a:t>
                      </a:r>
                    </a:p>
                  </a:txBody>
                  <a:tcPr marL="29636" marR="29636" marT="29636" marB="29636">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11"/>
                  </a:ext>
                </a:extLst>
              </a:tr>
              <a:tr h="287062">
                <a:tc>
                  <a:txBody>
                    <a:bodyPr/>
                    <a:lstStyle/>
                    <a:p>
                      <a:pPr fontAlgn="t"/>
                      <a:r>
                        <a:rPr lang="en-US" sz="1400" b="0" i="0">
                          <a:solidFill>
                            <a:srgbClr val="000000"/>
                          </a:solidFill>
                          <a:effectLst/>
                          <a:latin typeface="Arial"/>
                        </a:rPr>
                        <a:t>scoralt</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400" b="0" i="0">
                          <a:solidFill>
                            <a:srgbClr val="000000"/>
                          </a:solidFill>
                          <a:effectLst/>
                          <a:latin typeface="Arial"/>
                        </a:rPr>
                        <a:t>1</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400" b="0" i="0">
                          <a:solidFill>
                            <a:srgbClr val="000000"/>
                          </a:solidFill>
                          <a:effectLst/>
                          <a:latin typeface="Arial"/>
                        </a:rPr>
                        <a:t>0.00742</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400" b="0" i="0">
                          <a:solidFill>
                            <a:srgbClr val="000000"/>
                          </a:solidFill>
                          <a:effectLst/>
                          <a:latin typeface="Arial"/>
                        </a:rPr>
                        <a:t>0.00299</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400" b="0" i="0">
                          <a:solidFill>
                            <a:srgbClr val="000000"/>
                          </a:solidFill>
                          <a:effectLst/>
                          <a:latin typeface="Arial"/>
                        </a:rPr>
                        <a:t>2.48</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400" b="0" i="0">
                          <a:solidFill>
                            <a:srgbClr val="000000"/>
                          </a:solidFill>
                          <a:effectLst/>
                          <a:latin typeface="Arial"/>
                        </a:rPr>
                        <a:t>0.0131</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400" b="0" i="0">
                          <a:solidFill>
                            <a:srgbClr val="000000"/>
                          </a:solidFill>
                          <a:effectLst/>
                          <a:latin typeface="Arial"/>
                        </a:rPr>
                        <a:t>0.84773</a:t>
                      </a:r>
                    </a:p>
                  </a:txBody>
                  <a:tcPr marL="29636" marR="29636" marT="29636" marB="2963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400" b="0" i="0" dirty="0">
                          <a:solidFill>
                            <a:srgbClr val="000000"/>
                          </a:solidFill>
                          <a:effectLst/>
                          <a:latin typeface="Arial"/>
                        </a:rPr>
                        <a:t>1.17961</a:t>
                      </a:r>
                    </a:p>
                  </a:txBody>
                  <a:tcPr marL="29636" marR="29636" marT="29636" marB="29636">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0012"/>
                  </a:ext>
                </a:extLst>
              </a:tr>
            </a:tbl>
          </a:graphicData>
        </a:graphic>
      </p:graphicFrame>
      <p:sp>
        <p:nvSpPr>
          <p:cNvPr id="4" name="ZoneTexte 3"/>
          <p:cNvSpPr txBox="1"/>
          <p:nvPr/>
        </p:nvSpPr>
        <p:spPr>
          <a:xfrm>
            <a:off x="6444208" y="6585991"/>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2858655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210047"/>
            <a:ext cx="8229600" cy="504056"/>
          </a:xfrm>
        </p:spPr>
        <p:txBody>
          <a:bodyPr/>
          <a:lstStyle/>
          <a:p>
            <a:pPr algn="l"/>
            <a:r>
              <a:rPr lang="en-GB" sz="2800" dirty="0" smtClean="0"/>
              <a:t>Theoretical foundations </a:t>
            </a:r>
            <a:r>
              <a:rPr lang="fr-FR" sz="2800" dirty="0" smtClean="0"/>
              <a:t>(I)</a:t>
            </a:r>
            <a:endParaRPr lang="fr-FR" sz="2800"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178655" y="692696"/>
                <a:ext cx="8820472" cy="5061941"/>
              </a:xfrm>
            </p:spPr>
            <p:txBody>
              <a:bodyPr>
                <a:noAutofit/>
              </a:bodyPr>
              <a:lstStyle/>
              <a:p>
                <a:pPr marL="354013" indent="-265113" algn="just" defTabSz="265113">
                  <a:lnSpc>
                    <a:spcPct val="150000"/>
                  </a:lnSpc>
                </a:pPr>
                <a:r>
                  <a:rPr lang="en-US" sz="1800" dirty="0" smtClean="0">
                    <a:solidFill>
                      <a:schemeClr val="tx1"/>
                    </a:solidFill>
                  </a:rPr>
                  <a:t>Household wealth </a:t>
                </a:r>
                <a:r>
                  <a:rPr lang="en-US" sz="1800" dirty="0">
                    <a:solidFill>
                      <a:schemeClr val="tx1"/>
                    </a:solidFill>
                  </a:rPr>
                  <a:t>accumulation is basically </a:t>
                </a:r>
                <a:r>
                  <a:rPr lang="en-GB" sz="1800" dirty="0" smtClean="0">
                    <a:solidFill>
                      <a:schemeClr val="tx1"/>
                    </a:solidFill>
                  </a:rPr>
                  <a:t>explained by the life cycle model. In this saving model, households derive satisfaction only from the consumption achieved in each period of their life, </a:t>
                </a:r>
                <a:r>
                  <a:rPr lang="en-US" sz="1800" dirty="0">
                    <a:solidFill>
                      <a:schemeClr val="tx1"/>
                    </a:solidFill>
                  </a:rPr>
                  <a:t>which in turn determines the savings chosen over the </a:t>
                </a:r>
                <a:r>
                  <a:rPr lang="en-US" sz="1800" dirty="0" smtClean="0">
                    <a:solidFill>
                      <a:schemeClr val="tx1"/>
                    </a:solidFill>
                  </a:rPr>
                  <a:t>life-cycle.</a:t>
                </a:r>
                <a:endParaRPr lang="en-GB" sz="1800" dirty="0" smtClean="0">
                  <a:solidFill>
                    <a:schemeClr val="tx1"/>
                  </a:solidFill>
                </a:endParaRPr>
              </a:p>
              <a:p>
                <a:pPr marL="354013" indent="-265113" algn="just" defTabSz="265113">
                  <a:lnSpc>
                    <a:spcPct val="150000"/>
                  </a:lnSpc>
                </a:pPr>
                <a:r>
                  <a:rPr lang="en-GB" sz="1800" dirty="0" smtClean="0">
                    <a:solidFill>
                      <a:schemeClr val="tx1"/>
                    </a:solidFill>
                  </a:rPr>
                  <a:t>Furthermore, in addition to their life-cycle savings, explained by the distribution of consumption over time, households have a desire to pass on their wealth, a function of their degree of family altruism, </a:t>
                </a:r>
                <a14:m>
                  <m:oMath xmlns:m="http://schemas.openxmlformats.org/officeDocument/2006/math">
                    <m:r>
                      <a:rPr lang="en-GB" sz="1800" i="1">
                        <a:solidFill>
                          <a:schemeClr val="tx1"/>
                        </a:solidFill>
                        <a:latin typeface="Cambria Math"/>
                        <a:ea typeface="Cambria Math"/>
                      </a:rPr>
                      <m:t>𝜃</m:t>
                    </m:r>
                  </m:oMath>
                </a14:m>
                <a:r>
                  <a:rPr lang="en-GB" sz="1800" dirty="0" smtClean="0">
                    <a:solidFill>
                      <a:schemeClr val="tx1"/>
                    </a:solidFill>
                  </a:rPr>
                  <a:t>.</a:t>
                </a:r>
                <a:r>
                  <a:rPr lang="en-GB" sz="1800" dirty="0">
                    <a:solidFill>
                      <a:schemeClr val="tx1"/>
                    </a:solidFill>
                  </a:rPr>
                  <a:t> </a:t>
                </a:r>
              </a:p>
              <a:p>
                <a:pPr marL="354013" indent="-265113" algn="just" defTabSz="265113">
                  <a:lnSpc>
                    <a:spcPct val="150000"/>
                  </a:lnSpc>
                </a:pPr>
                <a:r>
                  <a:rPr lang="en-GB" sz="1800" dirty="0" smtClean="0">
                    <a:solidFill>
                      <a:schemeClr val="tx1"/>
                    </a:solidFill>
                  </a:rPr>
                  <a:t>The model assumes the maximization of an intertemporal utility function</a:t>
                </a:r>
                <a:r>
                  <a:rPr lang="en-GB" sz="1800" dirty="0">
                    <a:solidFill>
                      <a:schemeClr val="tx1"/>
                    </a:solidFill>
                  </a:rPr>
                  <a:t>  </a:t>
                </a:r>
                <a:r>
                  <a:rPr lang="en-GB" sz="1800" i="1" dirty="0">
                    <a:solidFill>
                      <a:schemeClr val="tx1"/>
                    </a:solidFill>
                  </a:rPr>
                  <a:t>U</a:t>
                </a:r>
                <a:r>
                  <a:rPr lang="en-GB" sz="1800" dirty="0" smtClean="0">
                    <a:solidFill>
                      <a:schemeClr val="tx1"/>
                    </a:solidFill>
                  </a:rPr>
                  <a:t>, additive in instantaneous utilities </a:t>
                </a:r>
                <a14:m>
                  <m:oMath xmlns:m="http://schemas.openxmlformats.org/officeDocument/2006/math">
                    <m:sSub>
                      <m:sSubPr>
                        <m:ctrlPr>
                          <a:rPr lang="en-GB" sz="1800" i="1">
                            <a:solidFill>
                              <a:schemeClr val="tx1"/>
                            </a:solidFill>
                            <a:latin typeface="Cambria Math" panose="02040503050406030204" pitchFamily="18" charset="0"/>
                          </a:rPr>
                        </m:ctrlPr>
                      </m:sSubPr>
                      <m:e>
                        <m:r>
                          <a:rPr lang="en-GB" sz="1800" i="1">
                            <a:solidFill>
                              <a:schemeClr val="tx1"/>
                            </a:solidFill>
                            <a:latin typeface="Cambria Math"/>
                          </a:rPr>
                          <m:t>𝑢</m:t>
                        </m:r>
                      </m:e>
                      <m:sub>
                        <m:r>
                          <a:rPr lang="en-GB" sz="1800" i="1">
                            <a:solidFill>
                              <a:schemeClr val="tx1"/>
                            </a:solidFill>
                            <a:latin typeface="Cambria Math"/>
                          </a:rPr>
                          <m:t>𝑡</m:t>
                        </m:r>
                      </m:sub>
                    </m:sSub>
                    <m:r>
                      <a:rPr lang="en-GB" sz="1800" i="1">
                        <a:solidFill>
                          <a:schemeClr val="tx1"/>
                        </a:solidFill>
                        <a:latin typeface="Cambria Math"/>
                      </a:rPr>
                      <m:t>(</m:t>
                    </m:r>
                    <m:sSub>
                      <m:sSubPr>
                        <m:ctrlPr>
                          <a:rPr lang="en-GB" sz="1800" i="1">
                            <a:solidFill>
                              <a:schemeClr val="tx1"/>
                            </a:solidFill>
                            <a:latin typeface="Cambria Math" panose="02040503050406030204" pitchFamily="18" charset="0"/>
                          </a:rPr>
                        </m:ctrlPr>
                      </m:sSubPr>
                      <m:e>
                        <m:r>
                          <a:rPr lang="en-GB" sz="1800" i="1">
                            <a:solidFill>
                              <a:schemeClr val="tx1"/>
                            </a:solidFill>
                            <a:latin typeface="Cambria Math"/>
                          </a:rPr>
                          <m:t>𝐶</m:t>
                        </m:r>
                      </m:e>
                      <m:sub>
                        <m:r>
                          <a:rPr lang="en-GB" sz="1800" i="1">
                            <a:solidFill>
                              <a:schemeClr val="tx1"/>
                            </a:solidFill>
                            <a:latin typeface="Cambria Math"/>
                          </a:rPr>
                          <m:t>𝑡</m:t>
                        </m:r>
                      </m:sub>
                    </m:sSub>
                    <m:r>
                      <a:rPr lang="en-GB" sz="1800" i="1">
                        <a:solidFill>
                          <a:schemeClr val="tx1"/>
                        </a:solidFill>
                        <a:latin typeface="Cambria Math"/>
                      </a:rPr>
                      <m:t>)</m:t>
                    </m:r>
                  </m:oMath>
                </a14:m>
                <a:r>
                  <a:rPr lang="en-GB" sz="1800" i="1" dirty="0" smtClean="0">
                    <a:solidFill>
                      <a:schemeClr val="tx1"/>
                    </a:solidFill>
                  </a:rPr>
                  <a:t>, </a:t>
                </a:r>
                <a:r>
                  <a:rPr lang="en-GB" sz="1800" dirty="0" smtClean="0">
                    <a:solidFill>
                      <a:schemeClr val="tx1"/>
                    </a:solidFill>
                  </a:rPr>
                  <a:t>whose present value being discounted at an exponential rate of preference for the present </a:t>
                </a:r>
                <a14:m>
                  <m:oMath xmlns:m="http://schemas.openxmlformats.org/officeDocument/2006/math">
                    <m:r>
                      <m:rPr>
                        <m:sty m:val="p"/>
                      </m:rPr>
                      <a:rPr lang="en-GB" sz="1800" i="0">
                        <a:solidFill>
                          <a:schemeClr val="tx1"/>
                        </a:solidFill>
                        <a:latin typeface="Cambria Math"/>
                        <a:ea typeface="Cambria Math"/>
                      </a:rPr>
                      <m:t>δ</m:t>
                    </m:r>
                  </m:oMath>
                </a14:m>
                <a:r>
                  <a:rPr lang="en-GB" sz="1800" dirty="0">
                    <a:solidFill>
                      <a:schemeClr val="tx1"/>
                    </a:solidFill>
                  </a:rPr>
                  <a:t>, </a:t>
                </a:r>
                <a:r>
                  <a:rPr lang="en-GB" sz="1800" dirty="0" smtClean="0">
                    <a:solidFill>
                      <a:schemeClr val="tx1"/>
                    </a:solidFill>
                  </a:rPr>
                  <a:t>a rate that depends on age but </a:t>
                </a:r>
                <a:r>
                  <a:rPr lang="en-US" sz="1800" dirty="0">
                    <a:solidFill>
                      <a:schemeClr val="tx1"/>
                    </a:solidFill>
                  </a:rPr>
                  <a:t>but not on distance from the present.</a:t>
                </a:r>
              </a:p>
              <a:p>
                <a:pPr marL="354013" indent="-265113" algn="just" defTabSz="265113">
                  <a:lnSpc>
                    <a:spcPct val="150000"/>
                  </a:lnSpc>
                </a:pPr>
                <a:r>
                  <a:rPr lang="en-GB" sz="1800" dirty="0" smtClean="0">
                    <a:solidFill>
                      <a:schemeClr val="tx1"/>
                    </a:solidFill>
                  </a:rPr>
                  <a:t>.</a:t>
                </a:r>
                <a:endParaRPr lang="en-GB" sz="1800" dirty="0">
                  <a:solidFill>
                    <a:schemeClr val="tx1"/>
                  </a:solidFill>
                </a:endParaRPr>
              </a:p>
              <a:p>
                <a:pPr marL="354013" indent="-265113" algn="just" defTabSz="265113">
                  <a:lnSpc>
                    <a:spcPct val="150000"/>
                  </a:lnSpc>
                </a:pPr>
                <a:endParaRPr lang="fr-FR" sz="1600" dirty="0"/>
              </a:p>
              <a:p>
                <a:pPr marL="368300" indent="-285750" algn="just">
                  <a:lnSpc>
                    <a:spcPct val="150000"/>
                  </a:lnSpc>
                </a:pPr>
                <a:endParaRPr lang="fr-FR" sz="1600" dirty="0"/>
              </a:p>
              <a:p>
                <a:pPr marL="361950" indent="0">
                  <a:lnSpc>
                    <a:spcPct val="150000"/>
                  </a:lnSpc>
                  <a:buNone/>
                </a:pPr>
                <a:endParaRPr lang="fr-FR" sz="1600" dirty="0" smtClean="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178655" y="692696"/>
                <a:ext cx="8820472" cy="5061941"/>
              </a:xfrm>
              <a:blipFill>
                <a:blip r:embed="rId2"/>
                <a:stretch>
                  <a:fillRect r="-622" b="-3494"/>
                </a:stretch>
              </a:blipFill>
            </p:spPr>
            <p:txBody>
              <a:bodyPr/>
              <a:lstStyle/>
              <a:p>
                <a:r>
                  <a:rPr lang="fr-FR">
                    <a:noFill/>
                  </a:rPr>
                  <a:t> </a:t>
                </a:r>
              </a:p>
            </p:txBody>
          </p:sp>
        </mc:Fallback>
      </mc:AlternateContent>
      <p:sp>
        <p:nvSpPr>
          <p:cNvPr id="4" name="ZoneTexte 3"/>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5754637"/>
            <a:ext cx="1403648" cy="828537"/>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52320" y="116631"/>
            <a:ext cx="1547664" cy="690991"/>
          </a:xfrm>
          <a:prstGeom prst="rect">
            <a:avLst/>
          </a:prstGeom>
        </p:spPr>
      </p:pic>
    </p:spTree>
    <p:extLst>
      <p:ext uri="{BB962C8B-B14F-4D97-AF65-F5344CB8AC3E}">
        <p14:creationId xmlns:p14="http://schemas.microsoft.com/office/powerpoint/2010/main" val="10333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496" y="0"/>
            <a:ext cx="8229600" cy="504056"/>
          </a:xfrm>
        </p:spPr>
        <p:txBody>
          <a:bodyPr/>
          <a:lstStyle/>
          <a:p>
            <a:pPr algn="l"/>
            <a:r>
              <a:rPr lang="fr-FR" sz="2400" dirty="0" smtClean="0"/>
              <a:t>Model </a:t>
            </a:r>
            <a:r>
              <a:rPr lang="fr-FR" sz="2400" dirty="0" err="1" smtClean="0"/>
              <a:t>Goodness</a:t>
            </a:r>
            <a:r>
              <a:rPr lang="fr-FR" sz="2400" dirty="0" smtClean="0"/>
              <a:t>-of-Fit </a:t>
            </a:r>
            <a:r>
              <a:rPr lang="fr-FR" sz="2400" dirty="0" err="1"/>
              <a:t>Statistics</a:t>
            </a:r>
            <a:endParaRPr lang="fr-FR" sz="2400"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0" y="548681"/>
                <a:ext cx="8999984" cy="6128626"/>
              </a:xfrm>
            </p:spPr>
            <p:txBody>
              <a:bodyPr>
                <a:normAutofit fontScale="62500" lnSpcReduction="20000"/>
              </a:bodyPr>
              <a:lstStyle/>
              <a:p>
                <a:pPr marL="265113" indent="-182563" algn="just">
                  <a:lnSpc>
                    <a:spcPct val="150000"/>
                  </a:lnSpc>
                </a:pPr>
                <a:r>
                  <a:rPr lang="en-GB" sz="2200" dirty="0" smtClean="0">
                    <a:solidFill>
                      <a:schemeClr val="tx1"/>
                    </a:solidFill>
                  </a:rPr>
                  <a:t>The first table to judge the performance of the model is the table of the goodness-of-fit statistics. </a:t>
                </a:r>
              </a:p>
              <a:p>
                <a:pPr marL="265113" indent="-182563" algn="just">
                  <a:lnSpc>
                    <a:spcPct val="150000"/>
                  </a:lnSpc>
                </a:pPr>
                <a:r>
                  <a:rPr lang="en-GB" sz="2200" dirty="0" smtClean="0">
                    <a:solidFill>
                      <a:schemeClr val="tx1"/>
                    </a:solidFill>
                  </a:rPr>
                  <a:t>The table </a:t>
                </a:r>
                <a:r>
                  <a:rPr lang="en-GB" sz="2200" dirty="0">
                    <a:solidFill>
                      <a:schemeClr val="tx1"/>
                    </a:solidFill>
                  </a:rPr>
                  <a:t>reports three different “Model Fit </a:t>
                </a:r>
                <a:r>
                  <a:rPr lang="en-GB" sz="2200" dirty="0" smtClean="0">
                    <a:solidFill>
                      <a:schemeClr val="tx1"/>
                    </a:solidFill>
                  </a:rPr>
                  <a:t>Statistics”: </a:t>
                </a:r>
                <a:r>
                  <a:rPr lang="en-GB" sz="2200" dirty="0">
                    <a:solidFill>
                      <a:schemeClr val="tx1"/>
                    </a:solidFill>
                  </a:rPr>
                  <a:t>AIC, SC, and -2 Log </a:t>
                </a:r>
                <a:r>
                  <a:rPr lang="en-GB" sz="2200" dirty="0" smtClean="0">
                    <a:solidFill>
                      <a:schemeClr val="tx1"/>
                    </a:solidFill>
                  </a:rPr>
                  <a:t>L. The values </a:t>
                </a:r>
                <a:r>
                  <a:rPr lang="en-GB" sz="2200" dirty="0">
                    <a:solidFill>
                      <a:schemeClr val="tx1"/>
                    </a:solidFill>
                  </a:rPr>
                  <a:t>of these fit statistics are displayed for two different models, a model with an </a:t>
                </a:r>
                <a:r>
                  <a:rPr lang="en-GB" sz="2200" dirty="0" smtClean="0">
                    <a:solidFill>
                      <a:schemeClr val="tx1"/>
                    </a:solidFill>
                  </a:rPr>
                  <a:t>intercept but </a:t>
                </a:r>
                <a:r>
                  <a:rPr lang="en-GB" sz="2200" dirty="0">
                    <a:solidFill>
                      <a:schemeClr val="tx1"/>
                    </a:solidFill>
                  </a:rPr>
                  <a:t>no </a:t>
                </a:r>
                <a:r>
                  <a:rPr lang="en-GB" sz="2200" dirty="0" smtClean="0">
                    <a:solidFill>
                      <a:schemeClr val="tx1"/>
                    </a:solidFill>
                  </a:rPr>
                  <a:t>predictors, </a:t>
                </a:r>
                <a:r>
                  <a:rPr lang="en-GB" sz="2200" dirty="0">
                    <a:solidFill>
                      <a:schemeClr val="tx1"/>
                    </a:solidFill>
                  </a:rPr>
                  <a:t>and a model that includes all the specified </a:t>
                </a:r>
                <a:r>
                  <a:rPr lang="en-GB" sz="2200" dirty="0" smtClean="0">
                    <a:solidFill>
                      <a:schemeClr val="tx1"/>
                    </a:solidFill>
                  </a:rPr>
                  <a:t>predictors.</a:t>
                </a:r>
                <a:endParaRPr lang="en-GB" sz="2200" dirty="0">
                  <a:solidFill>
                    <a:schemeClr val="tx1"/>
                  </a:solidFill>
                </a:endParaRPr>
              </a:p>
              <a:p>
                <a:pPr marL="265113" indent="-182563" algn="just">
                  <a:lnSpc>
                    <a:spcPct val="150000"/>
                  </a:lnSpc>
                </a:pPr>
                <a:r>
                  <a:rPr lang="en-GB" sz="2200" dirty="0" smtClean="0">
                    <a:solidFill>
                      <a:schemeClr val="tx1"/>
                    </a:solidFill>
                  </a:rPr>
                  <a:t> The </a:t>
                </a:r>
                <a:r>
                  <a:rPr lang="en-GB" sz="2200" dirty="0">
                    <a:solidFill>
                      <a:schemeClr val="tx1"/>
                    </a:solidFill>
                  </a:rPr>
                  <a:t>most </a:t>
                </a:r>
                <a:r>
                  <a:rPr lang="en-GB" sz="2200" dirty="0" smtClean="0">
                    <a:solidFill>
                      <a:schemeClr val="tx1"/>
                    </a:solidFill>
                  </a:rPr>
                  <a:t>fundamental of </a:t>
                </a:r>
                <a:r>
                  <a:rPr lang="en-GB" sz="2200" dirty="0">
                    <a:solidFill>
                      <a:schemeClr val="tx1"/>
                    </a:solidFill>
                  </a:rPr>
                  <a:t>the fit statistics, -2 Log L, is simply the </a:t>
                </a:r>
                <a:r>
                  <a:rPr lang="en-GB" sz="2200" b="1" dirty="0">
                    <a:solidFill>
                      <a:schemeClr val="tx1"/>
                    </a:solidFill>
                  </a:rPr>
                  <a:t>maximized value of the logarithm of the </a:t>
                </a:r>
                <a:r>
                  <a:rPr lang="en-GB" sz="2200" b="1" dirty="0" smtClean="0">
                    <a:solidFill>
                      <a:schemeClr val="tx1"/>
                    </a:solidFill>
                  </a:rPr>
                  <a:t>likelihood </a:t>
                </a:r>
                <a:r>
                  <a:rPr lang="en-US" sz="2200" b="1" dirty="0">
                    <a:solidFill>
                      <a:schemeClr val="tx1"/>
                    </a:solidFill>
                  </a:rPr>
                  <a:t>function multiplied by –2</a:t>
                </a:r>
                <a:r>
                  <a:rPr lang="en-US" sz="2200" dirty="0">
                    <a:solidFill>
                      <a:schemeClr val="tx1"/>
                    </a:solidFill>
                  </a:rPr>
                  <a:t>. </a:t>
                </a:r>
                <a:r>
                  <a:rPr lang="en-US" sz="2200" dirty="0" smtClean="0">
                    <a:solidFill>
                      <a:schemeClr val="tx1"/>
                    </a:solidFill>
                  </a:rPr>
                  <a:t>Higher values of </a:t>
                </a:r>
                <a:r>
                  <a:rPr lang="en-US" sz="2200" dirty="0">
                    <a:solidFill>
                      <a:schemeClr val="tx1"/>
                    </a:solidFill>
                  </a:rPr>
                  <a:t>-2 Log L mean a worse fit to the </a:t>
                </a:r>
                <a:r>
                  <a:rPr lang="en-US" sz="2200" dirty="0" smtClean="0">
                    <a:solidFill>
                      <a:schemeClr val="tx1"/>
                    </a:solidFill>
                  </a:rPr>
                  <a:t>data </a:t>
                </a:r>
                <a:r>
                  <a:rPr lang="en-US" sz="2200" dirty="0">
                    <a:solidFill>
                      <a:schemeClr val="tx1"/>
                    </a:solidFill>
                  </a:rPr>
                  <a:t>but there is no absolute standard for what’s a good fit, so one can only use this statistic to compare different models fit </a:t>
                </a:r>
                <a:r>
                  <a:rPr lang="en-US" sz="2200" dirty="0" smtClean="0">
                    <a:solidFill>
                      <a:schemeClr val="tx1"/>
                    </a:solidFill>
                  </a:rPr>
                  <a:t>with </a:t>
                </a:r>
                <a:r>
                  <a:rPr lang="en-US" sz="2200" dirty="0">
                    <a:solidFill>
                      <a:schemeClr val="tx1"/>
                    </a:solidFill>
                  </a:rPr>
                  <a:t>the same data </a:t>
                </a:r>
                <a:r>
                  <a:rPr lang="en-US" sz="2200" dirty="0" smtClean="0">
                    <a:solidFill>
                      <a:schemeClr val="tx1"/>
                    </a:solidFill>
                  </a:rPr>
                  <a:t>set.</a:t>
                </a:r>
              </a:p>
              <a:p>
                <a:pPr marL="265113" indent="-182563" algn="just">
                  <a:lnSpc>
                    <a:spcPct val="150000"/>
                  </a:lnSpc>
                </a:pPr>
                <a:r>
                  <a:rPr lang="en-US" sz="2200" dirty="0" smtClean="0">
                    <a:solidFill>
                      <a:schemeClr val="tx1"/>
                    </a:solidFill>
                  </a:rPr>
                  <a:t>We should also keep in </a:t>
                </a:r>
                <a:r>
                  <a:rPr lang="en-US" sz="2200" dirty="0">
                    <a:solidFill>
                      <a:schemeClr val="tx1"/>
                    </a:solidFill>
                  </a:rPr>
                  <a:t>mind that the overall magnitude of </a:t>
                </a:r>
                <a:r>
                  <a:rPr lang="en-US" sz="2200" dirty="0" smtClean="0">
                    <a:solidFill>
                      <a:schemeClr val="tx1"/>
                    </a:solidFill>
                  </a:rPr>
                  <a:t>this statistic </a:t>
                </a:r>
                <a:r>
                  <a:rPr lang="en-US" sz="2200" dirty="0">
                    <a:solidFill>
                      <a:schemeClr val="tx1"/>
                    </a:solidFill>
                  </a:rPr>
                  <a:t>is heavily dependent on the number of observations. </a:t>
                </a:r>
                <a:r>
                  <a:rPr lang="en-US" sz="2200" dirty="0" smtClean="0">
                    <a:solidFill>
                      <a:schemeClr val="tx1"/>
                    </a:solidFill>
                  </a:rPr>
                  <a:t>The </a:t>
                </a:r>
                <a:r>
                  <a:rPr lang="en-US" sz="2200" dirty="0">
                    <a:solidFill>
                      <a:schemeClr val="tx1"/>
                    </a:solidFill>
                  </a:rPr>
                  <a:t>other two fit statistics avoid this problem by penalizing models that </a:t>
                </a:r>
                <a:r>
                  <a:rPr lang="en-US" sz="2200" dirty="0" smtClean="0">
                    <a:solidFill>
                      <a:schemeClr val="tx1"/>
                    </a:solidFill>
                  </a:rPr>
                  <a:t>have more </a:t>
                </a:r>
                <a:r>
                  <a:rPr lang="en-US" sz="2200" dirty="0">
                    <a:solidFill>
                      <a:schemeClr val="tx1"/>
                    </a:solidFill>
                  </a:rPr>
                  <a:t>covariates</a:t>
                </a:r>
                <a:endParaRPr lang="en-US" sz="2200" dirty="0" smtClean="0">
                  <a:solidFill>
                    <a:schemeClr val="tx1"/>
                  </a:solidFill>
                </a:endParaRPr>
              </a:p>
              <a:p>
                <a:pPr marL="265113" indent="-182563" algn="just">
                  <a:lnSpc>
                    <a:spcPct val="150000"/>
                  </a:lnSpc>
                </a:pPr>
                <a:r>
                  <a:rPr lang="en-GB" sz="2200" b="1" dirty="0" err="1">
                    <a:solidFill>
                      <a:schemeClr val="tx1"/>
                    </a:solidFill>
                  </a:rPr>
                  <a:t>Akaike’s</a:t>
                </a:r>
                <a:r>
                  <a:rPr lang="en-GB" sz="2200" b="1" dirty="0">
                    <a:solidFill>
                      <a:schemeClr val="tx1"/>
                    </a:solidFill>
                  </a:rPr>
                  <a:t> Information Criterion (AIC) </a:t>
                </a:r>
                <a:r>
                  <a:rPr lang="en-GB" sz="2200" dirty="0" smtClean="0">
                    <a:solidFill>
                      <a:schemeClr val="tx1"/>
                    </a:solidFill>
                  </a:rPr>
                  <a:t>: </a:t>
                </a:r>
                <a14:m>
                  <m:oMath xmlns:m="http://schemas.openxmlformats.org/officeDocument/2006/math">
                    <m:r>
                      <a:rPr lang="en-GB" sz="2200" i="1" smtClean="0">
                        <a:solidFill>
                          <a:schemeClr val="tx1"/>
                        </a:solidFill>
                        <a:latin typeface="Cambria Math"/>
                      </a:rPr>
                      <m:t>𝐴𝐼𝐶</m:t>
                    </m:r>
                    <m:r>
                      <a:rPr lang="en-GB" sz="2200" i="1" smtClean="0">
                        <a:solidFill>
                          <a:schemeClr val="tx1"/>
                        </a:solidFill>
                        <a:latin typeface="Cambria Math"/>
                      </a:rPr>
                      <m:t>= −2</m:t>
                    </m:r>
                    <m:r>
                      <m:rPr>
                        <m:sty m:val="p"/>
                      </m:rPr>
                      <a:rPr lang="en-GB" sz="2200" i="1" smtClean="0">
                        <a:solidFill>
                          <a:schemeClr val="tx1"/>
                        </a:solidFill>
                        <a:latin typeface="Cambria Math"/>
                      </a:rPr>
                      <m:t>log</m:t>
                    </m:r>
                    <m:r>
                      <a:rPr lang="en-GB" sz="2200" i="1" smtClean="0">
                        <a:solidFill>
                          <a:schemeClr val="tx1"/>
                        </a:solidFill>
                        <a:latin typeface="Cambria Math"/>
                      </a:rPr>
                      <m:t>⁡</m:t>
                    </m:r>
                    <m:r>
                      <a:rPr lang="en-GB" sz="2200" i="1" smtClean="0">
                        <a:solidFill>
                          <a:schemeClr val="tx1"/>
                        </a:solidFill>
                        <a:latin typeface="Cambria Math"/>
                      </a:rPr>
                      <m:t>𝐿</m:t>
                    </m:r>
                    <m:r>
                      <a:rPr lang="en-GB" sz="2200" i="1" smtClean="0">
                        <a:solidFill>
                          <a:schemeClr val="tx1"/>
                        </a:solidFill>
                        <a:latin typeface="Cambria Math"/>
                      </a:rPr>
                      <m:t> + 2</m:t>
                    </m:r>
                    <m:r>
                      <a:rPr lang="en-GB" sz="2200" i="1" smtClean="0">
                        <a:solidFill>
                          <a:schemeClr val="tx1"/>
                        </a:solidFill>
                        <a:latin typeface="Cambria Math"/>
                      </a:rPr>
                      <m:t>𝑘</m:t>
                    </m:r>
                  </m:oMath>
                </a14:m>
                <a:r>
                  <a:rPr lang="en-GB" sz="2200" dirty="0">
                    <a:solidFill>
                      <a:schemeClr val="tx1"/>
                    </a:solidFill>
                  </a:rPr>
                  <a:t>, </a:t>
                </a:r>
                <a:r>
                  <a:rPr lang="en-US" sz="2200" dirty="0">
                    <a:solidFill>
                      <a:schemeClr val="tx1"/>
                    </a:solidFill>
                  </a:rPr>
                  <a:t>where k is the number of parameters (including the intercept). </a:t>
                </a:r>
                <a:r>
                  <a:rPr lang="en-GB" sz="2200" dirty="0" smtClean="0">
                    <a:solidFill>
                      <a:schemeClr val="tx1"/>
                    </a:solidFill>
                  </a:rPr>
                  <a:t> </a:t>
                </a:r>
                <a:endParaRPr lang="en-GB" sz="2200" dirty="0">
                  <a:solidFill>
                    <a:schemeClr val="tx1"/>
                  </a:solidFill>
                </a:endParaRPr>
              </a:p>
              <a:p>
                <a:pPr marL="265113" indent="-182563" algn="just">
                  <a:lnSpc>
                    <a:spcPct val="150000"/>
                  </a:lnSpc>
                </a:pPr>
                <a:r>
                  <a:rPr lang="en-GB" sz="2200" b="1" dirty="0">
                    <a:solidFill>
                      <a:schemeClr val="tx1"/>
                    </a:solidFill>
                  </a:rPr>
                  <a:t>The Schwarz Criterion (SC</a:t>
                </a:r>
                <a:r>
                  <a:rPr lang="en-GB" sz="2200" b="1" dirty="0" smtClean="0">
                    <a:solidFill>
                      <a:schemeClr val="tx1"/>
                    </a:solidFill>
                  </a:rPr>
                  <a:t>)</a:t>
                </a:r>
                <a:r>
                  <a:rPr lang="en-GB" sz="2200" dirty="0" smtClean="0">
                    <a:solidFill>
                      <a:schemeClr val="tx1"/>
                    </a:solidFill>
                  </a:rPr>
                  <a:t>: this criteria </a:t>
                </a:r>
                <a:r>
                  <a:rPr lang="en-US" sz="2200" dirty="0">
                    <a:solidFill>
                      <a:schemeClr val="tx1"/>
                    </a:solidFill>
                  </a:rPr>
                  <a:t>gives a more severe penalization for additional </a:t>
                </a:r>
                <a:r>
                  <a:rPr lang="en-US" sz="2200" dirty="0" smtClean="0">
                    <a:solidFill>
                      <a:schemeClr val="tx1"/>
                    </a:solidFill>
                  </a:rPr>
                  <a:t>parameters, by multiplying their number by the number of observations</a:t>
                </a:r>
                <a:r>
                  <a:rPr lang="en-GB" sz="2200" dirty="0" smtClean="0">
                    <a:solidFill>
                      <a:schemeClr val="tx1"/>
                    </a:solidFill>
                  </a:rPr>
                  <a:t>;    </a:t>
                </a:r>
              </a:p>
              <a:p>
                <a:pPr marL="82550" indent="0" algn="ctr">
                  <a:lnSpc>
                    <a:spcPct val="150000"/>
                  </a:lnSpc>
                  <a:buNone/>
                </a:pPr>
                <a14:m>
                  <m:oMath xmlns:m="http://schemas.openxmlformats.org/officeDocument/2006/math">
                    <m:r>
                      <a:rPr lang="en-GB" sz="2200" i="1" smtClean="0">
                        <a:solidFill>
                          <a:schemeClr val="tx1"/>
                        </a:solidFill>
                        <a:latin typeface="Cambria Math"/>
                      </a:rPr>
                      <m:t>𝑆𝐶</m:t>
                    </m:r>
                    <m:r>
                      <a:rPr lang="en-GB" sz="2200" i="1">
                        <a:solidFill>
                          <a:schemeClr val="tx1"/>
                        </a:solidFill>
                        <a:latin typeface="Cambria Math"/>
                      </a:rPr>
                      <m:t>=−2</m:t>
                    </m:r>
                    <m:r>
                      <m:rPr>
                        <m:sty m:val="p"/>
                      </m:rPr>
                      <a:rPr lang="en-GB" sz="2200" i="1">
                        <a:solidFill>
                          <a:schemeClr val="tx1"/>
                        </a:solidFill>
                        <a:latin typeface="Cambria Math"/>
                      </a:rPr>
                      <m:t>log</m:t>
                    </m:r>
                    <m:r>
                      <a:rPr lang="en-GB" sz="2200" i="1">
                        <a:solidFill>
                          <a:schemeClr val="tx1"/>
                        </a:solidFill>
                        <a:latin typeface="Cambria Math"/>
                      </a:rPr>
                      <m:t>⁡</m:t>
                    </m:r>
                    <m:r>
                      <a:rPr lang="en-GB" sz="2200" i="1">
                        <a:solidFill>
                          <a:schemeClr val="tx1"/>
                        </a:solidFill>
                        <a:latin typeface="Cambria Math"/>
                      </a:rPr>
                      <m:t>𝐿</m:t>
                    </m:r>
                    <m:r>
                      <a:rPr lang="en-GB" sz="2200" i="1">
                        <a:solidFill>
                          <a:schemeClr val="tx1"/>
                        </a:solidFill>
                        <a:latin typeface="Cambria Math"/>
                      </a:rPr>
                      <m:t> + </m:t>
                    </m:r>
                    <m:r>
                      <a:rPr lang="en-GB" sz="2200" i="1">
                        <a:solidFill>
                          <a:schemeClr val="tx1"/>
                        </a:solidFill>
                        <a:latin typeface="Cambria Math"/>
                      </a:rPr>
                      <m:t>𝑛𝑘</m:t>
                    </m:r>
                    <m:r>
                      <a:rPr lang="en-GB" sz="2200" i="1">
                        <a:solidFill>
                          <a:schemeClr val="tx1"/>
                        </a:solidFill>
                        <a:latin typeface="Cambria Math"/>
                      </a:rPr>
                      <m:t> </m:t>
                    </m:r>
                  </m:oMath>
                </a14:m>
                <a:r>
                  <a:rPr lang="en-GB" sz="2200" dirty="0" smtClean="0">
                    <a:solidFill>
                      <a:schemeClr val="tx1"/>
                    </a:solidFill>
                  </a:rPr>
                  <a:t>where </a:t>
                </a:r>
                <a:r>
                  <a:rPr lang="en-GB" sz="2200" dirty="0">
                    <a:solidFill>
                      <a:schemeClr val="tx1"/>
                    </a:solidFill>
                  </a:rPr>
                  <a:t>n </a:t>
                </a:r>
                <a:r>
                  <a:rPr lang="en-GB" sz="2200" dirty="0" smtClean="0">
                    <a:solidFill>
                      <a:schemeClr val="tx1"/>
                    </a:solidFill>
                  </a:rPr>
                  <a:t>is equal to the number of observations.</a:t>
                </a:r>
              </a:p>
              <a:p>
                <a:pPr marL="425450" algn="just">
                  <a:lnSpc>
                    <a:spcPct val="150000"/>
                  </a:lnSpc>
                </a:pPr>
                <a:endParaRPr lang="en-US" sz="2200" dirty="0" smtClean="0">
                  <a:solidFill>
                    <a:schemeClr val="tx1"/>
                  </a:solidFill>
                </a:endParaRPr>
              </a:p>
              <a:p>
                <a:pPr marL="273050" indent="-187325" algn="just">
                  <a:lnSpc>
                    <a:spcPct val="150000"/>
                  </a:lnSpc>
                </a:pPr>
                <a:r>
                  <a:rPr lang="en-US" sz="2200" dirty="0" smtClean="0">
                    <a:solidFill>
                      <a:schemeClr val="tx1"/>
                    </a:solidFill>
                  </a:rPr>
                  <a:t>Both </a:t>
                </a:r>
                <a:r>
                  <a:rPr lang="en-US" sz="2200" dirty="0">
                    <a:solidFill>
                      <a:schemeClr val="tx1"/>
                    </a:solidFill>
                  </a:rPr>
                  <a:t>of the penalized statistics can be used to compare models with different sets </a:t>
                </a:r>
                <a:r>
                  <a:rPr lang="en-US" sz="2200" dirty="0" smtClean="0">
                    <a:solidFill>
                      <a:schemeClr val="tx1"/>
                    </a:solidFill>
                  </a:rPr>
                  <a:t>of covariates</a:t>
                </a:r>
                <a:r>
                  <a:rPr lang="en-US" sz="2200" dirty="0">
                    <a:solidFill>
                      <a:schemeClr val="tx1"/>
                    </a:solidFill>
                  </a:rPr>
                  <a:t>. The models being compared do not have to be nested in the sense of one </a:t>
                </a:r>
                <a:r>
                  <a:rPr lang="en-US" sz="2200" dirty="0" smtClean="0">
                    <a:solidFill>
                      <a:schemeClr val="tx1"/>
                    </a:solidFill>
                  </a:rPr>
                  <a:t>model being </a:t>
                </a:r>
                <a:r>
                  <a:rPr lang="en-US" sz="2200" dirty="0">
                    <a:solidFill>
                      <a:schemeClr val="tx1"/>
                    </a:solidFill>
                  </a:rPr>
                  <a:t>a special case of another. </a:t>
                </a:r>
                <a:endParaRPr lang="en-GB" sz="2200" dirty="0" smtClean="0">
                  <a:solidFill>
                    <a:schemeClr val="tx1"/>
                  </a:solidFill>
                </a:endParaRPr>
              </a:p>
              <a:p>
                <a:pPr marL="82550" indent="0">
                  <a:lnSpc>
                    <a:spcPct val="150000"/>
                  </a:lnSpc>
                  <a:buNone/>
                </a:pPr>
                <a:endParaRPr lang="fr-FR" sz="2200" dirty="0"/>
              </a:p>
              <a:p>
                <a:pPr marL="265113" indent="-182563" algn="just">
                  <a:lnSpc>
                    <a:spcPct val="150000"/>
                  </a:lnSpc>
                </a:pPr>
                <a:endParaRPr lang="fr-FR" sz="1800" dirty="0"/>
              </a:p>
              <a:p>
                <a:pPr marL="265113" indent="-182563" algn="just">
                  <a:lnSpc>
                    <a:spcPct val="150000"/>
                  </a:lnSpc>
                </a:pPr>
                <a:endParaRPr lang="fr-FR" sz="1800" dirty="0" smtClean="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0" y="548681"/>
                <a:ext cx="8999984" cy="6128626"/>
              </a:xfrm>
              <a:blipFill>
                <a:blip r:embed="rId2"/>
                <a:stretch>
                  <a:fillRect r="-203"/>
                </a:stretch>
              </a:blipFill>
            </p:spPr>
            <p:txBody>
              <a:bodyPr/>
              <a:lstStyle/>
              <a:p>
                <a:r>
                  <a:rPr lang="fr-FR">
                    <a:noFill/>
                  </a:rPr>
                  <a:t> </a:t>
                </a:r>
              </a:p>
            </p:txBody>
          </p:sp>
        </mc:Fallback>
      </mc:AlternateContent>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451" y="6731495"/>
            <a:ext cx="1403648" cy="828537"/>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52320" y="-22186"/>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2557558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496" y="0"/>
            <a:ext cx="8229600" cy="504056"/>
          </a:xfrm>
        </p:spPr>
        <p:txBody>
          <a:bodyPr/>
          <a:lstStyle/>
          <a:p>
            <a:pPr algn="l"/>
            <a:r>
              <a:rPr lang="fr-FR" sz="2400" dirty="0" err="1"/>
              <a:t>Testing</a:t>
            </a:r>
            <a:r>
              <a:rPr lang="fr-FR" sz="2400" dirty="0"/>
              <a:t> Global </a:t>
            </a:r>
            <a:r>
              <a:rPr lang="fr-FR" sz="2400" dirty="0" err="1"/>
              <a:t>Null</a:t>
            </a:r>
            <a:r>
              <a:rPr lang="fr-FR" sz="2400" dirty="0"/>
              <a:t> </a:t>
            </a:r>
            <a:r>
              <a:rPr lang="fr-FR" sz="2400" dirty="0" err="1"/>
              <a:t>Hypothesis</a:t>
            </a:r>
            <a:endParaRPr lang="fr-FR" sz="2400" dirty="0"/>
          </a:p>
        </p:txBody>
      </p:sp>
      <p:sp>
        <p:nvSpPr>
          <p:cNvPr id="3" name="Espace réservé du contenu 2"/>
          <p:cNvSpPr>
            <a:spLocks noGrp="1"/>
          </p:cNvSpPr>
          <p:nvPr>
            <p:ph idx="1"/>
          </p:nvPr>
        </p:nvSpPr>
        <p:spPr>
          <a:xfrm>
            <a:off x="0" y="480127"/>
            <a:ext cx="8999984" cy="6038799"/>
          </a:xfrm>
        </p:spPr>
        <p:txBody>
          <a:bodyPr>
            <a:normAutofit fontScale="32500" lnSpcReduction="20000"/>
          </a:bodyPr>
          <a:lstStyle/>
          <a:p>
            <a:pPr marL="265113" indent="-182563" algn="just">
              <a:lnSpc>
                <a:spcPct val="140000"/>
              </a:lnSpc>
            </a:pPr>
            <a:r>
              <a:rPr lang="en-US" sz="4300" dirty="0">
                <a:solidFill>
                  <a:schemeClr val="tx1"/>
                </a:solidFill>
              </a:rPr>
              <a:t>LOGISTIC’s global chi-square addresses the question, “Is this model better than nothing?” A significant chi-square signals a “yes” answer, suggesting that the model is acceptable.</a:t>
            </a:r>
            <a:endParaRPr lang="fr-FR" sz="4300" dirty="0">
              <a:solidFill>
                <a:schemeClr val="tx1"/>
              </a:solidFill>
            </a:endParaRPr>
          </a:p>
          <a:p>
            <a:pPr marL="265113" indent="-182563" algn="just">
              <a:lnSpc>
                <a:spcPct val="140000"/>
              </a:lnSpc>
            </a:pPr>
            <a:endParaRPr lang="fr-FR" sz="4300" dirty="0" smtClean="0">
              <a:solidFill>
                <a:schemeClr val="tx1"/>
              </a:solidFill>
            </a:endParaRPr>
          </a:p>
          <a:p>
            <a:pPr marL="265113" indent="-182563" algn="just">
              <a:lnSpc>
                <a:spcPct val="140000"/>
              </a:lnSpc>
            </a:pPr>
            <a:r>
              <a:rPr lang="fr-FR" sz="4300" dirty="0" smtClean="0">
                <a:solidFill>
                  <a:schemeClr val="tx1"/>
                </a:solidFill>
              </a:rPr>
              <a:t>Output of the model </a:t>
            </a:r>
            <a:r>
              <a:rPr lang="fr-FR" sz="4300" dirty="0" err="1" smtClean="0">
                <a:solidFill>
                  <a:schemeClr val="tx1"/>
                </a:solidFill>
              </a:rPr>
              <a:t>gives</a:t>
            </a:r>
            <a:r>
              <a:rPr lang="fr-FR" sz="4300" dirty="0" smtClean="0">
                <a:solidFill>
                  <a:schemeClr val="tx1"/>
                </a:solidFill>
              </a:rPr>
              <a:t> </a:t>
            </a:r>
            <a:r>
              <a:rPr lang="fr-FR" sz="4300" dirty="0" err="1" smtClean="0">
                <a:solidFill>
                  <a:schemeClr val="tx1"/>
                </a:solidFill>
              </a:rPr>
              <a:t>three</a:t>
            </a:r>
            <a:r>
              <a:rPr lang="fr-FR" sz="4300" dirty="0">
                <a:solidFill>
                  <a:schemeClr val="tx1"/>
                </a:solidFill>
              </a:rPr>
              <a:t> 𝜒</a:t>
            </a:r>
            <a:r>
              <a:rPr lang="fr-FR" sz="4300" dirty="0" smtClean="0">
                <a:solidFill>
                  <a:schemeClr val="tx1"/>
                </a:solidFill>
              </a:rPr>
              <a:t>² </a:t>
            </a:r>
            <a:r>
              <a:rPr lang="fr-FR" sz="4300" dirty="0" err="1" smtClean="0">
                <a:solidFill>
                  <a:schemeClr val="tx1"/>
                </a:solidFill>
              </a:rPr>
              <a:t>statistics</a:t>
            </a:r>
            <a:r>
              <a:rPr lang="fr-FR" sz="4300" dirty="0" smtClean="0">
                <a:solidFill>
                  <a:schemeClr val="tx1"/>
                </a:solidFill>
              </a:rPr>
              <a:t> for a </a:t>
            </a:r>
            <a:r>
              <a:rPr lang="fr-FR" sz="4300" dirty="0" err="1" smtClean="0">
                <a:solidFill>
                  <a:schemeClr val="tx1"/>
                </a:solidFill>
              </a:rPr>
              <a:t>similar</a:t>
            </a:r>
            <a:r>
              <a:rPr lang="fr-FR" sz="4300" dirty="0" smtClean="0">
                <a:solidFill>
                  <a:schemeClr val="tx1"/>
                </a:solidFill>
              </a:rPr>
              <a:t> test of the </a:t>
            </a:r>
            <a:r>
              <a:rPr lang="en-US" sz="4300" dirty="0" smtClean="0">
                <a:solidFill>
                  <a:schemeClr val="tx1"/>
                </a:solidFill>
              </a:rPr>
              <a:t>the </a:t>
            </a:r>
            <a:r>
              <a:rPr lang="en-US" sz="4300" dirty="0">
                <a:solidFill>
                  <a:schemeClr val="tx1"/>
                </a:solidFill>
              </a:rPr>
              <a:t>same null hypothesis—that all the explanatory variables have coefficients of 0</a:t>
            </a:r>
            <a:r>
              <a:rPr lang="en-US" sz="4300" dirty="0" smtClean="0">
                <a:solidFill>
                  <a:schemeClr val="tx1"/>
                </a:solidFill>
              </a:rPr>
              <a:t>. The first column displays the value of  the </a:t>
            </a:r>
            <a:r>
              <a:rPr lang="fr-FR" sz="4300" dirty="0">
                <a:solidFill>
                  <a:schemeClr val="tx1"/>
                </a:solidFill>
              </a:rPr>
              <a:t>𝜒</a:t>
            </a:r>
            <a:r>
              <a:rPr lang="fr-FR" sz="4300" dirty="0" smtClean="0">
                <a:solidFill>
                  <a:schemeClr val="tx1"/>
                </a:solidFill>
              </a:rPr>
              <a:t>² test </a:t>
            </a:r>
            <a:r>
              <a:rPr lang="fr-FR" sz="4300" dirty="0" err="1" smtClean="0">
                <a:solidFill>
                  <a:schemeClr val="tx1"/>
                </a:solidFill>
              </a:rPr>
              <a:t>statistic</a:t>
            </a:r>
            <a:r>
              <a:rPr lang="fr-FR" sz="4300" dirty="0" smtClean="0">
                <a:solidFill>
                  <a:schemeClr val="tx1"/>
                </a:solidFill>
              </a:rPr>
              <a:t>, the second the </a:t>
            </a:r>
            <a:r>
              <a:rPr lang="fr-FR" sz="4300" dirty="0" err="1" smtClean="0">
                <a:solidFill>
                  <a:schemeClr val="tx1"/>
                </a:solidFill>
              </a:rPr>
              <a:t>number</a:t>
            </a:r>
            <a:r>
              <a:rPr lang="fr-FR" sz="4300" dirty="0" smtClean="0">
                <a:solidFill>
                  <a:schemeClr val="tx1"/>
                </a:solidFill>
              </a:rPr>
              <a:t> of </a:t>
            </a:r>
            <a:r>
              <a:rPr lang="fr-FR" sz="4300" dirty="0" err="1" smtClean="0">
                <a:solidFill>
                  <a:schemeClr val="tx1"/>
                </a:solidFill>
              </a:rPr>
              <a:t>degrees</a:t>
            </a:r>
            <a:r>
              <a:rPr lang="fr-FR" sz="4300" dirty="0" smtClean="0">
                <a:solidFill>
                  <a:schemeClr val="tx1"/>
                </a:solidFill>
              </a:rPr>
              <a:t> of </a:t>
            </a:r>
            <a:r>
              <a:rPr lang="fr-FR" sz="4300" dirty="0" err="1" smtClean="0">
                <a:solidFill>
                  <a:schemeClr val="tx1"/>
                </a:solidFill>
              </a:rPr>
              <a:t>freedom</a:t>
            </a:r>
            <a:r>
              <a:rPr lang="fr-FR" sz="4300" dirty="0" smtClean="0">
                <a:solidFill>
                  <a:schemeClr val="tx1"/>
                </a:solidFill>
              </a:rPr>
              <a:t>, </a:t>
            </a:r>
            <a:r>
              <a:rPr lang="fr-FR" sz="4300" dirty="0" err="1" smtClean="0">
                <a:solidFill>
                  <a:schemeClr val="tx1"/>
                </a:solidFill>
              </a:rPr>
              <a:t>equal</a:t>
            </a:r>
            <a:r>
              <a:rPr lang="fr-FR" sz="4300" dirty="0" smtClean="0">
                <a:solidFill>
                  <a:schemeClr val="tx1"/>
                </a:solidFill>
              </a:rPr>
              <a:t> to the </a:t>
            </a:r>
            <a:r>
              <a:rPr lang="fr-FR" sz="4300" dirty="0" err="1" smtClean="0">
                <a:solidFill>
                  <a:schemeClr val="tx1"/>
                </a:solidFill>
              </a:rPr>
              <a:t>number</a:t>
            </a:r>
            <a:r>
              <a:rPr lang="fr-FR" sz="4300" dirty="0" smtClean="0">
                <a:solidFill>
                  <a:schemeClr val="tx1"/>
                </a:solidFill>
              </a:rPr>
              <a:t> of variables minus the constant and the </a:t>
            </a:r>
            <a:r>
              <a:rPr lang="fr-FR" sz="4300" dirty="0" err="1" smtClean="0">
                <a:solidFill>
                  <a:schemeClr val="tx1"/>
                </a:solidFill>
              </a:rPr>
              <a:t>third</a:t>
            </a:r>
            <a:r>
              <a:rPr lang="fr-FR" sz="4300" dirty="0" smtClean="0">
                <a:solidFill>
                  <a:schemeClr val="tx1"/>
                </a:solidFill>
              </a:rPr>
              <a:t> the p-value. </a:t>
            </a:r>
            <a:endParaRPr lang="en-US" sz="4300" dirty="0" smtClean="0">
              <a:solidFill>
                <a:schemeClr val="tx1"/>
              </a:solidFill>
            </a:endParaRPr>
          </a:p>
          <a:p>
            <a:pPr marL="82550" indent="0" algn="just">
              <a:lnSpc>
                <a:spcPct val="140000"/>
              </a:lnSpc>
              <a:buNone/>
            </a:pPr>
            <a:endParaRPr lang="fr-FR" sz="4300" dirty="0" smtClean="0">
              <a:solidFill>
                <a:schemeClr val="tx1"/>
              </a:solidFill>
            </a:endParaRPr>
          </a:p>
          <a:p>
            <a:pPr marL="265113" indent="-176213" algn="just">
              <a:lnSpc>
                <a:spcPct val="140000"/>
              </a:lnSpc>
              <a:spcBef>
                <a:spcPts val="0"/>
              </a:spcBef>
            </a:pPr>
            <a:r>
              <a:rPr lang="en-US" sz="4300" dirty="0">
                <a:solidFill>
                  <a:schemeClr val="tx1"/>
                </a:solidFill>
              </a:rPr>
              <a:t>The first </a:t>
            </a:r>
            <a:r>
              <a:rPr lang="en-US" sz="4300" dirty="0" smtClean="0">
                <a:solidFill>
                  <a:schemeClr val="tx1"/>
                </a:solidFill>
              </a:rPr>
              <a:t>statistic is </a:t>
            </a:r>
            <a:r>
              <a:rPr lang="en-US" sz="4300" dirty="0">
                <a:solidFill>
                  <a:schemeClr val="tx1"/>
                </a:solidFill>
              </a:rPr>
              <a:t>the </a:t>
            </a:r>
            <a:r>
              <a:rPr lang="en-US" sz="4300" b="1" dirty="0">
                <a:solidFill>
                  <a:schemeClr val="tx1"/>
                </a:solidFill>
              </a:rPr>
              <a:t>likelihood </a:t>
            </a:r>
            <a:r>
              <a:rPr lang="en-US" sz="4300" b="1" dirty="0" smtClean="0">
                <a:solidFill>
                  <a:schemeClr val="tx1"/>
                </a:solidFill>
              </a:rPr>
              <a:t>ratio </a:t>
            </a:r>
            <a:r>
              <a:rPr lang="en-US" sz="4300" dirty="0">
                <a:solidFill>
                  <a:schemeClr val="tx1"/>
                </a:solidFill>
              </a:rPr>
              <a:t>obtained by comparing the log-likelihood for the fitted model with the </a:t>
            </a:r>
            <a:r>
              <a:rPr lang="en-US" sz="4300" dirty="0" smtClean="0">
                <a:solidFill>
                  <a:schemeClr val="tx1"/>
                </a:solidFill>
              </a:rPr>
              <a:t>log-likelihood for </a:t>
            </a:r>
            <a:r>
              <a:rPr lang="en-US" sz="4300" dirty="0">
                <a:solidFill>
                  <a:schemeClr val="tx1"/>
                </a:solidFill>
              </a:rPr>
              <a:t>a model with no explanatory variables (intercept only</a:t>
            </a:r>
            <a:r>
              <a:rPr lang="en-US" sz="4300" dirty="0" smtClean="0">
                <a:solidFill>
                  <a:schemeClr val="tx1"/>
                </a:solidFill>
              </a:rPr>
              <a:t>)</a:t>
            </a:r>
            <a:r>
              <a:rPr lang="fr-FR" sz="4300" dirty="0" smtClean="0">
                <a:solidFill>
                  <a:schemeClr val="tx1"/>
                </a:solidFill>
              </a:rPr>
              <a:t>. </a:t>
            </a:r>
            <a:r>
              <a:rPr lang="en-US" sz="4300" dirty="0" smtClean="0">
                <a:solidFill>
                  <a:schemeClr val="tx1"/>
                </a:solidFill>
              </a:rPr>
              <a:t>The proc LOGISTIC </a:t>
            </a:r>
            <a:r>
              <a:rPr lang="en-US" sz="4300" dirty="0">
                <a:solidFill>
                  <a:schemeClr val="tx1"/>
                </a:solidFill>
              </a:rPr>
              <a:t>reports –2 Log L for </a:t>
            </a:r>
            <a:r>
              <a:rPr lang="en-US" sz="4300" dirty="0" smtClean="0">
                <a:solidFill>
                  <a:schemeClr val="tx1"/>
                </a:solidFill>
              </a:rPr>
              <a:t>each of </a:t>
            </a:r>
            <a:r>
              <a:rPr lang="en-US" sz="4300" dirty="0">
                <a:solidFill>
                  <a:schemeClr val="tx1"/>
                </a:solidFill>
              </a:rPr>
              <a:t>those models, and the chi-square is just the difference between those two numbers. </a:t>
            </a:r>
          </a:p>
          <a:p>
            <a:pPr marL="265113" indent="-176213" algn="just">
              <a:lnSpc>
                <a:spcPct val="140000"/>
              </a:lnSpc>
              <a:spcBef>
                <a:spcPts val="0"/>
              </a:spcBef>
            </a:pPr>
            <a:endParaRPr lang="en-US" sz="4300" dirty="0">
              <a:solidFill>
                <a:schemeClr val="tx1"/>
              </a:solidFill>
            </a:endParaRPr>
          </a:p>
          <a:p>
            <a:pPr marL="265113" indent="-176213" algn="just">
              <a:lnSpc>
                <a:spcPct val="140000"/>
              </a:lnSpc>
              <a:spcBef>
                <a:spcPts val="0"/>
              </a:spcBef>
            </a:pPr>
            <a:r>
              <a:rPr lang="en-US" sz="4300" b="1" dirty="0" smtClean="0">
                <a:solidFill>
                  <a:schemeClr val="tx1"/>
                </a:solidFill>
              </a:rPr>
              <a:t>The score </a:t>
            </a:r>
            <a:r>
              <a:rPr lang="en-US" sz="4300" b="1" dirty="0">
                <a:solidFill>
                  <a:schemeClr val="tx1"/>
                </a:solidFill>
              </a:rPr>
              <a:t>statistic</a:t>
            </a:r>
            <a:r>
              <a:rPr lang="en-US" sz="4300" dirty="0">
                <a:solidFill>
                  <a:schemeClr val="tx1"/>
                </a:solidFill>
              </a:rPr>
              <a:t> is a function of the first and second derivatives of the log-likelihood </a:t>
            </a:r>
            <a:r>
              <a:rPr lang="en-US" sz="4300" dirty="0" smtClean="0">
                <a:solidFill>
                  <a:schemeClr val="tx1"/>
                </a:solidFill>
              </a:rPr>
              <a:t>function that follows </a:t>
            </a:r>
            <a:r>
              <a:rPr lang="en-US" sz="4300" dirty="0">
                <a:solidFill>
                  <a:schemeClr val="tx1"/>
                </a:solidFill>
              </a:rPr>
              <a:t>a 𝜒</a:t>
            </a:r>
            <a:r>
              <a:rPr lang="en-US" sz="4300" dirty="0" smtClean="0">
                <a:solidFill>
                  <a:schemeClr val="tx1"/>
                </a:solidFill>
              </a:rPr>
              <a:t>² distribution under the null hypothesis. </a:t>
            </a:r>
          </a:p>
          <a:p>
            <a:pPr marL="265113" indent="-176213" algn="just">
              <a:lnSpc>
                <a:spcPct val="140000"/>
              </a:lnSpc>
              <a:spcBef>
                <a:spcPts val="0"/>
              </a:spcBef>
            </a:pPr>
            <a:endParaRPr lang="en-US" sz="4300" dirty="0">
              <a:solidFill>
                <a:schemeClr val="tx1"/>
              </a:solidFill>
            </a:endParaRPr>
          </a:p>
          <a:p>
            <a:pPr marL="265113" indent="-176213" algn="just">
              <a:lnSpc>
                <a:spcPct val="140000"/>
              </a:lnSpc>
              <a:spcBef>
                <a:spcPts val="0"/>
              </a:spcBef>
            </a:pPr>
            <a:r>
              <a:rPr lang="en-US" sz="4300" b="1" dirty="0" smtClean="0">
                <a:solidFill>
                  <a:schemeClr val="tx1"/>
                </a:solidFill>
              </a:rPr>
              <a:t>The </a:t>
            </a:r>
            <a:r>
              <a:rPr lang="en-US" sz="4300" b="1" dirty="0">
                <a:solidFill>
                  <a:schemeClr val="tx1"/>
                </a:solidFill>
              </a:rPr>
              <a:t>Wald statistic </a:t>
            </a:r>
            <a:r>
              <a:rPr lang="en-US" sz="4300" dirty="0">
                <a:solidFill>
                  <a:schemeClr val="tx1"/>
                </a:solidFill>
              </a:rPr>
              <a:t>is a function of the coefficients and </a:t>
            </a:r>
            <a:r>
              <a:rPr lang="en-US" sz="4300" dirty="0" smtClean="0">
                <a:solidFill>
                  <a:schemeClr val="tx1"/>
                </a:solidFill>
              </a:rPr>
              <a:t>their covariance </a:t>
            </a:r>
            <a:r>
              <a:rPr lang="en-US" sz="4300" dirty="0">
                <a:solidFill>
                  <a:schemeClr val="tx1"/>
                </a:solidFill>
              </a:rPr>
              <a:t>matrix. </a:t>
            </a:r>
            <a:endParaRPr lang="en-US" sz="4300" dirty="0" smtClean="0">
              <a:solidFill>
                <a:schemeClr val="tx1"/>
              </a:solidFill>
            </a:endParaRPr>
          </a:p>
          <a:p>
            <a:pPr marL="265113" indent="-176213" algn="just">
              <a:lnSpc>
                <a:spcPct val="140000"/>
              </a:lnSpc>
              <a:spcBef>
                <a:spcPts val="0"/>
              </a:spcBef>
            </a:pPr>
            <a:endParaRPr lang="en-US" sz="4300" dirty="0">
              <a:solidFill>
                <a:schemeClr val="tx1"/>
              </a:solidFill>
            </a:endParaRPr>
          </a:p>
          <a:p>
            <a:pPr marL="265113" indent="-176213" algn="just">
              <a:lnSpc>
                <a:spcPct val="140000"/>
              </a:lnSpc>
              <a:spcBef>
                <a:spcPts val="0"/>
              </a:spcBef>
            </a:pPr>
            <a:r>
              <a:rPr lang="en-US" sz="4300" dirty="0" smtClean="0">
                <a:solidFill>
                  <a:schemeClr val="tx1"/>
                </a:solidFill>
              </a:rPr>
              <a:t>In large samples, there is </a:t>
            </a:r>
            <a:r>
              <a:rPr lang="en-US" sz="4300" dirty="0">
                <a:solidFill>
                  <a:schemeClr val="tx1"/>
                </a:solidFill>
              </a:rPr>
              <a:t>no reason to prefer any one of these </a:t>
            </a:r>
            <a:r>
              <a:rPr lang="en-US" sz="4300" dirty="0" smtClean="0">
                <a:solidFill>
                  <a:schemeClr val="tx1"/>
                </a:solidFill>
              </a:rPr>
              <a:t>statistics. However, In </a:t>
            </a:r>
            <a:r>
              <a:rPr lang="en-US" sz="4300" dirty="0">
                <a:solidFill>
                  <a:schemeClr val="tx1"/>
                </a:solidFill>
              </a:rPr>
              <a:t>small samples or samples with </a:t>
            </a:r>
            <a:r>
              <a:rPr lang="en-US" sz="4300" dirty="0" smtClean="0">
                <a:solidFill>
                  <a:schemeClr val="tx1"/>
                </a:solidFill>
              </a:rPr>
              <a:t>extreme data </a:t>
            </a:r>
            <a:r>
              <a:rPr lang="en-US" sz="4300" dirty="0">
                <a:solidFill>
                  <a:schemeClr val="tx1"/>
                </a:solidFill>
              </a:rPr>
              <a:t>patterns, there is some evidence that the likelihood ratio chi-square is </a:t>
            </a:r>
            <a:r>
              <a:rPr lang="en-US" sz="4300" dirty="0" smtClean="0">
                <a:solidFill>
                  <a:schemeClr val="tx1"/>
                </a:solidFill>
              </a:rPr>
              <a:t>superior. </a:t>
            </a:r>
          </a:p>
          <a:p>
            <a:pPr marL="265113" indent="-182563" algn="just">
              <a:lnSpc>
                <a:spcPct val="150000"/>
              </a:lnSpc>
            </a:pPr>
            <a:endParaRPr lang="fr-FR" sz="1800" dirty="0"/>
          </a:p>
          <a:p>
            <a:pPr marL="265113" indent="-182563" algn="just">
              <a:lnSpc>
                <a:spcPct val="150000"/>
              </a:lnSpc>
            </a:pPr>
            <a:endParaRPr lang="fr-FR" sz="1800" dirty="0" smtClean="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451" y="6056847"/>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1094" y="-214319"/>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3878331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504056"/>
          </a:xfrm>
        </p:spPr>
        <p:txBody>
          <a:bodyPr/>
          <a:lstStyle/>
          <a:p>
            <a:pPr algn="just">
              <a:lnSpc>
                <a:spcPct val="100000"/>
              </a:lnSpc>
            </a:pPr>
            <a:r>
              <a:rPr lang="fr-FR" sz="2400" dirty="0" err="1" smtClean="0">
                <a:latin typeface="+mj-lt"/>
              </a:rPr>
              <a:t>Analysis</a:t>
            </a:r>
            <a:r>
              <a:rPr lang="fr-FR" sz="2400" dirty="0" smtClean="0">
                <a:latin typeface="+mj-lt"/>
              </a:rPr>
              <a:t> of Maximum </a:t>
            </a:r>
            <a:r>
              <a:rPr lang="fr-FR" sz="2400" dirty="0" err="1" smtClean="0">
                <a:latin typeface="+mj-lt"/>
              </a:rPr>
              <a:t>Likelihood</a:t>
            </a:r>
            <a:r>
              <a:rPr lang="fr-FR" sz="2400" dirty="0" smtClean="0">
                <a:latin typeface="+mj-lt"/>
              </a:rPr>
              <a:t> </a:t>
            </a:r>
            <a:r>
              <a:rPr lang="fr-FR" sz="2400" dirty="0" err="1" smtClean="0">
                <a:latin typeface="+mj-lt"/>
              </a:rPr>
              <a:t>estimates</a:t>
            </a:r>
            <a:r>
              <a:rPr lang="fr-FR" sz="2400" dirty="0" smtClean="0">
                <a:latin typeface="+mj-lt"/>
              </a:rPr>
              <a:t> (I)</a:t>
            </a:r>
            <a:endParaRPr lang="en-US" sz="2400" dirty="0">
              <a:latin typeface="+mj-lt"/>
            </a:endParaRPr>
          </a:p>
        </p:txBody>
      </p:sp>
      <p:sp>
        <p:nvSpPr>
          <p:cNvPr id="3" name="Espace réservé du contenu 2"/>
          <p:cNvSpPr>
            <a:spLocks noGrp="1"/>
          </p:cNvSpPr>
          <p:nvPr>
            <p:ph idx="1"/>
          </p:nvPr>
        </p:nvSpPr>
        <p:spPr>
          <a:xfrm>
            <a:off x="0" y="620688"/>
            <a:ext cx="9144000" cy="5956919"/>
          </a:xfrm>
        </p:spPr>
        <p:txBody>
          <a:bodyPr>
            <a:normAutofit lnSpcReduction="10000"/>
          </a:bodyPr>
          <a:lstStyle/>
          <a:p>
            <a:pPr algn="just"/>
            <a:r>
              <a:rPr lang="en-US" sz="1800" dirty="0">
                <a:solidFill>
                  <a:schemeClr val="tx1"/>
                </a:solidFill>
              </a:rPr>
              <a:t>We will examine now the deviance 𝜒², which answers the question, “Is there a better model than this one?” Again, a significant 𝜒² corresponds to a “yes” answer, </a:t>
            </a:r>
            <a:r>
              <a:rPr lang="en-US" sz="1800" dirty="0" smtClean="0">
                <a:solidFill>
                  <a:schemeClr val="tx1"/>
                </a:solidFill>
              </a:rPr>
              <a:t>and that </a:t>
            </a:r>
            <a:r>
              <a:rPr lang="en-US" sz="1800" dirty="0">
                <a:solidFill>
                  <a:schemeClr val="tx1"/>
                </a:solidFill>
              </a:rPr>
              <a:t>leads to rejection of the model</a:t>
            </a:r>
            <a:r>
              <a:rPr lang="en-US" sz="1800" dirty="0" smtClean="0">
                <a:solidFill>
                  <a:schemeClr val="tx1"/>
                </a:solidFill>
              </a:rPr>
              <a:t>.</a:t>
            </a:r>
          </a:p>
          <a:p>
            <a:pPr algn="just"/>
            <a:endParaRPr lang="en-US" sz="1800" dirty="0">
              <a:solidFill>
                <a:schemeClr val="tx1"/>
              </a:solidFill>
            </a:endParaRPr>
          </a:p>
          <a:p>
            <a:pPr algn="just"/>
            <a:r>
              <a:rPr lang="en-US" sz="1800" dirty="0">
                <a:solidFill>
                  <a:schemeClr val="tx1"/>
                </a:solidFill>
              </a:rPr>
              <a:t>The deviance statistic is </a:t>
            </a:r>
            <a:r>
              <a:rPr lang="en-US" sz="1800" dirty="0" smtClean="0">
                <a:solidFill>
                  <a:schemeClr val="tx1"/>
                </a:solidFill>
              </a:rPr>
              <a:t>described </a:t>
            </a:r>
            <a:r>
              <a:rPr lang="en-US" sz="1800" dirty="0">
                <a:solidFill>
                  <a:schemeClr val="tx1"/>
                </a:solidFill>
              </a:rPr>
              <a:t>as a goodness-of-fit statistic. Such statistics </a:t>
            </a:r>
            <a:r>
              <a:rPr lang="en-US" sz="1800" dirty="0" smtClean="0">
                <a:solidFill>
                  <a:schemeClr val="tx1"/>
                </a:solidFill>
              </a:rPr>
              <a:t>involve </a:t>
            </a:r>
            <a:r>
              <a:rPr lang="en-US" sz="1800" dirty="0">
                <a:solidFill>
                  <a:schemeClr val="tx1"/>
                </a:solidFill>
              </a:rPr>
              <a:t>a comparison between the model of interest and a “maximal” model. The maximal model is often referred to as the saturated model. A saturated model is one in which there are as many estimated parameters as data points. </a:t>
            </a:r>
            <a:endParaRPr lang="en-US" sz="1800" dirty="0" smtClean="0">
              <a:solidFill>
                <a:schemeClr val="tx1"/>
              </a:solidFill>
            </a:endParaRPr>
          </a:p>
          <a:p>
            <a:pPr algn="just"/>
            <a:r>
              <a:rPr lang="en-US" sz="1800" dirty="0">
                <a:solidFill>
                  <a:srgbClr val="232629"/>
                </a:solidFill>
              </a:rPr>
              <a:t>In general, a saturated model is defined as one where the number of parameters is equal to the number of distinct covariate patterns</a:t>
            </a:r>
            <a:r>
              <a:rPr lang="en-US" sz="1800" dirty="0" smtClean="0">
                <a:solidFill>
                  <a:srgbClr val="232629"/>
                </a:solidFill>
              </a:rPr>
              <a:t>. </a:t>
            </a:r>
            <a:r>
              <a:rPr lang="en-US" sz="1800" dirty="0" smtClean="0">
                <a:solidFill>
                  <a:schemeClr val="tx1"/>
                </a:solidFill>
              </a:rPr>
              <a:t>By </a:t>
            </a:r>
            <a:r>
              <a:rPr lang="en-US" sz="1800" dirty="0">
                <a:solidFill>
                  <a:schemeClr val="tx1"/>
                </a:solidFill>
              </a:rPr>
              <a:t>definition, this will lead to a perfect fit to the data. </a:t>
            </a:r>
          </a:p>
          <a:p>
            <a:pPr algn="just"/>
            <a:endParaRPr lang="en-US" sz="1800" dirty="0" smtClean="0">
              <a:solidFill>
                <a:schemeClr val="tx1"/>
              </a:solidFill>
            </a:endParaRPr>
          </a:p>
          <a:p>
            <a:pPr algn="just"/>
            <a:r>
              <a:rPr lang="en-US" sz="1800" dirty="0" smtClean="0">
                <a:solidFill>
                  <a:schemeClr val="tx1"/>
                </a:solidFill>
              </a:rPr>
              <a:t>The </a:t>
            </a:r>
            <a:r>
              <a:rPr lang="en-US" sz="1800" dirty="0">
                <a:solidFill>
                  <a:schemeClr val="tx1"/>
                </a:solidFill>
              </a:rPr>
              <a:t>question is whether the difference in fit could be explained by chance.</a:t>
            </a:r>
          </a:p>
          <a:p>
            <a:pPr algn="just"/>
            <a:endParaRPr lang="en-US" sz="1800" dirty="0" smtClean="0">
              <a:solidFill>
                <a:schemeClr val="tx1"/>
              </a:solidFill>
            </a:endParaRPr>
          </a:p>
          <a:p>
            <a:pPr algn="just"/>
            <a:r>
              <a:rPr lang="en-US" sz="1800" dirty="0" smtClean="0">
                <a:solidFill>
                  <a:schemeClr val="tx1"/>
                </a:solidFill>
              </a:rPr>
              <a:t>As </a:t>
            </a:r>
            <a:r>
              <a:rPr lang="en-US" sz="1800" dirty="0">
                <a:solidFill>
                  <a:schemeClr val="tx1"/>
                </a:solidFill>
              </a:rPr>
              <a:t>a likelihood ratio statistic, the deviance is equal to twice the positive difference between the log-likelihood for the fitted model and the log-likelihood for the saturated model. With individual-level data, the </a:t>
            </a:r>
            <a:r>
              <a:rPr lang="en-US" sz="1800" dirty="0" smtClean="0">
                <a:solidFill>
                  <a:schemeClr val="tx1"/>
                </a:solidFill>
              </a:rPr>
              <a:t>log-likelihood </a:t>
            </a:r>
            <a:r>
              <a:rPr lang="en-US" sz="1800" dirty="0">
                <a:solidFill>
                  <a:schemeClr val="tx1"/>
                </a:solidFill>
              </a:rPr>
              <a:t>for the saturated model is necessarily 0, so the deviance is just –2 times the </a:t>
            </a:r>
            <a:r>
              <a:rPr lang="en-US" sz="1800" dirty="0" smtClean="0">
                <a:solidFill>
                  <a:schemeClr val="tx1"/>
                </a:solidFill>
              </a:rPr>
              <a:t>log-likelihood </a:t>
            </a:r>
            <a:r>
              <a:rPr lang="en-US" sz="1800" dirty="0">
                <a:solidFill>
                  <a:schemeClr val="tx1"/>
                </a:solidFill>
              </a:rPr>
              <a:t>for the fitted model.</a:t>
            </a:r>
          </a:p>
          <a:p>
            <a:pPr algn="just"/>
            <a:endParaRPr lang="fr-FR" sz="1800" dirty="0">
              <a:solidFill>
                <a:schemeClr val="tx1"/>
              </a:solidFill>
            </a:endParaRPr>
          </a:p>
          <a:p>
            <a:pPr marL="0" indent="0">
              <a:buNone/>
            </a:pPr>
            <a:endParaRPr lang="en-US" sz="1800" dirty="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6029463"/>
            <a:ext cx="1403648" cy="828537"/>
          </a:xfrm>
          <a:prstGeom prst="rect">
            <a:avLst/>
          </a:prstGeom>
        </p:spPr>
      </p:pic>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47664" cy="690991"/>
          </a:xfrm>
          <a:prstGeom prst="rect">
            <a:avLst/>
          </a:prstGeom>
        </p:spPr>
      </p:pic>
      <p:sp>
        <p:nvSpPr>
          <p:cNvPr id="8" name="ZoneTexte 7"/>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3861808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504056"/>
          </a:xfrm>
        </p:spPr>
        <p:txBody>
          <a:bodyPr/>
          <a:lstStyle/>
          <a:p>
            <a:pPr algn="just">
              <a:lnSpc>
                <a:spcPct val="100000"/>
              </a:lnSpc>
            </a:pPr>
            <a:r>
              <a:rPr lang="en-US" sz="2400" dirty="0">
                <a:latin typeface="+mj-lt"/>
              </a:rPr>
              <a:t>Analysis of Maximum Likelihood </a:t>
            </a:r>
            <a:r>
              <a:rPr lang="en-US" sz="2400" dirty="0" smtClean="0">
                <a:latin typeface="+mj-lt"/>
              </a:rPr>
              <a:t>estimates (II)</a:t>
            </a:r>
            <a:endParaRPr lang="en-US" sz="2400" dirty="0">
              <a:latin typeface="+mj-lt"/>
            </a:endParaRPr>
          </a:p>
        </p:txBody>
      </p:sp>
      <p:sp>
        <p:nvSpPr>
          <p:cNvPr id="3" name="Espace réservé du contenu 2"/>
          <p:cNvSpPr>
            <a:spLocks noGrp="1"/>
          </p:cNvSpPr>
          <p:nvPr>
            <p:ph idx="1"/>
          </p:nvPr>
        </p:nvSpPr>
        <p:spPr>
          <a:xfrm>
            <a:off x="0" y="548680"/>
            <a:ext cx="9144000" cy="5956919"/>
          </a:xfrm>
        </p:spPr>
        <p:txBody>
          <a:bodyPr>
            <a:normAutofit/>
          </a:bodyPr>
          <a:lstStyle/>
          <a:p>
            <a:pPr algn="just"/>
            <a:r>
              <a:rPr lang="fr-FR" sz="1600" dirty="0" smtClean="0">
                <a:solidFill>
                  <a:schemeClr val="tx1"/>
                </a:solidFill>
              </a:rPr>
              <a:t>This </a:t>
            </a:r>
            <a:r>
              <a:rPr lang="fr-FR" sz="1600" dirty="0" err="1" smtClean="0">
                <a:solidFill>
                  <a:schemeClr val="tx1"/>
                </a:solidFill>
              </a:rPr>
              <a:t>deviance</a:t>
            </a:r>
            <a:r>
              <a:rPr lang="fr-FR" sz="1600" dirty="0" smtClean="0">
                <a:solidFill>
                  <a:schemeClr val="tx1"/>
                </a:solidFill>
              </a:rPr>
              <a:t> </a:t>
            </a:r>
            <a:r>
              <a:rPr lang="fr-FR" sz="1600" dirty="0" err="1" smtClean="0">
                <a:solidFill>
                  <a:schemeClr val="tx1"/>
                </a:solidFill>
              </a:rPr>
              <a:t>does</a:t>
            </a:r>
            <a:r>
              <a:rPr lang="fr-FR" sz="1600" dirty="0" smtClean="0">
                <a:solidFill>
                  <a:schemeClr val="tx1"/>
                </a:solidFill>
              </a:rPr>
              <a:t> not </a:t>
            </a:r>
            <a:r>
              <a:rPr lang="fr-FR" sz="1600" dirty="0" err="1" smtClean="0">
                <a:solidFill>
                  <a:schemeClr val="tx1"/>
                </a:solidFill>
              </a:rPr>
              <a:t>always</a:t>
            </a:r>
            <a:r>
              <a:rPr lang="fr-FR" sz="1600" dirty="0" smtClean="0">
                <a:solidFill>
                  <a:schemeClr val="tx1"/>
                </a:solidFill>
              </a:rPr>
              <a:t> </a:t>
            </a:r>
            <a:r>
              <a:rPr lang="fr-FR" sz="1600" dirty="0" err="1" smtClean="0">
                <a:solidFill>
                  <a:schemeClr val="tx1"/>
                </a:solidFill>
              </a:rPr>
              <a:t>follow</a:t>
            </a:r>
            <a:r>
              <a:rPr lang="fr-FR" sz="1600" dirty="0" smtClean="0">
                <a:solidFill>
                  <a:schemeClr val="tx1"/>
                </a:solidFill>
              </a:rPr>
              <a:t> </a:t>
            </a:r>
            <a:r>
              <a:rPr lang="fr-FR" sz="1600" dirty="0">
                <a:solidFill>
                  <a:schemeClr val="tx1"/>
                </a:solidFill>
              </a:rPr>
              <a:t>a 𝜒</a:t>
            </a:r>
            <a:r>
              <a:rPr lang="fr-FR" sz="1600" dirty="0" smtClean="0">
                <a:solidFill>
                  <a:schemeClr val="tx1"/>
                </a:solidFill>
              </a:rPr>
              <a:t>² distribution, as the </a:t>
            </a:r>
            <a:r>
              <a:rPr lang="fr-FR" sz="1600" dirty="0" err="1" smtClean="0">
                <a:solidFill>
                  <a:schemeClr val="tx1"/>
                </a:solidFill>
              </a:rPr>
              <a:t>number</a:t>
            </a:r>
            <a:r>
              <a:rPr lang="fr-FR" sz="1600" dirty="0" smtClean="0">
                <a:solidFill>
                  <a:schemeClr val="tx1"/>
                </a:solidFill>
              </a:rPr>
              <a:t> of </a:t>
            </a:r>
            <a:r>
              <a:rPr lang="fr-FR" sz="1600" dirty="0" err="1" smtClean="0">
                <a:solidFill>
                  <a:schemeClr val="tx1"/>
                </a:solidFill>
              </a:rPr>
              <a:t>parameters</a:t>
            </a:r>
            <a:r>
              <a:rPr lang="fr-FR" sz="1600" dirty="0" smtClean="0">
                <a:solidFill>
                  <a:schemeClr val="tx1"/>
                </a:solidFill>
              </a:rPr>
              <a:t> in the </a:t>
            </a:r>
            <a:r>
              <a:rPr lang="fr-FR" sz="1600" dirty="0" err="1" smtClean="0">
                <a:solidFill>
                  <a:schemeClr val="tx1"/>
                </a:solidFill>
              </a:rPr>
              <a:t>saturated</a:t>
            </a:r>
            <a:r>
              <a:rPr lang="fr-FR" sz="1600" dirty="0" smtClean="0">
                <a:solidFill>
                  <a:schemeClr val="tx1"/>
                </a:solidFill>
              </a:rPr>
              <a:t> model </a:t>
            </a:r>
            <a:r>
              <a:rPr lang="fr-FR" sz="1600" dirty="0" err="1" smtClean="0">
                <a:solidFill>
                  <a:schemeClr val="tx1"/>
                </a:solidFill>
              </a:rPr>
              <a:t>increases</a:t>
            </a:r>
            <a:r>
              <a:rPr lang="fr-FR" sz="1600" dirty="0" smtClean="0">
                <a:solidFill>
                  <a:schemeClr val="tx1"/>
                </a:solidFill>
              </a:rPr>
              <a:t> </a:t>
            </a:r>
            <a:r>
              <a:rPr lang="fr-FR" sz="1600" dirty="0" err="1" smtClean="0">
                <a:solidFill>
                  <a:schemeClr val="tx1"/>
                </a:solidFill>
              </a:rPr>
              <a:t>with</a:t>
            </a:r>
            <a:r>
              <a:rPr lang="fr-FR" sz="1600" dirty="0" smtClean="0">
                <a:solidFill>
                  <a:schemeClr val="tx1"/>
                </a:solidFill>
              </a:rPr>
              <a:t> the </a:t>
            </a:r>
            <a:r>
              <a:rPr lang="fr-FR" sz="1600" dirty="0" err="1" smtClean="0">
                <a:solidFill>
                  <a:schemeClr val="tx1"/>
                </a:solidFill>
              </a:rPr>
              <a:t>number</a:t>
            </a:r>
            <a:r>
              <a:rPr lang="fr-FR" sz="1600" dirty="0" smtClean="0">
                <a:solidFill>
                  <a:schemeClr val="tx1"/>
                </a:solidFill>
              </a:rPr>
              <a:t> of observations. </a:t>
            </a:r>
            <a:r>
              <a:rPr lang="fr-FR" sz="1600" dirty="0" err="1" smtClean="0">
                <a:solidFill>
                  <a:schemeClr val="tx1"/>
                </a:solidFill>
              </a:rPr>
              <a:t>Anyhow</a:t>
            </a:r>
            <a:r>
              <a:rPr lang="fr-FR" sz="1600" dirty="0" smtClean="0">
                <a:solidFill>
                  <a:schemeClr val="tx1"/>
                </a:solidFill>
              </a:rPr>
              <a:t>, </a:t>
            </a:r>
            <a:r>
              <a:rPr lang="en-US" sz="1600" dirty="0" smtClean="0">
                <a:solidFill>
                  <a:schemeClr val="tx1"/>
                </a:solidFill>
              </a:rPr>
              <a:t>If </a:t>
            </a:r>
            <a:r>
              <a:rPr lang="en-US" sz="1600" dirty="0">
                <a:solidFill>
                  <a:schemeClr val="tx1"/>
                </a:solidFill>
              </a:rPr>
              <a:t>the number of explanatory variables is small and each variable has a small </a:t>
            </a:r>
            <a:r>
              <a:rPr lang="en-US" sz="1600" dirty="0" smtClean="0">
                <a:solidFill>
                  <a:schemeClr val="tx1"/>
                </a:solidFill>
              </a:rPr>
              <a:t>number of </a:t>
            </a:r>
            <a:r>
              <a:rPr lang="en-US" sz="1600" dirty="0">
                <a:solidFill>
                  <a:schemeClr val="tx1"/>
                </a:solidFill>
              </a:rPr>
              <a:t>values, you can use the AGGREGATE and SCALE options in LOGISTIC to get </a:t>
            </a:r>
            <a:r>
              <a:rPr lang="en-US" sz="1600" dirty="0" smtClean="0">
                <a:solidFill>
                  <a:schemeClr val="tx1"/>
                </a:solidFill>
              </a:rPr>
              <a:t>a deviance </a:t>
            </a:r>
            <a:r>
              <a:rPr lang="en-US" sz="1600" dirty="0">
                <a:solidFill>
                  <a:schemeClr val="tx1"/>
                </a:solidFill>
              </a:rPr>
              <a:t>that does have a chi-square </a:t>
            </a:r>
            <a:r>
              <a:rPr lang="en-US" sz="1600" dirty="0" smtClean="0">
                <a:solidFill>
                  <a:schemeClr val="tx1"/>
                </a:solidFill>
              </a:rPr>
              <a:t>distribution:</a:t>
            </a:r>
          </a:p>
          <a:p>
            <a:pPr marL="0" indent="0" algn="just">
              <a:buNone/>
            </a:pPr>
            <a:r>
              <a:rPr lang="en-US" sz="1600" dirty="0" smtClean="0">
                <a:solidFill>
                  <a:schemeClr val="tx1"/>
                </a:solidFill>
              </a:rPr>
              <a:t>	proc </a:t>
            </a:r>
            <a:r>
              <a:rPr lang="en-US" sz="1600" dirty="0">
                <a:solidFill>
                  <a:schemeClr val="tx1"/>
                </a:solidFill>
              </a:rPr>
              <a:t>logistic data=</a:t>
            </a:r>
            <a:r>
              <a:rPr lang="en-US" sz="1600" dirty="0" err="1">
                <a:solidFill>
                  <a:schemeClr val="tx1"/>
                </a:solidFill>
              </a:rPr>
              <a:t>paterscore</a:t>
            </a:r>
            <a:r>
              <a:rPr lang="en-US" sz="1600" dirty="0">
                <a:solidFill>
                  <a:schemeClr val="tx1"/>
                </a:solidFill>
              </a:rPr>
              <a:t>;</a:t>
            </a:r>
          </a:p>
          <a:p>
            <a:pPr marL="0" indent="0" algn="just">
              <a:buNone/>
            </a:pPr>
            <a:r>
              <a:rPr lang="en-US" sz="1600" dirty="0" smtClean="0">
                <a:solidFill>
                  <a:schemeClr val="tx1"/>
                </a:solidFill>
              </a:rPr>
              <a:t>	model </a:t>
            </a:r>
            <a:r>
              <a:rPr lang="en-US" sz="1600" dirty="0" err="1">
                <a:solidFill>
                  <a:schemeClr val="tx1"/>
                </a:solidFill>
              </a:rPr>
              <a:t>ass_vie</a:t>
            </a:r>
            <a:r>
              <a:rPr lang="en-US" sz="1600" dirty="0">
                <a:solidFill>
                  <a:schemeClr val="tx1"/>
                </a:solidFill>
              </a:rPr>
              <a:t> (event='1') = age55 homme </a:t>
            </a:r>
            <a:r>
              <a:rPr lang="en-US" sz="1600" dirty="0" err="1">
                <a:solidFill>
                  <a:schemeClr val="tx1"/>
                </a:solidFill>
              </a:rPr>
              <a:t>dipbis</a:t>
            </a:r>
            <a:r>
              <a:rPr lang="en-US" sz="1600" dirty="0">
                <a:solidFill>
                  <a:schemeClr val="tx1"/>
                </a:solidFill>
              </a:rPr>
              <a:t> </a:t>
            </a:r>
            <a:r>
              <a:rPr lang="en-US" sz="1600" dirty="0" err="1">
                <a:solidFill>
                  <a:schemeClr val="tx1"/>
                </a:solidFill>
              </a:rPr>
              <a:t>patrimoine</a:t>
            </a:r>
            <a:r>
              <a:rPr lang="en-US" sz="1600" dirty="0">
                <a:solidFill>
                  <a:schemeClr val="tx1"/>
                </a:solidFill>
              </a:rPr>
              <a:t>  </a:t>
            </a:r>
            <a:r>
              <a:rPr lang="en-US" sz="1600" dirty="0" err="1">
                <a:solidFill>
                  <a:schemeClr val="tx1"/>
                </a:solidFill>
              </a:rPr>
              <a:t>nbr_enfdom</a:t>
            </a:r>
            <a:r>
              <a:rPr lang="en-US" sz="1600" dirty="0">
                <a:solidFill>
                  <a:schemeClr val="tx1"/>
                </a:solidFill>
              </a:rPr>
              <a:t> </a:t>
            </a:r>
            <a:r>
              <a:rPr lang="en-US" sz="1600" dirty="0" smtClean="0">
                <a:solidFill>
                  <a:schemeClr val="tx1"/>
                </a:solidFill>
              </a:rPr>
              <a:t>	</a:t>
            </a:r>
            <a:r>
              <a:rPr lang="en-US" sz="1600" dirty="0" err="1" smtClean="0">
                <a:solidFill>
                  <a:schemeClr val="tx1"/>
                </a:solidFill>
              </a:rPr>
              <a:t>nbr_enfind</a:t>
            </a:r>
            <a:r>
              <a:rPr lang="en-US" sz="1600" dirty="0" smtClean="0">
                <a:solidFill>
                  <a:schemeClr val="tx1"/>
                </a:solidFill>
              </a:rPr>
              <a:t>  </a:t>
            </a:r>
            <a:r>
              <a:rPr lang="en-US" sz="1600" dirty="0" err="1">
                <a:solidFill>
                  <a:schemeClr val="tx1"/>
                </a:solidFill>
              </a:rPr>
              <a:t>scorar</a:t>
            </a:r>
            <a:r>
              <a:rPr lang="en-US" sz="1600" dirty="0">
                <a:solidFill>
                  <a:schemeClr val="tx1"/>
                </a:solidFill>
              </a:rPr>
              <a:t> </a:t>
            </a:r>
            <a:r>
              <a:rPr lang="en-US" sz="1600" dirty="0" err="1">
                <a:solidFill>
                  <a:schemeClr val="tx1"/>
                </a:solidFill>
              </a:rPr>
              <a:t>scopt</a:t>
            </a:r>
            <a:r>
              <a:rPr lang="en-US" sz="1600" dirty="0">
                <a:solidFill>
                  <a:schemeClr val="tx1"/>
                </a:solidFill>
              </a:rPr>
              <a:t> </a:t>
            </a:r>
            <a:r>
              <a:rPr lang="en-US" sz="1600" dirty="0" err="1">
                <a:solidFill>
                  <a:schemeClr val="tx1"/>
                </a:solidFill>
              </a:rPr>
              <a:t>scoralt</a:t>
            </a:r>
            <a:r>
              <a:rPr lang="en-US" sz="1600" dirty="0">
                <a:solidFill>
                  <a:schemeClr val="tx1"/>
                </a:solidFill>
              </a:rPr>
              <a:t> / AGGREGATE SCALE=NONE;</a:t>
            </a:r>
          </a:p>
          <a:p>
            <a:pPr marL="0" indent="0" algn="just">
              <a:buNone/>
            </a:pPr>
            <a:r>
              <a:rPr lang="en-US" sz="1600" dirty="0" smtClean="0">
                <a:solidFill>
                  <a:schemeClr val="tx1"/>
                </a:solidFill>
              </a:rPr>
              <a:t>	run</a:t>
            </a:r>
            <a:r>
              <a:rPr lang="en-US" sz="1600" dirty="0">
                <a:solidFill>
                  <a:schemeClr val="tx1"/>
                </a:solidFill>
              </a:rPr>
              <a:t>;</a:t>
            </a:r>
            <a:endParaRPr lang="en-US" sz="1600" dirty="0" smtClean="0">
              <a:solidFill>
                <a:schemeClr val="tx1"/>
              </a:solidFill>
            </a:endParaRPr>
          </a:p>
          <a:p>
            <a:pPr algn="just"/>
            <a:r>
              <a:rPr lang="fr-FR" sz="1600" dirty="0" smtClean="0">
                <a:solidFill>
                  <a:schemeClr val="tx1"/>
                </a:solidFill>
              </a:rPr>
              <a:t>In </a:t>
            </a:r>
            <a:r>
              <a:rPr lang="fr-FR" sz="1600" dirty="0" err="1" smtClean="0">
                <a:solidFill>
                  <a:schemeClr val="tx1"/>
                </a:solidFill>
              </a:rPr>
              <a:t>our</a:t>
            </a:r>
            <a:r>
              <a:rPr lang="fr-FR" sz="1600" dirty="0" smtClean="0">
                <a:solidFill>
                  <a:schemeClr val="tx1"/>
                </a:solidFill>
              </a:rPr>
              <a:t> model, the </a:t>
            </a:r>
            <a:r>
              <a:rPr lang="fr-FR" sz="1600" dirty="0" err="1" smtClean="0">
                <a:solidFill>
                  <a:schemeClr val="tx1"/>
                </a:solidFill>
              </a:rPr>
              <a:t>presence</a:t>
            </a:r>
            <a:r>
              <a:rPr lang="fr-FR" sz="1600" dirty="0" smtClean="0">
                <a:solidFill>
                  <a:schemeClr val="tx1"/>
                </a:solidFill>
              </a:rPr>
              <a:t> of </a:t>
            </a:r>
            <a:r>
              <a:rPr lang="fr-FR" sz="1600" dirty="0" err="1" smtClean="0">
                <a:solidFill>
                  <a:schemeClr val="tx1"/>
                </a:solidFill>
              </a:rPr>
              <a:t>both</a:t>
            </a:r>
            <a:r>
              <a:rPr lang="fr-FR" sz="1600" dirty="0" smtClean="0">
                <a:solidFill>
                  <a:schemeClr val="tx1"/>
                </a:solidFill>
              </a:rPr>
              <a:t> the « patrimoine » variable and </a:t>
            </a:r>
            <a:r>
              <a:rPr lang="fr-FR" sz="1600" dirty="0" err="1" smtClean="0">
                <a:solidFill>
                  <a:schemeClr val="tx1"/>
                </a:solidFill>
              </a:rPr>
              <a:t>especially</a:t>
            </a:r>
            <a:r>
              <a:rPr lang="fr-FR" sz="1600" dirty="0" smtClean="0">
                <a:solidFill>
                  <a:schemeClr val="tx1"/>
                </a:solidFill>
              </a:rPr>
              <a:t> of the </a:t>
            </a:r>
            <a:r>
              <a:rPr lang="fr-FR" sz="1600" dirty="0" err="1" smtClean="0">
                <a:solidFill>
                  <a:schemeClr val="tx1"/>
                </a:solidFill>
              </a:rPr>
              <a:t>three</a:t>
            </a:r>
            <a:r>
              <a:rPr lang="fr-FR" sz="1600" dirty="0" smtClean="0">
                <a:solidFill>
                  <a:schemeClr val="tx1"/>
                </a:solidFill>
              </a:rPr>
              <a:t> </a:t>
            </a:r>
            <a:r>
              <a:rPr lang="fr-FR" sz="1600" dirty="0" err="1" smtClean="0">
                <a:solidFill>
                  <a:schemeClr val="tx1"/>
                </a:solidFill>
              </a:rPr>
              <a:t>continuous</a:t>
            </a:r>
            <a:r>
              <a:rPr lang="fr-FR" sz="1600" dirty="0" smtClean="0">
                <a:solidFill>
                  <a:schemeClr val="tx1"/>
                </a:solidFill>
              </a:rPr>
              <a:t> scores </a:t>
            </a:r>
            <a:r>
              <a:rPr lang="fr-FR" sz="1600" dirty="0" err="1" smtClean="0">
                <a:solidFill>
                  <a:schemeClr val="tx1"/>
                </a:solidFill>
              </a:rPr>
              <a:t>means</a:t>
            </a:r>
            <a:r>
              <a:rPr lang="fr-FR" sz="1600" dirty="0" smtClean="0">
                <a:solidFill>
                  <a:schemeClr val="tx1"/>
                </a:solidFill>
              </a:rPr>
              <a:t> </a:t>
            </a:r>
            <a:r>
              <a:rPr lang="fr-FR" sz="1600" dirty="0" err="1" smtClean="0">
                <a:solidFill>
                  <a:schemeClr val="tx1"/>
                </a:solidFill>
              </a:rPr>
              <a:t>that</a:t>
            </a:r>
            <a:r>
              <a:rPr lang="fr-FR" sz="1600" dirty="0" smtClean="0">
                <a:solidFill>
                  <a:schemeClr val="tx1"/>
                </a:solidFill>
              </a:rPr>
              <a:t> </a:t>
            </a:r>
            <a:r>
              <a:rPr lang="fr-FR" sz="1600" dirty="0" err="1" smtClean="0">
                <a:solidFill>
                  <a:schemeClr val="tx1"/>
                </a:solidFill>
              </a:rPr>
              <a:t>we</a:t>
            </a:r>
            <a:r>
              <a:rPr lang="fr-FR" sz="1600" dirty="0" smtClean="0">
                <a:solidFill>
                  <a:schemeClr val="tx1"/>
                </a:solidFill>
              </a:rPr>
              <a:t> have a lot of </a:t>
            </a:r>
            <a:r>
              <a:rPr lang="fr-FR" sz="1600" dirty="0" err="1" smtClean="0">
                <a:solidFill>
                  <a:schemeClr val="tx1"/>
                </a:solidFill>
              </a:rPr>
              <a:t>different</a:t>
            </a:r>
            <a:r>
              <a:rPr lang="fr-FR" sz="1600" dirty="0" smtClean="0">
                <a:solidFill>
                  <a:schemeClr val="tx1"/>
                </a:solidFill>
              </a:rPr>
              <a:t> values for </a:t>
            </a:r>
            <a:r>
              <a:rPr lang="fr-FR" sz="1600" dirty="0" err="1" smtClean="0">
                <a:solidFill>
                  <a:schemeClr val="tx1"/>
                </a:solidFill>
              </a:rPr>
              <a:t>this</a:t>
            </a:r>
            <a:r>
              <a:rPr lang="fr-FR" sz="1600" dirty="0" smtClean="0">
                <a:solidFill>
                  <a:schemeClr val="tx1"/>
                </a:solidFill>
              </a:rPr>
              <a:t> last variables. </a:t>
            </a:r>
            <a:r>
              <a:rPr lang="fr-FR" sz="1600" dirty="0" err="1" smtClean="0">
                <a:solidFill>
                  <a:schemeClr val="tx1"/>
                </a:solidFill>
              </a:rPr>
              <a:t>Hence</a:t>
            </a:r>
            <a:r>
              <a:rPr lang="fr-FR" sz="1600" dirty="0" smtClean="0">
                <a:solidFill>
                  <a:schemeClr val="tx1"/>
                </a:solidFill>
              </a:rPr>
              <a:t>, the </a:t>
            </a:r>
            <a:r>
              <a:rPr lang="fr-FR" sz="1600" dirty="0" err="1" smtClean="0">
                <a:solidFill>
                  <a:schemeClr val="tx1"/>
                </a:solidFill>
              </a:rPr>
              <a:t>deviance</a:t>
            </a:r>
            <a:r>
              <a:rPr lang="fr-FR" sz="1600" dirty="0" smtClean="0">
                <a:solidFill>
                  <a:schemeClr val="tx1"/>
                </a:solidFill>
              </a:rPr>
              <a:t> test </a:t>
            </a:r>
            <a:r>
              <a:rPr lang="fr-FR" sz="1600" dirty="0" err="1" smtClean="0">
                <a:solidFill>
                  <a:schemeClr val="tx1"/>
                </a:solidFill>
              </a:rPr>
              <a:t>is</a:t>
            </a:r>
            <a:r>
              <a:rPr lang="fr-FR" sz="1600" dirty="0" smtClean="0">
                <a:solidFill>
                  <a:schemeClr val="tx1"/>
                </a:solidFill>
              </a:rPr>
              <a:t> not </a:t>
            </a:r>
            <a:r>
              <a:rPr lang="fr-FR" sz="1600" dirty="0" err="1" smtClean="0">
                <a:solidFill>
                  <a:schemeClr val="tx1"/>
                </a:solidFill>
              </a:rPr>
              <a:t>likely</a:t>
            </a:r>
            <a:r>
              <a:rPr lang="fr-FR" sz="1600" dirty="0" smtClean="0">
                <a:solidFill>
                  <a:schemeClr val="tx1"/>
                </a:solidFill>
              </a:rPr>
              <a:t> to </a:t>
            </a:r>
            <a:r>
              <a:rPr lang="fr-FR" sz="1600" dirty="0" err="1" smtClean="0">
                <a:solidFill>
                  <a:schemeClr val="tx1"/>
                </a:solidFill>
              </a:rPr>
              <a:t>be</a:t>
            </a:r>
            <a:r>
              <a:rPr lang="fr-FR" sz="1600" dirty="0" smtClean="0">
                <a:solidFill>
                  <a:schemeClr val="tx1"/>
                </a:solidFill>
              </a:rPr>
              <a:t> of a high </a:t>
            </a:r>
            <a:r>
              <a:rPr lang="fr-FR" sz="1600" dirty="0" err="1" smtClean="0">
                <a:solidFill>
                  <a:schemeClr val="tx1"/>
                </a:solidFill>
              </a:rPr>
              <a:t>quality</a:t>
            </a:r>
            <a:r>
              <a:rPr lang="fr-FR" sz="1600" dirty="0" smtClean="0">
                <a:solidFill>
                  <a:schemeClr val="tx1"/>
                </a:solidFill>
              </a:rPr>
              <a:t>. </a:t>
            </a:r>
            <a:endParaRPr lang="fr-FR" sz="1600" dirty="0">
              <a:solidFill>
                <a:schemeClr val="tx1"/>
              </a:solidFill>
            </a:endParaRPr>
          </a:p>
          <a:p>
            <a:pPr algn="just"/>
            <a:endParaRPr lang="fr-FR" sz="1600" dirty="0">
              <a:solidFill>
                <a:schemeClr val="tx1"/>
              </a:solidFill>
            </a:endParaRPr>
          </a:p>
          <a:p>
            <a:pPr marL="0" indent="0">
              <a:buNone/>
            </a:pPr>
            <a:endParaRPr lang="en-US" dirty="0"/>
          </a:p>
        </p:txBody>
      </p:sp>
      <p:graphicFrame>
        <p:nvGraphicFramePr>
          <p:cNvPr id="4" name="Tableau 3"/>
          <p:cNvGraphicFramePr>
            <a:graphicFrameLocks noGrp="1"/>
          </p:cNvGraphicFramePr>
          <p:nvPr>
            <p:extLst>
              <p:ext uri="{D42A27DB-BD31-4B8C-83A1-F6EECF244321}">
                <p14:modId xmlns:p14="http://schemas.microsoft.com/office/powerpoint/2010/main" val="1531959536"/>
              </p:ext>
            </p:extLst>
          </p:nvPr>
        </p:nvGraphicFramePr>
        <p:xfrm>
          <a:off x="467544" y="4037772"/>
          <a:ext cx="8229600" cy="2004628"/>
        </p:xfrm>
        <a:graphic>
          <a:graphicData uri="http://schemas.openxmlformats.org/drawingml/2006/table">
            <a:tbl>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405574">
                <a:tc gridSpan="5">
                  <a:txBody>
                    <a:bodyPr/>
                    <a:lstStyle/>
                    <a:p>
                      <a:pPr fontAlgn="t"/>
                      <a:r>
                        <a:rPr lang="fr-FR" b="0" i="0" dirty="0">
                          <a:solidFill>
                            <a:srgbClr val="000000"/>
                          </a:solidFill>
                          <a:effectLst/>
                          <a:latin typeface="Arial"/>
                        </a:rPr>
                        <a:t>Statistique d'adéquation de la </a:t>
                      </a:r>
                      <a:r>
                        <a:rPr lang="fr-FR" b="0" i="0" dirty="0" smtClean="0">
                          <a:solidFill>
                            <a:srgbClr val="000000"/>
                          </a:solidFill>
                          <a:effectLst/>
                          <a:latin typeface="Arial"/>
                        </a:rPr>
                        <a:t>déviance et </a:t>
                      </a:r>
                      <a:r>
                        <a:rPr lang="fr-FR" b="0" i="0" dirty="0">
                          <a:solidFill>
                            <a:srgbClr val="000000"/>
                          </a:solidFill>
                          <a:effectLst/>
                          <a:latin typeface="Arial"/>
                        </a:rPr>
                        <a:t>de Pearson</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77582">
                <a:tc>
                  <a:txBody>
                    <a:bodyPr/>
                    <a:lstStyle/>
                    <a:p>
                      <a:pPr fontAlgn="t"/>
                      <a:r>
                        <a:rPr lang="en-US" b="0" i="0">
                          <a:solidFill>
                            <a:srgbClr val="000000"/>
                          </a:solidFill>
                          <a:effectLst/>
                          <a:latin typeface="Arial"/>
                        </a:rPr>
                        <a:t>Critère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err="1">
                          <a:solidFill>
                            <a:srgbClr val="000000"/>
                          </a:solidFill>
                          <a:effectLst/>
                          <a:latin typeface="Arial"/>
                        </a:rPr>
                        <a:t>Valeur</a:t>
                      </a:r>
                      <a:endParaRPr lang="en-US" b="0" i="0" dirty="0">
                        <a:solidFill>
                          <a:srgbClr val="000000"/>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DDL</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Valeur/DDL</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Pr &gt; Khi-2</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1"/>
                  </a:ext>
                </a:extLst>
              </a:tr>
              <a:tr h="477582">
                <a:tc>
                  <a:txBody>
                    <a:bodyPr/>
                    <a:lstStyle/>
                    <a:p>
                      <a:pPr fontAlgn="t"/>
                      <a:r>
                        <a:rPr lang="en-US" b="0" i="0" dirty="0" err="1" smtClean="0">
                          <a:solidFill>
                            <a:srgbClr val="000000"/>
                          </a:solidFill>
                          <a:effectLst/>
                          <a:latin typeface="Arial"/>
                        </a:rPr>
                        <a:t>Ecart</a:t>
                      </a:r>
                      <a:r>
                        <a:rPr lang="en-US" b="0" i="0" dirty="0" smtClean="0">
                          <a:solidFill>
                            <a:srgbClr val="000000"/>
                          </a:solidFill>
                          <a:effectLst/>
                          <a:latin typeface="Arial"/>
                        </a:rPr>
                        <a:t> (deviance)</a:t>
                      </a:r>
                      <a:endParaRPr lang="en-US" b="0" i="0" dirty="0">
                        <a:solidFill>
                          <a:srgbClr val="000000"/>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a:solidFill>
                            <a:srgbClr val="000000"/>
                          </a:solidFill>
                          <a:effectLst/>
                          <a:latin typeface="Arial"/>
                        </a:rPr>
                        <a:t>4261.7811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3589</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1.1875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a:solidFill>
                            <a:srgbClr val="000000"/>
                          </a:solidFill>
                          <a:effectLst/>
                          <a:latin typeface="Arial"/>
                        </a:rPr>
                        <a:t>&lt;.0001</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2"/>
                  </a:ext>
                </a:extLst>
              </a:tr>
              <a:tr h="477582">
                <a:tc>
                  <a:txBody>
                    <a:bodyPr/>
                    <a:lstStyle/>
                    <a:p>
                      <a:pPr fontAlgn="t"/>
                      <a:r>
                        <a:rPr lang="en-US" b="0" i="0" dirty="0">
                          <a:solidFill>
                            <a:srgbClr val="000000"/>
                          </a:solidFill>
                          <a:effectLst/>
                          <a:latin typeface="Arial"/>
                        </a:rPr>
                        <a:t>Pearson</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3660.1766</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3589</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1.0198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a:rPr>
                        <a:t>0.1998</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0003"/>
                  </a:ext>
                </a:extLst>
              </a:tr>
            </a:tbl>
          </a:graphicData>
        </a:graphic>
      </p:graphicFrame>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576" y="6029463"/>
            <a:ext cx="1403648" cy="828537"/>
          </a:xfrm>
          <a:prstGeom prst="rect">
            <a:avLst/>
          </a:prstGeom>
        </p:spPr>
      </p:pic>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2320" y="-142311"/>
            <a:ext cx="1547664" cy="690991"/>
          </a:xfrm>
          <a:prstGeom prst="rect">
            <a:avLst/>
          </a:prstGeom>
        </p:spPr>
      </p:pic>
      <p:sp>
        <p:nvSpPr>
          <p:cNvPr id="8" name="ZoneTexte 7"/>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37803871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504056"/>
          </a:xfrm>
        </p:spPr>
        <p:txBody>
          <a:bodyPr/>
          <a:lstStyle/>
          <a:p>
            <a:pPr algn="just">
              <a:lnSpc>
                <a:spcPct val="100000"/>
              </a:lnSpc>
            </a:pPr>
            <a:r>
              <a:rPr lang="en-US" sz="2400" dirty="0">
                <a:latin typeface="+mj-lt"/>
              </a:rPr>
              <a:t>Analysis of Maximum Likelihood </a:t>
            </a:r>
            <a:r>
              <a:rPr lang="en-US" sz="2400" dirty="0" smtClean="0">
                <a:latin typeface="+mj-lt"/>
              </a:rPr>
              <a:t>estimates</a:t>
            </a:r>
            <a:r>
              <a:rPr lang="fr-FR" sz="2400" dirty="0" smtClean="0">
                <a:latin typeface="+mj-lt"/>
              </a:rPr>
              <a:t> (III)</a:t>
            </a:r>
            <a:endParaRPr lang="en-US" sz="2400" dirty="0">
              <a:latin typeface="+mj-lt"/>
            </a:endParaRPr>
          </a:p>
        </p:txBody>
      </p:sp>
      <p:sp>
        <p:nvSpPr>
          <p:cNvPr id="3" name="Espace réservé du contenu 2"/>
          <p:cNvSpPr>
            <a:spLocks noGrp="1"/>
          </p:cNvSpPr>
          <p:nvPr>
            <p:ph idx="1"/>
          </p:nvPr>
        </p:nvSpPr>
        <p:spPr>
          <a:xfrm>
            <a:off x="0" y="620688"/>
            <a:ext cx="9144000" cy="5850427"/>
          </a:xfrm>
        </p:spPr>
        <p:txBody>
          <a:bodyPr>
            <a:normAutofit/>
          </a:bodyPr>
          <a:lstStyle/>
          <a:p>
            <a:pPr algn="just">
              <a:lnSpc>
                <a:spcPct val="150000"/>
              </a:lnSpc>
              <a:spcAft>
                <a:spcPts val="600"/>
              </a:spcAft>
            </a:pPr>
            <a:r>
              <a:rPr lang="fr-FR" sz="1800" dirty="0" smtClean="0">
                <a:solidFill>
                  <a:schemeClr val="tx1"/>
                </a:solidFill>
              </a:rPr>
              <a:t>As </a:t>
            </a:r>
            <a:r>
              <a:rPr lang="fr-FR" sz="1800" dirty="0" err="1" smtClean="0">
                <a:solidFill>
                  <a:schemeClr val="tx1"/>
                </a:solidFill>
              </a:rPr>
              <a:t>it</a:t>
            </a:r>
            <a:r>
              <a:rPr lang="fr-FR" sz="1800" dirty="0" smtClean="0">
                <a:solidFill>
                  <a:schemeClr val="tx1"/>
                </a:solidFill>
              </a:rPr>
              <a:t> </a:t>
            </a:r>
            <a:r>
              <a:rPr lang="fr-FR" sz="1800" dirty="0" err="1" smtClean="0">
                <a:solidFill>
                  <a:schemeClr val="tx1"/>
                </a:solidFill>
              </a:rPr>
              <a:t>is</a:t>
            </a:r>
            <a:r>
              <a:rPr lang="fr-FR" sz="1800" dirty="0" smtClean="0">
                <a:solidFill>
                  <a:schemeClr val="tx1"/>
                </a:solidFill>
              </a:rPr>
              <a:t> </a:t>
            </a:r>
            <a:r>
              <a:rPr lang="fr-FR" sz="1800" dirty="0" err="1" smtClean="0">
                <a:solidFill>
                  <a:schemeClr val="tx1"/>
                </a:solidFill>
              </a:rPr>
              <a:t>common</a:t>
            </a:r>
            <a:r>
              <a:rPr lang="fr-FR" sz="1800" dirty="0" smtClean="0">
                <a:solidFill>
                  <a:schemeClr val="tx1"/>
                </a:solidFill>
              </a:rPr>
              <a:t> in </a:t>
            </a:r>
            <a:r>
              <a:rPr lang="fr-FR" sz="1800" dirty="0" err="1" smtClean="0">
                <a:solidFill>
                  <a:schemeClr val="tx1"/>
                </a:solidFill>
              </a:rPr>
              <a:t>economics</a:t>
            </a:r>
            <a:r>
              <a:rPr lang="fr-FR" sz="1800" dirty="0" smtClean="0">
                <a:solidFill>
                  <a:schemeClr val="tx1"/>
                </a:solidFill>
              </a:rPr>
              <a:t> to deal </a:t>
            </a:r>
            <a:r>
              <a:rPr lang="fr-FR" sz="1800" dirty="0" err="1" smtClean="0">
                <a:solidFill>
                  <a:schemeClr val="tx1"/>
                </a:solidFill>
              </a:rPr>
              <a:t>with</a:t>
            </a:r>
            <a:r>
              <a:rPr lang="fr-FR" sz="1800" dirty="0" smtClean="0">
                <a:solidFill>
                  <a:schemeClr val="tx1"/>
                </a:solidFill>
              </a:rPr>
              <a:t> </a:t>
            </a:r>
            <a:r>
              <a:rPr lang="fr-FR" sz="1800" dirty="0" err="1" smtClean="0">
                <a:solidFill>
                  <a:schemeClr val="tx1"/>
                </a:solidFill>
              </a:rPr>
              <a:t>continuous</a:t>
            </a:r>
            <a:r>
              <a:rPr lang="fr-FR" sz="1800" dirty="0" smtClean="0">
                <a:solidFill>
                  <a:schemeClr val="tx1"/>
                </a:solidFill>
              </a:rPr>
              <a:t> variables, </a:t>
            </a:r>
            <a:r>
              <a:rPr lang="en-US" sz="1800" dirty="0" smtClean="0">
                <a:solidFill>
                  <a:schemeClr val="tx1"/>
                </a:solidFill>
              </a:rPr>
              <a:t>neither the </a:t>
            </a:r>
            <a:r>
              <a:rPr lang="en-US" sz="1800" dirty="0">
                <a:solidFill>
                  <a:schemeClr val="tx1"/>
                </a:solidFill>
              </a:rPr>
              <a:t>deviance nor the Pearson chi-square will have true chi-square distributions. </a:t>
            </a:r>
            <a:r>
              <a:rPr lang="en-US" sz="1800" dirty="0" smtClean="0">
                <a:solidFill>
                  <a:schemeClr val="tx1"/>
                </a:solidFill>
              </a:rPr>
              <a:t>We may prefer to use the Hosmer </a:t>
            </a:r>
            <a:r>
              <a:rPr lang="en-US" sz="1800" dirty="0">
                <a:solidFill>
                  <a:schemeClr val="tx1"/>
                </a:solidFill>
              </a:rPr>
              <a:t>and </a:t>
            </a:r>
            <a:r>
              <a:rPr lang="en-US" sz="1800" dirty="0" err="1">
                <a:solidFill>
                  <a:schemeClr val="tx1"/>
                </a:solidFill>
              </a:rPr>
              <a:t>Lemeshow</a:t>
            </a:r>
            <a:r>
              <a:rPr lang="en-US" sz="1800" dirty="0">
                <a:solidFill>
                  <a:schemeClr val="tx1"/>
                </a:solidFill>
              </a:rPr>
              <a:t> </a:t>
            </a:r>
            <a:r>
              <a:rPr lang="en-US" sz="1800" dirty="0" smtClean="0">
                <a:solidFill>
                  <a:schemeClr val="tx1"/>
                </a:solidFill>
              </a:rPr>
              <a:t>test (2000) that </a:t>
            </a:r>
            <a:r>
              <a:rPr lang="en-US" sz="1800" dirty="0">
                <a:solidFill>
                  <a:schemeClr val="tx1"/>
                </a:solidFill>
              </a:rPr>
              <a:t>has rapidly </a:t>
            </a:r>
            <a:r>
              <a:rPr lang="en-US" sz="1800" dirty="0" smtClean="0">
                <a:solidFill>
                  <a:schemeClr val="tx1"/>
                </a:solidFill>
              </a:rPr>
              <a:t>gained widespread </a:t>
            </a:r>
            <a:r>
              <a:rPr lang="en-US" sz="1800" dirty="0">
                <a:solidFill>
                  <a:schemeClr val="tx1"/>
                </a:solidFill>
              </a:rPr>
              <a:t>use. </a:t>
            </a:r>
            <a:endParaRPr lang="en-US" sz="1800" dirty="0" smtClean="0">
              <a:solidFill>
                <a:schemeClr val="tx1"/>
              </a:solidFill>
            </a:endParaRPr>
          </a:p>
          <a:p>
            <a:pPr algn="just">
              <a:lnSpc>
                <a:spcPct val="150000"/>
              </a:lnSpc>
              <a:spcAft>
                <a:spcPts val="600"/>
              </a:spcAft>
            </a:pPr>
            <a:r>
              <a:rPr lang="en-US" sz="1800" dirty="0" smtClean="0">
                <a:solidFill>
                  <a:schemeClr val="tx1"/>
                </a:solidFill>
              </a:rPr>
              <a:t>It </a:t>
            </a:r>
            <a:r>
              <a:rPr lang="en-US" sz="1800" dirty="0">
                <a:solidFill>
                  <a:schemeClr val="tx1"/>
                </a:solidFill>
              </a:rPr>
              <a:t>may be implemented in LOGISTIC with the LACKFIT option in </a:t>
            </a:r>
            <a:r>
              <a:rPr lang="en-US" sz="1800" dirty="0" smtClean="0">
                <a:solidFill>
                  <a:schemeClr val="tx1"/>
                </a:solidFill>
              </a:rPr>
              <a:t>the MODEL </a:t>
            </a:r>
            <a:r>
              <a:rPr lang="en-US" sz="1800" dirty="0">
                <a:solidFill>
                  <a:schemeClr val="tx1"/>
                </a:solidFill>
              </a:rPr>
              <a:t>statement.</a:t>
            </a:r>
            <a:endParaRPr lang="fr-FR" sz="1800" dirty="0" smtClean="0">
              <a:solidFill>
                <a:schemeClr val="tx1"/>
              </a:solidFill>
            </a:endParaRPr>
          </a:p>
          <a:p>
            <a:pPr algn="just">
              <a:lnSpc>
                <a:spcPct val="150000"/>
              </a:lnSpc>
              <a:spcAft>
                <a:spcPts val="600"/>
              </a:spcAft>
            </a:pPr>
            <a:r>
              <a:rPr lang="en-US" sz="1800" dirty="0" smtClean="0">
                <a:solidFill>
                  <a:schemeClr val="tx1"/>
                </a:solidFill>
              </a:rPr>
              <a:t>The </a:t>
            </a:r>
            <a:r>
              <a:rPr lang="en-US" sz="1800" dirty="0">
                <a:solidFill>
                  <a:schemeClr val="tx1"/>
                </a:solidFill>
              </a:rPr>
              <a:t>Hosmer-</a:t>
            </a:r>
            <a:r>
              <a:rPr lang="en-US" sz="1800" dirty="0" err="1">
                <a:solidFill>
                  <a:schemeClr val="tx1"/>
                </a:solidFill>
              </a:rPr>
              <a:t>Lemeshow</a:t>
            </a:r>
            <a:r>
              <a:rPr lang="en-US" sz="1800" dirty="0">
                <a:solidFill>
                  <a:schemeClr val="tx1"/>
                </a:solidFill>
              </a:rPr>
              <a:t> (HL) statistic is calculated </a:t>
            </a:r>
            <a:r>
              <a:rPr lang="en-US" sz="1800" dirty="0" smtClean="0">
                <a:solidFill>
                  <a:schemeClr val="tx1"/>
                </a:solidFill>
              </a:rPr>
              <a:t>by generating the </a:t>
            </a:r>
            <a:r>
              <a:rPr lang="en-US" sz="1800" dirty="0">
                <a:solidFill>
                  <a:schemeClr val="tx1"/>
                </a:solidFill>
              </a:rPr>
              <a:t>predicted probabilities </a:t>
            </a:r>
            <a:r>
              <a:rPr lang="en-US" sz="1800" dirty="0" smtClean="0">
                <a:solidFill>
                  <a:schemeClr val="tx1"/>
                </a:solidFill>
              </a:rPr>
              <a:t>by the model for </a:t>
            </a:r>
            <a:r>
              <a:rPr lang="en-US" sz="1800" dirty="0">
                <a:solidFill>
                  <a:schemeClr val="tx1"/>
                </a:solidFill>
              </a:rPr>
              <a:t>all observations. These </a:t>
            </a:r>
            <a:r>
              <a:rPr lang="en-US" sz="1800" dirty="0" smtClean="0">
                <a:solidFill>
                  <a:schemeClr val="tx1"/>
                </a:solidFill>
              </a:rPr>
              <a:t>are sorted </a:t>
            </a:r>
            <a:r>
              <a:rPr lang="en-US" sz="1800" dirty="0">
                <a:solidFill>
                  <a:schemeClr val="tx1"/>
                </a:solidFill>
              </a:rPr>
              <a:t>by size, and then grouped into </a:t>
            </a:r>
            <a:r>
              <a:rPr lang="en-US" sz="1800" dirty="0" smtClean="0">
                <a:solidFill>
                  <a:schemeClr val="tx1"/>
                </a:solidFill>
              </a:rPr>
              <a:t>10 </a:t>
            </a:r>
            <a:r>
              <a:rPr lang="en-US" sz="1800" dirty="0">
                <a:solidFill>
                  <a:schemeClr val="tx1"/>
                </a:solidFill>
              </a:rPr>
              <a:t>intervals. Within each interval, </a:t>
            </a:r>
            <a:r>
              <a:rPr lang="en-US" sz="1800" dirty="0" smtClean="0">
                <a:solidFill>
                  <a:schemeClr val="tx1"/>
                </a:solidFill>
              </a:rPr>
              <a:t>the expected </a:t>
            </a:r>
            <a:r>
              <a:rPr lang="en-US" sz="1800" dirty="0">
                <a:solidFill>
                  <a:schemeClr val="tx1"/>
                </a:solidFill>
              </a:rPr>
              <a:t>number of events is obtained by adding up the predicted probabilities. </a:t>
            </a:r>
            <a:endParaRPr lang="en-US" sz="1800" dirty="0" smtClean="0">
              <a:solidFill>
                <a:schemeClr val="tx1"/>
              </a:solidFill>
            </a:endParaRPr>
          </a:p>
          <a:p>
            <a:pPr marL="0" indent="0">
              <a:buNone/>
            </a:pPr>
            <a:endParaRPr lang="en-US" dirty="0"/>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451" y="6163338"/>
            <a:ext cx="1403648" cy="828537"/>
          </a:xfrm>
          <a:prstGeom prst="rect">
            <a:avLst/>
          </a:prstGeom>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76456" y="0"/>
            <a:ext cx="1547664" cy="690991"/>
          </a:xfrm>
          <a:prstGeom prst="rect">
            <a:avLst/>
          </a:prstGeom>
        </p:spPr>
      </p:pic>
      <p:sp>
        <p:nvSpPr>
          <p:cNvPr id="9" name="ZoneTexte 8"/>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34483245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504056"/>
          </a:xfrm>
        </p:spPr>
        <p:txBody>
          <a:bodyPr/>
          <a:lstStyle/>
          <a:p>
            <a:pPr algn="just">
              <a:lnSpc>
                <a:spcPct val="100000"/>
              </a:lnSpc>
            </a:pPr>
            <a:r>
              <a:rPr lang="en-US" sz="2400" dirty="0">
                <a:latin typeface="+mj-lt"/>
              </a:rPr>
              <a:t>Analysis of Maximum Likelihood </a:t>
            </a:r>
            <a:r>
              <a:rPr lang="en-US" sz="2400" dirty="0" smtClean="0">
                <a:latin typeface="+mj-lt"/>
              </a:rPr>
              <a:t>estimates</a:t>
            </a:r>
            <a:r>
              <a:rPr lang="fr-FR" sz="2400" dirty="0" smtClean="0">
                <a:latin typeface="+mj-lt"/>
              </a:rPr>
              <a:t> (III)</a:t>
            </a:r>
            <a:endParaRPr lang="en-US" sz="2400" dirty="0">
              <a:latin typeface="+mj-lt"/>
            </a:endParaRPr>
          </a:p>
        </p:txBody>
      </p:sp>
      <p:sp>
        <p:nvSpPr>
          <p:cNvPr id="3" name="Espace réservé du contenu 2"/>
          <p:cNvSpPr>
            <a:spLocks noGrp="1"/>
          </p:cNvSpPr>
          <p:nvPr>
            <p:ph idx="1"/>
          </p:nvPr>
        </p:nvSpPr>
        <p:spPr>
          <a:xfrm>
            <a:off x="0" y="620688"/>
            <a:ext cx="9144000" cy="5850427"/>
          </a:xfrm>
        </p:spPr>
        <p:txBody>
          <a:bodyPr>
            <a:normAutofit/>
          </a:bodyPr>
          <a:lstStyle/>
          <a:p>
            <a:pPr algn="just">
              <a:lnSpc>
                <a:spcPct val="150000"/>
              </a:lnSpc>
              <a:spcAft>
                <a:spcPts val="600"/>
              </a:spcAft>
            </a:pPr>
            <a:r>
              <a:rPr lang="en-US" sz="1800" dirty="0" smtClean="0">
                <a:solidFill>
                  <a:schemeClr val="tx1"/>
                </a:solidFill>
              </a:rPr>
              <a:t>These </a:t>
            </a:r>
            <a:r>
              <a:rPr lang="en-US" sz="1800" dirty="0">
                <a:solidFill>
                  <a:schemeClr val="tx1"/>
                </a:solidFill>
              </a:rPr>
              <a:t>expected frequencies are compared with </a:t>
            </a:r>
            <a:r>
              <a:rPr lang="en-US" sz="1800" dirty="0" smtClean="0">
                <a:solidFill>
                  <a:schemeClr val="tx1"/>
                </a:solidFill>
              </a:rPr>
              <a:t>observed frequencies </a:t>
            </a:r>
            <a:r>
              <a:rPr lang="en-US" sz="1800" dirty="0">
                <a:solidFill>
                  <a:schemeClr val="tx1"/>
                </a:solidFill>
              </a:rPr>
              <a:t>by the conventional Pearson chi-square statistic. The degrees of freedom is </a:t>
            </a:r>
            <a:r>
              <a:rPr lang="en-US" sz="1800" dirty="0" smtClean="0">
                <a:solidFill>
                  <a:schemeClr val="tx1"/>
                </a:solidFill>
              </a:rPr>
              <a:t>the number </a:t>
            </a:r>
            <a:r>
              <a:rPr lang="en-US" sz="1800" dirty="0">
                <a:solidFill>
                  <a:schemeClr val="tx1"/>
                </a:solidFill>
              </a:rPr>
              <a:t>of intervals minus 2. </a:t>
            </a:r>
            <a:endParaRPr lang="en-US" sz="1800" dirty="0" smtClean="0">
              <a:solidFill>
                <a:schemeClr val="tx1"/>
              </a:solidFill>
            </a:endParaRPr>
          </a:p>
          <a:p>
            <a:pPr algn="just">
              <a:lnSpc>
                <a:spcPct val="150000"/>
              </a:lnSpc>
              <a:spcAft>
                <a:spcPts val="600"/>
              </a:spcAft>
            </a:pPr>
            <a:r>
              <a:rPr lang="en-US" sz="1800" dirty="0" smtClean="0">
                <a:solidFill>
                  <a:schemeClr val="tx1"/>
                </a:solidFill>
              </a:rPr>
              <a:t>A </a:t>
            </a:r>
            <a:r>
              <a:rPr lang="en-US" sz="1800" dirty="0">
                <a:solidFill>
                  <a:schemeClr val="tx1"/>
                </a:solidFill>
              </a:rPr>
              <a:t>high </a:t>
            </a:r>
            <a:r>
              <a:rPr lang="en-US" sz="1800" dirty="0" smtClean="0">
                <a:solidFill>
                  <a:schemeClr val="tx1"/>
                </a:solidFill>
              </a:rPr>
              <a:t>p-value indicates </a:t>
            </a:r>
            <a:r>
              <a:rPr lang="en-US" sz="1800" dirty="0">
                <a:solidFill>
                  <a:schemeClr val="tx1"/>
                </a:solidFill>
              </a:rPr>
              <a:t>that the </a:t>
            </a:r>
            <a:r>
              <a:rPr lang="en-US" sz="1800" dirty="0" smtClean="0">
                <a:solidFill>
                  <a:schemeClr val="tx1"/>
                </a:solidFill>
              </a:rPr>
              <a:t>fitted model </a:t>
            </a:r>
            <a:r>
              <a:rPr lang="en-US" sz="1800" dirty="0">
                <a:solidFill>
                  <a:schemeClr val="tx1"/>
                </a:solidFill>
              </a:rPr>
              <a:t>cannot be rejected and leads to the conclusion that the model fits well. That is, it </a:t>
            </a:r>
            <a:r>
              <a:rPr lang="en-US" sz="1800" dirty="0" smtClean="0">
                <a:solidFill>
                  <a:schemeClr val="tx1"/>
                </a:solidFill>
              </a:rPr>
              <a:t>can’t be </a:t>
            </a:r>
            <a:r>
              <a:rPr lang="en-US" sz="1800" dirty="0">
                <a:solidFill>
                  <a:schemeClr val="tx1"/>
                </a:solidFill>
              </a:rPr>
              <a:t>significantly improved by adding non-</a:t>
            </a:r>
            <a:r>
              <a:rPr lang="en-US" sz="1800" dirty="0" err="1">
                <a:solidFill>
                  <a:schemeClr val="tx1"/>
                </a:solidFill>
              </a:rPr>
              <a:t>linearities</a:t>
            </a:r>
            <a:r>
              <a:rPr lang="en-US" sz="1800" dirty="0">
                <a:solidFill>
                  <a:schemeClr val="tx1"/>
                </a:solidFill>
              </a:rPr>
              <a:t> and/or interactions</a:t>
            </a:r>
            <a:r>
              <a:rPr lang="en-US" sz="1800" dirty="0" smtClean="0">
                <a:solidFill>
                  <a:schemeClr val="tx1"/>
                </a:solidFill>
              </a:rPr>
              <a:t>.</a:t>
            </a:r>
          </a:p>
          <a:p>
            <a:pPr algn="just">
              <a:lnSpc>
                <a:spcPct val="150000"/>
              </a:lnSpc>
              <a:spcAft>
                <a:spcPts val="600"/>
              </a:spcAft>
            </a:pPr>
            <a:r>
              <a:rPr lang="fr-FR" sz="1800" dirty="0" smtClean="0">
                <a:solidFill>
                  <a:schemeClr val="tx1"/>
                </a:solidFill>
              </a:rPr>
              <a:t>In </a:t>
            </a:r>
            <a:r>
              <a:rPr lang="fr-FR" sz="1800" dirty="0" err="1" smtClean="0">
                <a:solidFill>
                  <a:schemeClr val="tx1"/>
                </a:solidFill>
              </a:rPr>
              <a:t>this</a:t>
            </a:r>
            <a:r>
              <a:rPr lang="fr-FR" sz="1800" dirty="0" smtClean="0">
                <a:solidFill>
                  <a:schemeClr val="tx1"/>
                </a:solidFill>
              </a:rPr>
              <a:t> case, the p-value </a:t>
            </a:r>
            <a:r>
              <a:rPr lang="fr-FR" sz="1800" dirty="0" err="1" smtClean="0">
                <a:solidFill>
                  <a:schemeClr val="tx1"/>
                </a:solidFill>
              </a:rPr>
              <a:t>is</a:t>
            </a:r>
            <a:r>
              <a:rPr lang="fr-FR" sz="1800" dirty="0" smtClean="0">
                <a:solidFill>
                  <a:schemeClr val="tx1"/>
                </a:solidFill>
              </a:rPr>
              <a:t> not </a:t>
            </a:r>
            <a:r>
              <a:rPr lang="fr-FR" sz="1800" dirty="0" err="1" smtClean="0">
                <a:solidFill>
                  <a:schemeClr val="tx1"/>
                </a:solidFill>
              </a:rPr>
              <a:t>so</a:t>
            </a:r>
            <a:r>
              <a:rPr lang="fr-FR" sz="1800" dirty="0" smtClean="0">
                <a:solidFill>
                  <a:schemeClr val="tx1"/>
                </a:solidFill>
              </a:rPr>
              <a:t> high. There </a:t>
            </a:r>
            <a:r>
              <a:rPr lang="fr-FR" sz="1800" dirty="0" err="1" smtClean="0">
                <a:solidFill>
                  <a:schemeClr val="tx1"/>
                </a:solidFill>
              </a:rPr>
              <a:t>is</a:t>
            </a:r>
            <a:r>
              <a:rPr lang="fr-FR" sz="1800" dirty="0" smtClean="0">
                <a:solidFill>
                  <a:schemeClr val="tx1"/>
                </a:solidFill>
              </a:rPr>
              <a:t> </a:t>
            </a:r>
            <a:r>
              <a:rPr lang="fr-FR" sz="1800" dirty="0" err="1" smtClean="0">
                <a:solidFill>
                  <a:schemeClr val="tx1"/>
                </a:solidFill>
              </a:rPr>
              <a:t>maybe</a:t>
            </a:r>
            <a:r>
              <a:rPr lang="fr-FR" sz="1800" dirty="0" smtClean="0">
                <a:solidFill>
                  <a:schemeClr val="tx1"/>
                </a:solidFill>
              </a:rPr>
              <a:t> </a:t>
            </a:r>
            <a:r>
              <a:rPr lang="fr-FR" sz="1800" dirty="0" err="1" smtClean="0">
                <a:solidFill>
                  <a:schemeClr val="tx1"/>
                </a:solidFill>
              </a:rPr>
              <a:t>some</a:t>
            </a:r>
            <a:r>
              <a:rPr lang="fr-FR" sz="1800" dirty="0" smtClean="0">
                <a:solidFill>
                  <a:schemeClr val="tx1"/>
                </a:solidFill>
              </a:rPr>
              <a:t> </a:t>
            </a:r>
            <a:r>
              <a:rPr lang="fr-FR" sz="1800" dirty="0" err="1" smtClean="0">
                <a:solidFill>
                  <a:schemeClr val="tx1"/>
                </a:solidFill>
              </a:rPr>
              <a:t>possibility</a:t>
            </a:r>
            <a:r>
              <a:rPr lang="fr-FR" sz="1800" dirty="0" smtClean="0">
                <a:solidFill>
                  <a:schemeClr val="tx1"/>
                </a:solidFill>
              </a:rPr>
              <a:t> to </a:t>
            </a:r>
            <a:r>
              <a:rPr lang="fr-FR" sz="1800" dirty="0" err="1" smtClean="0">
                <a:solidFill>
                  <a:schemeClr val="tx1"/>
                </a:solidFill>
              </a:rPr>
              <a:t>improve</a:t>
            </a:r>
            <a:r>
              <a:rPr lang="fr-FR" sz="1800" dirty="0" smtClean="0">
                <a:solidFill>
                  <a:schemeClr val="tx1"/>
                </a:solidFill>
              </a:rPr>
              <a:t> the </a:t>
            </a:r>
            <a:r>
              <a:rPr lang="fr-FR" sz="1800" dirty="0" err="1" smtClean="0">
                <a:solidFill>
                  <a:schemeClr val="tx1"/>
                </a:solidFill>
              </a:rPr>
              <a:t>quality</a:t>
            </a:r>
            <a:r>
              <a:rPr lang="fr-FR" sz="1800" dirty="0" smtClean="0">
                <a:solidFill>
                  <a:schemeClr val="tx1"/>
                </a:solidFill>
              </a:rPr>
              <a:t> of the model </a:t>
            </a:r>
            <a:r>
              <a:rPr lang="fr-FR" sz="1800" dirty="0" err="1" smtClean="0">
                <a:solidFill>
                  <a:schemeClr val="tx1"/>
                </a:solidFill>
              </a:rPr>
              <a:t>using</a:t>
            </a:r>
            <a:r>
              <a:rPr lang="fr-FR" sz="1800" dirty="0" smtClean="0">
                <a:solidFill>
                  <a:schemeClr val="tx1"/>
                </a:solidFill>
              </a:rPr>
              <a:t> interaction </a:t>
            </a:r>
            <a:r>
              <a:rPr lang="fr-FR" sz="1800" dirty="0" err="1" smtClean="0">
                <a:solidFill>
                  <a:schemeClr val="tx1"/>
                </a:solidFill>
              </a:rPr>
              <a:t>terms</a:t>
            </a:r>
            <a:r>
              <a:rPr lang="fr-FR" sz="1800" dirty="0" smtClean="0">
                <a:solidFill>
                  <a:schemeClr val="tx1"/>
                </a:solidFill>
              </a:rPr>
              <a:t> for </a:t>
            </a:r>
            <a:r>
              <a:rPr lang="fr-FR" sz="1800" dirty="0" err="1" smtClean="0">
                <a:solidFill>
                  <a:schemeClr val="tx1"/>
                </a:solidFill>
              </a:rPr>
              <a:t>example</a:t>
            </a:r>
            <a:r>
              <a:rPr lang="fr-FR" sz="1800" dirty="0" smtClean="0">
                <a:solidFill>
                  <a:schemeClr val="tx1"/>
                </a:solidFill>
              </a:rPr>
              <a:t>.</a:t>
            </a:r>
            <a:endParaRPr lang="fr-FR" sz="1800" dirty="0">
              <a:solidFill>
                <a:schemeClr val="tx1"/>
              </a:solidFill>
            </a:endParaRPr>
          </a:p>
          <a:p>
            <a:pPr algn="just"/>
            <a:endParaRPr lang="fr-FR" sz="1600" dirty="0"/>
          </a:p>
          <a:p>
            <a:pPr marL="0" indent="0">
              <a:buNone/>
            </a:pPr>
            <a:endParaRPr lang="en-US" dirty="0"/>
          </a:p>
        </p:txBody>
      </p:sp>
      <p:graphicFrame>
        <p:nvGraphicFramePr>
          <p:cNvPr id="5" name="Tableau 4"/>
          <p:cNvGraphicFramePr>
            <a:graphicFrameLocks noGrp="1"/>
          </p:cNvGraphicFramePr>
          <p:nvPr>
            <p:extLst>
              <p:ext uri="{D42A27DB-BD31-4B8C-83A1-F6EECF244321}">
                <p14:modId xmlns:p14="http://schemas.microsoft.com/office/powerpoint/2010/main" val="1238803399"/>
              </p:ext>
            </p:extLst>
          </p:nvPr>
        </p:nvGraphicFramePr>
        <p:xfrm>
          <a:off x="611560" y="4449816"/>
          <a:ext cx="8229600" cy="1383030"/>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0">
                <a:tc gridSpan="3">
                  <a:txBody>
                    <a:bodyPr/>
                    <a:lstStyle/>
                    <a:p>
                      <a:pPr fontAlgn="t"/>
                      <a:r>
                        <a:rPr lang="fr-FR" b="0" i="0" dirty="0">
                          <a:solidFill>
                            <a:srgbClr val="000000"/>
                          </a:solidFill>
                          <a:effectLst/>
                          <a:latin typeface="Arial"/>
                        </a:rPr>
                        <a:t>Test d'adéquation de </a:t>
                      </a:r>
                      <a:r>
                        <a:rPr lang="fr-FR" b="0" i="0" dirty="0" err="1">
                          <a:solidFill>
                            <a:srgbClr val="000000"/>
                          </a:solidFill>
                          <a:effectLst/>
                          <a:latin typeface="Arial"/>
                        </a:rPr>
                        <a:t>Hosmer</a:t>
                      </a:r>
                      <a:r>
                        <a:rPr lang="fr-FR" b="0" i="0" dirty="0">
                          <a:solidFill>
                            <a:srgbClr val="000000"/>
                          </a:solidFill>
                          <a:effectLst/>
                          <a:latin typeface="Arial"/>
                        </a:rPr>
                        <a:t/>
                      </a:r>
                      <a:br>
                        <a:rPr lang="fr-FR" b="0" i="0" dirty="0">
                          <a:solidFill>
                            <a:srgbClr val="000000"/>
                          </a:solidFill>
                          <a:effectLst/>
                          <a:latin typeface="Arial"/>
                        </a:rPr>
                      </a:br>
                      <a:r>
                        <a:rPr lang="fr-FR" b="0" i="0" dirty="0">
                          <a:solidFill>
                            <a:srgbClr val="000000"/>
                          </a:solidFill>
                          <a:effectLst/>
                          <a:latin typeface="Arial"/>
                        </a:rPr>
                        <a:t>et de </a:t>
                      </a:r>
                      <a:r>
                        <a:rPr lang="fr-FR" b="0" i="0" dirty="0" err="1">
                          <a:solidFill>
                            <a:srgbClr val="000000"/>
                          </a:solidFill>
                          <a:effectLst/>
                          <a:latin typeface="Arial"/>
                        </a:rPr>
                        <a:t>Lemeshow</a:t>
                      </a:r>
                      <a:endParaRPr lang="fr-FR" b="0" i="0" dirty="0">
                        <a:solidFill>
                          <a:srgbClr val="000000"/>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fontAlgn="t"/>
                      <a:r>
                        <a:rPr lang="en-US" b="0" i="0">
                          <a:solidFill>
                            <a:srgbClr val="000000"/>
                          </a:solidFill>
                          <a:effectLst/>
                          <a:latin typeface="Arial"/>
                        </a:rPr>
                        <a:t>Khi-2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a:solidFill>
                            <a:srgbClr val="000000"/>
                          </a:solidFill>
                          <a:effectLst/>
                          <a:latin typeface="Arial"/>
                        </a:rPr>
                        <a:t>DDL</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Pr &gt; Khi-2</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1"/>
                  </a:ext>
                </a:extLst>
              </a:tr>
              <a:tr h="0">
                <a:tc>
                  <a:txBody>
                    <a:bodyPr/>
                    <a:lstStyle/>
                    <a:p>
                      <a:pPr fontAlgn="t"/>
                      <a:r>
                        <a:rPr lang="en-US" b="0" i="0" dirty="0">
                          <a:solidFill>
                            <a:srgbClr val="000000"/>
                          </a:solidFill>
                          <a:effectLst/>
                          <a:latin typeface="Arial"/>
                        </a:rPr>
                        <a:t>12.0150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a:rPr>
                        <a:t>0.1505</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0002"/>
                  </a:ext>
                </a:extLst>
              </a:tr>
            </a:tbl>
          </a:graphicData>
        </a:graphic>
      </p:graphicFrame>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451" y="6163338"/>
            <a:ext cx="1403648" cy="828537"/>
          </a:xfrm>
          <a:prstGeom prst="rect">
            <a:avLst/>
          </a:prstGeom>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76456" y="0"/>
            <a:ext cx="1547664" cy="690991"/>
          </a:xfrm>
          <a:prstGeom prst="rect">
            <a:avLst/>
          </a:prstGeom>
        </p:spPr>
      </p:pic>
      <p:sp>
        <p:nvSpPr>
          <p:cNvPr id="9" name="ZoneTexte 8"/>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7967555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620688"/>
          </a:xfrm>
        </p:spPr>
        <p:txBody>
          <a:bodyPr/>
          <a:lstStyle/>
          <a:p>
            <a:pPr algn="just"/>
            <a:r>
              <a:rPr lang="fr-FR" sz="2800" dirty="0" err="1"/>
              <a:t>Statistics</a:t>
            </a:r>
            <a:r>
              <a:rPr lang="fr-FR" sz="2800" dirty="0"/>
              <a:t> </a:t>
            </a:r>
            <a:r>
              <a:rPr lang="fr-FR" sz="2800" dirty="0" err="1"/>
              <a:t>Measuring</a:t>
            </a:r>
            <a:r>
              <a:rPr lang="fr-FR" sz="2800" dirty="0"/>
              <a:t> </a:t>
            </a:r>
            <a:r>
              <a:rPr lang="fr-FR" sz="2800" b="1" dirty="0" err="1"/>
              <a:t>Predictive</a:t>
            </a:r>
            <a:r>
              <a:rPr lang="fr-FR" sz="2800" b="1" dirty="0"/>
              <a:t> Power</a:t>
            </a:r>
            <a:endParaRPr lang="en-US" sz="2600" b="1" dirty="0">
              <a:latin typeface="+mj-lt"/>
            </a:endParaRP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0" y="620688"/>
                <a:ext cx="9144000" cy="5472608"/>
              </a:xfrm>
            </p:spPr>
            <p:txBody>
              <a:bodyPr>
                <a:normAutofit/>
              </a:bodyPr>
              <a:lstStyle/>
              <a:p>
                <a:pPr marL="265113" indent="-265113" algn="just"/>
                <a:r>
                  <a:rPr lang="en-US" sz="1600" dirty="0" smtClean="0">
                    <a:solidFill>
                      <a:schemeClr val="tx1"/>
                    </a:solidFill>
                  </a:rPr>
                  <a:t>Another class of statistics describes how well you can predict the dependent variable based on </a:t>
                </a:r>
                <a:r>
                  <a:rPr lang="en-US" sz="1600" dirty="0">
                    <a:solidFill>
                      <a:schemeClr val="tx1"/>
                    </a:solidFill>
                  </a:rPr>
                  <a:t>the values of the independent variables. This is a very different criterion from </a:t>
                </a:r>
                <a:r>
                  <a:rPr lang="en-US" sz="1600" dirty="0" smtClean="0">
                    <a:solidFill>
                      <a:schemeClr val="tx1"/>
                    </a:solidFill>
                  </a:rPr>
                  <a:t>the goodness-of-fit </a:t>
                </a:r>
                <a:r>
                  <a:rPr lang="en-US" sz="1600" dirty="0">
                    <a:solidFill>
                      <a:schemeClr val="tx1"/>
                    </a:solidFill>
                  </a:rPr>
                  <a:t>measures that we’ve just been considering. </a:t>
                </a:r>
                <a:endParaRPr lang="en-US" sz="1600" dirty="0" smtClean="0">
                  <a:solidFill>
                    <a:schemeClr val="tx1"/>
                  </a:solidFill>
                </a:endParaRPr>
              </a:p>
              <a:p>
                <a:pPr marL="265113" indent="-265113" algn="just"/>
                <a:endParaRPr lang="en-US" sz="1600" dirty="0" smtClean="0">
                  <a:solidFill>
                    <a:schemeClr val="tx1"/>
                  </a:solidFill>
                </a:endParaRPr>
              </a:p>
              <a:p>
                <a:pPr marL="265113" indent="-265113" algn="just"/>
                <a:r>
                  <a:rPr lang="en-US" sz="1600" dirty="0" smtClean="0">
                    <a:solidFill>
                      <a:schemeClr val="tx1"/>
                    </a:solidFill>
                  </a:rPr>
                  <a:t>It is </a:t>
                </a:r>
                <a:r>
                  <a:rPr lang="en-US" sz="1600" dirty="0">
                    <a:solidFill>
                      <a:schemeClr val="tx1"/>
                    </a:solidFill>
                  </a:rPr>
                  <a:t>entirely possible to have </a:t>
                </a:r>
                <a:r>
                  <a:rPr lang="en-US" sz="1600" dirty="0" smtClean="0">
                    <a:solidFill>
                      <a:schemeClr val="tx1"/>
                    </a:solidFill>
                  </a:rPr>
                  <a:t>a model </a:t>
                </a:r>
                <a:r>
                  <a:rPr lang="en-US" sz="1600" dirty="0">
                    <a:solidFill>
                      <a:schemeClr val="tx1"/>
                    </a:solidFill>
                  </a:rPr>
                  <a:t>that predicts the dependent variable very well, yet has a terrible fit as evaluated by </a:t>
                </a:r>
                <a:r>
                  <a:rPr lang="en-US" sz="1600" dirty="0" smtClean="0">
                    <a:solidFill>
                      <a:schemeClr val="tx1"/>
                    </a:solidFill>
                  </a:rPr>
                  <a:t>the deviance </a:t>
                </a:r>
                <a:r>
                  <a:rPr lang="en-US" sz="1600" dirty="0">
                    <a:solidFill>
                      <a:schemeClr val="tx1"/>
                    </a:solidFill>
                  </a:rPr>
                  <a:t>or the HL statistic. Nor is it uncommon to have a model that fits well, as judged </a:t>
                </a:r>
                <a:r>
                  <a:rPr lang="en-US" sz="1600" dirty="0" smtClean="0">
                    <a:solidFill>
                      <a:schemeClr val="tx1"/>
                    </a:solidFill>
                  </a:rPr>
                  <a:t>by either </a:t>
                </a:r>
                <a:r>
                  <a:rPr lang="en-US" sz="1600" dirty="0">
                    <a:solidFill>
                      <a:schemeClr val="tx1"/>
                    </a:solidFill>
                  </a:rPr>
                  <a:t>of those goodness-of-fit statistics, yet has very low predictive power</a:t>
                </a:r>
                <a:r>
                  <a:rPr lang="en-US" sz="1600" dirty="0" smtClean="0">
                    <a:solidFill>
                      <a:schemeClr val="tx1"/>
                    </a:solidFill>
                  </a:rPr>
                  <a:t>.</a:t>
                </a:r>
              </a:p>
              <a:p>
                <a:pPr marL="265113" indent="-265113" algn="just"/>
                <a:endParaRPr lang="en-US" sz="1600" dirty="0" smtClean="0">
                  <a:solidFill>
                    <a:schemeClr val="tx1"/>
                  </a:solidFill>
                </a:endParaRPr>
              </a:p>
              <a:p>
                <a:pPr marL="265113" indent="-265113" algn="just"/>
                <a:r>
                  <a:rPr lang="en-US" sz="1600" dirty="0" err="1" smtClean="0">
                    <a:solidFill>
                      <a:schemeClr val="tx1"/>
                    </a:solidFill>
                  </a:rPr>
                  <a:t>Proc</a:t>
                </a:r>
                <a:r>
                  <a:rPr lang="en-US" sz="1600" dirty="0" smtClean="0">
                    <a:solidFill>
                      <a:schemeClr val="tx1"/>
                    </a:solidFill>
                  </a:rPr>
                  <a:t> LOGISTIC </a:t>
                </a:r>
                <a:r>
                  <a:rPr lang="en-US" sz="1600" dirty="0">
                    <a:solidFill>
                      <a:schemeClr val="tx1"/>
                    </a:solidFill>
                  </a:rPr>
                  <a:t>only calculates one of </a:t>
                </a:r>
                <a:r>
                  <a:rPr lang="en-US" sz="1600" dirty="0" smtClean="0">
                    <a:solidFill>
                      <a:schemeClr val="tx1"/>
                    </a:solidFill>
                  </a:rPr>
                  <a:t>the many </a:t>
                </a:r>
                <a14:m>
                  <m:oMath xmlns:m="http://schemas.openxmlformats.org/officeDocument/2006/math">
                    <m:sSup>
                      <m:sSupPr>
                        <m:ctrlPr>
                          <a:rPr lang="en-US" sz="1600" i="1">
                            <a:solidFill>
                              <a:schemeClr val="tx1"/>
                            </a:solidFill>
                            <a:latin typeface="Cambria Math" panose="02040503050406030204" pitchFamily="18" charset="0"/>
                          </a:rPr>
                        </m:ctrlPr>
                      </m:sSupPr>
                      <m:e>
                        <m:r>
                          <a:rPr lang="fr-FR" sz="1600" i="1">
                            <a:solidFill>
                              <a:schemeClr val="tx1"/>
                            </a:solidFill>
                            <a:latin typeface="Cambria Math"/>
                          </a:rPr>
                          <m:t>𝑅</m:t>
                        </m:r>
                      </m:e>
                      <m:sup>
                        <m:r>
                          <a:rPr lang="fr-FR" sz="1600" i="1">
                            <a:solidFill>
                              <a:schemeClr val="tx1"/>
                            </a:solidFill>
                            <a:latin typeface="Cambria Math"/>
                          </a:rPr>
                          <m:t>2</m:t>
                        </m:r>
                      </m:sup>
                    </m:sSup>
                  </m:oMath>
                </a14:m>
                <a:r>
                  <a:rPr lang="en-US" sz="1600" dirty="0" smtClean="0">
                    <a:solidFill>
                      <a:schemeClr val="tx1"/>
                    </a:solidFill>
                  </a:rPr>
                  <a:t> measures. It is </a:t>
                </a:r>
                <a:r>
                  <a:rPr lang="en-US" sz="1600" dirty="0">
                    <a:solidFill>
                      <a:schemeClr val="tx1"/>
                    </a:solidFill>
                  </a:rPr>
                  <a:t>based on the likelihood ratio chi-square for </a:t>
                </a:r>
                <a:r>
                  <a:rPr lang="en-US" sz="1600" dirty="0" smtClean="0">
                    <a:solidFill>
                      <a:schemeClr val="tx1"/>
                    </a:solidFill>
                  </a:rPr>
                  <a:t>testing the </a:t>
                </a:r>
                <a:r>
                  <a:rPr lang="en-US" sz="1600" dirty="0">
                    <a:solidFill>
                      <a:schemeClr val="tx1"/>
                    </a:solidFill>
                  </a:rPr>
                  <a:t>null hypothesis that all the coefficients are 0 </a:t>
                </a:r>
                <a:r>
                  <a:rPr lang="en-US" sz="1600" dirty="0" smtClean="0">
                    <a:solidFill>
                      <a:schemeClr val="tx1"/>
                    </a:solidFill>
                  </a:rPr>
                  <a:t>which </a:t>
                </a:r>
                <a:r>
                  <a:rPr lang="en-US" sz="1600" dirty="0">
                    <a:solidFill>
                      <a:schemeClr val="tx1"/>
                    </a:solidFill>
                  </a:rPr>
                  <a:t>is the </a:t>
                </a:r>
                <a:r>
                  <a:rPr lang="en-US" sz="1600" dirty="0" smtClean="0">
                    <a:solidFill>
                      <a:schemeClr val="tx1"/>
                    </a:solidFill>
                  </a:rPr>
                  <a:t>statistic reported </a:t>
                </a:r>
                <a:r>
                  <a:rPr lang="en-US" sz="1600" dirty="0">
                    <a:solidFill>
                      <a:schemeClr val="tx1"/>
                    </a:solidFill>
                  </a:rPr>
                  <a:t>by LOGISTIC under the heading “Testing Global Null Hypothesis: BETA=0.” </a:t>
                </a:r>
                <a:endParaRPr lang="en-US" sz="1600" dirty="0" smtClean="0">
                  <a:solidFill>
                    <a:schemeClr val="tx1"/>
                  </a:solidFill>
                </a:endParaRPr>
              </a:p>
              <a:p>
                <a:pPr marL="265113" indent="-265113" algn="just"/>
                <a:r>
                  <a:rPr lang="en-US" sz="1600" dirty="0" smtClean="0">
                    <a:solidFill>
                      <a:schemeClr val="tx1"/>
                    </a:solidFill>
                  </a:rPr>
                  <a:t>If we  denote </a:t>
                </a:r>
                <a:r>
                  <a:rPr lang="en-US" sz="1600" dirty="0">
                    <a:solidFill>
                      <a:schemeClr val="tx1"/>
                    </a:solidFill>
                  </a:rPr>
                  <a:t>that statistic by </a:t>
                </a:r>
                <a14:m>
                  <m:oMath xmlns:m="http://schemas.openxmlformats.org/officeDocument/2006/math">
                    <m:sSup>
                      <m:sSupPr>
                        <m:ctrlPr>
                          <a:rPr lang="en-US" sz="1600" i="1">
                            <a:solidFill>
                              <a:schemeClr val="tx1"/>
                            </a:solidFill>
                            <a:latin typeface="Cambria Math" panose="02040503050406030204" pitchFamily="18" charset="0"/>
                          </a:rPr>
                        </m:ctrlPr>
                      </m:sSupPr>
                      <m:e>
                        <m:r>
                          <a:rPr lang="fr-FR" sz="1600" i="1">
                            <a:solidFill>
                              <a:schemeClr val="tx1"/>
                            </a:solidFill>
                            <a:latin typeface="Cambria Math"/>
                          </a:rPr>
                          <m:t>𝐿</m:t>
                        </m:r>
                      </m:e>
                      <m:sup>
                        <m:r>
                          <a:rPr lang="fr-FR" sz="1600" i="1">
                            <a:solidFill>
                              <a:schemeClr val="tx1"/>
                            </a:solidFill>
                            <a:latin typeface="Cambria Math"/>
                          </a:rPr>
                          <m:t>2</m:t>
                        </m:r>
                      </m:sup>
                    </m:sSup>
                  </m:oMath>
                </a14:m>
                <a:r>
                  <a:rPr lang="en-US" sz="1600" dirty="0">
                    <a:solidFill>
                      <a:schemeClr val="tx1"/>
                    </a:solidFill>
                  </a:rPr>
                  <a:t> and let </a:t>
                </a:r>
                <a14:m>
                  <m:oMath xmlns:m="http://schemas.openxmlformats.org/officeDocument/2006/math">
                    <m:r>
                      <a:rPr lang="en-US" sz="1600" i="1" dirty="0" smtClean="0">
                        <a:solidFill>
                          <a:schemeClr val="tx1"/>
                        </a:solidFill>
                        <a:latin typeface="Cambria Math" panose="02040503050406030204" pitchFamily="18" charset="0"/>
                      </a:rPr>
                      <m:t>𝑛</m:t>
                    </m:r>
                  </m:oMath>
                </a14:m>
                <a:r>
                  <a:rPr lang="en-US" sz="1600" dirty="0">
                    <a:solidFill>
                      <a:schemeClr val="tx1"/>
                    </a:solidFill>
                  </a:rPr>
                  <a:t> be the sample size, the generalized </a:t>
                </a:r>
                <a14:m>
                  <m:oMath xmlns:m="http://schemas.openxmlformats.org/officeDocument/2006/math">
                    <m:sSup>
                      <m:sSupPr>
                        <m:ctrlPr>
                          <a:rPr lang="en-US" sz="1600" i="1">
                            <a:solidFill>
                              <a:schemeClr val="tx1"/>
                            </a:solidFill>
                            <a:latin typeface="Cambria Math" panose="02040503050406030204" pitchFamily="18" charset="0"/>
                          </a:rPr>
                        </m:ctrlPr>
                      </m:sSupPr>
                      <m:e>
                        <m:r>
                          <a:rPr lang="fr-FR" sz="1600" i="1">
                            <a:solidFill>
                              <a:schemeClr val="tx1"/>
                            </a:solidFill>
                            <a:latin typeface="Cambria Math"/>
                          </a:rPr>
                          <m:t>𝑅</m:t>
                        </m:r>
                      </m:e>
                      <m:sup>
                        <m:r>
                          <a:rPr lang="fr-FR" sz="1600" i="1">
                            <a:solidFill>
                              <a:schemeClr val="tx1"/>
                            </a:solidFill>
                            <a:latin typeface="Cambria Math"/>
                          </a:rPr>
                          <m:t>2</m:t>
                        </m:r>
                      </m:sup>
                    </m:sSup>
                  </m:oMath>
                </a14:m>
                <a:r>
                  <a:rPr lang="en-US" sz="1600" dirty="0">
                    <a:solidFill>
                      <a:schemeClr val="tx1"/>
                    </a:solidFill>
                  </a:rPr>
                  <a:t> </a:t>
                </a:r>
                <a:r>
                  <a:rPr lang="en-US" sz="1600" dirty="0" smtClean="0">
                    <a:solidFill>
                      <a:schemeClr val="tx1"/>
                    </a:solidFill>
                  </a:rPr>
                  <a:t>is: </a:t>
                </a:r>
              </a:p>
              <a:p>
                <a:pPr marL="265113" indent="-265113" algn="just"/>
                <a:endParaRPr lang="en-US" sz="1600" dirty="0">
                  <a:solidFill>
                    <a:schemeClr val="tx1"/>
                  </a:solidFill>
                </a:endParaRPr>
              </a:p>
              <a:p>
                <a:pPr marL="0" indent="0" algn="just">
                  <a:buNone/>
                </a:pPr>
                <a14:m>
                  <m:oMathPara xmlns:m="http://schemas.openxmlformats.org/officeDocument/2006/math">
                    <m:oMathParaPr>
                      <m:jc m:val="centerGroup"/>
                    </m:oMathParaPr>
                    <m:oMath xmlns:m="http://schemas.openxmlformats.org/officeDocument/2006/math">
                      <m:sSup>
                        <m:sSupPr>
                          <m:ctrlPr>
                            <a:rPr lang="en-US" sz="1600" i="1">
                              <a:solidFill>
                                <a:schemeClr val="tx1"/>
                              </a:solidFill>
                              <a:latin typeface="Cambria Math" panose="02040503050406030204" pitchFamily="18" charset="0"/>
                            </a:rPr>
                          </m:ctrlPr>
                        </m:sSupPr>
                        <m:e>
                          <m:r>
                            <a:rPr lang="fr-FR" sz="1600" i="1" smtClean="0">
                              <a:solidFill>
                                <a:schemeClr val="tx1"/>
                              </a:solidFill>
                              <a:latin typeface="Cambria Math"/>
                            </a:rPr>
                            <m:t>𝑅</m:t>
                          </m:r>
                        </m:e>
                        <m:sup>
                          <m:r>
                            <a:rPr lang="fr-FR" sz="1600" i="1">
                              <a:solidFill>
                                <a:schemeClr val="tx1"/>
                              </a:solidFill>
                              <a:latin typeface="Cambria Math"/>
                            </a:rPr>
                            <m:t>2</m:t>
                          </m:r>
                        </m:sup>
                      </m:sSup>
                      <m:r>
                        <a:rPr lang="fr-FR" sz="1600" i="1">
                          <a:solidFill>
                            <a:schemeClr val="tx1"/>
                          </a:solidFill>
                          <a:latin typeface="Cambria Math"/>
                        </a:rPr>
                        <m:t>=1−</m:t>
                      </m:r>
                      <m:r>
                        <a:rPr lang="fr-FR" sz="1600" i="1">
                          <a:solidFill>
                            <a:schemeClr val="tx1"/>
                          </a:solidFill>
                          <a:latin typeface="Cambria Math"/>
                        </a:rPr>
                        <m:t>𝑒𝑥𝑝</m:t>
                      </m:r>
                      <m:d>
                        <m:dPr>
                          <m:begChr m:val="{"/>
                          <m:endChr m:val="}"/>
                          <m:ctrlPr>
                            <a:rPr lang="en-US" sz="1600" i="1">
                              <a:solidFill>
                                <a:schemeClr val="tx1"/>
                              </a:solidFill>
                              <a:latin typeface="Cambria Math" panose="02040503050406030204" pitchFamily="18" charset="0"/>
                            </a:rPr>
                          </m:ctrlPr>
                        </m:dPr>
                        <m:e>
                          <m:r>
                            <a:rPr lang="fr-FR" sz="1600" i="1">
                              <a:solidFill>
                                <a:schemeClr val="tx1"/>
                              </a:solidFill>
                              <a:latin typeface="Cambria Math"/>
                            </a:rPr>
                            <m:t>−</m:t>
                          </m:r>
                          <m:f>
                            <m:fPr>
                              <m:ctrlPr>
                                <a:rPr lang="en-US" sz="1600" i="1">
                                  <a:solidFill>
                                    <a:schemeClr val="tx1"/>
                                  </a:solidFill>
                                  <a:latin typeface="Cambria Math" panose="02040503050406030204" pitchFamily="18" charset="0"/>
                                </a:rPr>
                              </m:ctrlPr>
                            </m:fPr>
                            <m:num>
                              <m:sSup>
                                <m:sSupPr>
                                  <m:ctrlPr>
                                    <a:rPr lang="en-US" sz="1600" i="1">
                                      <a:solidFill>
                                        <a:schemeClr val="tx1"/>
                                      </a:solidFill>
                                      <a:latin typeface="Cambria Math" panose="02040503050406030204" pitchFamily="18" charset="0"/>
                                    </a:rPr>
                                  </m:ctrlPr>
                                </m:sSupPr>
                                <m:e>
                                  <m:r>
                                    <a:rPr lang="fr-FR" sz="1600" i="1">
                                      <a:solidFill>
                                        <a:schemeClr val="tx1"/>
                                      </a:solidFill>
                                      <a:latin typeface="Cambria Math"/>
                                    </a:rPr>
                                    <m:t>𝐿</m:t>
                                  </m:r>
                                </m:e>
                                <m:sup>
                                  <m:r>
                                    <a:rPr lang="fr-FR" sz="1600" i="1">
                                      <a:solidFill>
                                        <a:schemeClr val="tx1"/>
                                      </a:solidFill>
                                      <a:latin typeface="Cambria Math"/>
                                    </a:rPr>
                                    <m:t>2</m:t>
                                  </m:r>
                                </m:sup>
                              </m:sSup>
                            </m:num>
                            <m:den>
                              <m:r>
                                <a:rPr lang="fr-FR" sz="1600" i="1">
                                  <a:solidFill>
                                    <a:schemeClr val="tx1"/>
                                  </a:solidFill>
                                  <a:latin typeface="Cambria Math"/>
                                </a:rPr>
                                <m:t>𝑛</m:t>
                              </m:r>
                            </m:den>
                          </m:f>
                        </m:e>
                      </m:d>
                    </m:oMath>
                  </m:oMathPara>
                </a14:m>
                <a:endParaRPr lang="en-US" sz="1600" dirty="0">
                  <a:solidFill>
                    <a:schemeClr val="tx1"/>
                  </a:solidFill>
                </a:endParaRPr>
              </a:p>
              <a:p>
                <a:pPr marL="0" indent="0" algn="just">
                  <a:buNone/>
                </a:pPr>
                <a:endParaRPr lang="en-US" sz="1600" dirty="0" smtClean="0">
                  <a:solidFill>
                    <a:schemeClr val="tx1"/>
                  </a:solidFill>
                </a:endParaRPr>
              </a:p>
              <a:p>
                <a:pPr marL="265113" indent="-265113" algn="just"/>
                <a:r>
                  <a:rPr lang="en-US" sz="1600" dirty="0" smtClean="0">
                    <a:solidFill>
                      <a:schemeClr val="tx1"/>
                    </a:solidFill>
                  </a:rPr>
                  <a:t>Although </a:t>
                </a:r>
                <a:r>
                  <a:rPr lang="en-US" sz="1600" dirty="0">
                    <a:solidFill>
                      <a:schemeClr val="tx1"/>
                    </a:solidFill>
                  </a:rPr>
                  <a:t>this is easy to compute with a hand calculator, LOGISTIC will do it for you if </a:t>
                </a:r>
                <a:r>
                  <a:rPr lang="en-US" sz="1600" dirty="0" smtClean="0">
                    <a:solidFill>
                      <a:schemeClr val="tx1"/>
                    </a:solidFill>
                  </a:rPr>
                  <a:t>you put </a:t>
                </a:r>
                <a:r>
                  <a:rPr lang="en-US" sz="1600" dirty="0">
                    <a:solidFill>
                      <a:schemeClr val="tx1"/>
                    </a:solidFill>
                  </a:rPr>
                  <a:t>the RSQ option on the MODEL </a:t>
                </a:r>
                <a:r>
                  <a:rPr lang="en-US" sz="1600" dirty="0" smtClean="0">
                    <a:solidFill>
                      <a:schemeClr val="tx1"/>
                    </a:solidFill>
                  </a:rPr>
                  <a:t>statement</a:t>
                </a:r>
                <a:r>
                  <a:rPr lang="fr-FR" sz="1600" dirty="0">
                    <a:solidFill>
                      <a:schemeClr val="tx1"/>
                    </a:solidFill>
                  </a:rPr>
                  <a:t>.</a:t>
                </a:r>
                <a:endParaRPr lang="fr-FR" sz="1600" dirty="0" smtClean="0">
                  <a:solidFill>
                    <a:schemeClr val="tx1"/>
                  </a:solidFill>
                </a:endParaRPr>
              </a:p>
              <a:p>
                <a:pPr algn="just"/>
                <a:endParaRPr lang="en-US" sz="1600"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0" y="620688"/>
                <a:ext cx="9144000" cy="5472608"/>
              </a:xfrm>
              <a:blipFill>
                <a:blip r:embed="rId2"/>
                <a:stretch>
                  <a:fillRect l="-267" t="-334" r="-333" b="-445"/>
                </a:stretch>
              </a:blipFill>
            </p:spPr>
            <p:txBody>
              <a:bodyPr/>
              <a:lstStyle/>
              <a:p>
                <a:r>
                  <a:rPr lang="fr-FR">
                    <a:noFill/>
                  </a:rPr>
                  <a:t> </a:t>
                </a:r>
              </a:p>
            </p:txBody>
          </p:sp>
        </mc:Fallback>
      </mc:AlternateContent>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6060031"/>
            <a:ext cx="1403648" cy="828537"/>
          </a:xfrm>
          <a:prstGeom prst="rect">
            <a:avLst/>
          </a:prstGeom>
        </p:spPr>
      </p:pic>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08304" y="1"/>
            <a:ext cx="1547664" cy="620688"/>
          </a:xfrm>
          <a:prstGeom prst="rect">
            <a:avLst/>
          </a:prstGeom>
        </p:spPr>
      </p:pic>
      <p:sp>
        <p:nvSpPr>
          <p:cNvPr id="8" name="ZoneTexte 7"/>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39128231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620688"/>
          </a:xfrm>
        </p:spPr>
        <p:txBody>
          <a:bodyPr/>
          <a:lstStyle/>
          <a:p>
            <a:pPr algn="just"/>
            <a:r>
              <a:rPr lang="fr-FR" sz="2800" dirty="0" err="1"/>
              <a:t>Statistics</a:t>
            </a:r>
            <a:r>
              <a:rPr lang="fr-FR" sz="2800" dirty="0"/>
              <a:t> </a:t>
            </a:r>
            <a:r>
              <a:rPr lang="fr-FR" sz="2800" dirty="0" err="1"/>
              <a:t>Measuring</a:t>
            </a:r>
            <a:r>
              <a:rPr lang="fr-FR" sz="2800" dirty="0"/>
              <a:t> </a:t>
            </a:r>
            <a:r>
              <a:rPr lang="fr-FR" sz="2800" b="1" dirty="0" err="1"/>
              <a:t>Predictive</a:t>
            </a:r>
            <a:r>
              <a:rPr lang="fr-FR" sz="2800" b="1" dirty="0"/>
              <a:t> </a:t>
            </a:r>
            <a:r>
              <a:rPr lang="fr-FR" sz="2800" b="1" dirty="0" smtClean="0"/>
              <a:t>Power (III)</a:t>
            </a:r>
            <a:endParaRPr lang="en-US" sz="2600" b="1" dirty="0">
              <a:latin typeface="+mj-lt"/>
            </a:endParaRPr>
          </a:p>
        </p:txBody>
      </p:sp>
      <p:sp>
        <p:nvSpPr>
          <p:cNvPr id="3" name="Espace réservé du contenu 2"/>
          <p:cNvSpPr>
            <a:spLocks noGrp="1"/>
          </p:cNvSpPr>
          <p:nvPr>
            <p:ph idx="1"/>
          </p:nvPr>
        </p:nvSpPr>
        <p:spPr>
          <a:xfrm>
            <a:off x="0" y="620688"/>
            <a:ext cx="9144000" cy="5472608"/>
          </a:xfrm>
        </p:spPr>
        <p:txBody>
          <a:bodyPr>
            <a:normAutofit/>
          </a:bodyPr>
          <a:lstStyle/>
          <a:p>
            <a:pPr algn="just"/>
            <a:r>
              <a:rPr lang="en-US" sz="1600" dirty="0" smtClean="0">
                <a:solidFill>
                  <a:schemeClr val="tx1"/>
                </a:solidFill>
              </a:rPr>
              <a:t>It is a generalization of the conventional R² and has several things going for it:</a:t>
            </a:r>
          </a:p>
          <a:p>
            <a:pPr marL="0" indent="0" algn="just">
              <a:buNone/>
            </a:pPr>
            <a:endParaRPr lang="en-US" sz="1600" dirty="0" smtClean="0">
              <a:solidFill>
                <a:schemeClr val="tx1"/>
              </a:solidFill>
            </a:endParaRPr>
          </a:p>
          <a:p>
            <a:pPr marL="354013" indent="180975" algn="just"/>
            <a:r>
              <a:rPr lang="en-US" sz="1600" dirty="0" smtClean="0">
                <a:solidFill>
                  <a:schemeClr val="tx1"/>
                </a:solidFill>
              </a:rPr>
              <a:t>It is  based on the quantity being maximized, namely the log-likelihood.</a:t>
            </a:r>
          </a:p>
          <a:p>
            <a:pPr marL="354013" indent="0" algn="just">
              <a:buNone/>
            </a:pPr>
            <a:r>
              <a:rPr lang="en-US" sz="1600" dirty="0" smtClean="0">
                <a:solidFill>
                  <a:schemeClr val="tx1"/>
                </a:solidFill>
              </a:rPr>
              <a:t>• It’s readily obtained with virtually all computer programs because the </a:t>
            </a:r>
            <a:r>
              <a:rPr lang="en-US" sz="1600" dirty="0" err="1" smtClean="0">
                <a:solidFill>
                  <a:schemeClr val="tx1"/>
                </a:solidFill>
              </a:rPr>
              <a:t>loglikelihood</a:t>
            </a:r>
            <a:endParaRPr lang="en-US" sz="1600" dirty="0" smtClean="0">
              <a:solidFill>
                <a:schemeClr val="tx1"/>
              </a:solidFill>
            </a:endParaRPr>
          </a:p>
          <a:p>
            <a:pPr marL="354013" indent="0" algn="just">
              <a:buNone/>
            </a:pPr>
            <a:r>
              <a:rPr lang="en-US" sz="1600" dirty="0" smtClean="0">
                <a:solidFill>
                  <a:schemeClr val="tx1"/>
                </a:solidFill>
              </a:rPr>
              <a:t>is nearly always reported by default.</a:t>
            </a:r>
          </a:p>
          <a:p>
            <a:pPr marL="354013" indent="0" algn="just">
              <a:buNone/>
            </a:pPr>
            <a:r>
              <a:rPr lang="en-US" sz="1600" dirty="0" smtClean="0">
                <a:solidFill>
                  <a:schemeClr val="tx1"/>
                </a:solidFill>
              </a:rPr>
              <a:t>• It never diminishes when you add variables to a model.</a:t>
            </a:r>
          </a:p>
          <a:p>
            <a:pPr marL="354013" indent="0" algn="just">
              <a:buNone/>
            </a:pPr>
            <a:r>
              <a:rPr lang="en-US" sz="1600" dirty="0" smtClean="0">
                <a:solidFill>
                  <a:schemeClr val="tx1"/>
                </a:solidFill>
              </a:rPr>
              <a:t>• The calculated values are usually quite similar to the R²  obtained from fitting a linear probability model to dichotomous data by ordinary least squares.</a:t>
            </a:r>
          </a:p>
          <a:p>
            <a:pPr algn="just"/>
            <a:endParaRPr lang="en-US" sz="1600" dirty="0" smtClean="0">
              <a:solidFill>
                <a:schemeClr val="tx1"/>
              </a:solidFill>
            </a:endParaRPr>
          </a:p>
          <a:p>
            <a:pPr algn="just"/>
            <a:r>
              <a:rPr lang="en-US" sz="1600" dirty="0" smtClean="0">
                <a:solidFill>
                  <a:schemeClr val="tx1"/>
                </a:solidFill>
              </a:rPr>
              <a:t>This R² has the possible drawback that its upper bound is strictly less than 1 because the dependent variable is discrete. To fix this, one divides this R² by its upper bound and obtains the “Max-rescaled </a:t>
            </a:r>
            <a:r>
              <a:rPr lang="en-US" sz="1600" dirty="0" err="1" smtClean="0">
                <a:solidFill>
                  <a:schemeClr val="tx1"/>
                </a:solidFill>
              </a:rPr>
              <a:t>Rsquare</a:t>
            </a:r>
            <a:r>
              <a:rPr lang="en-US" sz="1600" dirty="0" smtClean="0">
                <a:solidFill>
                  <a:schemeClr val="tx1"/>
                </a:solidFill>
              </a:rPr>
              <a:t>,”.</a:t>
            </a:r>
          </a:p>
          <a:p>
            <a:pPr algn="just"/>
            <a:endParaRPr lang="en-US" sz="1600" dirty="0"/>
          </a:p>
        </p:txBody>
      </p:sp>
      <p:graphicFrame>
        <p:nvGraphicFramePr>
          <p:cNvPr id="4" name="Tableau 3"/>
          <p:cNvGraphicFramePr>
            <a:graphicFrameLocks noGrp="1"/>
          </p:cNvGraphicFramePr>
          <p:nvPr>
            <p:extLst>
              <p:ext uri="{D42A27DB-BD31-4B8C-83A1-F6EECF244321}">
                <p14:modId xmlns:p14="http://schemas.microsoft.com/office/powerpoint/2010/main" val="450469398"/>
              </p:ext>
            </p:extLst>
          </p:nvPr>
        </p:nvGraphicFramePr>
        <p:xfrm>
          <a:off x="467544" y="4797152"/>
          <a:ext cx="8229600" cy="864096"/>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864096">
                <a:tc>
                  <a:txBody>
                    <a:bodyPr/>
                    <a:lstStyle/>
                    <a:p>
                      <a:pPr fontAlgn="t"/>
                      <a:r>
                        <a:rPr lang="en-US" b="0" i="0" dirty="0">
                          <a:solidFill>
                            <a:srgbClr val="000000"/>
                          </a:solidFill>
                          <a:effectLst/>
                          <a:latin typeface="Arial"/>
                        </a:rPr>
                        <a:t>R </a:t>
                      </a:r>
                      <a:r>
                        <a:rPr lang="en-US" b="0" i="0" dirty="0" smtClean="0">
                          <a:solidFill>
                            <a:srgbClr val="000000"/>
                          </a:solidFill>
                          <a:effectLst/>
                          <a:latin typeface="Arial"/>
                        </a:rPr>
                        <a:t>squared</a:t>
                      </a:r>
                      <a:endParaRPr lang="en-US" b="0" i="0" dirty="0">
                        <a:solidFill>
                          <a:srgbClr val="000000"/>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a:rPr>
                        <a:t>0.1503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noProof="0" dirty="0" smtClean="0">
                          <a:solidFill>
                            <a:srgbClr val="000000"/>
                          </a:solidFill>
                          <a:effectLst/>
                          <a:latin typeface="Arial"/>
                        </a:rPr>
                        <a:t>Max Rescaled R square</a:t>
                      </a:r>
                      <a:endParaRPr lang="en-US" b="0" i="0" noProof="0" dirty="0">
                        <a:solidFill>
                          <a:srgbClr val="000000"/>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a:rPr>
                        <a:t>0.2035</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0000"/>
                  </a:ext>
                </a:extLst>
              </a:tr>
            </a:tbl>
          </a:graphicData>
        </a:graphic>
      </p:graphicFrame>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490" y="5923184"/>
            <a:ext cx="1403648" cy="828537"/>
          </a:xfrm>
          <a:prstGeom prst="rect">
            <a:avLst/>
          </a:prstGeom>
        </p:spPr>
      </p:pic>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8304" y="1"/>
            <a:ext cx="1547664" cy="620688"/>
          </a:xfrm>
          <a:prstGeom prst="rect">
            <a:avLst/>
          </a:prstGeom>
        </p:spPr>
      </p:pic>
      <p:sp>
        <p:nvSpPr>
          <p:cNvPr id="8" name="ZoneTexte 7"/>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16592562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30996"/>
            <a:ext cx="8784976" cy="620688"/>
          </a:xfrm>
        </p:spPr>
        <p:txBody>
          <a:bodyPr/>
          <a:lstStyle/>
          <a:p>
            <a:pPr algn="l"/>
            <a:r>
              <a:rPr lang="fr-FR" sz="2400" dirty="0" err="1"/>
              <a:t>Statistics</a:t>
            </a:r>
            <a:r>
              <a:rPr lang="fr-FR" sz="2400" dirty="0"/>
              <a:t> </a:t>
            </a:r>
            <a:r>
              <a:rPr lang="fr-FR" sz="2400" dirty="0" err="1"/>
              <a:t>Measuring</a:t>
            </a:r>
            <a:r>
              <a:rPr lang="fr-FR" sz="2400" dirty="0"/>
              <a:t> </a:t>
            </a:r>
            <a:r>
              <a:rPr lang="fr-FR" sz="2400" b="1" dirty="0" err="1"/>
              <a:t>Predictive</a:t>
            </a:r>
            <a:r>
              <a:rPr lang="fr-FR" sz="2400" b="1" dirty="0"/>
              <a:t> Power </a:t>
            </a:r>
            <a:r>
              <a:rPr lang="fr-FR" sz="2400" dirty="0" smtClean="0"/>
              <a:t>(IV)</a:t>
            </a:r>
            <a:endParaRPr lang="en-US" sz="2400" dirty="0"/>
          </a:p>
        </p:txBody>
      </p:sp>
      <p:sp>
        <p:nvSpPr>
          <p:cNvPr id="3" name="Espace réservé du contenu 2"/>
          <p:cNvSpPr>
            <a:spLocks noGrp="1"/>
          </p:cNvSpPr>
          <p:nvPr>
            <p:ph idx="1"/>
          </p:nvPr>
        </p:nvSpPr>
        <p:spPr>
          <a:xfrm>
            <a:off x="0" y="548680"/>
            <a:ext cx="9144000" cy="5778419"/>
          </a:xfrm>
        </p:spPr>
        <p:txBody>
          <a:bodyPr>
            <a:normAutofit/>
          </a:bodyPr>
          <a:lstStyle/>
          <a:p>
            <a:pPr algn="just">
              <a:spcAft>
                <a:spcPts val="400"/>
              </a:spcAft>
            </a:pPr>
            <a:r>
              <a:rPr lang="en-GB" sz="1600" dirty="0" smtClean="0">
                <a:solidFill>
                  <a:schemeClr val="tx1"/>
                </a:solidFill>
              </a:rPr>
              <a:t>PROC LOGISTIC reports </a:t>
            </a:r>
            <a:r>
              <a:rPr lang="en-GB" sz="1600" dirty="0">
                <a:solidFill>
                  <a:schemeClr val="tx1"/>
                </a:solidFill>
              </a:rPr>
              <a:t>by default four </a:t>
            </a:r>
            <a:r>
              <a:rPr lang="en-GB" sz="1600" dirty="0" smtClean="0">
                <a:solidFill>
                  <a:schemeClr val="tx1"/>
                </a:solidFill>
              </a:rPr>
              <a:t>ordinal measures of association whenever you run a binary (or ordinal) logistic regression.</a:t>
            </a:r>
          </a:p>
          <a:p>
            <a:pPr algn="just"/>
            <a:r>
              <a:rPr lang="en-GB" sz="1600" dirty="0" smtClean="0">
                <a:solidFill>
                  <a:schemeClr val="tx1"/>
                </a:solidFill>
              </a:rPr>
              <a:t>The measures are calculated the following way: there are 3616(3615)/2= 6535920 different ways to pair up the observations. Of these, we keep the pairs with different observed value for the dependent variable. </a:t>
            </a:r>
          </a:p>
          <a:p>
            <a:pPr algn="just"/>
            <a:endParaRPr lang="en-GB" sz="1600" dirty="0" smtClean="0">
              <a:solidFill>
                <a:schemeClr val="tx1"/>
              </a:solidFill>
            </a:endParaRPr>
          </a:p>
          <a:p>
            <a:pPr algn="just"/>
            <a:r>
              <a:rPr lang="en-GB" sz="1600" dirty="0" smtClean="0">
                <a:solidFill>
                  <a:schemeClr val="tx1"/>
                </a:solidFill>
              </a:rPr>
              <a:t>When the household who contracted a life insurance contract has a predicted value higher than the predicted value for the other household without life insurance contract, this pair of observed households is said to be concordant. On the contrary, the pair is said to be discordant. If the two cases have the same predicted value, we call it a tie. </a:t>
            </a:r>
            <a:endParaRPr lang="en-GB" sz="1400" dirty="0" smtClean="0">
              <a:solidFill>
                <a:schemeClr val="tx1"/>
              </a:solidFill>
            </a:endParaRPr>
          </a:p>
          <a:p>
            <a:endParaRPr lang="en-US"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6237312"/>
            <a:ext cx="1403648" cy="828537"/>
          </a:xfrm>
          <a:prstGeom prst="rect">
            <a:avLst/>
          </a:prstGeom>
        </p:spPr>
      </p:pic>
      <p:graphicFrame>
        <p:nvGraphicFramePr>
          <p:cNvPr id="6" name="Tableau 5"/>
          <p:cNvGraphicFramePr>
            <a:graphicFrameLocks noGrp="1"/>
          </p:cNvGraphicFramePr>
          <p:nvPr>
            <p:extLst>
              <p:ext uri="{D42A27DB-BD31-4B8C-83A1-F6EECF244321}">
                <p14:modId xmlns:p14="http://schemas.microsoft.com/office/powerpoint/2010/main" val="3518424716"/>
              </p:ext>
            </p:extLst>
          </p:nvPr>
        </p:nvGraphicFramePr>
        <p:xfrm>
          <a:off x="611560" y="3350309"/>
          <a:ext cx="8229600" cy="2887003"/>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860083">
                <a:tc gridSpan="4">
                  <a:txBody>
                    <a:bodyPr/>
                    <a:lstStyle/>
                    <a:p>
                      <a:pPr fontAlgn="t"/>
                      <a:r>
                        <a:rPr lang="fr-FR" b="0" i="0" dirty="0">
                          <a:solidFill>
                            <a:srgbClr val="000000"/>
                          </a:solidFill>
                          <a:effectLst/>
                          <a:latin typeface="Arial"/>
                        </a:rPr>
                        <a:t>Association des probabilités prédites et des réponses observées</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fontAlgn="t"/>
                      <a:r>
                        <a:rPr lang="en-US" b="0" i="0" dirty="0" smtClean="0">
                          <a:solidFill>
                            <a:srgbClr val="000000"/>
                          </a:solidFill>
                          <a:effectLst/>
                          <a:latin typeface="Arial"/>
                        </a:rPr>
                        <a:t>Concordant percentage</a:t>
                      </a:r>
                      <a:endParaRPr lang="en-US" b="0" i="0" dirty="0">
                        <a:solidFill>
                          <a:srgbClr val="000000"/>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smtClean="0">
                          <a:solidFill>
                            <a:srgbClr val="000000"/>
                          </a:solidFill>
                          <a:effectLst/>
                          <a:latin typeface="Arial"/>
                        </a:rPr>
                        <a:t>72.8</a:t>
                      </a:r>
                      <a:endParaRPr lang="en-US" b="0" i="0" dirty="0">
                        <a:solidFill>
                          <a:srgbClr val="000000"/>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D de Somers</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0.456</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1"/>
                  </a:ext>
                </a:extLst>
              </a:tr>
              <a:tr h="0">
                <a:tc>
                  <a:txBody>
                    <a:bodyPr/>
                    <a:lstStyle/>
                    <a:p>
                      <a:pPr fontAlgn="t"/>
                      <a:r>
                        <a:rPr lang="en-US" b="0" i="0" dirty="0" smtClean="0">
                          <a:solidFill>
                            <a:srgbClr val="000000"/>
                          </a:solidFill>
                          <a:effectLst/>
                          <a:latin typeface="Arial"/>
                        </a:rPr>
                        <a:t>Discordant Percentage</a:t>
                      </a:r>
                      <a:endParaRPr lang="en-US" b="0" i="0" dirty="0">
                        <a:solidFill>
                          <a:srgbClr val="000000"/>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smtClean="0">
                          <a:solidFill>
                            <a:srgbClr val="000000"/>
                          </a:solidFill>
                          <a:effectLst/>
                          <a:latin typeface="Arial"/>
                        </a:rPr>
                        <a:t>27.2</a:t>
                      </a:r>
                      <a:endParaRPr lang="en-US" b="0" i="0" dirty="0">
                        <a:solidFill>
                          <a:srgbClr val="000000"/>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Gamma</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smtClean="0">
                          <a:solidFill>
                            <a:srgbClr val="000000"/>
                          </a:solidFill>
                          <a:effectLst/>
                          <a:latin typeface="Arial"/>
                        </a:rPr>
                        <a:t>0.458</a:t>
                      </a:r>
                      <a:endParaRPr lang="en-US" b="0" i="0" dirty="0">
                        <a:solidFill>
                          <a:srgbClr val="000000"/>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2"/>
                  </a:ext>
                </a:extLst>
              </a:tr>
              <a:tr h="0">
                <a:tc>
                  <a:txBody>
                    <a:bodyPr/>
                    <a:lstStyle/>
                    <a:p>
                      <a:pPr fontAlgn="t"/>
                      <a:r>
                        <a:rPr lang="en-US" b="0" i="0" dirty="0" smtClean="0">
                          <a:solidFill>
                            <a:srgbClr val="000000"/>
                          </a:solidFill>
                          <a:effectLst/>
                          <a:latin typeface="Arial"/>
                        </a:rPr>
                        <a:t>Percentage of ties</a:t>
                      </a:r>
                      <a:endParaRPr lang="en-US" b="0" i="0" dirty="0">
                        <a:solidFill>
                          <a:srgbClr val="000000"/>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a:solidFill>
                            <a:srgbClr val="000000"/>
                          </a:solidFill>
                          <a:effectLst/>
                          <a:latin typeface="Arial"/>
                        </a:rPr>
                        <a:t>0.0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Tau-a</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0.218</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3"/>
                  </a:ext>
                </a:extLst>
              </a:tr>
              <a:tr h="0">
                <a:tc>
                  <a:txBody>
                    <a:bodyPr/>
                    <a:lstStyle/>
                    <a:p>
                      <a:pPr fontAlgn="t"/>
                      <a:r>
                        <a:rPr lang="en-US" b="0" i="0" dirty="0" smtClean="0">
                          <a:solidFill>
                            <a:srgbClr val="000000"/>
                          </a:solidFill>
                          <a:effectLst/>
                          <a:latin typeface="Arial"/>
                        </a:rPr>
                        <a:t>Pairs</a:t>
                      </a:r>
                      <a:endParaRPr lang="en-US" b="0" i="0" dirty="0">
                        <a:solidFill>
                          <a:srgbClr val="000000"/>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a:rPr>
                        <a:t>3125980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a:rPr>
                        <a:t>c</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a:rPr>
                        <a:t>0.728</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0004"/>
                  </a:ext>
                </a:extLst>
              </a:tr>
            </a:tbl>
          </a:graphicData>
        </a:graphic>
      </p:graphicFrame>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4411" y="1"/>
            <a:ext cx="1547664" cy="620688"/>
          </a:xfrm>
          <a:prstGeom prst="rect">
            <a:avLst/>
          </a:prstGeom>
        </p:spPr>
      </p:pic>
      <p:sp>
        <p:nvSpPr>
          <p:cNvPr id="8" name="ZoneTexte 7"/>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19280335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0"/>
            <a:ext cx="8784976" cy="620688"/>
          </a:xfrm>
        </p:spPr>
        <p:txBody>
          <a:bodyPr/>
          <a:lstStyle/>
          <a:p>
            <a:pPr algn="l"/>
            <a:r>
              <a:rPr lang="fr-FR" sz="2400" dirty="0" err="1"/>
              <a:t>Statistics</a:t>
            </a:r>
            <a:r>
              <a:rPr lang="fr-FR" sz="2400" dirty="0"/>
              <a:t> </a:t>
            </a:r>
            <a:r>
              <a:rPr lang="fr-FR" sz="2400" dirty="0" err="1"/>
              <a:t>Measuring</a:t>
            </a:r>
            <a:r>
              <a:rPr lang="fr-FR" sz="2400" dirty="0"/>
              <a:t> </a:t>
            </a:r>
            <a:r>
              <a:rPr lang="fr-FR" sz="2400" b="1" dirty="0" err="1"/>
              <a:t>Predictive</a:t>
            </a:r>
            <a:r>
              <a:rPr lang="fr-FR" sz="2400" b="1" dirty="0"/>
              <a:t> Power </a:t>
            </a:r>
            <a:r>
              <a:rPr lang="fr-FR" sz="2400" dirty="0" smtClean="0"/>
              <a:t>(</a:t>
            </a:r>
            <a:r>
              <a:rPr lang="fr-FR" sz="2400" dirty="0"/>
              <a:t>V</a:t>
            </a:r>
            <a:r>
              <a:rPr lang="fr-FR" sz="2400" dirty="0" smtClean="0"/>
              <a:t>)</a:t>
            </a:r>
            <a:endParaRPr lang="en-US" sz="2400"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0" y="620688"/>
                <a:ext cx="9144000" cy="5688632"/>
              </a:xfrm>
            </p:spPr>
            <p:txBody>
              <a:bodyPr>
                <a:normAutofit fontScale="92500" lnSpcReduction="10000"/>
              </a:bodyPr>
              <a:lstStyle/>
              <a:p>
                <a:pPr lvl="0" algn="just"/>
                <a:r>
                  <a:rPr lang="en-US" sz="1800" dirty="0" smtClean="0">
                    <a:solidFill>
                      <a:schemeClr val="tx1"/>
                    </a:solidFill>
                  </a:rPr>
                  <a:t>the </a:t>
                </a:r>
                <a:r>
                  <a:rPr lang="en-US" sz="1800" dirty="0">
                    <a:solidFill>
                      <a:schemeClr val="tx1"/>
                    </a:solidFill>
                  </a:rPr>
                  <a:t>number of concordant </a:t>
                </a:r>
                <a:r>
                  <a:rPr lang="en-US" sz="1800" dirty="0" smtClean="0">
                    <a:solidFill>
                      <a:schemeClr val="tx1"/>
                    </a:solidFill>
                  </a:rPr>
                  <a:t>pairs </a:t>
                </a:r>
                <a:r>
                  <a:rPr lang="fr-FR" sz="1800" i="1" dirty="0" smtClean="0">
                    <a:solidFill>
                      <a:schemeClr val="tx1"/>
                    </a:solidFill>
                  </a:rPr>
                  <a:t>C.</a:t>
                </a:r>
                <a:endParaRPr lang="fr-FR" sz="1800" dirty="0">
                  <a:solidFill>
                    <a:schemeClr val="tx1"/>
                  </a:solidFill>
                </a:endParaRPr>
              </a:p>
              <a:p>
                <a:pPr lvl="0" algn="just"/>
                <a:r>
                  <a:rPr lang="en-US" sz="1800" dirty="0">
                    <a:solidFill>
                      <a:schemeClr val="tx1"/>
                    </a:solidFill>
                  </a:rPr>
                  <a:t>the number of discordant </a:t>
                </a:r>
                <a:r>
                  <a:rPr lang="en-US" sz="1800" dirty="0" smtClean="0">
                    <a:solidFill>
                      <a:schemeClr val="tx1"/>
                    </a:solidFill>
                  </a:rPr>
                  <a:t>pairs </a:t>
                </a:r>
                <a:r>
                  <a:rPr lang="fr-FR" sz="1800" i="1" dirty="0" smtClean="0">
                    <a:solidFill>
                      <a:schemeClr val="tx1"/>
                    </a:solidFill>
                  </a:rPr>
                  <a:t>D</a:t>
                </a:r>
                <a:r>
                  <a:rPr lang="fr-FR" sz="1800" dirty="0" smtClean="0">
                    <a:solidFill>
                      <a:schemeClr val="tx1"/>
                    </a:solidFill>
                  </a:rPr>
                  <a:t>.</a:t>
                </a:r>
                <a:endParaRPr lang="fr-FR" sz="1800" dirty="0">
                  <a:solidFill>
                    <a:schemeClr val="tx1"/>
                  </a:solidFill>
                </a:endParaRPr>
              </a:p>
              <a:p>
                <a:pPr lvl="0" algn="just"/>
                <a:r>
                  <a:rPr lang="fr-FR" sz="1800" dirty="0">
                    <a:solidFill>
                      <a:schemeClr val="tx1"/>
                    </a:solidFill>
                  </a:rPr>
                  <a:t>the </a:t>
                </a:r>
                <a:r>
                  <a:rPr lang="fr-FR" sz="1800" dirty="0" err="1">
                    <a:solidFill>
                      <a:schemeClr val="tx1"/>
                    </a:solidFill>
                  </a:rPr>
                  <a:t>number</a:t>
                </a:r>
                <a:r>
                  <a:rPr lang="fr-FR" sz="1800" dirty="0">
                    <a:solidFill>
                      <a:schemeClr val="tx1"/>
                    </a:solidFill>
                  </a:rPr>
                  <a:t> of </a:t>
                </a:r>
                <a:r>
                  <a:rPr lang="fr-FR" sz="1800" dirty="0" err="1" smtClean="0">
                    <a:solidFill>
                      <a:schemeClr val="tx1"/>
                    </a:solidFill>
                  </a:rPr>
                  <a:t>ties</a:t>
                </a:r>
                <a:r>
                  <a:rPr lang="fr-FR" sz="1800" dirty="0" smtClean="0">
                    <a:solidFill>
                      <a:schemeClr val="tx1"/>
                    </a:solidFill>
                  </a:rPr>
                  <a:t> </a:t>
                </a:r>
                <a:r>
                  <a:rPr lang="fr-FR" sz="1800" i="1" dirty="0" smtClean="0">
                    <a:solidFill>
                      <a:schemeClr val="tx1"/>
                    </a:solidFill>
                  </a:rPr>
                  <a:t>T</a:t>
                </a:r>
                <a:r>
                  <a:rPr lang="fr-FR" sz="1800" dirty="0" smtClean="0">
                    <a:solidFill>
                      <a:schemeClr val="tx1"/>
                    </a:solidFill>
                  </a:rPr>
                  <a:t>.</a:t>
                </a:r>
                <a:endParaRPr lang="fr-FR" sz="1800" dirty="0">
                  <a:solidFill>
                    <a:schemeClr val="tx1"/>
                  </a:solidFill>
                </a:endParaRPr>
              </a:p>
              <a:p>
                <a:pPr lvl="0" algn="just"/>
                <a:r>
                  <a:rPr lang="en-US" sz="1800" dirty="0">
                    <a:solidFill>
                      <a:schemeClr val="tx1"/>
                    </a:solidFill>
                  </a:rPr>
                  <a:t>the total number of pairs </a:t>
                </a:r>
                <a:r>
                  <a:rPr lang="fr-FR" sz="1800" i="1" dirty="0" smtClean="0">
                    <a:solidFill>
                      <a:schemeClr val="tx1"/>
                    </a:solidFill>
                  </a:rPr>
                  <a:t>N</a:t>
                </a:r>
                <a:r>
                  <a:rPr lang="fr-FR" sz="1800" dirty="0" smtClean="0">
                    <a:solidFill>
                      <a:schemeClr val="tx1"/>
                    </a:solidFill>
                  </a:rPr>
                  <a:t>.</a:t>
                </a:r>
                <a:endParaRPr lang="fr-FR" sz="1800" dirty="0">
                  <a:solidFill>
                    <a:schemeClr val="tx1"/>
                  </a:solidFill>
                </a:endParaRPr>
              </a:p>
              <a:p>
                <a:pPr lvl="0" algn="just"/>
                <a:endParaRPr lang="fr-FR" sz="1800" dirty="0">
                  <a:solidFill>
                    <a:schemeClr val="tx1"/>
                  </a:solidFill>
                </a:endParaRPr>
              </a:p>
              <a:p>
                <a:pPr algn="just"/>
                <a:r>
                  <a:rPr lang="en-US" sz="1800" dirty="0">
                    <a:solidFill>
                      <a:schemeClr val="tx1"/>
                    </a:solidFill>
                  </a:rPr>
                  <a:t>The four measures of association are then defined as </a:t>
                </a:r>
                <a:r>
                  <a:rPr lang="en-US" sz="1800" dirty="0" smtClean="0">
                    <a:solidFill>
                      <a:schemeClr val="tx1"/>
                    </a:solidFill>
                  </a:rPr>
                  <a:t>follows:</a:t>
                </a:r>
                <a:endParaRPr lang="en-US" sz="1800" dirty="0">
                  <a:solidFill>
                    <a:schemeClr val="tx1"/>
                  </a:solidFill>
                </a:endParaRPr>
              </a:p>
              <a:p>
                <a:pPr algn="just"/>
                <a:r>
                  <a:rPr lang="en-US" sz="1800" dirty="0" smtClean="0">
                    <a:solidFill>
                      <a:schemeClr val="tx1"/>
                    </a:solidFill>
                  </a:rPr>
                  <a:t>Somers</a:t>
                </a:r>
                <a:r>
                  <a:rPr lang="en-US" sz="1800" dirty="0">
                    <a:solidFill>
                      <a:schemeClr val="tx1"/>
                    </a:solidFill>
                  </a:rPr>
                  <a:t>' D: </a:t>
                </a:r>
                <a:r>
                  <a:rPr lang="fr-FR" sz="1800" dirty="0">
                    <a:solidFill>
                      <a:schemeClr val="tx1"/>
                    </a:solidFill>
                  </a:rPr>
                  <a:t>D de Somers ou indice de la justesse des </a:t>
                </a:r>
                <a:r>
                  <a:rPr lang="fr-FR" sz="1800" dirty="0" smtClean="0">
                    <a:solidFill>
                      <a:schemeClr val="tx1"/>
                    </a:solidFill>
                  </a:rPr>
                  <a:t>prédictions</a:t>
                </a:r>
                <a:r>
                  <a:rPr lang="fr-FR" sz="1800" dirty="0">
                    <a:solidFill>
                      <a:schemeClr val="tx1"/>
                    </a:solidFill>
                  </a:rPr>
                  <a:t> </a:t>
                </a:r>
                <a:r>
                  <a:rPr lang="fr-FR" dirty="0" smtClean="0">
                    <a:solidFill>
                      <a:schemeClr val="tx1"/>
                    </a:solidFill>
                  </a:rPr>
                  <a:t>= </a:t>
                </a:r>
                <a14:m>
                  <m:oMath xmlns:m="http://schemas.openxmlformats.org/officeDocument/2006/math">
                    <m:f>
                      <m:fPr>
                        <m:ctrlPr>
                          <a:rPr lang="fr-FR" i="1" smtClean="0">
                            <a:solidFill>
                              <a:schemeClr val="tx1"/>
                            </a:solidFill>
                            <a:latin typeface="Cambria Math" panose="02040503050406030204" pitchFamily="18" charset="0"/>
                          </a:rPr>
                        </m:ctrlPr>
                      </m:fPr>
                      <m:num>
                        <m:r>
                          <a:rPr lang="fr-FR" b="0" i="1" smtClean="0">
                            <a:solidFill>
                              <a:schemeClr val="tx1"/>
                            </a:solidFill>
                            <a:latin typeface="Cambria Math"/>
                          </a:rPr>
                          <m:t>𝐶</m:t>
                        </m:r>
                        <m:r>
                          <a:rPr lang="fr-FR" b="0" i="1" smtClean="0">
                            <a:solidFill>
                              <a:schemeClr val="tx1"/>
                            </a:solidFill>
                            <a:latin typeface="Cambria Math"/>
                          </a:rPr>
                          <m:t>−</m:t>
                        </m:r>
                        <m:r>
                          <a:rPr lang="fr-FR" b="0" i="1" smtClean="0">
                            <a:solidFill>
                              <a:schemeClr val="tx1"/>
                            </a:solidFill>
                            <a:latin typeface="Cambria Math"/>
                          </a:rPr>
                          <m:t>𝐷</m:t>
                        </m:r>
                      </m:num>
                      <m:den>
                        <m:r>
                          <a:rPr lang="fr-FR" b="0" i="1" smtClean="0">
                            <a:solidFill>
                              <a:schemeClr val="tx1"/>
                            </a:solidFill>
                            <a:latin typeface="Cambria Math"/>
                          </a:rPr>
                          <m:t>𝐶</m:t>
                        </m:r>
                        <m:r>
                          <a:rPr lang="fr-FR" b="0" i="1" smtClean="0">
                            <a:solidFill>
                              <a:schemeClr val="tx1"/>
                            </a:solidFill>
                            <a:latin typeface="Cambria Math"/>
                          </a:rPr>
                          <m:t>+</m:t>
                        </m:r>
                        <m:r>
                          <a:rPr lang="fr-FR" b="0" i="1" smtClean="0">
                            <a:solidFill>
                              <a:schemeClr val="tx1"/>
                            </a:solidFill>
                            <a:latin typeface="Cambria Math"/>
                          </a:rPr>
                          <m:t>𝐷</m:t>
                        </m:r>
                        <m:r>
                          <a:rPr lang="fr-FR" b="0" i="1" smtClean="0">
                            <a:solidFill>
                              <a:schemeClr val="tx1"/>
                            </a:solidFill>
                            <a:latin typeface="Cambria Math"/>
                          </a:rPr>
                          <m:t>+</m:t>
                        </m:r>
                        <m:r>
                          <a:rPr lang="fr-FR" b="0" i="1" smtClean="0">
                            <a:solidFill>
                              <a:schemeClr val="tx1"/>
                            </a:solidFill>
                            <a:latin typeface="Cambria Math"/>
                          </a:rPr>
                          <m:t>𝑇</m:t>
                        </m:r>
                      </m:den>
                    </m:f>
                  </m:oMath>
                </a14:m>
                <a:endParaRPr lang="fr-FR" dirty="0">
                  <a:solidFill>
                    <a:schemeClr val="tx1"/>
                  </a:solidFill>
                </a:endParaRPr>
              </a:p>
              <a:p>
                <a:pPr lvl="0" algn="just"/>
                <a:endParaRPr lang="en-US" sz="1800" dirty="0">
                  <a:solidFill>
                    <a:schemeClr val="tx1"/>
                  </a:solidFill>
                </a:endParaRPr>
              </a:p>
              <a:p>
                <a:pPr lvl="0" algn="just"/>
                <a:r>
                  <a:rPr lang="en-US" sz="1800" dirty="0">
                    <a:solidFill>
                      <a:schemeClr val="tx1"/>
                    </a:solidFill>
                  </a:rPr>
                  <a:t>Gamma: </a:t>
                </a:r>
                <a14:m>
                  <m:oMath xmlns:m="http://schemas.openxmlformats.org/officeDocument/2006/math">
                    <m:r>
                      <m:rPr>
                        <m:sty m:val="p"/>
                      </m:rPr>
                      <a:rPr lang="el-GR" sz="1800" i="1">
                        <a:solidFill>
                          <a:schemeClr val="tx1"/>
                        </a:solidFill>
                        <a:latin typeface="Cambria Math"/>
                        <a:ea typeface="Cambria Math"/>
                      </a:rPr>
                      <m:t>Γ</m:t>
                    </m:r>
                    <m:r>
                      <a:rPr lang="fr-FR" sz="1800" i="1">
                        <a:solidFill>
                          <a:schemeClr val="tx1"/>
                        </a:solidFill>
                        <a:latin typeface="Cambria Math"/>
                        <a:ea typeface="Cambria Math"/>
                      </a:rPr>
                      <m:t> </m:t>
                    </m:r>
                  </m:oMath>
                </a14:m>
                <a:r>
                  <a:rPr lang="en-US" sz="1800" dirty="0">
                    <a:solidFill>
                      <a:schemeClr val="tx1"/>
                    </a:solidFill>
                  </a:rPr>
                  <a:t>de </a:t>
                </a:r>
                <a:r>
                  <a:rPr lang="en-US" sz="1800" dirty="0" smtClean="0">
                    <a:solidFill>
                      <a:schemeClr val="tx1"/>
                    </a:solidFill>
                  </a:rPr>
                  <a:t>Goodman-</a:t>
                </a:r>
                <a:r>
                  <a:rPr lang="en-US" sz="1800" dirty="0" err="1" smtClean="0">
                    <a:solidFill>
                      <a:schemeClr val="tx1"/>
                    </a:solidFill>
                  </a:rPr>
                  <a:t>Kruskal</a:t>
                </a:r>
                <a:r>
                  <a:rPr lang="en-US" sz="1800" dirty="0">
                    <a:solidFill>
                      <a:schemeClr val="tx1"/>
                    </a:solidFill>
                  </a:rPr>
                  <a:t> </a:t>
                </a:r>
                <a:r>
                  <a:rPr lang="en-US" dirty="0" smtClean="0">
                    <a:solidFill>
                      <a:schemeClr val="tx1"/>
                    </a:solidFill>
                  </a:rPr>
                  <a:t>=</a:t>
                </a:r>
                <a:r>
                  <a:rPr lang="fr-FR" dirty="0">
                    <a:solidFill>
                      <a:schemeClr val="tx1"/>
                    </a:solidFill>
                  </a:rPr>
                  <a:t> </a:t>
                </a:r>
                <a14:m>
                  <m:oMath xmlns:m="http://schemas.openxmlformats.org/officeDocument/2006/math">
                    <m:f>
                      <m:fPr>
                        <m:ctrlPr>
                          <a:rPr lang="fr-FR" i="1">
                            <a:solidFill>
                              <a:schemeClr val="tx1"/>
                            </a:solidFill>
                            <a:latin typeface="Cambria Math" panose="02040503050406030204" pitchFamily="18" charset="0"/>
                          </a:rPr>
                        </m:ctrlPr>
                      </m:fPr>
                      <m:num>
                        <m:r>
                          <a:rPr lang="fr-FR" i="1">
                            <a:solidFill>
                              <a:schemeClr val="tx1"/>
                            </a:solidFill>
                            <a:latin typeface="Cambria Math"/>
                          </a:rPr>
                          <m:t>𝐶</m:t>
                        </m:r>
                        <m:r>
                          <a:rPr lang="fr-FR" i="1">
                            <a:solidFill>
                              <a:schemeClr val="tx1"/>
                            </a:solidFill>
                            <a:latin typeface="Cambria Math"/>
                          </a:rPr>
                          <m:t>−</m:t>
                        </m:r>
                        <m:r>
                          <a:rPr lang="fr-FR" i="1">
                            <a:solidFill>
                              <a:schemeClr val="tx1"/>
                            </a:solidFill>
                            <a:latin typeface="Cambria Math"/>
                          </a:rPr>
                          <m:t>𝐷</m:t>
                        </m:r>
                      </m:num>
                      <m:den>
                        <m:r>
                          <a:rPr lang="fr-FR" i="1">
                            <a:solidFill>
                              <a:schemeClr val="tx1"/>
                            </a:solidFill>
                            <a:latin typeface="Cambria Math"/>
                          </a:rPr>
                          <m:t>𝐶</m:t>
                        </m:r>
                        <m:r>
                          <a:rPr lang="fr-FR" i="1">
                            <a:solidFill>
                              <a:schemeClr val="tx1"/>
                            </a:solidFill>
                            <a:latin typeface="Cambria Math"/>
                          </a:rPr>
                          <m:t>+</m:t>
                        </m:r>
                        <m:r>
                          <a:rPr lang="fr-FR" i="1">
                            <a:solidFill>
                              <a:schemeClr val="tx1"/>
                            </a:solidFill>
                            <a:latin typeface="Cambria Math"/>
                          </a:rPr>
                          <m:t>𝐷</m:t>
                        </m:r>
                      </m:den>
                    </m:f>
                  </m:oMath>
                </a14:m>
                <a:endParaRPr lang="en-US" dirty="0">
                  <a:solidFill>
                    <a:schemeClr val="tx1"/>
                  </a:solidFill>
                </a:endParaRPr>
              </a:p>
              <a:p>
                <a:pPr lvl="0" algn="just"/>
                <a:endParaRPr lang="en-US" sz="1800" dirty="0">
                  <a:solidFill>
                    <a:schemeClr val="tx1"/>
                  </a:solidFill>
                </a:endParaRPr>
              </a:p>
              <a:p>
                <a:pPr lvl="0" algn="just"/>
                <a:r>
                  <a:rPr lang="en-US" sz="1800" dirty="0">
                    <a:solidFill>
                      <a:schemeClr val="tx1"/>
                    </a:solidFill>
                  </a:rPr>
                  <a:t>Tau-a: </a:t>
                </a:r>
                <a14:m>
                  <m:oMath xmlns:m="http://schemas.openxmlformats.org/officeDocument/2006/math">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a:ea typeface="Cambria Math"/>
                          </a:rPr>
                          <m:t>𝜏</m:t>
                        </m:r>
                      </m:e>
                      <m:sub>
                        <m:r>
                          <a:rPr lang="fr-FR" sz="1800" i="1">
                            <a:solidFill>
                              <a:schemeClr val="tx1"/>
                            </a:solidFill>
                            <a:latin typeface="Cambria Math"/>
                          </a:rPr>
                          <m:t>𝑎</m:t>
                        </m:r>
                      </m:sub>
                    </m:sSub>
                  </m:oMath>
                </a14:m>
                <a:r>
                  <a:rPr lang="en-US" sz="1800" dirty="0">
                    <a:solidFill>
                      <a:schemeClr val="tx1"/>
                    </a:solidFill>
                  </a:rPr>
                  <a:t>de </a:t>
                </a:r>
                <a:r>
                  <a:rPr lang="en-US" sz="1800" dirty="0" smtClean="0">
                    <a:solidFill>
                      <a:schemeClr val="tx1"/>
                    </a:solidFill>
                  </a:rPr>
                  <a:t>Kendall=</a:t>
                </a:r>
                <a:r>
                  <a:rPr lang="fr-FR" dirty="0">
                    <a:solidFill>
                      <a:schemeClr val="tx1"/>
                    </a:solidFill>
                  </a:rPr>
                  <a:t> </a:t>
                </a:r>
                <a14:m>
                  <m:oMath xmlns:m="http://schemas.openxmlformats.org/officeDocument/2006/math">
                    <m:f>
                      <m:fPr>
                        <m:ctrlPr>
                          <a:rPr lang="fr-FR" i="1">
                            <a:solidFill>
                              <a:schemeClr val="tx1"/>
                            </a:solidFill>
                            <a:latin typeface="Cambria Math" panose="02040503050406030204" pitchFamily="18" charset="0"/>
                          </a:rPr>
                        </m:ctrlPr>
                      </m:fPr>
                      <m:num>
                        <m:r>
                          <a:rPr lang="fr-FR" i="1">
                            <a:solidFill>
                              <a:schemeClr val="tx1"/>
                            </a:solidFill>
                            <a:latin typeface="Cambria Math"/>
                          </a:rPr>
                          <m:t>𝐶</m:t>
                        </m:r>
                        <m:r>
                          <a:rPr lang="fr-FR" i="1">
                            <a:solidFill>
                              <a:schemeClr val="tx1"/>
                            </a:solidFill>
                            <a:latin typeface="Cambria Math"/>
                          </a:rPr>
                          <m:t>−</m:t>
                        </m:r>
                        <m:r>
                          <a:rPr lang="fr-FR" i="1">
                            <a:solidFill>
                              <a:schemeClr val="tx1"/>
                            </a:solidFill>
                            <a:latin typeface="Cambria Math"/>
                          </a:rPr>
                          <m:t>𝐷</m:t>
                        </m:r>
                      </m:num>
                      <m:den>
                        <m:r>
                          <a:rPr lang="fr-FR" b="0" i="1" smtClean="0">
                            <a:solidFill>
                              <a:schemeClr val="tx1"/>
                            </a:solidFill>
                            <a:latin typeface="Cambria Math"/>
                          </a:rPr>
                          <m:t>𝑁</m:t>
                        </m:r>
                      </m:den>
                    </m:f>
                  </m:oMath>
                </a14:m>
                <a:r>
                  <a:rPr lang="en-US" dirty="0" smtClean="0">
                    <a:solidFill>
                      <a:schemeClr val="tx1"/>
                    </a:solidFill>
                  </a:rPr>
                  <a:t> </a:t>
                </a:r>
                <a:r>
                  <a:rPr lang="en-US" sz="1800" dirty="0" smtClean="0">
                    <a:solidFill>
                      <a:schemeClr val="tx1"/>
                    </a:solidFill>
                  </a:rPr>
                  <a:t>(</a:t>
                </a:r>
                <a14:m>
                  <m:oMath xmlns:m="http://schemas.openxmlformats.org/officeDocument/2006/math">
                    <m:r>
                      <a:rPr lang="fr-FR" sz="1800" b="0" i="1" dirty="0" smtClean="0">
                        <a:solidFill>
                          <a:schemeClr val="tx1"/>
                        </a:solidFill>
                        <a:latin typeface="Cambria Math" panose="02040503050406030204" pitchFamily="18" charset="0"/>
                      </a:rPr>
                      <m:t>𝑁</m:t>
                    </m:r>
                  </m:oMath>
                </a14:m>
                <a:r>
                  <a:rPr lang="en-US" sz="1800" dirty="0" smtClean="0">
                    <a:solidFill>
                      <a:schemeClr val="tx1"/>
                    </a:solidFill>
                  </a:rPr>
                  <a:t> is the total number of pairs before eliminating any)</a:t>
                </a:r>
                <a:endParaRPr lang="en-US" sz="1800" dirty="0">
                  <a:solidFill>
                    <a:schemeClr val="tx1"/>
                  </a:solidFill>
                </a:endParaRPr>
              </a:p>
              <a:p>
                <a:pPr lvl="0" algn="just"/>
                <a:endParaRPr lang="en-US" sz="1800" dirty="0">
                  <a:solidFill>
                    <a:schemeClr val="tx1"/>
                  </a:solidFill>
                </a:endParaRPr>
              </a:p>
              <a:p>
                <a:pPr lvl="0" algn="just"/>
                <a:r>
                  <a:rPr lang="fr-FR" sz="1800" dirty="0">
                    <a:solidFill>
                      <a:schemeClr val="tx1"/>
                    </a:solidFill>
                  </a:rPr>
                  <a:t>c: </a:t>
                </a:r>
                <a:r>
                  <a:rPr lang="en-US" sz="1800" dirty="0">
                    <a:solidFill>
                      <a:schemeClr val="tx1"/>
                    </a:solidFill>
                  </a:rPr>
                  <a:t>c de Hanley and McNeil </a:t>
                </a:r>
                <a:r>
                  <a:rPr lang="en-US" sz="1800" dirty="0" smtClean="0">
                    <a:solidFill>
                      <a:schemeClr val="tx1"/>
                    </a:solidFill>
                  </a:rPr>
                  <a:t>1982 = </a:t>
                </a:r>
                <a:r>
                  <a:rPr lang="en-US" sz="1800" dirty="0">
                    <a:solidFill>
                      <a:schemeClr val="tx1"/>
                    </a:solidFill>
                  </a:rPr>
                  <a:t>0,5 (</a:t>
                </a:r>
                <a:r>
                  <a:rPr lang="en-US" sz="1800" dirty="0" smtClean="0">
                    <a:solidFill>
                      <a:schemeClr val="tx1"/>
                    </a:solidFill>
                  </a:rPr>
                  <a:t>1+ D de </a:t>
                </a:r>
                <a:r>
                  <a:rPr lang="en-US" sz="1800" dirty="0" err="1" smtClean="0">
                    <a:solidFill>
                      <a:schemeClr val="tx1"/>
                    </a:solidFill>
                  </a:rPr>
                  <a:t>Somer</a:t>
                </a:r>
                <a:r>
                  <a:rPr lang="en-US" sz="1800" dirty="0" smtClean="0">
                    <a:solidFill>
                      <a:schemeClr val="tx1"/>
                    </a:solidFill>
                  </a:rPr>
                  <a:t>)</a:t>
                </a:r>
              </a:p>
              <a:p>
                <a:pPr lvl="0" algn="just"/>
                <a:endParaRPr lang="en-US" sz="1800" dirty="0">
                  <a:solidFill>
                    <a:schemeClr val="tx1"/>
                  </a:solidFill>
                </a:endParaRPr>
              </a:p>
              <a:p>
                <a:pPr lvl="0" algn="just"/>
                <a:r>
                  <a:rPr lang="en-US" sz="1900" dirty="0" smtClean="0">
                    <a:solidFill>
                      <a:schemeClr val="tx1"/>
                    </a:solidFill>
                  </a:rPr>
                  <a:t>Those four measures play an identical role. Their value lies between 0 and 1 and the higher their value, the better the predictive power of the model.</a:t>
                </a:r>
                <a:r>
                  <a:rPr lang="en-US" dirty="0" smtClean="0">
                    <a:solidFill>
                      <a:schemeClr val="tx1"/>
                    </a:solidFill>
                  </a:rPr>
                  <a:t> </a:t>
                </a:r>
              </a:p>
              <a:p>
                <a:endParaRPr lang="en-US" dirty="0">
                  <a:solidFill>
                    <a:schemeClr val="tx1"/>
                  </a:solidFill>
                </a:endParaRP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0" y="620688"/>
                <a:ext cx="9144000" cy="5688632"/>
              </a:xfrm>
              <a:blipFill>
                <a:blip r:embed="rId2"/>
                <a:stretch>
                  <a:fillRect l="-400" t="-857" r="-533"/>
                </a:stretch>
              </a:blipFill>
            </p:spPr>
            <p:txBody>
              <a:bodyPr/>
              <a:lstStyle/>
              <a:p>
                <a:r>
                  <a:rPr lang="fr-FR">
                    <a:noFill/>
                  </a:rPr>
                  <a:t> </a:t>
                </a:r>
              </a:p>
            </p:txBody>
          </p:sp>
        </mc:Fallback>
      </mc:AlternateContent>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6029463"/>
            <a:ext cx="1403648" cy="828537"/>
          </a:xfrm>
          <a:prstGeom prst="rect">
            <a:avLst/>
          </a:prstGeom>
        </p:spPr>
      </p:pic>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72808" y="-1"/>
            <a:ext cx="1547664" cy="690991"/>
          </a:xfrm>
          <a:prstGeom prst="rect">
            <a:avLst/>
          </a:prstGeom>
        </p:spPr>
      </p:pic>
      <p:sp>
        <p:nvSpPr>
          <p:cNvPr id="8" name="ZoneTexte 7"/>
          <p:cNvSpPr txBox="1"/>
          <p:nvPr/>
        </p:nvSpPr>
        <p:spPr>
          <a:xfrm>
            <a:off x="6505872" y="6583174"/>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3337322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re 1"/>
              <p:cNvSpPr>
                <a:spLocks noGrp="1"/>
              </p:cNvSpPr>
              <p:nvPr>
                <p:ph type="title"/>
              </p:nvPr>
            </p:nvSpPr>
            <p:spPr>
              <a:xfrm>
                <a:off x="467544" y="18109"/>
                <a:ext cx="8229600" cy="504056"/>
              </a:xfrm>
            </p:spPr>
            <p:txBody>
              <a:bodyPr/>
              <a:lstStyle/>
              <a:p>
                <a:pPr algn="l"/>
                <a14:m>
                  <m:oMath xmlns:m="http://schemas.openxmlformats.org/officeDocument/2006/math">
                    <m:r>
                      <m:rPr>
                        <m:nor/>
                      </m:rPr>
                      <a:rPr lang="en-GB" sz="2800" dirty="0"/>
                      <m:t>Theoretical</m:t>
                    </m:r>
                    <m:r>
                      <m:rPr>
                        <m:nor/>
                      </m:rPr>
                      <a:rPr lang="en-GB" sz="2800" dirty="0"/>
                      <m:t> </m:t>
                    </m:r>
                    <m:r>
                      <m:rPr>
                        <m:nor/>
                      </m:rPr>
                      <a:rPr lang="en-GB" sz="2800" dirty="0"/>
                      <m:t>foundations</m:t>
                    </m:r>
                  </m:oMath>
                </a14:m>
                <a:r>
                  <a:rPr lang="fr-FR" sz="2800" dirty="0" smtClean="0"/>
                  <a:t> (II)</a:t>
                </a:r>
                <a:endParaRPr lang="fr-FR" sz="2800" dirty="0"/>
              </a:p>
            </p:txBody>
          </p:sp>
        </mc:Choice>
        <mc:Fallback xmlns="">
          <p:sp>
            <p:nvSpPr>
              <p:cNvPr id="2" name="Titre 1"/>
              <p:cNvSpPr>
                <a:spLocks noGrp="1" noRot="1" noChangeAspect="1" noMove="1" noResize="1" noEditPoints="1" noAdjustHandles="1" noChangeArrowheads="1" noChangeShapeType="1" noTextEdit="1"/>
              </p:cNvSpPr>
              <p:nvPr>
                <p:ph type="title"/>
              </p:nvPr>
            </p:nvSpPr>
            <p:spPr>
              <a:xfrm>
                <a:off x="467544" y="18109"/>
                <a:ext cx="8229600" cy="504056"/>
              </a:xfrm>
              <a:blipFill>
                <a:blip r:embed="rId2"/>
                <a:stretch>
                  <a:fillRect t="-36145" b="-2530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179512" y="692696"/>
                <a:ext cx="8820472" cy="5061941"/>
              </a:xfrm>
            </p:spPr>
            <p:txBody>
              <a:bodyPr>
                <a:noAutofit/>
              </a:bodyPr>
              <a:lstStyle/>
              <a:p>
                <a:pPr marL="354013" indent="-265113" algn="just" defTabSz="265113">
                  <a:lnSpc>
                    <a:spcPct val="150000"/>
                  </a:lnSpc>
                </a:pPr>
                <a:r>
                  <a:rPr lang="en-GB" sz="1800" dirty="0" smtClean="0">
                    <a:solidFill>
                      <a:schemeClr val="tx1"/>
                    </a:solidFill>
                  </a:rPr>
                  <a:t>Instantaneous utility has a constant generic form over time:</a:t>
                </a:r>
                <a:endParaRPr lang="en-GB" sz="1800" dirty="0">
                  <a:solidFill>
                    <a:schemeClr val="tx1"/>
                  </a:solidFill>
                </a:endParaRPr>
              </a:p>
              <a:p>
                <a:pPr marL="88900" indent="0" algn="just" defTabSz="265113">
                  <a:lnSpc>
                    <a:spcPct val="150000"/>
                  </a:lnSpc>
                  <a:buNone/>
                </a:pPr>
                <a14:m>
                  <m:oMathPara xmlns:m="http://schemas.openxmlformats.org/officeDocument/2006/math">
                    <m:oMathParaPr>
                      <m:jc m:val="centerGroup"/>
                    </m:oMathParaPr>
                    <m:oMath xmlns:m="http://schemas.openxmlformats.org/officeDocument/2006/math">
                      <m:r>
                        <a:rPr lang="en-GB" sz="1800" i="1">
                          <a:solidFill>
                            <a:schemeClr val="tx1"/>
                          </a:solidFill>
                          <a:latin typeface="Cambria Math"/>
                        </a:rPr>
                        <m:t>𝑢</m:t>
                      </m:r>
                      <m:d>
                        <m:dPr>
                          <m:ctrlPr>
                            <a:rPr lang="en-GB" sz="1800" i="1">
                              <a:solidFill>
                                <a:schemeClr val="tx1"/>
                              </a:solidFill>
                              <a:latin typeface="Cambria Math" panose="02040503050406030204" pitchFamily="18" charset="0"/>
                            </a:rPr>
                          </m:ctrlPr>
                        </m:dPr>
                        <m:e>
                          <m:r>
                            <a:rPr lang="en-GB" sz="1800" i="1">
                              <a:solidFill>
                                <a:schemeClr val="tx1"/>
                              </a:solidFill>
                              <a:latin typeface="Cambria Math"/>
                            </a:rPr>
                            <m:t>𝐶</m:t>
                          </m:r>
                        </m:e>
                      </m:d>
                      <m:r>
                        <a:rPr lang="en-GB" sz="1800" i="1">
                          <a:solidFill>
                            <a:schemeClr val="tx1"/>
                          </a:solidFill>
                          <a:latin typeface="Cambria Math"/>
                        </a:rPr>
                        <m:t>=</m:t>
                      </m:r>
                      <m:f>
                        <m:fPr>
                          <m:type m:val="skw"/>
                          <m:ctrlPr>
                            <a:rPr lang="en-GB" sz="1800" i="1">
                              <a:solidFill>
                                <a:schemeClr val="tx1"/>
                              </a:solidFill>
                              <a:latin typeface="Cambria Math" panose="02040503050406030204" pitchFamily="18" charset="0"/>
                            </a:rPr>
                          </m:ctrlPr>
                        </m:fPr>
                        <m:num>
                          <m:sSup>
                            <m:sSupPr>
                              <m:ctrlPr>
                                <a:rPr lang="en-GB" sz="1800" i="1">
                                  <a:solidFill>
                                    <a:schemeClr val="tx1"/>
                                  </a:solidFill>
                                  <a:latin typeface="Cambria Math" panose="02040503050406030204" pitchFamily="18" charset="0"/>
                                </a:rPr>
                              </m:ctrlPr>
                            </m:sSupPr>
                            <m:e>
                              <m:r>
                                <a:rPr lang="en-GB" sz="1800" i="1">
                                  <a:solidFill>
                                    <a:schemeClr val="tx1"/>
                                  </a:solidFill>
                                  <a:latin typeface="Cambria Math"/>
                                </a:rPr>
                                <m:t>𝐶</m:t>
                              </m:r>
                            </m:e>
                            <m:sup>
                              <m:r>
                                <a:rPr lang="en-GB" sz="1800" i="1">
                                  <a:solidFill>
                                    <a:schemeClr val="tx1"/>
                                  </a:solidFill>
                                  <a:latin typeface="Cambria Math"/>
                                </a:rPr>
                                <m:t>1−</m:t>
                              </m:r>
                              <m:r>
                                <a:rPr lang="en-GB" sz="1800" i="1">
                                  <a:solidFill>
                                    <a:schemeClr val="tx1"/>
                                  </a:solidFill>
                                  <a:latin typeface="Cambria Math"/>
                                  <a:ea typeface="Cambria Math"/>
                                </a:rPr>
                                <m:t>𝛾</m:t>
                              </m:r>
                            </m:sup>
                          </m:sSup>
                        </m:num>
                        <m:den>
                          <m:r>
                            <a:rPr lang="en-GB" sz="1800" i="1">
                              <a:solidFill>
                                <a:schemeClr val="tx1"/>
                              </a:solidFill>
                              <a:latin typeface="Cambria Math"/>
                            </a:rPr>
                            <m:t>(1−</m:t>
                          </m:r>
                          <m:r>
                            <a:rPr lang="en-GB" sz="1800" i="1">
                              <a:solidFill>
                                <a:schemeClr val="tx1"/>
                              </a:solidFill>
                              <a:latin typeface="Cambria Math"/>
                              <a:ea typeface="Cambria Math"/>
                            </a:rPr>
                            <m:t>𝛾</m:t>
                          </m:r>
                          <m:r>
                            <a:rPr lang="en-GB" sz="1800" i="1">
                              <a:solidFill>
                                <a:schemeClr val="tx1"/>
                              </a:solidFill>
                              <a:latin typeface="Cambria Math"/>
                              <a:ea typeface="Cambria Math"/>
                            </a:rPr>
                            <m:t>)</m:t>
                          </m:r>
                        </m:den>
                      </m:f>
                    </m:oMath>
                  </m:oMathPara>
                </a14:m>
                <a:endParaRPr lang="en-GB" sz="1800" dirty="0">
                  <a:solidFill>
                    <a:schemeClr val="tx1"/>
                  </a:solidFill>
                </a:endParaRPr>
              </a:p>
              <a:p>
                <a:pPr marL="88900" indent="0" algn="just" defTabSz="265113">
                  <a:lnSpc>
                    <a:spcPct val="150000"/>
                  </a:lnSpc>
                  <a:buNone/>
                </a:pPr>
                <a:r>
                  <a:rPr lang="en-GB" sz="1800" dirty="0" smtClean="0">
                    <a:solidFill>
                      <a:schemeClr val="tx1"/>
                    </a:solidFill>
                  </a:rPr>
                  <a:t>Where </a:t>
                </a:r>
                <a14:m>
                  <m:oMath xmlns:m="http://schemas.openxmlformats.org/officeDocument/2006/math">
                    <m:r>
                      <a:rPr lang="en-GB" sz="1800" i="1">
                        <a:solidFill>
                          <a:schemeClr val="tx1"/>
                        </a:solidFill>
                        <a:latin typeface="Cambria Math"/>
                        <a:ea typeface="Cambria Math"/>
                      </a:rPr>
                      <m:t>𝛾</m:t>
                    </m:r>
                  </m:oMath>
                </a14:m>
                <a:r>
                  <a:rPr lang="en-GB" sz="1800" dirty="0">
                    <a:solidFill>
                      <a:schemeClr val="tx1"/>
                    </a:solidFill>
                  </a:rPr>
                  <a:t> </a:t>
                </a:r>
                <a:r>
                  <a:rPr lang="en-GB" sz="1800" dirty="0" smtClean="0">
                    <a:solidFill>
                      <a:schemeClr val="tx1"/>
                    </a:solidFill>
                  </a:rPr>
                  <a:t>represents the degree of concavity of the function </a:t>
                </a:r>
                <a14:m>
                  <m:oMath xmlns:m="http://schemas.openxmlformats.org/officeDocument/2006/math">
                    <m:r>
                      <a:rPr lang="en-GB" sz="1800" i="1">
                        <a:solidFill>
                          <a:schemeClr val="tx1"/>
                        </a:solidFill>
                        <a:latin typeface="Cambria Math"/>
                      </a:rPr>
                      <m:t>𝑢</m:t>
                    </m:r>
                  </m:oMath>
                </a14:m>
                <a:r>
                  <a:rPr lang="en-GB" sz="1800" dirty="0">
                    <a:solidFill>
                      <a:schemeClr val="tx1"/>
                    </a:solidFill>
                  </a:rPr>
                  <a:t>. </a:t>
                </a:r>
                <a:r>
                  <a:rPr lang="en-GB" sz="1800" dirty="0" smtClean="0">
                    <a:solidFill>
                      <a:schemeClr val="tx1"/>
                    </a:solidFill>
                  </a:rPr>
                  <a:t>Inverting </a:t>
                </a:r>
                <a14:m>
                  <m:oMath xmlns:m="http://schemas.openxmlformats.org/officeDocument/2006/math">
                    <m:r>
                      <a:rPr lang="en-GB" sz="1800" i="1">
                        <a:solidFill>
                          <a:schemeClr val="tx1"/>
                        </a:solidFill>
                        <a:latin typeface="Cambria Math"/>
                        <a:ea typeface="Cambria Math"/>
                      </a:rPr>
                      <m:t>𝛾</m:t>
                    </m:r>
                  </m:oMath>
                </a14:m>
                <a:r>
                  <a:rPr lang="en-GB" sz="1800" dirty="0" smtClean="0">
                    <a:solidFill>
                      <a:schemeClr val="tx1"/>
                    </a:solidFill>
                  </a:rPr>
                  <a:t> gives the intertemporal elasticity of substitution. That one measures the elasticity of </a:t>
                </a:r>
                <a14:m>
                  <m:oMath xmlns:m="http://schemas.openxmlformats.org/officeDocument/2006/math">
                    <m:sSub>
                      <m:sSubPr>
                        <m:ctrlPr>
                          <a:rPr lang="en-GB" sz="1800" i="1">
                            <a:solidFill>
                              <a:schemeClr val="tx1"/>
                            </a:solidFill>
                            <a:latin typeface="Cambria Math" panose="02040503050406030204" pitchFamily="18" charset="0"/>
                          </a:rPr>
                        </m:ctrlPr>
                      </m:sSubPr>
                      <m:e>
                        <m:r>
                          <a:rPr lang="en-GB" sz="1800" i="1">
                            <a:solidFill>
                              <a:schemeClr val="tx1"/>
                            </a:solidFill>
                            <a:latin typeface="Cambria Math"/>
                          </a:rPr>
                          <m:t>𝐶</m:t>
                        </m:r>
                      </m:e>
                      <m:sub>
                        <m:r>
                          <a:rPr lang="en-GB" sz="1800" i="1">
                            <a:solidFill>
                              <a:schemeClr val="tx1"/>
                            </a:solidFill>
                            <a:latin typeface="Cambria Math"/>
                          </a:rPr>
                          <m:t>𝑡</m:t>
                        </m:r>
                        <m:r>
                          <a:rPr lang="en-GB" sz="1800" i="1">
                            <a:solidFill>
                              <a:schemeClr val="tx1"/>
                            </a:solidFill>
                            <a:latin typeface="Cambria Math"/>
                          </a:rPr>
                          <m:t>+1</m:t>
                        </m:r>
                      </m:sub>
                    </m:sSub>
                    <m:r>
                      <a:rPr lang="en-GB" sz="1800" i="1">
                        <a:solidFill>
                          <a:schemeClr val="tx1"/>
                        </a:solidFill>
                        <a:latin typeface="Cambria Math"/>
                      </a:rPr>
                      <m:t>/</m:t>
                    </m:r>
                    <m:sSub>
                      <m:sSubPr>
                        <m:ctrlPr>
                          <a:rPr lang="en-GB" sz="1800" i="1">
                            <a:solidFill>
                              <a:schemeClr val="tx1"/>
                            </a:solidFill>
                            <a:latin typeface="Cambria Math" panose="02040503050406030204" pitchFamily="18" charset="0"/>
                          </a:rPr>
                        </m:ctrlPr>
                      </m:sSubPr>
                      <m:e>
                        <m:r>
                          <a:rPr lang="en-GB" sz="1800" i="1">
                            <a:solidFill>
                              <a:schemeClr val="tx1"/>
                            </a:solidFill>
                            <a:latin typeface="Cambria Math"/>
                          </a:rPr>
                          <m:t>𝐶</m:t>
                        </m:r>
                      </m:e>
                      <m:sub>
                        <m:r>
                          <a:rPr lang="en-GB" sz="1800" i="1">
                            <a:solidFill>
                              <a:schemeClr val="tx1"/>
                            </a:solidFill>
                            <a:latin typeface="Cambria Math"/>
                          </a:rPr>
                          <m:t>𝑡</m:t>
                        </m:r>
                      </m:sub>
                    </m:sSub>
                  </m:oMath>
                </a14:m>
                <a:r>
                  <a:rPr lang="en-GB" sz="1800" dirty="0" smtClean="0">
                    <a:solidFill>
                      <a:schemeClr val="tx1"/>
                    </a:solidFill>
                  </a:rPr>
                  <a:t> to the relative price of present consumption in terms of future consumption </a:t>
                </a:r>
                <a:r>
                  <a:rPr lang="en-GB" sz="1800" dirty="0">
                    <a:solidFill>
                      <a:schemeClr val="tx1"/>
                    </a:solidFill>
                  </a:rPr>
                  <a:t>(</a:t>
                </a:r>
                <a14:m>
                  <m:oMath xmlns:m="http://schemas.openxmlformats.org/officeDocument/2006/math">
                    <m:sSub>
                      <m:sSubPr>
                        <m:ctrlPr>
                          <a:rPr lang="en-GB" sz="1800" i="1">
                            <a:solidFill>
                              <a:schemeClr val="tx1"/>
                            </a:solidFill>
                            <a:latin typeface="Cambria Math" panose="02040503050406030204" pitchFamily="18" charset="0"/>
                          </a:rPr>
                        </m:ctrlPr>
                      </m:sSubPr>
                      <m:e>
                        <m:r>
                          <a:rPr lang="en-GB" sz="1800" i="1">
                            <a:solidFill>
                              <a:schemeClr val="tx1"/>
                            </a:solidFill>
                            <a:latin typeface="Cambria Math"/>
                          </a:rPr>
                          <m:t>𝑢</m:t>
                        </m:r>
                      </m:e>
                      <m:sub>
                        <m:r>
                          <a:rPr lang="en-GB" sz="1800" i="1">
                            <a:solidFill>
                              <a:schemeClr val="tx1"/>
                            </a:solidFill>
                            <a:latin typeface="Cambria Math"/>
                          </a:rPr>
                          <m:t>𝑡</m:t>
                        </m:r>
                        <m:r>
                          <a:rPr lang="en-GB" sz="1800" i="1">
                            <a:solidFill>
                              <a:schemeClr val="tx1"/>
                            </a:solidFill>
                            <a:latin typeface="Cambria Math"/>
                          </a:rPr>
                          <m:t>+1</m:t>
                        </m:r>
                      </m:sub>
                    </m:sSub>
                    <m:r>
                      <a:rPr lang="en-GB" sz="1800" i="1">
                        <a:solidFill>
                          <a:schemeClr val="tx1"/>
                        </a:solidFill>
                        <a:latin typeface="Cambria Math"/>
                      </a:rPr>
                      <m:t>/</m:t>
                    </m:r>
                    <m:sSub>
                      <m:sSubPr>
                        <m:ctrlPr>
                          <a:rPr lang="en-GB" sz="1800" i="1">
                            <a:solidFill>
                              <a:schemeClr val="tx1"/>
                            </a:solidFill>
                            <a:latin typeface="Cambria Math" panose="02040503050406030204" pitchFamily="18" charset="0"/>
                          </a:rPr>
                        </m:ctrlPr>
                      </m:sSubPr>
                      <m:e>
                        <m:r>
                          <a:rPr lang="en-GB" sz="1800" i="1">
                            <a:solidFill>
                              <a:schemeClr val="tx1"/>
                            </a:solidFill>
                            <a:latin typeface="Cambria Math"/>
                          </a:rPr>
                          <m:t>𝑢</m:t>
                        </m:r>
                      </m:e>
                      <m:sub>
                        <m:r>
                          <a:rPr lang="en-GB" sz="1800" i="1">
                            <a:solidFill>
                              <a:schemeClr val="tx1"/>
                            </a:solidFill>
                            <a:latin typeface="Cambria Math"/>
                          </a:rPr>
                          <m:t>𝑡</m:t>
                        </m:r>
                      </m:sub>
                    </m:sSub>
                  </m:oMath>
                </a14:m>
                <a:r>
                  <a:rPr lang="en-GB" sz="1800" dirty="0">
                    <a:solidFill>
                      <a:schemeClr val="tx1"/>
                    </a:solidFill>
                  </a:rPr>
                  <a:t>) .</a:t>
                </a:r>
              </a:p>
              <a:p>
                <a:pPr marL="354013" indent="-265113" algn="just" defTabSz="265113">
                  <a:lnSpc>
                    <a:spcPct val="150000"/>
                  </a:lnSpc>
                </a:pPr>
                <a:r>
                  <a:rPr lang="en-GB" sz="1800" dirty="0" smtClean="0">
                    <a:solidFill>
                      <a:schemeClr val="tx1"/>
                    </a:solidFill>
                  </a:rPr>
                  <a:t>When the relative price of future consumption increases by 1%, the future consumption decreases by 1</a:t>
                </a:r>
                <a:r>
                  <a:rPr lang="en-GB" sz="1800" dirty="0">
                    <a:solidFill>
                      <a:schemeClr val="tx1"/>
                    </a:solidFill>
                  </a:rPr>
                  <a:t>/</a:t>
                </a:r>
                <a:r>
                  <a:rPr lang="en-GB" sz="1800" dirty="0">
                    <a:solidFill>
                      <a:schemeClr val="tx1"/>
                    </a:solidFill>
                    <a:ea typeface="Cambria Math"/>
                  </a:rPr>
                  <a:t> </a:t>
                </a:r>
                <a14:m>
                  <m:oMath xmlns:m="http://schemas.openxmlformats.org/officeDocument/2006/math">
                    <m:r>
                      <a:rPr lang="en-GB" sz="1800" i="1">
                        <a:solidFill>
                          <a:schemeClr val="tx1"/>
                        </a:solidFill>
                        <a:latin typeface="Cambria Math"/>
                        <a:ea typeface="Cambria Math"/>
                      </a:rPr>
                      <m:t>𝛾</m:t>
                    </m:r>
                  </m:oMath>
                </a14:m>
                <a:r>
                  <a:rPr lang="en-GB" sz="1800" dirty="0" smtClean="0">
                    <a:solidFill>
                      <a:schemeClr val="tx1"/>
                    </a:solidFill>
                  </a:rPr>
                  <a:t>%.</a:t>
                </a:r>
              </a:p>
              <a:p>
                <a:pPr marL="354013" indent="-265113" algn="just" defTabSz="265113">
                  <a:lnSpc>
                    <a:spcPct val="150000"/>
                  </a:lnSpc>
                </a:pPr>
                <a:r>
                  <a:rPr lang="en-US" sz="1800" dirty="0">
                    <a:solidFill>
                      <a:schemeClr val="tx1"/>
                    </a:solidFill>
                  </a:rPr>
                  <a:t>it can be interpreted as the desire to smooth consumption over time.</a:t>
                </a:r>
                <a:endParaRPr lang="en-GB" sz="1800" dirty="0">
                  <a:solidFill>
                    <a:schemeClr val="tx1"/>
                  </a:solidFill>
                </a:endParaRPr>
              </a:p>
              <a:p>
                <a:pPr marL="354013" indent="-265113" algn="just" defTabSz="265113">
                  <a:lnSpc>
                    <a:spcPct val="150000"/>
                  </a:lnSpc>
                </a:pPr>
                <a:r>
                  <a:rPr lang="en-GB" sz="1800" dirty="0" smtClean="0">
                    <a:solidFill>
                      <a:schemeClr val="tx1"/>
                    </a:solidFill>
                  </a:rPr>
                  <a:t>In uncertainty, the household maximizes his expected utility and this parameter is viewed as the constant relative risk aversion degree, which influences the household prudence (precautionary saving). </a:t>
                </a:r>
                <a:endParaRPr lang="fr-FR" sz="1600" dirty="0">
                  <a:solidFill>
                    <a:schemeClr val="tx1"/>
                  </a:solidFill>
                </a:endParaRPr>
              </a:p>
              <a:p>
                <a:pPr marL="368300" indent="-285750" algn="just">
                  <a:lnSpc>
                    <a:spcPct val="150000"/>
                  </a:lnSpc>
                </a:pPr>
                <a:endParaRPr lang="fr-FR" sz="1600" dirty="0"/>
              </a:p>
              <a:p>
                <a:pPr marL="361950" indent="0">
                  <a:lnSpc>
                    <a:spcPct val="150000"/>
                  </a:lnSpc>
                  <a:buNone/>
                </a:pPr>
                <a:endParaRPr lang="fr-FR" sz="1600" dirty="0" smtClean="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179512" y="692696"/>
                <a:ext cx="8820472" cy="5061941"/>
              </a:xfrm>
              <a:blipFill>
                <a:blip r:embed="rId3"/>
                <a:stretch>
                  <a:fillRect r="-622" b="-9759"/>
                </a:stretch>
              </a:blipFill>
            </p:spPr>
            <p:txBody>
              <a:bodyPr/>
              <a:lstStyle/>
              <a:p>
                <a:r>
                  <a:rPr lang="fr-FR">
                    <a:noFill/>
                  </a:rPr>
                  <a:t> </a:t>
                </a:r>
              </a:p>
            </p:txBody>
          </p:sp>
        </mc:Fallback>
      </mc:AlternateContent>
      <p:sp>
        <p:nvSpPr>
          <p:cNvPr id="4" name="ZoneTexte 3"/>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9278" y="6317226"/>
            <a:ext cx="1403648" cy="828537"/>
          </a:xfrm>
          <a:prstGeom prst="rect">
            <a:avLst/>
          </a:prstGeom>
        </p:spPr>
      </p:pic>
      <p:pic>
        <p:nvPicPr>
          <p:cNvPr id="6" name="Imag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52320" y="116631"/>
            <a:ext cx="1547664" cy="690991"/>
          </a:xfrm>
          <a:prstGeom prst="rect">
            <a:avLst/>
          </a:prstGeom>
        </p:spPr>
      </p:pic>
    </p:spTree>
    <p:extLst>
      <p:ext uri="{BB962C8B-B14F-4D97-AF65-F5344CB8AC3E}">
        <p14:creationId xmlns:p14="http://schemas.microsoft.com/office/powerpoint/2010/main" val="158522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0"/>
            <a:ext cx="8784976" cy="620688"/>
          </a:xfrm>
        </p:spPr>
        <p:txBody>
          <a:bodyPr/>
          <a:lstStyle/>
          <a:p>
            <a:pPr algn="l"/>
            <a:r>
              <a:rPr lang="fr-FR" sz="2400" dirty="0" err="1" smtClean="0"/>
              <a:t>Quality</a:t>
            </a:r>
            <a:r>
              <a:rPr lang="fr-FR" sz="2400" dirty="0" smtClean="0"/>
              <a:t> of </a:t>
            </a:r>
            <a:r>
              <a:rPr lang="fr-FR" sz="2400" dirty="0" err="1" smtClean="0"/>
              <a:t>prediction</a:t>
            </a:r>
            <a:r>
              <a:rPr lang="fr-FR" sz="2400" dirty="0" smtClean="0"/>
              <a:t> and ROC </a:t>
            </a:r>
            <a:r>
              <a:rPr lang="fr-FR" sz="2400" dirty="0" err="1" smtClean="0"/>
              <a:t>curve</a:t>
            </a:r>
            <a:endParaRPr lang="en-US" sz="2400"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76902"/>
            <a:ext cx="1403648" cy="828537"/>
          </a:xfrm>
          <a:prstGeom prst="rect">
            <a:avLst/>
          </a:prstGeom>
        </p:spPr>
      </p:pic>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20472" y="0"/>
            <a:ext cx="1547664" cy="690991"/>
          </a:xfrm>
          <a:prstGeom prst="rect">
            <a:avLst/>
          </a:prstGeom>
        </p:spPr>
      </p:pic>
      <mc:AlternateContent xmlns:mc="http://schemas.openxmlformats.org/markup-compatibility/2006" xmlns:a14="http://schemas.microsoft.com/office/drawing/2010/main">
        <mc:Choice Requires="a14">
          <p:sp>
            <p:nvSpPr>
              <p:cNvPr id="9" name="Espace réservé du contenu 2"/>
              <p:cNvSpPr txBox="1">
                <a:spLocks/>
              </p:cNvSpPr>
              <p:nvPr/>
            </p:nvSpPr>
            <p:spPr>
              <a:xfrm>
                <a:off x="0" y="771773"/>
                <a:ext cx="9036496" cy="61828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lgn="just">
                  <a:lnSpc>
                    <a:spcPct val="150000"/>
                  </a:lnSpc>
                  <a:spcAft>
                    <a:spcPts val="600"/>
                  </a:spcAft>
                </a:pPr>
                <a:r>
                  <a:rPr lang="en-US" sz="2000" dirty="0" smtClean="0">
                    <a:solidFill>
                      <a:schemeClr val="tx1"/>
                    </a:solidFill>
                  </a:rPr>
                  <a:t>Another approach to evaluating the predictive power of models for binary outcomes is the ROC </a:t>
                </a:r>
                <a:r>
                  <a:rPr lang="en-US" sz="2000" dirty="0">
                    <a:solidFill>
                      <a:schemeClr val="tx1"/>
                    </a:solidFill>
                  </a:rPr>
                  <a:t>curve. </a:t>
                </a:r>
                <a:r>
                  <a:rPr lang="en-US" sz="2000" dirty="0" smtClean="0">
                    <a:solidFill>
                      <a:schemeClr val="tx1"/>
                    </a:solidFill>
                  </a:rPr>
                  <a:t>To </a:t>
                </a:r>
                <a:r>
                  <a:rPr lang="en-US" sz="2000" dirty="0">
                    <a:solidFill>
                      <a:schemeClr val="tx1"/>
                    </a:solidFill>
                  </a:rPr>
                  <a:t>understand </a:t>
                </a:r>
                <a:r>
                  <a:rPr lang="en-US" sz="2000" dirty="0" smtClean="0">
                    <a:solidFill>
                      <a:schemeClr val="tx1"/>
                    </a:solidFill>
                  </a:rPr>
                  <a:t>it, we must understand </a:t>
                </a:r>
                <a:r>
                  <a:rPr lang="en-US" sz="2000" dirty="0">
                    <a:solidFill>
                      <a:schemeClr val="tx1"/>
                    </a:solidFill>
                  </a:rPr>
                  <a:t>classification tables. </a:t>
                </a:r>
                <a:endParaRPr lang="en-US" sz="2000" dirty="0" smtClean="0">
                  <a:solidFill>
                    <a:schemeClr val="tx1"/>
                  </a:solidFill>
                </a:endParaRPr>
              </a:p>
              <a:p>
                <a:pPr algn="just">
                  <a:lnSpc>
                    <a:spcPct val="150000"/>
                  </a:lnSpc>
                  <a:spcAft>
                    <a:spcPts val="600"/>
                  </a:spcAft>
                </a:pPr>
                <a:endParaRPr lang="en-US" sz="2000" dirty="0" smtClean="0">
                  <a:solidFill>
                    <a:schemeClr val="tx1"/>
                  </a:solidFill>
                </a:endParaRPr>
              </a:p>
              <a:p>
                <a:pPr algn="just">
                  <a:lnSpc>
                    <a:spcPct val="150000"/>
                  </a:lnSpc>
                  <a:spcAft>
                    <a:spcPts val="600"/>
                  </a:spcAft>
                </a:pPr>
                <a:r>
                  <a:rPr lang="en-US" sz="2000" dirty="0" smtClean="0">
                    <a:solidFill>
                      <a:schemeClr val="tx1"/>
                    </a:solidFill>
                  </a:rPr>
                  <a:t>Let </a:t>
                </a:r>
                <a14:m>
                  <m:oMath xmlns:m="http://schemas.openxmlformats.org/officeDocument/2006/math">
                    <m:acc>
                      <m:accPr>
                        <m:chr m:val="̂"/>
                        <m:ctrlPr>
                          <a:rPr lang="en-US" sz="2000" i="1" smtClean="0">
                            <a:solidFill>
                              <a:schemeClr val="tx1"/>
                            </a:solidFill>
                            <a:latin typeface="Cambria Math" panose="02040503050406030204" pitchFamily="18" charset="0"/>
                          </a:rPr>
                        </m:ctrlPr>
                      </m:accPr>
                      <m:e>
                        <m:sSub>
                          <m:sSubPr>
                            <m:ctrlPr>
                              <a:rPr lang="en-US" sz="2000" i="1" smtClean="0">
                                <a:solidFill>
                                  <a:schemeClr val="tx1"/>
                                </a:solidFill>
                                <a:latin typeface="Cambria Math" panose="02040503050406030204" pitchFamily="18" charset="0"/>
                              </a:rPr>
                            </m:ctrlPr>
                          </m:sSubPr>
                          <m:e>
                            <m:r>
                              <a:rPr lang="fr-FR" sz="2000" b="0" i="1" smtClean="0">
                                <a:solidFill>
                                  <a:schemeClr val="tx1"/>
                                </a:solidFill>
                                <a:latin typeface="Cambria Math"/>
                              </a:rPr>
                              <m:t>𝑝</m:t>
                            </m:r>
                          </m:e>
                          <m:sub>
                            <m:r>
                              <a:rPr lang="fr-FR" sz="2000" b="0" i="1" smtClean="0">
                                <a:solidFill>
                                  <a:schemeClr val="tx1"/>
                                </a:solidFill>
                                <a:latin typeface="Cambria Math"/>
                              </a:rPr>
                              <m:t>𝑖</m:t>
                            </m:r>
                          </m:sub>
                        </m:sSub>
                      </m:e>
                    </m:acc>
                  </m:oMath>
                </a14:m>
                <a:r>
                  <a:rPr lang="en-US" sz="2000" dirty="0" smtClean="0">
                    <a:solidFill>
                      <a:schemeClr val="tx1"/>
                    </a:solidFill>
                  </a:rPr>
                  <a:t> be </a:t>
                </a:r>
                <a:r>
                  <a:rPr lang="en-US" sz="2000" dirty="0">
                    <a:solidFill>
                      <a:schemeClr val="tx1"/>
                    </a:solidFill>
                  </a:rPr>
                  <a:t>the predicted probability </a:t>
                </a:r>
                <a:r>
                  <a:rPr lang="en-US" sz="2000" dirty="0" smtClean="0">
                    <a:solidFill>
                      <a:schemeClr val="tx1"/>
                    </a:solidFill>
                  </a:rPr>
                  <a:t>that </a:t>
                </a:r>
                <a14:m>
                  <m:oMath xmlns:m="http://schemas.openxmlformats.org/officeDocument/2006/math">
                    <m:sSub>
                      <m:sSubPr>
                        <m:ctrlPr>
                          <a:rPr lang="en-US" sz="2000" i="1" dirty="0" smtClean="0">
                            <a:solidFill>
                              <a:schemeClr val="tx1"/>
                            </a:solidFill>
                            <a:latin typeface="Cambria Math" panose="02040503050406030204" pitchFamily="18" charset="0"/>
                          </a:rPr>
                        </m:ctrlPr>
                      </m:sSubPr>
                      <m:e>
                        <m:r>
                          <a:rPr lang="fr-FR" sz="2000" b="0" i="1" dirty="0" smtClean="0">
                            <a:solidFill>
                              <a:schemeClr val="tx1"/>
                            </a:solidFill>
                            <a:latin typeface="Cambria Math"/>
                          </a:rPr>
                          <m:t>𝑦</m:t>
                        </m:r>
                      </m:e>
                      <m:sub>
                        <m:r>
                          <a:rPr lang="fr-FR" sz="2000" b="0" i="1" dirty="0" smtClean="0">
                            <a:solidFill>
                              <a:schemeClr val="tx1"/>
                            </a:solidFill>
                            <a:latin typeface="Cambria Math"/>
                          </a:rPr>
                          <m:t>𝑖</m:t>
                        </m:r>
                      </m:sub>
                    </m:sSub>
                    <m:r>
                      <a:rPr lang="en-US" sz="2000" i="1" dirty="0" smtClean="0">
                        <a:solidFill>
                          <a:schemeClr val="tx1"/>
                        </a:solidFill>
                        <a:latin typeface="Cambria Math"/>
                      </a:rPr>
                      <m:t> </m:t>
                    </m:r>
                    <m:r>
                      <a:rPr lang="en-US" sz="2000" i="1" dirty="0">
                        <a:solidFill>
                          <a:schemeClr val="tx1"/>
                        </a:solidFill>
                        <a:latin typeface="Cambria Math"/>
                      </a:rPr>
                      <m:t>= 1</m:t>
                    </m:r>
                  </m:oMath>
                </a14:m>
                <a:r>
                  <a:rPr lang="en-US" sz="2000" dirty="0">
                    <a:solidFill>
                      <a:schemeClr val="tx1"/>
                    </a:solidFill>
                  </a:rPr>
                  <a:t> for individual </a:t>
                </a:r>
                <a14:m>
                  <m:oMath xmlns:m="http://schemas.openxmlformats.org/officeDocument/2006/math">
                    <m:r>
                      <a:rPr lang="en-US" sz="2000" i="1" dirty="0" smtClean="0">
                        <a:solidFill>
                          <a:schemeClr val="tx1"/>
                        </a:solidFill>
                        <a:latin typeface="Cambria Math"/>
                      </a:rPr>
                      <m:t>𝑖</m:t>
                    </m:r>
                  </m:oMath>
                </a14:m>
                <a:r>
                  <a:rPr lang="en-US" sz="2000" dirty="0">
                    <a:solidFill>
                      <a:schemeClr val="tx1"/>
                    </a:solidFill>
                  </a:rPr>
                  <a:t>, based on some model that we have estimated. If we want to use </a:t>
                </a:r>
                <a:r>
                  <a:rPr lang="en-US" sz="2000" dirty="0" smtClean="0">
                    <a:solidFill>
                      <a:schemeClr val="tx1"/>
                    </a:solidFill>
                  </a:rPr>
                  <a:t>the predicted </a:t>
                </a:r>
                <a:r>
                  <a:rPr lang="en-US" sz="2000" dirty="0">
                    <a:solidFill>
                      <a:schemeClr val="tx1"/>
                    </a:solidFill>
                  </a:rPr>
                  <a:t>probabilities to generate actual predictions of whether or not </a:t>
                </a:r>
                <a14:m>
                  <m:oMath xmlns:m="http://schemas.openxmlformats.org/officeDocument/2006/math">
                    <m:sSub>
                      <m:sSubPr>
                        <m:ctrlPr>
                          <a:rPr lang="en-US" sz="2000" i="1" dirty="0">
                            <a:solidFill>
                              <a:schemeClr val="tx1"/>
                            </a:solidFill>
                            <a:latin typeface="Cambria Math" panose="02040503050406030204" pitchFamily="18" charset="0"/>
                          </a:rPr>
                        </m:ctrlPr>
                      </m:sSubPr>
                      <m:e>
                        <m:r>
                          <a:rPr lang="fr-FR" sz="2000" i="1" dirty="0">
                            <a:solidFill>
                              <a:schemeClr val="tx1"/>
                            </a:solidFill>
                            <a:latin typeface="Cambria Math"/>
                          </a:rPr>
                          <m:t>𝑦</m:t>
                        </m:r>
                      </m:e>
                      <m:sub>
                        <m:r>
                          <a:rPr lang="fr-FR" sz="2000" i="1" dirty="0">
                            <a:solidFill>
                              <a:schemeClr val="tx1"/>
                            </a:solidFill>
                            <a:latin typeface="Cambria Math"/>
                          </a:rPr>
                          <m:t>𝑖</m:t>
                        </m:r>
                      </m:sub>
                    </m:sSub>
                    <m:r>
                      <a:rPr lang="en-US" sz="2000" i="1" dirty="0">
                        <a:solidFill>
                          <a:schemeClr val="tx1"/>
                        </a:solidFill>
                        <a:latin typeface="Cambria Math"/>
                      </a:rPr>
                      <m:t> = 1</m:t>
                    </m:r>
                  </m:oMath>
                </a14:m>
                <a:r>
                  <a:rPr lang="en-US" sz="2000" dirty="0" smtClean="0">
                    <a:solidFill>
                      <a:schemeClr val="tx1"/>
                    </a:solidFill>
                  </a:rPr>
                  <a:t>, </a:t>
                </a:r>
                <a:r>
                  <a:rPr lang="en-US" sz="2000" dirty="0">
                    <a:solidFill>
                      <a:schemeClr val="tx1"/>
                    </a:solidFill>
                  </a:rPr>
                  <a:t>we need </a:t>
                </a:r>
                <a:r>
                  <a:rPr lang="en-US" sz="2000" dirty="0" smtClean="0">
                    <a:solidFill>
                      <a:schemeClr val="tx1"/>
                    </a:solidFill>
                  </a:rPr>
                  <a:t>some </a:t>
                </a:r>
                <a:r>
                  <a:rPr lang="en-US" sz="2000" dirty="0" err="1" smtClean="0">
                    <a:solidFill>
                      <a:schemeClr val="tx1"/>
                    </a:solidFill>
                  </a:rPr>
                  <a:t>cutpoint</a:t>
                </a:r>
                <a:r>
                  <a:rPr lang="en-US" sz="2000" dirty="0" smtClean="0">
                    <a:solidFill>
                      <a:schemeClr val="tx1"/>
                    </a:solidFill>
                  </a:rPr>
                  <a:t> </a:t>
                </a:r>
                <a:r>
                  <a:rPr lang="en-US" sz="2000" dirty="0">
                    <a:solidFill>
                      <a:schemeClr val="tx1"/>
                    </a:solidFill>
                  </a:rPr>
                  <a:t>value. A natural choice would be .</a:t>
                </a:r>
                <a:r>
                  <a:rPr lang="en-US" sz="2000" dirty="0" smtClean="0">
                    <a:solidFill>
                      <a:schemeClr val="tx1"/>
                    </a:solidFill>
                  </a:rPr>
                  <a:t>5. If </a:t>
                </a:r>
                <a14:m>
                  <m:oMath xmlns:m="http://schemas.openxmlformats.org/officeDocument/2006/math">
                    <m:acc>
                      <m:accPr>
                        <m:chr m:val="̂"/>
                        <m:ctrlPr>
                          <a:rPr lang="en-US" sz="2000" i="1" smtClean="0">
                            <a:solidFill>
                              <a:schemeClr val="tx1"/>
                            </a:solidFill>
                            <a:latin typeface="Cambria Math" panose="02040503050406030204" pitchFamily="18" charset="0"/>
                          </a:rPr>
                        </m:ctrlPr>
                      </m:accPr>
                      <m:e>
                        <m:sSub>
                          <m:sSubPr>
                            <m:ctrlPr>
                              <a:rPr lang="en-US" sz="2000" i="1" smtClean="0">
                                <a:solidFill>
                                  <a:schemeClr val="tx1"/>
                                </a:solidFill>
                                <a:latin typeface="Cambria Math" panose="02040503050406030204" pitchFamily="18" charset="0"/>
                              </a:rPr>
                            </m:ctrlPr>
                          </m:sSubPr>
                          <m:e>
                            <m:r>
                              <a:rPr lang="fr-FR" sz="2000" b="0" i="1" smtClean="0">
                                <a:solidFill>
                                  <a:schemeClr val="tx1"/>
                                </a:solidFill>
                                <a:latin typeface="Cambria Math"/>
                              </a:rPr>
                              <m:t>𝑝</m:t>
                            </m:r>
                          </m:e>
                          <m:sub>
                            <m:r>
                              <a:rPr lang="fr-FR" sz="2000" b="0" i="1" smtClean="0">
                                <a:solidFill>
                                  <a:schemeClr val="tx1"/>
                                </a:solidFill>
                                <a:latin typeface="Cambria Math"/>
                              </a:rPr>
                              <m:t>𝑖</m:t>
                            </m:r>
                          </m:sub>
                        </m:sSub>
                      </m:e>
                    </m:acc>
                    <m:r>
                      <a:rPr lang="en-US" sz="2000" i="1">
                        <a:solidFill>
                          <a:schemeClr val="tx1"/>
                        </a:solidFill>
                        <a:latin typeface="Cambria Math"/>
                        <a:ea typeface="Cambria Math"/>
                      </a:rPr>
                      <m:t>≥</m:t>
                    </m:r>
                    <m:r>
                      <a:rPr lang="fr-FR" sz="2000" i="1">
                        <a:solidFill>
                          <a:schemeClr val="tx1"/>
                        </a:solidFill>
                        <a:latin typeface="Cambria Math"/>
                        <a:ea typeface="Cambria Math"/>
                      </a:rPr>
                      <m:t>0,5</m:t>
                    </m:r>
                  </m:oMath>
                </a14:m>
                <a:r>
                  <a:rPr lang="en-US" sz="2000" dirty="0" smtClean="0">
                    <a:solidFill>
                      <a:schemeClr val="tx1"/>
                    </a:solidFill>
                  </a:rPr>
                  <a:t>, </a:t>
                </a:r>
                <a:r>
                  <a:rPr lang="en-US" sz="2000" dirty="0">
                    <a:solidFill>
                      <a:schemeClr val="tx1"/>
                    </a:solidFill>
                  </a:rPr>
                  <a:t>we predict </a:t>
                </a:r>
                <a14:m>
                  <m:oMath xmlns:m="http://schemas.openxmlformats.org/officeDocument/2006/math">
                    <m:sSub>
                      <m:sSubPr>
                        <m:ctrlPr>
                          <a:rPr lang="en-US" sz="2000" i="1" dirty="0">
                            <a:solidFill>
                              <a:schemeClr val="tx1"/>
                            </a:solidFill>
                            <a:latin typeface="Cambria Math" panose="02040503050406030204" pitchFamily="18" charset="0"/>
                          </a:rPr>
                        </m:ctrlPr>
                      </m:sSubPr>
                      <m:e>
                        <m:r>
                          <a:rPr lang="fr-FR" sz="2000" i="1" dirty="0">
                            <a:solidFill>
                              <a:schemeClr val="tx1"/>
                            </a:solidFill>
                            <a:latin typeface="Cambria Math"/>
                          </a:rPr>
                          <m:t>𝑦</m:t>
                        </m:r>
                      </m:e>
                      <m:sub>
                        <m:r>
                          <a:rPr lang="fr-FR" sz="2000" i="1" dirty="0">
                            <a:solidFill>
                              <a:schemeClr val="tx1"/>
                            </a:solidFill>
                            <a:latin typeface="Cambria Math"/>
                          </a:rPr>
                          <m:t>𝑖</m:t>
                        </m:r>
                      </m:sub>
                    </m:sSub>
                    <m:r>
                      <a:rPr lang="en-US" sz="2000" i="1" dirty="0">
                        <a:solidFill>
                          <a:schemeClr val="tx1"/>
                        </a:solidFill>
                        <a:latin typeface="Cambria Math"/>
                      </a:rPr>
                      <m:t> = 1</m:t>
                    </m:r>
                  </m:oMath>
                </a14:m>
                <a:r>
                  <a:rPr lang="en-US" sz="2000" dirty="0">
                    <a:solidFill>
                      <a:schemeClr val="tx1"/>
                    </a:solidFill>
                  </a:rPr>
                  <a:t>. If </a:t>
                </a:r>
                <a14:m>
                  <m:oMath xmlns:m="http://schemas.openxmlformats.org/officeDocument/2006/math">
                    <m:acc>
                      <m:accPr>
                        <m:chr m:val="̂"/>
                        <m:ctrlPr>
                          <a:rPr lang="en-US" sz="2000" i="1">
                            <a:solidFill>
                              <a:schemeClr val="tx1"/>
                            </a:solidFill>
                            <a:latin typeface="Cambria Math" panose="02040503050406030204" pitchFamily="18" charset="0"/>
                          </a:rPr>
                        </m:ctrlPr>
                      </m:accPr>
                      <m:e>
                        <m:sSub>
                          <m:sSubPr>
                            <m:ctrlPr>
                              <a:rPr lang="en-US" sz="2000" i="1">
                                <a:solidFill>
                                  <a:schemeClr val="tx1"/>
                                </a:solidFill>
                                <a:latin typeface="Cambria Math" panose="02040503050406030204" pitchFamily="18" charset="0"/>
                              </a:rPr>
                            </m:ctrlPr>
                          </m:sSubPr>
                          <m:e>
                            <m:r>
                              <a:rPr lang="fr-FR" sz="2000" i="1">
                                <a:solidFill>
                                  <a:schemeClr val="tx1"/>
                                </a:solidFill>
                                <a:latin typeface="Cambria Math"/>
                              </a:rPr>
                              <m:t>𝑝</m:t>
                            </m:r>
                          </m:e>
                          <m:sub>
                            <m:r>
                              <a:rPr lang="fr-FR" sz="2000" i="1">
                                <a:solidFill>
                                  <a:schemeClr val="tx1"/>
                                </a:solidFill>
                                <a:latin typeface="Cambria Math"/>
                              </a:rPr>
                              <m:t>𝑖</m:t>
                            </m:r>
                          </m:sub>
                        </m:sSub>
                      </m:e>
                    </m:acc>
                    <m:r>
                      <a:rPr lang="en-US" sz="2000" i="1" smtClean="0">
                        <a:solidFill>
                          <a:schemeClr val="tx1"/>
                        </a:solidFill>
                        <a:latin typeface="Cambria Math"/>
                        <a:ea typeface="Cambria Math"/>
                      </a:rPr>
                      <m:t>&lt;</m:t>
                    </m:r>
                    <m:r>
                      <a:rPr lang="fr-FR" sz="2000" i="1">
                        <a:solidFill>
                          <a:schemeClr val="tx1"/>
                        </a:solidFill>
                        <a:latin typeface="Cambria Math"/>
                        <a:ea typeface="Cambria Math"/>
                      </a:rPr>
                      <m:t>0,5</m:t>
                    </m:r>
                  </m:oMath>
                </a14:m>
                <a:r>
                  <a:rPr lang="en-US" sz="2000" dirty="0">
                    <a:solidFill>
                      <a:schemeClr val="tx1"/>
                    </a:solidFill>
                  </a:rPr>
                  <a:t>, </a:t>
                </a:r>
                <a:r>
                  <a:rPr lang="en-US" sz="2000" dirty="0" smtClean="0">
                    <a:solidFill>
                      <a:schemeClr val="tx1"/>
                    </a:solidFill>
                  </a:rPr>
                  <a:t>we predict </a:t>
                </a:r>
                <a14:m>
                  <m:oMath xmlns:m="http://schemas.openxmlformats.org/officeDocument/2006/math">
                    <m:sSub>
                      <m:sSubPr>
                        <m:ctrlPr>
                          <a:rPr lang="en-US" sz="2000" i="1" dirty="0">
                            <a:solidFill>
                              <a:schemeClr val="tx1"/>
                            </a:solidFill>
                            <a:latin typeface="Cambria Math" panose="02040503050406030204" pitchFamily="18" charset="0"/>
                          </a:rPr>
                        </m:ctrlPr>
                      </m:sSubPr>
                      <m:e>
                        <m:r>
                          <a:rPr lang="fr-FR" sz="2000" i="1" dirty="0">
                            <a:solidFill>
                              <a:schemeClr val="tx1"/>
                            </a:solidFill>
                            <a:latin typeface="Cambria Math"/>
                          </a:rPr>
                          <m:t>𝑦</m:t>
                        </m:r>
                      </m:e>
                      <m:sub>
                        <m:r>
                          <a:rPr lang="fr-FR" sz="2000" i="1" dirty="0">
                            <a:solidFill>
                              <a:schemeClr val="tx1"/>
                            </a:solidFill>
                            <a:latin typeface="Cambria Math"/>
                          </a:rPr>
                          <m:t>𝑖</m:t>
                        </m:r>
                      </m:sub>
                    </m:sSub>
                    <m:r>
                      <a:rPr lang="fr-FR" sz="2000" b="0" i="1" dirty="0" smtClean="0">
                        <a:solidFill>
                          <a:schemeClr val="tx1"/>
                        </a:solidFill>
                        <a:latin typeface="Cambria Math"/>
                      </a:rPr>
                      <m:t>=0</m:t>
                    </m:r>
                  </m:oMath>
                </a14:m>
                <a:r>
                  <a:rPr lang="en-US" sz="2000" dirty="0" smtClean="0">
                    <a:solidFill>
                      <a:schemeClr val="tx1"/>
                    </a:solidFill>
                  </a:rPr>
                  <a:t>.</a:t>
                </a:r>
                <a:endParaRPr lang="fr-FR" sz="2000" dirty="0">
                  <a:solidFill>
                    <a:schemeClr val="tx1"/>
                  </a:solidFill>
                </a:endParaRPr>
              </a:p>
              <a:p>
                <a:pPr algn="just">
                  <a:lnSpc>
                    <a:spcPct val="150000"/>
                  </a:lnSpc>
                  <a:spcAft>
                    <a:spcPts val="600"/>
                  </a:spcAft>
                </a:pPr>
                <a:endParaRPr lang="fr-FR" sz="2000" dirty="0" smtClean="0">
                  <a:solidFill>
                    <a:prstClr val="black">
                      <a:lumMod val="50000"/>
                      <a:lumOff val="50000"/>
                    </a:prstClr>
                  </a:solidFill>
                </a:endParaRPr>
              </a:p>
              <a:p>
                <a:pPr marL="0" indent="0" algn="just">
                  <a:buFont typeface="Arial" pitchFamily="34" charset="0"/>
                  <a:buNone/>
                </a:pPr>
                <a:endParaRPr lang="fr-FR" sz="1800" dirty="0">
                  <a:solidFill>
                    <a:prstClr val="black">
                      <a:lumMod val="50000"/>
                      <a:lumOff val="50000"/>
                    </a:prstClr>
                  </a:solidFill>
                </a:endParaRPr>
              </a:p>
              <a:p>
                <a:pPr algn="just"/>
                <a:endParaRPr lang="fr-FR" sz="1800" dirty="0" smtClean="0">
                  <a:solidFill>
                    <a:prstClr val="black">
                      <a:lumMod val="50000"/>
                      <a:lumOff val="50000"/>
                    </a:prstClr>
                  </a:solidFill>
                </a:endParaRPr>
              </a:p>
              <a:p>
                <a:pPr algn="just"/>
                <a:endParaRPr lang="fr-FR" sz="1800" dirty="0">
                  <a:solidFill>
                    <a:prstClr val="black">
                      <a:lumMod val="50000"/>
                      <a:lumOff val="50000"/>
                    </a:prstClr>
                  </a:solidFill>
                </a:endParaRPr>
              </a:p>
              <a:p>
                <a:pPr algn="just"/>
                <a:endParaRPr lang="fr-FR" sz="1800" dirty="0" smtClean="0">
                  <a:solidFill>
                    <a:prstClr val="black">
                      <a:lumMod val="50000"/>
                      <a:lumOff val="50000"/>
                    </a:prstClr>
                  </a:solidFill>
                </a:endParaRPr>
              </a:p>
              <a:p>
                <a:pPr algn="just"/>
                <a:endParaRPr lang="fr-FR" sz="1800" dirty="0" smtClean="0">
                  <a:solidFill>
                    <a:prstClr val="black">
                      <a:lumMod val="50000"/>
                      <a:lumOff val="50000"/>
                    </a:prstClr>
                  </a:solidFill>
                </a:endParaRPr>
              </a:p>
              <a:p>
                <a:pPr marL="0" indent="0" algn="just">
                  <a:buNone/>
                </a:pPr>
                <a:endParaRPr lang="en-US" sz="1800" dirty="0">
                  <a:solidFill>
                    <a:prstClr val="black">
                      <a:lumMod val="50000"/>
                      <a:lumOff val="50000"/>
                    </a:prstClr>
                  </a:solidFill>
                </a:endParaRPr>
              </a:p>
            </p:txBody>
          </p:sp>
        </mc:Choice>
        <mc:Fallback xmlns="">
          <p:sp>
            <p:nvSpPr>
              <p:cNvPr id="9" name="Espace réservé du contenu 2"/>
              <p:cNvSpPr txBox="1">
                <a:spLocks noRot="1" noChangeAspect="1" noMove="1" noResize="1" noEditPoints="1" noAdjustHandles="1" noChangeArrowheads="1" noChangeShapeType="1" noTextEdit="1"/>
              </p:cNvSpPr>
              <p:nvPr/>
            </p:nvSpPr>
            <p:spPr>
              <a:xfrm>
                <a:off x="0" y="771773"/>
                <a:ext cx="9036496" cy="6182815"/>
              </a:xfrm>
              <a:prstGeom prst="rect">
                <a:avLst/>
              </a:prstGeom>
              <a:blipFill>
                <a:blip r:embed="rId4"/>
                <a:stretch>
                  <a:fillRect l="-607" r="-675"/>
                </a:stretch>
              </a:blipFill>
            </p:spPr>
            <p:txBody>
              <a:bodyPr/>
              <a:lstStyle/>
              <a:p>
                <a:r>
                  <a:rPr lang="fr-FR">
                    <a:noFill/>
                  </a:rPr>
                  <a:t> </a:t>
                </a:r>
              </a:p>
            </p:txBody>
          </p:sp>
        </mc:Fallback>
      </mc:AlternateContent>
      <p:sp>
        <p:nvSpPr>
          <p:cNvPr id="10" name="ZoneTexte 9"/>
          <p:cNvSpPr txBox="1"/>
          <p:nvPr/>
        </p:nvSpPr>
        <p:spPr>
          <a:xfrm>
            <a:off x="6505872" y="6583174"/>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10165331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0"/>
            <a:ext cx="8784976" cy="620688"/>
          </a:xfrm>
        </p:spPr>
        <p:txBody>
          <a:bodyPr/>
          <a:lstStyle/>
          <a:p>
            <a:pPr algn="l"/>
            <a:r>
              <a:rPr lang="fr-FR" sz="2400" dirty="0" err="1" smtClean="0"/>
              <a:t>Quality</a:t>
            </a:r>
            <a:r>
              <a:rPr lang="fr-FR" sz="2400" dirty="0" smtClean="0"/>
              <a:t> of </a:t>
            </a:r>
            <a:r>
              <a:rPr lang="fr-FR" sz="2400" dirty="0" err="1" smtClean="0"/>
              <a:t>prediction</a:t>
            </a:r>
            <a:r>
              <a:rPr lang="fr-FR" sz="2400" dirty="0" smtClean="0"/>
              <a:t> and ROC </a:t>
            </a:r>
            <a:r>
              <a:rPr lang="fr-FR" sz="2400" dirty="0" err="1" smtClean="0"/>
              <a:t>curve</a:t>
            </a:r>
            <a:endParaRPr lang="en-US" sz="2400" dirty="0"/>
          </a:p>
        </p:txBody>
      </p:sp>
      <p:graphicFrame>
        <p:nvGraphicFramePr>
          <p:cNvPr id="6" name="Espace réservé du contenu 5"/>
          <p:cNvGraphicFramePr>
            <a:graphicFrameLocks noGrp="1"/>
          </p:cNvGraphicFramePr>
          <p:nvPr>
            <p:ph idx="1"/>
            <p:extLst>
              <p:ext uri="{D42A27DB-BD31-4B8C-83A1-F6EECF244321}">
                <p14:modId xmlns:p14="http://schemas.microsoft.com/office/powerpoint/2010/main" val="3378662859"/>
              </p:ext>
            </p:extLst>
          </p:nvPr>
        </p:nvGraphicFramePr>
        <p:xfrm>
          <a:off x="53304" y="996394"/>
          <a:ext cx="9123190" cy="2056202"/>
        </p:xfrm>
        <a:graphic>
          <a:graphicData uri="http://schemas.openxmlformats.org/drawingml/2006/table">
            <a:tbl>
              <a:tblPr/>
              <a:tblGrid>
                <a:gridCol w="912319">
                  <a:extLst>
                    <a:ext uri="{9D8B030D-6E8A-4147-A177-3AD203B41FA5}">
                      <a16:colId xmlns:a16="http://schemas.microsoft.com/office/drawing/2014/main" val="20000"/>
                    </a:ext>
                  </a:extLst>
                </a:gridCol>
                <a:gridCol w="912319">
                  <a:extLst>
                    <a:ext uri="{9D8B030D-6E8A-4147-A177-3AD203B41FA5}">
                      <a16:colId xmlns:a16="http://schemas.microsoft.com/office/drawing/2014/main" val="20001"/>
                    </a:ext>
                  </a:extLst>
                </a:gridCol>
                <a:gridCol w="912319">
                  <a:extLst>
                    <a:ext uri="{9D8B030D-6E8A-4147-A177-3AD203B41FA5}">
                      <a16:colId xmlns:a16="http://schemas.microsoft.com/office/drawing/2014/main" val="20002"/>
                    </a:ext>
                  </a:extLst>
                </a:gridCol>
                <a:gridCol w="912319">
                  <a:extLst>
                    <a:ext uri="{9D8B030D-6E8A-4147-A177-3AD203B41FA5}">
                      <a16:colId xmlns:a16="http://schemas.microsoft.com/office/drawing/2014/main" val="20003"/>
                    </a:ext>
                  </a:extLst>
                </a:gridCol>
                <a:gridCol w="912319">
                  <a:extLst>
                    <a:ext uri="{9D8B030D-6E8A-4147-A177-3AD203B41FA5}">
                      <a16:colId xmlns:a16="http://schemas.microsoft.com/office/drawing/2014/main" val="20004"/>
                    </a:ext>
                  </a:extLst>
                </a:gridCol>
                <a:gridCol w="912319">
                  <a:extLst>
                    <a:ext uri="{9D8B030D-6E8A-4147-A177-3AD203B41FA5}">
                      <a16:colId xmlns:a16="http://schemas.microsoft.com/office/drawing/2014/main" val="20005"/>
                    </a:ext>
                  </a:extLst>
                </a:gridCol>
                <a:gridCol w="912319">
                  <a:extLst>
                    <a:ext uri="{9D8B030D-6E8A-4147-A177-3AD203B41FA5}">
                      <a16:colId xmlns:a16="http://schemas.microsoft.com/office/drawing/2014/main" val="20006"/>
                    </a:ext>
                  </a:extLst>
                </a:gridCol>
                <a:gridCol w="912319">
                  <a:extLst>
                    <a:ext uri="{9D8B030D-6E8A-4147-A177-3AD203B41FA5}">
                      <a16:colId xmlns:a16="http://schemas.microsoft.com/office/drawing/2014/main" val="20007"/>
                    </a:ext>
                  </a:extLst>
                </a:gridCol>
                <a:gridCol w="912319">
                  <a:extLst>
                    <a:ext uri="{9D8B030D-6E8A-4147-A177-3AD203B41FA5}">
                      <a16:colId xmlns:a16="http://schemas.microsoft.com/office/drawing/2014/main" val="20008"/>
                    </a:ext>
                  </a:extLst>
                </a:gridCol>
                <a:gridCol w="912319">
                  <a:extLst>
                    <a:ext uri="{9D8B030D-6E8A-4147-A177-3AD203B41FA5}">
                      <a16:colId xmlns:a16="http://schemas.microsoft.com/office/drawing/2014/main" val="20009"/>
                    </a:ext>
                  </a:extLst>
                </a:gridCol>
              </a:tblGrid>
              <a:tr h="398852">
                <a:tc gridSpan="10">
                  <a:txBody>
                    <a:bodyPr/>
                    <a:lstStyle/>
                    <a:p>
                      <a:pPr algn="ctr" fontAlgn="t"/>
                      <a:r>
                        <a:rPr lang="en-US" b="0" i="0" dirty="0" smtClean="0">
                          <a:solidFill>
                            <a:srgbClr val="000000"/>
                          </a:solidFill>
                          <a:effectLst/>
                          <a:latin typeface="Arial"/>
                        </a:rPr>
                        <a:t>Tableau </a:t>
                      </a:r>
                      <a:r>
                        <a:rPr lang="en-US" b="0" i="0" dirty="0">
                          <a:solidFill>
                            <a:srgbClr val="000000"/>
                          </a:solidFill>
                          <a:effectLst/>
                          <a:latin typeface="Arial"/>
                        </a:rPr>
                        <a:t>de classification</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28542">
                <a:tc rowSpan="2">
                  <a:txBody>
                    <a:bodyPr/>
                    <a:lstStyle/>
                    <a:p>
                      <a:pPr fontAlgn="t"/>
                      <a:r>
                        <a:rPr lang="en-US" b="0" i="0" dirty="0" err="1">
                          <a:solidFill>
                            <a:srgbClr val="000000"/>
                          </a:solidFill>
                          <a:effectLst/>
                          <a:latin typeface="Arial"/>
                        </a:rPr>
                        <a:t>Niveau</a:t>
                      </a:r>
                      <a:r>
                        <a:rPr lang="en-US" b="0" i="0" dirty="0">
                          <a:solidFill>
                            <a:srgbClr val="000000"/>
                          </a:solidFill>
                          <a:effectLst/>
                          <a:latin typeface="Arial"/>
                        </a:rPr>
                        <a:t> de</a:t>
                      </a:r>
                      <a:br>
                        <a:rPr lang="en-US" b="0" i="0" dirty="0">
                          <a:solidFill>
                            <a:srgbClr val="000000"/>
                          </a:solidFill>
                          <a:effectLst/>
                          <a:latin typeface="Arial"/>
                        </a:rPr>
                      </a:br>
                      <a:r>
                        <a:rPr lang="en-US" b="0" i="0" dirty="0" err="1">
                          <a:solidFill>
                            <a:srgbClr val="000000"/>
                          </a:solidFill>
                          <a:effectLst/>
                          <a:latin typeface="Arial"/>
                        </a:rPr>
                        <a:t>proba</a:t>
                      </a:r>
                      <a:r>
                        <a:rPr lang="en-US" b="0" i="0" dirty="0">
                          <a:solidFill>
                            <a:srgbClr val="000000"/>
                          </a:solidFill>
                          <a:effectLst/>
                          <a:latin typeface="Arial"/>
                        </a:rPr>
                        <a:t>.</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gridSpan="2">
                  <a:txBody>
                    <a:bodyPr/>
                    <a:lstStyle/>
                    <a:p>
                      <a:pPr fontAlgn="t"/>
                      <a:r>
                        <a:rPr lang="en-US" b="0" i="0">
                          <a:solidFill>
                            <a:srgbClr val="000000"/>
                          </a:solidFill>
                          <a:effectLst/>
                          <a:latin typeface="Arial"/>
                        </a:rPr>
                        <a:t>Correct</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gridSpan="2">
                  <a:txBody>
                    <a:bodyPr/>
                    <a:lstStyle/>
                    <a:p>
                      <a:pPr fontAlgn="t"/>
                      <a:r>
                        <a:rPr lang="en-US" b="0" i="0">
                          <a:solidFill>
                            <a:srgbClr val="000000"/>
                          </a:solidFill>
                          <a:effectLst/>
                          <a:latin typeface="Arial"/>
                        </a:rPr>
                        <a:t>Incorrect</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gridSpan="5">
                  <a:txBody>
                    <a:bodyPr/>
                    <a:lstStyle/>
                    <a:p>
                      <a:pPr fontAlgn="t"/>
                      <a:r>
                        <a:rPr lang="en-US" b="0" i="0" dirty="0" err="1">
                          <a:solidFill>
                            <a:srgbClr val="000000"/>
                          </a:solidFill>
                          <a:effectLst/>
                          <a:latin typeface="Arial"/>
                        </a:rPr>
                        <a:t>Pourcentages</a:t>
                      </a:r>
                      <a:endParaRPr lang="en-US" b="0" i="0" dirty="0">
                        <a:solidFill>
                          <a:srgbClr val="000000"/>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816273">
                <a:tc vMerge="1">
                  <a:txBody>
                    <a:bodyPr/>
                    <a:lstStyle/>
                    <a:p>
                      <a:endParaRPr lang="en-US"/>
                    </a:p>
                  </a:txBody>
                  <a:tcPr/>
                </a:tc>
                <a:tc>
                  <a:txBody>
                    <a:bodyPr/>
                    <a:lstStyle/>
                    <a:p>
                      <a:pPr fontAlgn="t"/>
                      <a:r>
                        <a:rPr lang="en-US" b="0" i="0">
                          <a:solidFill>
                            <a:srgbClr val="000000"/>
                          </a:solidFill>
                          <a:effectLst/>
                          <a:latin typeface="Arial"/>
                        </a:rPr>
                        <a:t>Evénement</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Non-</a:t>
                      </a:r>
                      <a:br>
                        <a:rPr lang="en-US" b="0" i="0">
                          <a:solidFill>
                            <a:srgbClr val="000000"/>
                          </a:solidFill>
                          <a:effectLst/>
                          <a:latin typeface="Arial"/>
                        </a:rPr>
                      </a:br>
                      <a:r>
                        <a:rPr lang="en-US" b="0" i="0">
                          <a:solidFill>
                            <a:srgbClr val="000000"/>
                          </a:solidFill>
                          <a:effectLst/>
                          <a:latin typeface="Arial"/>
                        </a:rPr>
                        <a:t>événement</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Evénement</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Non-</a:t>
                      </a:r>
                      <a:br>
                        <a:rPr lang="en-US" b="0" i="0">
                          <a:solidFill>
                            <a:srgbClr val="000000"/>
                          </a:solidFill>
                          <a:effectLst/>
                          <a:latin typeface="Arial"/>
                        </a:rPr>
                      </a:br>
                      <a:r>
                        <a:rPr lang="en-US" b="0" i="0">
                          <a:solidFill>
                            <a:srgbClr val="000000"/>
                          </a:solidFill>
                          <a:effectLst/>
                          <a:latin typeface="Arial"/>
                        </a:rPr>
                        <a:t>événement</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Correct</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Sensi-</a:t>
                      </a:r>
                      <a:br>
                        <a:rPr lang="en-US" b="0" i="0">
                          <a:solidFill>
                            <a:srgbClr val="000000"/>
                          </a:solidFill>
                          <a:effectLst/>
                          <a:latin typeface="Arial"/>
                        </a:rPr>
                      </a:br>
                      <a:r>
                        <a:rPr lang="en-US" b="0" i="0">
                          <a:solidFill>
                            <a:srgbClr val="000000"/>
                          </a:solidFill>
                          <a:effectLst/>
                          <a:latin typeface="Arial"/>
                        </a:rPr>
                        <a:t>bilité</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Spéci-</a:t>
                      </a:r>
                      <a:br>
                        <a:rPr lang="en-US" b="0" i="0">
                          <a:solidFill>
                            <a:srgbClr val="000000"/>
                          </a:solidFill>
                          <a:effectLst/>
                          <a:latin typeface="Arial"/>
                        </a:rPr>
                      </a:br>
                      <a:r>
                        <a:rPr lang="en-US" b="0" i="0">
                          <a:solidFill>
                            <a:srgbClr val="000000"/>
                          </a:solidFill>
                          <a:effectLst/>
                          <a:latin typeface="Arial"/>
                        </a:rPr>
                        <a:t>ficité</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Faux</a:t>
                      </a:r>
                      <a:br>
                        <a:rPr lang="en-US" b="0" i="0">
                          <a:solidFill>
                            <a:srgbClr val="000000"/>
                          </a:solidFill>
                          <a:effectLst/>
                          <a:latin typeface="Arial"/>
                        </a:rPr>
                      </a:br>
                      <a:r>
                        <a:rPr lang="en-US" b="0" i="0">
                          <a:solidFill>
                            <a:srgbClr val="000000"/>
                          </a:solidFill>
                          <a:effectLst/>
                          <a:latin typeface="Arial"/>
                        </a:rPr>
                        <a:t>POS </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a:solidFill>
                            <a:srgbClr val="000000"/>
                          </a:solidFill>
                          <a:effectLst/>
                          <a:latin typeface="Arial"/>
                        </a:rPr>
                        <a:t>Faux</a:t>
                      </a:r>
                      <a:br>
                        <a:rPr lang="en-US" b="0" i="0" dirty="0">
                          <a:solidFill>
                            <a:srgbClr val="000000"/>
                          </a:solidFill>
                          <a:effectLst/>
                          <a:latin typeface="Arial"/>
                        </a:rPr>
                      </a:br>
                      <a:r>
                        <a:rPr lang="en-US" b="0" i="0" dirty="0">
                          <a:solidFill>
                            <a:srgbClr val="000000"/>
                          </a:solidFill>
                          <a:effectLst/>
                          <a:latin typeface="Arial"/>
                        </a:rPr>
                        <a:t>NEG </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2"/>
                  </a:ext>
                </a:extLst>
              </a:tr>
              <a:tr h="328542">
                <a:tc>
                  <a:txBody>
                    <a:bodyPr/>
                    <a:lstStyle/>
                    <a:p>
                      <a:pPr fontAlgn="t"/>
                      <a:r>
                        <a:rPr lang="en-US" b="0" i="0">
                          <a:solidFill>
                            <a:srgbClr val="000000"/>
                          </a:solidFill>
                          <a:effectLst/>
                          <a:latin typeface="Arial"/>
                        </a:rPr>
                        <a:t>0.500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606</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1897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289</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824</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69.2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42.4</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86.8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32.3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a:rPr>
                        <a:t>30.3</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0003"/>
                  </a:ext>
                </a:extLst>
              </a:tr>
            </a:tbl>
          </a:graphicData>
        </a:graphic>
      </p:graphicFrame>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76902"/>
            <a:ext cx="1403648" cy="828537"/>
          </a:xfrm>
          <a:prstGeom prst="rect">
            <a:avLst/>
          </a:prstGeom>
        </p:spPr>
      </p:pic>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20472" y="0"/>
            <a:ext cx="1547664" cy="690991"/>
          </a:xfrm>
          <a:prstGeom prst="rect">
            <a:avLst/>
          </a:prstGeom>
        </p:spPr>
      </p:pic>
      <p:sp>
        <p:nvSpPr>
          <p:cNvPr id="9" name="Espace réservé du contenu 2"/>
          <p:cNvSpPr txBox="1">
            <a:spLocks/>
          </p:cNvSpPr>
          <p:nvPr/>
        </p:nvSpPr>
        <p:spPr>
          <a:xfrm>
            <a:off x="33798" y="-1214939"/>
            <a:ext cx="9144000" cy="61828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lgn="just"/>
            <a:endParaRPr lang="fr-FR" sz="1800" dirty="0" smtClean="0">
              <a:solidFill>
                <a:prstClr val="black">
                  <a:lumMod val="50000"/>
                  <a:lumOff val="50000"/>
                </a:prstClr>
              </a:solidFill>
            </a:endParaRPr>
          </a:p>
          <a:p>
            <a:pPr marL="0" indent="0" algn="just">
              <a:buFont typeface="Arial" pitchFamily="34" charset="0"/>
              <a:buNone/>
            </a:pPr>
            <a:endParaRPr lang="fr-FR" sz="1800" dirty="0">
              <a:solidFill>
                <a:prstClr val="black">
                  <a:lumMod val="50000"/>
                  <a:lumOff val="50000"/>
                </a:prstClr>
              </a:solidFill>
            </a:endParaRPr>
          </a:p>
          <a:p>
            <a:pPr algn="just"/>
            <a:endParaRPr lang="fr-FR" sz="1800" dirty="0" smtClean="0">
              <a:solidFill>
                <a:prstClr val="black">
                  <a:lumMod val="50000"/>
                  <a:lumOff val="50000"/>
                </a:prstClr>
              </a:solidFill>
            </a:endParaRPr>
          </a:p>
          <a:p>
            <a:pPr algn="just"/>
            <a:endParaRPr lang="fr-FR" sz="1800" dirty="0">
              <a:solidFill>
                <a:prstClr val="black">
                  <a:lumMod val="50000"/>
                  <a:lumOff val="50000"/>
                </a:prstClr>
              </a:solidFill>
            </a:endParaRPr>
          </a:p>
          <a:p>
            <a:pPr algn="just"/>
            <a:endParaRPr lang="fr-FR" sz="1800" dirty="0" smtClean="0">
              <a:solidFill>
                <a:prstClr val="black">
                  <a:lumMod val="50000"/>
                  <a:lumOff val="50000"/>
                </a:prstClr>
              </a:solidFill>
            </a:endParaRPr>
          </a:p>
          <a:p>
            <a:pPr algn="just"/>
            <a:endParaRPr lang="fr-FR" sz="1800" dirty="0" smtClean="0">
              <a:solidFill>
                <a:prstClr val="black">
                  <a:lumMod val="50000"/>
                  <a:lumOff val="50000"/>
                </a:prstClr>
              </a:solidFill>
            </a:endParaRPr>
          </a:p>
          <a:p>
            <a:pPr algn="just"/>
            <a:endParaRPr lang="fr-FR" sz="1800" dirty="0" smtClean="0">
              <a:solidFill>
                <a:prstClr val="black"/>
              </a:solidFill>
            </a:endParaRPr>
          </a:p>
          <a:p>
            <a:pPr algn="just"/>
            <a:endParaRPr lang="fr-FR" sz="1800" dirty="0" smtClean="0">
              <a:solidFill>
                <a:prstClr val="black"/>
              </a:solidFill>
            </a:endParaRPr>
          </a:p>
          <a:p>
            <a:pPr algn="just"/>
            <a:endParaRPr lang="fr-FR" sz="1800" dirty="0">
              <a:solidFill>
                <a:prstClr val="black"/>
              </a:solidFill>
            </a:endParaRPr>
          </a:p>
          <a:p>
            <a:pPr algn="just"/>
            <a:endParaRPr lang="fr-FR" sz="1800" dirty="0" smtClean="0">
              <a:solidFill>
                <a:prstClr val="black"/>
              </a:solidFill>
            </a:endParaRPr>
          </a:p>
          <a:p>
            <a:pPr algn="just"/>
            <a:endParaRPr lang="fr-FR" sz="1800" dirty="0" smtClean="0">
              <a:solidFill>
                <a:prstClr val="black"/>
              </a:solidFill>
            </a:endParaRPr>
          </a:p>
          <a:p>
            <a:pPr algn="just"/>
            <a:endParaRPr lang="fr-FR" sz="1800" dirty="0">
              <a:solidFill>
                <a:prstClr val="black"/>
              </a:solidFill>
            </a:endParaRPr>
          </a:p>
          <a:p>
            <a:pPr algn="just"/>
            <a:endParaRPr lang="fr-FR" sz="1800" dirty="0" smtClean="0">
              <a:solidFill>
                <a:prstClr val="black"/>
              </a:solidFill>
            </a:endParaRPr>
          </a:p>
          <a:p>
            <a:pPr algn="just"/>
            <a:endParaRPr lang="fr-FR" sz="1800" dirty="0">
              <a:solidFill>
                <a:prstClr val="black"/>
              </a:solidFill>
            </a:endParaRPr>
          </a:p>
          <a:p>
            <a:pPr algn="just"/>
            <a:endParaRPr lang="fr-FR" sz="1800" dirty="0">
              <a:solidFill>
                <a:prstClr val="black"/>
              </a:solidFill>
            </a:endParaRPr>
          </a:p>
          <a:p>
            <a:pPr algn="just"/>
            <a:r>
              <a:rPr lang="fr-FR" sz="1800" dirty="0" smtClean="0">
                <a:solidFill>
                  <a:prstClr val="black"/>
                </a:solidFill>
              </a:rPr>
              <a:t>The </a:t>
            </a:r>
            <a:r>
              <a:rPr lang="fr-FR" sz="1800" dirty="0" err="1">
                <a:solidFill>
                  <a:prstClr val="black"/>
                </a:solidFill>
              </a:rPr>
              <a:t>reading</a:t>
            </a:r>
            <a:r>
              <a:rPr lang="fr-FR" sz="1800" dirty="0">
                <a:solidFill>
                  <a:prstClr val="black"/>
                </a:solidFill>
              </a:rPr>
              <a:t> </a:t>
            </a:r>
            <a:r>
              <a:rPr lang="fr-FR" sz="1800" dirty="0" err="1">
                <a:solidFill>
                  <a:prstClr val="black"/>
                </a:solidFill>
              </a:rPr>
              <a:t>is</a:t>
            </a:r>
            <a:r>
              <a:rPr lang="fr-FR" sz="1800" dirty="0">
                <a:solidFill>
                  <a:prstClr val="black"/>
                </a:solidFill>
              </a:rPr>
              <a:t> the </a:t>
            </a:r>
            <a:r>
              <a:rPr lang="fr-FR" sz="1800" dirty="0" err="1">
                <a:solidFill>
                  <a:prstClr val="black"/>
                </a:solidFill>
              </a:rPr>
              <a:t>following</a:t>
            </a:r>
            <a:r>
              <a:rPr lang="fr-FR" sz="1800" dirty="0">
                <a:solidFill>
                  <a:prstClr val="black"/>
                </a:solidFill>
              </a:rPr>
              <a:t>: </a:t>
            </a:r>
            <a:r>
              <a:rPr lang="fr-FR" sz="1800" dirty="0" err="1">
                <a:solidFill>
                  <a:prstClr val="black"/>
                </a:solidFill>
              </a:rPr>
              <a:t>we</a:t>
            </a:r>
            <a:r>
              <a:rPr lang="fr-FR" sz="1800" dirty="0">
                <a:solidFill>
                  <a:prstClr val="black"/>
                </a:solidFill>
              </a:rPr>
              <a:t> </a:t>
            </a:r>
            <a:r>
              <a:rPr lang="fr-FR" sz="1800" dirty="0" err="1">
                <a:solidFill>
                  <a:prstClr val="black"/>
                </a:solidFill>
              </a:rPr>
              <a:t>predict</a:t>
            </a:r>
            <a:r>
              <a:rPr lang="fr-FR" sz="1800" dirty="0">
                <a:solidFill>
                  <a:prstClr val="black"/>
                </a:solidFill>
              </a:rPr>
              <a:t> 606 </a:t>
            </a:r>
            <a:r>
              <a:rPr lang="fr-FR" sz="1800" dirty="0" err="1" smtClean="0">
                <a:solidFill>
                  <a:prstClr val="black"/>
                </a:solidFill>
              </a:rPr>
              <a:t>events</a:t>
            </a:r>
            <a:r>
              <a:rPr lang="fr-FR" sz="1800" dirty="0" smtClean="0">
                <a:solidFill>
                  <a:prstClr val="black"/>
                </a:solidFill>
              </a:rPr>
              <a:t> </a:t>
            </a:r>
            <a:r>
              <a:rPr lang="fr-FR" sz="1800" dirty="0" err="1" smtClean="0">
                <a:solidFill>
                  <a:schemeClr val="tx1"/>
                </a:solidFill>
              </a:rPr>
              <a:t>correctly</a:t>
            </a:r>
            <a:r>
              <a:rPr lang="fr-FR" sz="1800" dirty="0" smtClean="0">
                <a:solidFill>
                  <a:prstClr val="black">
                    <a:lumMod val="50000"/>
                    <a:lumOff val="50000"/>
                  </a:prstClr>
                </a:solidFill>
              </a:rPr>
              <a:t>:</a:t>
            </a:r>
          </a:p>
          <a:p>
            <a:pPr algn="just"/>
            <a:endParaRPr lang="en-US" sz="1800" dirty="0">
              <a:solidFill>
                <a:prstClr val="black">
                  <a:lumMod val="50000"/>
                  <a:lumOff val="50000"/>
                </a:prstClr>
              </a:solidFill>
            </a:endParaRPr>
          </a:p>
        </p:txBody>
      </p:sp>
      <mc:AlternateContent xmlns:mc="http://schemas.openxmlformats.org/markup-compatibility/2006" xmlns:a14="http://schemas.microsoft.com/office/drawing/2010/main">
        <mc:Choice Requires="a14">
          <p:graphicFrame>
            <p:nvGraphicFramePr>
              <p:cNvPr id="8" name="Tableau 7"/>
              <p:cNvGraphicFramePr>
                <a:graphicFrameLocks noGrp="1"/>
              </p:cNvGraphicFramePr>
              <p:nvPr>
                <p:extLst>
                  <p:ext uri="{D42A27DB-BD31-4B8C-83A1-F6EECF244321}">
                    <p14:modId xmlns:p14="http://schemas.microsoft.com/office/powerpoint/2010/main" val="2606420458"/>
                  </p:ext>
                </p:extLst>
              </p:nvPr>
            </p:nvGraphicFramePr>
            <p:xfrm>
              <a:off x="1439393" y="4555813"/>
              <a:ext cx="6096000" cy="1145961"/>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fr-FR" b="1" i="1" smtClean="0">
                                            <a:latin typeface="Cambria Math"/>
                                          </a:rPr>
                                          <m:t>𝒑</m:t>
                                        </m:r>
                                      </m:e>
                                      <m:sub>
                                        <m:r>
                                          <a:rPr lang="fr-FR" b="1" i="1" smtClean="0">
                                            <a:latin typeface="Cambria Math"/>
                                          </a:rPr>
                                          <m:t>𝒊</m:t>
                                        </m:r>
                                      </m:sub>
                                    </m:sSub>
                                  </m:e>
                                </m:acc>
                                <m:r>
                                  <a:rPr lang="fr-FR" b="1" i="1" smtClean="0">
                                    <a:latin typeface="Cambria Math"/>
                                    <a:ea typeface="Cambria Math"/>
                                  </a:rPr>
                                  <m:t>≥</m:t>
                                </m:r>
                                <m:r>
                                  <a:rPr lang="fr-FR" b="1" i="1" smtClean="0">
                                    <a:latin typeface="Cambria Math"/>
                                  </a:rPr>
                                  <m:t>𝟎</m:t>
                                </m:r>
                                <m:r>
                                  <a:rPr lang="fr-FR" b="1" i="1" smtClean="0">
                                    <a:latin typeface="Cambria Math"/>
                                  </a:rPr>
                                  <m:t>.</m:t>
                                </m:r>
                                <m:r>
                                  <a:rPr lang="fr-FR" b="1" i="1" smtClean="0">
                                    <a:latin typeface="Cambria Math"/>
                                  </a:rPr>
                                  <m:t>𝟓</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fr-FR" b="1" i="1" smtClean="0">
                                            <a:latin typeface="Cambria Math"/>
                                          </a:rPr>
                                          <m:t>𝒑</m:t>
                                        </m:r>
                                      </m:e>
                                      <m:sub>
                                        <m:r>
                                          <a:rPr lang="fr-FR" b="1" i="1" smtClean="0">
                                            <a:latin typeface="Cambria Math"/>
                                          </a:rPr>
                                          <m:t>𝒊</m:t>
                                        </m:r>
                                      </m:sub>
                                    </m:sSub>
                                  </m:e>
                                </m:acc>
                                <m:r>
                                  <a:rPr lang="fr-FR" b="1" i="1" smtClean="0">
                                    <a:latin typeface="Cambria Math"/>
                                  </a:rPr>
                                  <m:t>&lt;</m:t>
                                </m:r>
                                <m:r>
                                  <a:rPr lang="fr-FR" b="1" i="1" smtClean="0">
                                    <a:latin typeface="Cambria Math"/>
                                  </a:rPr>
                                  <m:t>𝟎</m:t>
                                </m:r>
                                <m:r>
                                  <a:rPr lang="fr-FR" b="1" i="1" smtClean="0">
                                    <a:latin typeface="Cambria Math"/>
                                  </a:rPr>
                                  <m:t>.</m:t>
                                </m:r>
                                <m:r>
                                  <a:rPr lang="fr-FR" b="1" i="1" smtClean="0">
                                    <a:latin typeface="Cambria Math"/>
                                  </a:rPr>
                                  <m:t>𝟓</m:t>
                                </m:r>
                              </m:oMath>
                            </m:oMathPara>
                          </a14:m>
                          <a:endParaRPr lang="en-US" dirty="0"/>
                        </a:p>
                      </a:txBody>
                      <a:tcPr/>
                    </a:tc>
                    <a:tc>
                      <a:txBody>
                        <a:bodyPr/>
                        <a:lstStyle/>
                        <a:p>
                          <a:pPr algn="ctr"/>
                          <a:r>
                            <a:rPr lang="fr-FR" dirty="0" smtClean="0"/>
                            <a:t>Total</a:t>
                          </a:r>
                          <a:endParaRPr lang="en-US" dirty="0"/>
                        </a:p>
                      </a:txBody>
                      <a:tcPr/>
                    </a:tc>
                    <a:extLst>
                      <a:ext uri="{0D108BD9-81ED-4DB2-BD59-A6C34878D82A}">
                        <a16:rowId xmlns:a16="http://schemas.microsoft.com/office/drawing/2014/main" val="10000"/>
                      </a:ext>
                    </a:extLst>
                  </a:tr>
                  <a:tr h="404281">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fr-FR" b="0" i="1" smtClean="0">
                                        <a:latin typeface="Cambria Math"/>
                                      </a:rPr>
                                      <m:t>𝑦</m:t>
                                    </m:r>
                                  </m:e>
                                  <m:sub>
                                    <m:r>
                                      <a:rPr lang="fr-FR" b="0" i="1" smtClean="0">
                                        <a:latin typeface="Cambria Math"/>
                                      </a:rPr>
                                      <m:t>𝑖</m:t>
                                    </m:r>
                                  </m:sub>
                                </m:sSub>
                                <m:r>
                                  <a:rPr lang="fr-FR" b="0" i="1" smtClean="0">
                                    <a:latin typeface="Cambria Math"/>
                                  </a:rPr>
                                  <m:t>=1</m:t>
                                </m:r>
                              </m:oMath>
                            </m:oMathPara>
                          </a14:m>
                          <a:endParaRPr lang="en-US" dirty="0"/>
                        </a:p>
                      </a:txBody>
                      <a:tcPr/>
                    </a:tc>
                    <a:tc>
                      <a:txBody>
                        <a:bodyPr/>
                        <a:lstStyle/>
                        <a:p>
                          <a:pPr algn="ctr"/>
                          <a:r>
                            <a:rPr lang="fr-FR" dirty="0" smtClean="0"/>
                            <a:t>606</a:t>
                          </a:r>
                          <a:endParaRPr lang="en-US" dirty="0"/>
                        </a:p>
                      </a:txBody>
                      <a:tcPr/>
                    </a:tc>
                    <a:tc>
                      <a:txBody>
                        <a:bodyPr/>
                        <a:lstStyle/>
                        <a:p>
                          <a:pPr algn="ctr"/>
                          <a:r>
                            <a:rPr lang="fr-FR" dirty="0" smtClean="0"/>
                            <a:t>824</a:t>
                          </a:r>
                          <a:endParaRPr lang="en-US" dirty="0"/>
                        </a:p>
                      </a:txBody>
                      <a:tcPr/>
                    </a:tc>
                    <a:tc>
                      <a:txBody>
                        <a:bodyPr/>
                        <a:lstStyle/>
                        <a:p>
                          <a:pPr algn="ctr"/>
                          <a:r>
                            <a:rPr lang="fr-FR" dirty="0" smtClean="0"/>
                            <a:t>1430</a:t>
                          </a:r>
                          <a:endParaRPr lang="en-US"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fr-FR" b="0" i="1" smtClean="0">
                                        <a:latin typeface="Cambria Math"/>
                                      </a:rPr>
                                      <m:t>𝑦</m:t>
                                    </m:r>
                                  </m:e>
                                  <m:sub>
                                    <m:r>
                                      <a:rPr lang="fr-FR" b="0" i="1" smtClean="0">
                                        <a:latin typeface="Cambria Math"/>
                                      </a:rPr>
                                      <m:t>𝑖</m:t>
                                    </m:r>
                                  </m:sub>
                                </m:sSub>
                                <m:r>
                                  <a:rPr lang="fr-FR" b="0" i="1" smtClean="0">
                                    <a:latin typeface="Cambria Math"/>
                                  </a:rPr>
                                  <m:t>=0</m:t>
                                </m:r>
                              </m:oMath>
                            </m:oMathPara>
                          </a14:m>
                          <a:endParaRPr lang="en-US" dirty="0"/>
                        </a:p>
                      </a:txBody>
                      <a:tcPr/>
                    </a:tc>
                    <a:tc>
                      <a:txBody>
                        <a:bodyPr/>
                        <a:lstStyle/>
                        <a:p>
                          <a:pPr algn="ctr"/>
                          <a:r>
                            <a:rPr lang="fr-FR" dirty="0" smtClean="0"/>
                            <a:t>289</a:t>
                          </a:r>
                          <a:endParaRPr lang="en-US" dirty="0"/>
                        </a:p>
                      </a:txBody>
                      <a:tcPr/>
                    </a:tc>
                    <a:tc>
                      <a:txBody>
                        <a:bodyPr/>
                        <a:lstStyle/>
                        <a:p>
                          <a:pPr algn="ctr"/>
                          <a:r>
                            <a:rPr lang="fr-FR" dirty="0" smtClean="0"/>
                            <a:t>1897</a:t>
                          </a:r>
                          <a:endParaRPr lang="en-US" dirty="0"/>
                        </a:p>
                      </a:txBody>
                      <a:tcPr/>
                    </a:tc>
                    <a:tc>
                      <a:txBody>
                        <a:bodyPr/>
                        <a:lstStyle/>
                        <a:p>
                          <a:pPr algn="ctr"/>
                          <a:r>
                            <a:rPr lang="fr-FR" dirty="0" smtClean="0"/>
                            <a:t>2186</a:t>
                          </a:r>
                          <a:endParaRPr lang="en-US" dirty="0"/>
                        </a:p>
                      </a:txBody>
                      <a:tcPr/>
                    </a:tc>
                    <a:extLst>
                      <a:ext uri="{0D108BD9-81ED-4DB2-BD59-A6C34878D82A}">
                        <a16:rowId xmlns:a16="http://schemas.microsoft.com/office/drawing/2014/main" val="10002"/>
                      </a:ext>
                    </a:extLst>
                  </a:tr>
                </a:tbl>
              </a:graphicData>
            </a:graphic>
          </p:graphicFrame>
        </mc:Choice>
        <mc:Fallback xmlns="">
          <p:graphicFrame>
            <p:nvGraphicFramePr>
              <p:cNvPr id="8" name="Tableau 7"/>
              <p:cNvGraphicFramePr>
                <a:graphicFrameLocks noGrp="1"/>
              </p:cNvGraphicFramePr>
              <p:nvPr>
                <p:extLst>
                  <p:ext uri="{D42A27DB-BD31-4B8C-83A1-F6EECF244321}">
                    <p14:modId xmlns:p14="http://schemas.microsoft.com/office/powerpoint/2010/main" val="2606420458"/>
                  </p:ext>
                </p:extLst>
              </p:nvPr>
            </p:nvGraphicFramePr>
            <p:xfrm>
              <a:off x="1439393" y="4555813"/>
              <a:ext cx="6096000" cy="1145961"/>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endParaRPr lang="fr-FR"/>
                        </a:p>
                      </a:txBody>
                      <a:tcPr>
                        <a:blipFill>
                          <a:blip r:embed="rId4"/>
                          <a:stretch>
                            <a:fillRect l="-100000" t="-8197" r="-200797" b="-232787"/>
                          </a:stretch>
                        </a:blipFill>
                      </a:tcPr>
                    </a:tc>
                    <a:tc>
                      <a:txBody>
                        <a:bodyPr/>
                        <a:lstStyle/>
                        <a:p>
                          <a:endParaRPr lang="fr-FR"/>
                        </a:p>
                      </a:txBody>
                      <a:tcPr>
                        <a:blipFill>
                          <a:blip r:embed="rId4"/>
                          <a:stretch>
                            <a:fillRect l="-200800" t="-8197" r="-101600" b="-232787"/>
                          </a:stretch>
                        </a:blipFill>
                      </a:tcPr>
                    </a:tc>
                    <a:tc>
                      <a:txBody>
                        <a:bodyPr/>
                        <a:lstStyle/>
                        <a:p>
                          <a:pPr algn="ctr"/>
                          <a:r>
                            <a:rPr lang="fr-FR" dirty="0" smtClean="0"/>
                            <a:t>Total</a:t>
                          </a:r>
                          <a:endParaRPr lang="en-US" dirty="0"/>
                        </a:p>
                      </a:txBody>
                      <a:tcPr/>
                    </a:tc>
                    <a:extLst>
                      <a:ext uri="{0D108BD9-81ED-4DB2-BD59-A6C34878D82A}">
                        <a16:rowId xmlns:a16="http://schemas.microsoft.com/office/drawing/2014/main" val="10000"/>
                      </a:ext>
                    </a:extLst>
                  </a:tr>
                  <a:tr h="404281">
                    <a:tc>
                      <a:txBody>
                        <a:bodyPr/>
                        <a:lstStyle/>
                        <a:p>
                          <a:endParaRPr lang="fr-FR"/>
                        </a:p>
                      </a:txBody>
                      <a:tcPr>
                        <a:blipFill>
                          <a:blip r:embed="rId4"/>
                          <a:stretch>
                            <a:fillRect l="-400" t="-98507" r="-302000" b="-111940"/>
                          </a:stretch>
                        </a:blipFill>
                      </a:tcPr>
                    </a:tc>
                    <a:tc>
                      <a:txBody>
                        <a:bodyPr/>
                        <a:lstStyle/>
                        <a:p>
                          <a:pPr algn="ctr"/>
                          <a:r>
                            <a:rPr lang="fr-FR" dirty="0" smtClean="0"/>
                            <a:t>606</a:t>
                          </a:r>
                          <a:endParaRPr lang="en-US" dirty="0"/>
                        </a:p>
                      </a:txBody>
                      <a:tcPr/>
                    </a:tc>
                    <a:tc>
                      <a:txBody>
                        <a:bodyPr/>
                        <a:lstStyle/>
                        <a:p>
                          <a:pPr algn="ctr"/>
                          <a:r>
                            <a:rPr lang="fr-FR" dirty="0" smtClean="0"/>
                            <a:t>824</a:t>
                          </a:r>
                          <a:endParaRPr lang="en-US" dirty="0"/>
                        </a:p>
                      </a:txBody>
                      <a:tcPr/>
                    </a:tc>
                    <a:tc>
                      <a:txBody>
                        <a:bodyPr/>
                        <a:lstStyle/>
                        <a:p>
                          <a:pPr algn="ctr"/>
                          <a:r>
                            <a:rPr lang="fr-FR" dirty="0" smtClean="0"/>
                            <a:t>1430</a:t>
                          </a:r>
                          <a:endParaRPr lang="en-US" dirty="0"/>
                        </a:p>
                      </a:txBody>
                      <a:tcPr/>
                    </a:tc>
                    <a:extLst>
                      <a:ext uri="{0D108BD9-81ED-4DB2-BD59-A6C34878D82A}">
                        <a16:rowId xmlns:a16="http://schemas.microsoft.com/office/drawing/2014/main" val="10001"/>
                      </a:ext>
                    </a:extLst>
                  </a:tr>
                  <a:tr h="370840">
                    <a:tc>
                      <a:txBody>
                        <a:bodyPr/>
                        <a:lstStyle/>
                        <a:p>
                          <a:endParaRPr lang="fr-FR"/>
                        </a:p>
                      </a:txBody>
                      <a:tcPr>
                        <a:blipFill>
                          <a:blip r:embed="rId4"/>
                          <a:stretch>
                            <a:fillRect l="-400" t="-218033" r="-302000" b="-22951"/>
                          </a:stretch>
                        </a:blipFill>
                      </a:tcPr>
                    </a:tc>
                    <a:tc>
                      <a:txBody>
                        <a:bodyPr/>
                        <a:lstStyle/>
                        <a:p>
                          <a:pPr algn="ctr"/>
                          <a:r>
                            <a:rPr lang="fr-FR" dirty="0" smtClean="0"/>
                            <a:t>289</a:t>
                          </a:r>
                          <a:endParaRPr lang="en-US" dirty="0"/>
                        </a:p>
                      </a:txBody>
                      <a:tcPr/>
                    </a:tc>
                    <a:tc>
                      <a:txBody>
                        <a:bodyPr/>
                        <a:lstStyle/>
                        <a:p>
                          <a:pPr algn="ctr"/>
                          <a:r>
                            <a:rPr lang="fr-FR" dirty="0" smtClean="0"/>
                            <a:t>1897</a:t>
                          </a:r>
                          <a:endParaRPr lang="en-US" dirty="0"/>
                        </a:p>
                      </a:txBody>
                      <a:tcPr/>
                    </a:tc>
                    <a:tc>
                      <a:txBody>
                        <a:bodyPr/>
                        <a:lstStyle/>
                        <a:p>
                          <a:pPr algn="ctr"/>
                          <a:r>
                            <a:rPr lang="fr-FR" dirty="0" smtClean="0"/>
                            <a:t>2186</a:t>
                          </a:r>
                          <a:endParaRPr lang="en-US" dirty="0"/>
                        </a:p>
                      </a:txBody>
                      <a:tcPr/>
                    </a:tc>
                    <a:extLst>
                      <a:ext uri="{0D108BD9-81ED-4DB2-BD59-A6C34878D82A}">
                        <a16:rowId xmlns:a16="http://schemas.microsoft.com/office/drawing/2014/main" val="10002"/>
                      </a:ext>
                    </a:extLst>
                  </a:tr>
                </a:tbl>
              </a:graphicData>
            </a:graphic>
          </p:graphicFrame>
        </mc:Fallback>
      </mc:AlternateContent>
      <p:sp>
        <p:nvSpPr>
          <p:cNvPr id="10" name="ZoneTexte 9"/>
          <p:cNvSpPr txBox="1"/>
          <p:nvPr/>
        </p:nvSpPr>
        <p:spPr>
          <a:xfrm>
            <a:off x="6505872" y="6583174"/>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8919372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99392"/>
            <a:ext cx="8784976" cy="620688"/>
          </a:xfrm>
        </p:spPr>
        <p:txBody>
          <a:bodyPr/>
          <a:lstStyle/>
          <a:p>
            <a:pPr algn="l"/>
            <a:r>
              <a:rPr lang="en-US" sz="2400" dirty="0"/>
              <a:t>Quality of prediction and ROC </a:t>
            </a:r>
            <a:r>
              <a:rPr lang="en-US" sz="2400" dirty="0" smtClean="0"/>
              <a:t>curve </a:t>
            </a:r>
            <a:r>
              <a:rPr lang="fr-FR" sz="2400" dirty="0" smtClean="0"/>
              <a:t>(II)</a:t>
            </a:r>
            <a:endParaRPr lang="en-US" sz="2400" dirty="0"/>
          </a:p>
        </p:txBody>
      </p:sp>
      <p:sp>
        <p:nvSpPr>
          <p:cNvPr id="3" name="Espace réservé du contenu 2"/>
          <p:cNvSpPr>
            <a:spLocks noGrp="1"/>
          </p:cNvSpPr>
          <p:nvPr>
            <p:ph idx="1"/>
          </p:nvPr>
        </p:nvSpPr>
        <p:spPr>
          <a:xfrm>
            <a:off x="0" y="548679"/>
            <a:ext cx="9144000" cy="5922435"/>
          </a:xfrm>
        </p:spPr>
        <p:txBody>
          <a:bodyPr>
            <a:normAutofit/>
          </a:bodyPr>
          <a:lstStyle/>
          <a:p>
            <a:pPr algn="just"/>
            <a:r>
              <a:rPr lang="en-US" sz="1800" dirty="0" smtClean="0">
                <a:solidFill>
                  <a:schemeClr val="tx1"/>
                </a:solidFill>
              </a:rPr>
              <a:t>The overall proportion of predictions that are correct seems good: (1897+606)/(1430+2186)=69,2. But a correct estimation can be misleading:</a:t>
            </a:r>
          </a:p>
          <a:p>
            <a:pPr algn="just"/>
            <a:endParaRPr lang="en-US" sz="1800" dirty="0" smtClean="0">
              <a:solidFill>
                <a:schemeClr val="tx1"/>
              </a:solidFill>
            </a:endParaRPr>
          </a:p>
          <a:p>
            <a:pPr algn="just"/>
            <a:r>
              <a:rPr lang="en-US" sz="1800" dirty="0" smtClean="0">
                <a:solidFill>
                  <a:schemeClr val="tx1"/>
                </a:solidFill>
              </a:rPr>
              <a:t>Suppose that a data set has 100 events and 900 non-events. A model with no predictors will generate predicted values that are all .10, and thus all the cases would be predicted as non-events. This model would be right 90 percent of the time, but is not especially predictive! </a:t>
            </a:r>
          </a:p>
          <a:p>
            <a:pPr algn="just"/>
            <a:endParaRPr lang="en-US" sz="1800" dirty="0" smtClean="0">
              <a:solidFill>
                <a:schemeClr val="tx1"/>
              </a:solidFill>
            </a:endParaRPr>
          </a:p>
          <a:p>
            <a:pPr algn="just"/>
            <a:r>
              <a:rPr lang="en-US" sz="1800" dirty="0" smtClean="0">
                <a:solidFill>
                  <a:schemeClr val="tx1"/>
                </a:solidFill>
              </a:rPr>
              <a:t>To do better, we first define </a:t>
            </a:r>
            <a:r>
              <a:rPr lang="en-US" sz="1800" i="1" dirty="0" smtClean="0">
                <a:solidFill>
                  <a:schemeClr val="tx1"/>
                </a:solidFill>
              </a:rPr>
              <a:t>sensitivity </a:t>
            </a:r>
            <a:r>
              <a:rPr lang="en-US" sz="1800" dirty="0" smtClean="0">
                <a:solidFill>
                  <a:schemeClr val="tx1"/>
                </a:solidFill>
              </a:rPr>
              <a:t>and </a:t>
            </a:r>
            <a:r>
              <a:rPr lang="en-US" sz="1800" i="1" dirty="0" smtClean="0">
                <a:solidFill>
                  <a:schemeClr val="tx1"/>
                </a:solidFill>
              </a:rPr>
              <a:t>specificity:</a:t>
            </a:r>
            <a:endParaRPr lang="en-US" sz="1800" dirty="0" smtClean="0">
              <a:solidFill>
                <a:schemeClr val="tx1"/>
              </a:solidFill>
            </a:endParaRPr>
          </a:p>
          <a:p>
            <a:pPr algn="just"/>
            <a:endParaRPr lang="en-US" sz="1800" b="1" dirty="0" smtClean="0">
              <a:solidFill>
                <a:schemeClr val="tx1"/>
              </a:solidFill>
            </a:endParaRPr>
          </a:p>
          <a:p>
            <a:pPr algn="just"/>
            <a:r>
              <a:rPr lang="en-US" sz="1800" b="1" dirty="0" smtClean="0">
                <a:solidFill>
                  <a:schemeClr val="tx1"/>
                </a:solidFill>
              </a:rPr>
              <a:t>Definition of sensitivity </a:t>
            </a:r>
            <a:r>
              <a:rPr lang="en-US" sz="1800" dirty="0" smtClean="0">
                <a:solidFill>
                  <a:schemeClr val="tx1"/>
                </a:solidFill>
              </a:rPr>
              <a:t>: proportion of events correctly predicted, in this case 606/1430=42,38%</a:t>
            </a:r>
          </a:p>
          <a:p>
            <a:pPr algn="just"/>
            <a:endParaRPr lang="en-US" sz="1800" dirty="0" smtClean="0">
              <a:solidFill>
                <a:schemeClr val="tx1"/>
              </a:solidFill>
            </a:endParaRPr>
          </a:p>
          <a:p>
            <a:pPr algn="just"/>
            <a:r>
              <a:rPr lang="en-US" sz="1800" b="1" dirty="0" smtClean="0">
                <a:solidFill>
                  <a:schemeClr val="tx1"/>
                </a:solidFill>
              </a:rPr>
              <a:t>Definition of specificity </a:t>
            </a:r>
            <a:r>
              <a:rPr lang="en-US" sz="1800" dirty="0" smtClean="0">
                <a:solidFill>
                  <a:schemeClr val="tx1"/>
                </a:solidFill>
              </a:rPr>
              <a:t>: proportion of non events correctly predicted, in this case 1897/2186=86,78%.</a:t>
            </a:r>
          </a:p>
          <a:p>
            <a:pPr algn="just"/>
            <a:endParaRPr lang="en-US" sz="1800" dirty="0" smtClean="0">
              <a:solidFill>
                <a:schemeClr val="tx1"/>
              </a:solidFill>
            </a:endParaRPr>
          </a:p>
          <a:p>
            <a:pPr algn="just"/>
            <a:r>
              <a:rPr lang="en-US" sz="1800" dirty="0" smtClean="0">
                <a:solidFill>
                  <a:schemeClr val="tx1"/>
                </a:solidFill>
              </a:rPr>
              <a:t>The ideal achievement is for both of these proportions to be high. In our hypothetical example with no predictor, the specificity would be 1 but the sensitivity would be 0, a non acceptable result ! </a:t>
            </a:r>
          </a:p>
          <a:p>
            <a:pPr algn="just"/>
            <a:endParaRPr lang="en-US" sz="1800"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451" y="6471115"/>
            <a:ext cx="1403648" cy="828537"/>
          </a:xfrm>
          <a:prstGeom prst="rect">
            <a:avLst/>
          </a:prstGeom>
        </p:spPr>
      </p:pic>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8568" y="-22642"/>
            <a:ext cx="1547664" cy="690991"/>
          </a:xfrm>
          <a:prstGeom prst="rect">
            <a:avLst/>
          </a:prstGeom>
        </p:spPr>
      </p:pic>
      <p:sp>
        <p:nvSpPr>
          <p:cNvPr id="8" name="ZoneTexte 7"/>
          <p:cNvSpPr txBox="1"/>
          <p:nvPr/>
        </p:nvSpPr>
        <p:spPr>
          <a:xfrm>
            <a:off x="6505872" y="6583174"/>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31429410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99392"/>
            <a:ext cx="8784976" cy="620688"/>
          </a:xfrm>
        </p:spPr>
        <p:txBody>
          <a:bodyPr/>
          <a:lstStyle/>
          <a:p>
            <a:pPr algn="l"/>
            <a:r>
              <a:rPr lang="en-US" sz="2400" dirty="0"/>
              <a:t>Quality of prediction and ROC </a:t>
            </a:r>
            <a:r>
              <a:rPr lang="en-US" sz="2400" dirty="0" smtClean="0"/>
              <a:t>curve </a:t>
            </a:r>
            <a:r>
              <a:rPr lang="fr-FR" sz="2400" dirty="0" smtClean="0"/>
              <a:t>(III)</a:t>
            </a:r>
            <a:endParaRPr lang="en-US" sz="2400" dirty="0"/>
          </a:p>
        </p:txBody>
      </p:sp>
      <p:sp>
        <p:nvSpPr>
          <p:cNvPr id="3" name="Espace réservé du contenu 2"/>
          <p:cNvSpPr>
            <a:spLocks noGrp="1"/>
          </p:cNvSpPr>
          <p:nvPr>
            <p:ph idx="1"/>
          </p:nvPr>
        </p:nvSpPr>
        <p:spPr>
          <a:xfrm>
            <a:off x="0" y="548679"/>
            <a:ext cx="9144000" cy="5922435"/>
          </a:xfrm>
        </p:spPr>
        <p:txBody>
          <a:bodyPr>
            <a:normAutofit lnSpcReduction="10000"/>
          </a:bodyPr>
          <a:lstStyle/>
          <a:p>
            <a:pPr algn="just">
              <a:lnSpc>
                <a:spcPct val="120000"/>
              </a:lnSpc>
              <a:spcAft>
                <a:spcPts val="600"/>
              </a:spcAft>
            </a:pPr>
            <a:r>
              <a:rPr lang="en-US" sz="1800" dirty="0" smtClean="0">
                <a:solidFill>
                  <a:schemeClr val="tx1"/>
                </a:solidFill>
              </a:rPr>
              <a:t>If you </a:t>
            </a:r>
            <a:r>
              <a:rPr lang="en-US" sz="1800" dirty="0">
                <a:solidFill>
                  <a:schemeClr val="tx1"/>
                </a:solidFill>
              </a:rPr>
              <a:t>use the CTABLE option without the PPROB option, you get classification tables for </a:t>
            </a:r>
            <a:r>
              <a:rPr lang="en-US" sz="1800" dirty="0" smtClean="0">
                <a:solidFill>
                  <a:schemeClr val="tx1"/>
                </a:solidFill>
              </a:rPr>
              <a:t>a wide </a:t>
            </a:r>
            <a:r>
              <a:rPr lang="en-US" sz="1800" dirty="0">
                <a:solidFill>
                  <a:schemeClr val="tx1"/>
                </a:solidFill>
              </a:rPr>
              <a:t>range of possible </a:t>
            </a:r>
            <a:r>
              <a:rPr lang="en-US" sz="1800" dirty="0" err="1">
                <a:solidFill>
                  <a:schemeClr val="tx1"/>
                </a:solidFill>
              </a:rPr>
              <a:t>cutpoint</a:t>
            </a:r>
            <a:r>
              <a:rPr lang="en-US" sz="1800" dirty="0">
                <a:solidFill>
                  <a:schemeClr val="tx1"/>
                </a:solidFill>
              </a:rPr>
              <a:t> values, </a:t>
            </a:r>
            <a:r>
              <a:rPr lang="en-US" sz="1800" dirty="0" smtClean="0">
                <a:solidFill>
                  <a:schemeClr val="tx1"/>
                </a:solidFill>
              </a:rPr>
              <a:t>where </a:t>
            </a:r>
            <a:r>
              <a:rPr lang="en-US" sz="1800" dirty="0">
                <a:solidFill>
                  <a:schemeClr val="tx1"/>
                </a:solidFill>
              </a:rPr>
              <a:t>the </a:t>
            </a:r>
            <a:r>
              <a:rPr lang="en-US" sz="1800" dirty="0" err="1" smtClean="0">
                <a:solidFill>
                  <a:schemeClr val="tx1"/>
                </a:solidFill>
              </a:rPr>
              <a:t>cutpoint</a:t>
            </a:r>
            <a:r>
              <a:rPr lang="en-US" sz="1800" dirty="0" smtClean="0">
                <a:solidFill>
                  <a:schemeClr val="tx1"/>
                </a:solidFill>
              </a:rPr>
              <a:t> probabilities </a:t>
            </a:r>
            <a:r>
              <a:rPr lang="en-US" sz="1800" dirty="0">
                <a:solidFill>
                  <a:schemeClr val="tx1"/>
                </a:solidFill>
              </a:rPr>
              <a:t>(in the first column) range from 0 to .98, incrementing by .02 for each table.</a:t>
            </a:r>
          </a:p>
          <a:p>
            <a:pPr algn="just">
              <a:lnSpc>
                <a:spcPct val="120000"/>
              </a:lnSpc>
              <a:spcAft>
                <a:spcPts val="600"/>
              </a:spcAft>
            </a:pPr>
            <a:r>
              <a:rPr lang="en-US" sz="1800" dirty="0" smtClean="0">
                <a:solidFill>
                  <a:schemeClr val="tx1"/>
                </a:solidFill>
              </a:rPr>
              <a:t>The </a:t>
            </a:r>
            <a:r>
              <a:rPr lang="en-US" sz="1800" dirty="0">
                <a:solidFill>
                  <a:schemeClr val="tx1"/>
                </a:solidFill>
              </a:rPr>
              <a:t>column labeled “Correct” is the overall percentage of predictions that </a:t>
            </a:r>
            <a:r>
              <a:rPr lang="en-US" sz="1800" dirty="0" smtClean="0">
                <a:solidFill>
                  <a:schemeClr val="tx1"/>
                </a:solidFill>
              </a:rPr>
              <a:t>were correct</a:t>
            </a:r>
            <a:r>
              <a:rPr lang="en-US" sz="1800" dirty="0">
                <a:solidFill>
                  <a:schemeClr val="tx1"/>
                </a:solidFill>
              </a:rPr>
              <a:t>. Interestingly, this reaches its highest value of </a:t>
            </a:r>
            <a:r>
              <a:rPr lang="en-US" sz="1800" dirty="0" smtClean="0">
                <a:solidFill>
                  <a:schemeClr val="tx1"/>
                </a:solidFill>
              </a:rPr>
              <a:t>69,6 </a:t>
            </a:r>
            <a:r>
              <a:rPr lang="en-US" sz="1800" dirty="0">
                <a:solidFill>
                  <a:schemeClr val="tx1"/>
                </a:solidFill>
              </a:rPr>
              <a:t>percent for </a:t>
            </a:r>
            <a:r>
              <a:rPr lang="en-US" sz="1800" dirty="0" err="1" smtClean="0">
                <a:solidFill>
                  <a:schemeClr val="tx1"/>
                </a:solidFill>
              </a:rPr>
              <a:t>cutpoint</a:t>
            </a:r>
            <a:r>
              <a:rPr lang="en-US" sz="1800" dirty="0" smtClean="0">
                <a:solidFill>
                  <a:schemeClr val="tx1"/>
                </a:solidFill>
              </a:rPr>
              <a:t> of 0,48.</a:t>
            </a:r>
            <a:endParaRPr lang="en-US" sz="1800" dirty="0">
              <a:solidFill>
                <a:schemeClr val="tx1"/>
              </a:solidFill>
            </a:endParaRPr>
          </a:p>
          <a:p>
            <a:pPr algn="just">
              <a:lnSpc>
                <a:spcPct val="120000"/>
              </a:lnSpc>
              <a:spcAft>
                <a:spcPts val="600"/>
              </a:spcAft>
            </a:pPr>
            <a:r>
              <a:rPr lang="en-US" sz="1800" dirty="0">
                <a:solidFill>
                  <a:schemeClr val="tx1"/>
                </a:solidFill>
              </a:rPr>
              <a:t>The next two columns report the sensitivity and specificity for each </a:t>
            </a:r>
            <a:r>
              <a:rPr lang="en-US" sz="1800" dirty="0" smtClean="0">
                <a:solidFill>
                  <a:schemeClr val="tx1"/>
                </a:solidFill>
              </a:rPr>
              <a:t>cutpoint, reported </a:t>
            </a:r>
            <a:r>
              <a:rPr lang="en-US" sz="1800" dirty="0">
                <a:solidFill>
                  <a:schemeClr val="tx1"/>
                </a:solidFill>
              </a:rPr>
              <a:t>as percentages</a:t>
            </a:r>
            <a:r>
              <a:rPr lang="en-US" sz="1800" dirty="0" smtClean="0">
                <a:solidFill>
                  <a:schemeClr val="tx1"/>
                </a:solidFill>
              </a:rPr>
              <a:t>. </a:t>
            </a:r>
          </a:p>
          <a:p>
            <a:pPr algn="just">
              <a:lnSpc>
                <a:spcPct val="120000"/>
              </a:lnSpc>
              <a:spcAft>
                <a:spcPts val="600"/>
              </a:spcAft>
            </a:pPr>
            <a:r>
              <a:rPr lang="fr-FR" sz="1800" dirty="0" smtClean="0">
                <a:solidFill>
                  <a:schemeClr val="tx1"/>
                </a:solidFill>
              </a:rPr>
              <a:t>There </a:t>
            </a:r>
            <a:r>
              <a:rPr lang="fr-FR" sz="1800" dirty="0" err="1" smtClean="0">
                <a:solidFill>
                  <a:schemeClr val="tx1"/>
                </a:solidFill>
              </a:rPr>
              <a:t>is</a:t>
            </a:r>
            <a:r>
              <a:rPr lang="fr-FR" sz="1800" dirty="0" smtClean="0">
                <a:solidFill>
                  <a:schemeClr val="tx1"/>
                </a:solidFill>
              </a:rPr>
              <a:t> an  inverse </a:t>
            </a:r>
            <a:r>
              <a:rPr lang="en-US" sz="1800" dirty="0" smtClean="0">
                <a:solidFill>
                  <a:schemeClr val="tx1"/>
                </a:solidFill>
              </a:rPr>
              <a:t>relationship </a:t>
            </a:r>
            <a:r>
              <a:rPr lang="en-US" sz="1800" dirty="0">
                <a:solidFill>
                  <a:schemeClr val="tx1"/>
                </a:solidFill>
              </a:rPr>
              <a:t>between specificity and </a:t>
            </a:r>
            <a:r>
              <a:rPr lang="en-US" sz="1800" dirty="0" smtClean="0">
                <a:solidFill>
                  <a:schemeClr val="tx1"/>
                </a:solidFill>
              </a:rPr>
              <a:t>sensitivity</a:t>
            </a:r>
            <a:r>
              <a:rPr lang="fr-FR" sz="1800" dirty="0" smtClean="0">
                <a:solidFill>
                  <a:schemeClr val="tx1"/>
                </a:solidFill>
              </a:rPr>
              <a:t>: </a:t>
            </a:r>
            <a:r>
              <a:rPr lang="en-US" sz="1800" dirty="0" smtClean="0">
                <a:solidFill>
                  <a:schemeClr val="tx1"/>
                </a:solidFill>
              </a:rPr>
              <a:t>the </a:t>
            </a:r>
            <a:r>
              <a:rPr lang="en-US" sz="1800" dirty="0">
                <a:solidFill>
                  <a:schemeClr val="tx1"/>
                </a:solidFill>
              </a:rPr>
              <a:t>closer the cutpoint is to zero, the </a:t>
            </a:r>
            <a:r>
              <a:rPr lang="en-US" sz="1800" dirty="0" smtClean="0">
                <a:solidFill>
                  <a:schemeClr val="tx1"/>
                </a:solidFill>
              </a:rPr>
              <a:t>higher the probability </a:t>
            </a:r>
            <a:r>
              <a:rPr lang="en-US" sz="1800" dirty="0">
                <a:solidFill>
                  <a:schemeClr val="tx1"/>
                </a:solidFill>
              </a:rPr>
              <a:t>that an observation will be predicted to be an event. So most events will </a:t>
            </a:r>
            <a:r>
              <a:rPr lang="en-US" sz="1800" dirty="0" smtClean="0">
                <a:solidFill>
                  <a:schemeClr val="tx1"/>
                </a:solidFill>
              </a:rPr>
              <a:t>be predicted </a:t>
            </a:r>
            <a:r>
              <a:rPr lang="en-US" sz="1800" dirty="0">
                <a:solidFill>
                  <a:schemeClr val="tx1"/>
                </a:solidFill>
              </a:rPr>
              <a:t>to be events, and sensitivity will be </a:t>
            </a:r>
            <a:r>
              <a:rPr lang="en-US" sz="1800" dirty="0" smtClean="0">
                <a:solidFill>
                  <a:schemeClr val="tx1"/>
                </a:solidFill>
              </a:rPr>
              <a:t>high. </a:t>
            </a:r>
          </a:p>
          <a:p>
            <a:pPr algn="just">
              <a:lnSpc>
                <a:spcPct val="120000"/>
              </a:lnSpc>
            </a:pPr>
            <a:r>
              <a:rPr lang="en-US" sz="1800" dirty="0">
                <a:solidFill>
                  <a:schemeClr val="tx1"/>
                </a:solidFill>
              </a:rPr>
              <a:t>However, most non-events will also be predicted to be events, and specificity will be low.</a:t>
            </a:r>
            <a:endParaRPr lang="fr-FR" sz="1800" dirty="0">
              <a:solidFill>
                <a:schemeClr val="tx1"/>
              </a:solidFill>
            </a:endParaRPr>
          </a:p>
          <a:p>
            <a:pPr algn="just">
              <a:lnSpc>
                <a:spcPct val="120000"/>
              </a:lnSpc>
            </a:pPr>
            <a:r>
              <a:rPr lang="en-US" sz="1800" dirty="0">
                <a:solidFill>
                  <a:schemeClr val="tx1"/>
                </a:solidFill>
              </a:rPr>
              <a:t>When the cutpoint is high, you get the opposite pattern with a low sensitivity but high specificity. </a:t>
            </a:r>
          </a:p>
          <a:p>
            <a:pPr algn="just">
              <a:lnSpc>
                <a:spcPct val="120000"/>
              </a:lnSpc>
              <a:spcAft>
                <a:spcPts val="600"/>
              </a:spcAft>
            </a:pPr>
            <a:endParaRPr lang="en-US" sz="1800" dirty="0" smtClean="0">
              <a:solidFill>
                <a:schemeClr val="tx1"/>
              </a:solidFill>
            </a:endParaRP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451" y="6471115"/>
            <a:ext cx="1403648" cy="828537"/>
          </a:xfrm>
          <a:prstGeom prst="rect">
            <a:avLst/>
          </a:prstGeom>
        </p:spPr>
      </p:pic>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20472" y="0"/>
            <a:ext cx="1547664" cy="690991"/>
          </a:xfrm>
          <a:prstGeom prst="rect">
            <a:avLst/>
          </a:prstGeom>
        </p:spPr>
      </p:pic>
      <p:sp>
        <p:nvSpPr>
          <p:cNvPr id="8" name="ZoneTexte 7"/>
          <p:cNvSpPr txBox="1"/>
          <p:nvPr/>
        </p:nvSpPr>
        <p:spPr>
          <a:xfrm>
            <a:off x="6505872" y="6583174"/>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15254803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99392"/>
            <a:ext cx="8784976" cy="620688"/>
          </a:xfrm>
        </p:spPr>
        <p:txBody>
          <a:bodyPr/>
          <a:lstStyle/>
          <a:p>
            <a:pPr algn="l"/>
            <a:r>
              <a:rPr lang="en-US" sz="2400" dirty="0"/>
              <a:t>Quality of prediction and ROC </a:t>
            </a:r>
            <a:r>
              <a:rPr lang="en-US" sz="2400" dirty="0" smtClean="0"/>
              <a:t>curve </a:t>
            </a:r>
            <a:r>
              <a:rPr lang="fr-FR" sz="2400" dirty="0" smtClean="0"/>
              <a:t>(IV)</a:t>
            </a:r>
            <a:endParaRPr lang="en-US" sz="2400" dirty="0"/>
          </a:p>
        </p:txBody>
      </p:sp>
      <p:sp>
        <p:nvSpPr>
          <p:cNvPr id="3" name="Espace réservé du contenu 2"/>
          <p:cNvSpPr>
            <a:spLocks noGrp="1"/>
          </p:cNvSpPr>
          <p:nvPr>
            <p:ph idx="1"/>
          </p:nvPr>
        </p:nvSpPr>
        <p:spPr>
          <a:xfrm>
            <a:off x="-19657" y="787724"/>
            <a:ext cx="9144000" cy="5922435"/>
          </a:xfrm>
        </p:spPr>
        <p:txBody>
          <a:bodyPr>
            <a:normAutofit/>
          </a:bodyPr>
          <a:lstStyle/>
          <a:p>
            <a:pPr algn="just">
              <a:lnSpc>
                <a:spcPct val="140000"/>
              </a:lnSpc>
              <a:spcAft>
                <a:spcPts val="1200"/>
              </a:spcAft>
            </a:pPr>
            <a:r>
              <a:rPr lang="en-US" sz="1800" dirty="0" smtClean="0">
                <a:solidFill>
                  <a:schemeClr val="tx1"/>
                </a:solidFill>
              </a:rPr>
              <a:t>“</a:t>
            </a:r>
            <a:r>
              <a:rPr lang="en-US" sz="1800" dirty="0">
                <a:solidFill>
                  <a:schemeClr val="tx1"/>
                </a:solidFill>
              </a:rPr>
              <a:t>What’s the best cutpoint value?” Some authors recommend choosing a cutpoint that produces approximately equal values of sensitivity and specificity.</a:t>
            </a:r>
            <a:r>
              <a:rPr lang="fr-FR" sz="1800" dirty="0">
                <a:solidFill>
                  <a:schemeClr val="tx1"/>
                </a:solidFill>
              </a:rPr>
              <a:t> For </a:t>
            </a:r>
            <a:r>
              <a:rPr lang="fr-FR" sz="1800" dirty="0" err="1">
                <a:solidFill>
                  <a:schemeClr val="tx1"/>
                </a:solidFill>
              </a:rPr>
              <a:t>our</a:t>
            </a:r>
            <a:r>
              <a:rPr lang="fr-FR" sz="1800" dirty="0">
                <a:solidFill>
                  <a:schemeClr val="tx1"/>
                </a:solidFill>
              </a:rPr>
              <a:t> model, </a:t>
            </a:r>
            <a:r>
              <a:rPr lang="fr-FR" sz="1800" dirty="0" err="1">
                <a:solidFill>
                  <a:schemeClr val="tx1"/>
                </a:solidFill>
              </a:rPr>
              <a:t>that</a:t>
            </a:r>
            <a:r>
              <a:rPr lang="fr-FR" sz="1800" dirty="0">
                <a:solidFill>
                  <a:schemeClr val="tx1"/>
                </a:solidFill>
              </a:rPr>
              <a:t> </a:t>
            </a:r>
            <a:r>
              <a:rPr lang="fr-FR" sz="1800" dirty="0" err="1">
                <a:solidFill>
                  <a:schemeClr val="tx1"/>
                </a:solidFill>
              </a:rPr>
              <a:t>result</a:t>
            </a:r>
            <a:r>
              <a:rPr lang="fr-FR" sz="1800" dirty="0">
                <a:solidFill>
                  <a:schemeClr val="tx1"/>
                </a:solidFill>
              </a:rPr>
              <a:t> </a:t>
            </a:r>
            <a:r>
              <a:rPr lang="fr-FR" sz="1800" dirty="0" err="1">
                <a:solidFill>
                  <a:schemeClr val="tx1"/>
                </a:solidFill>
              </a:rPr>
              <a:t>occurs</a:t>
            </a:r>
            <a:r>
              <a:rPr lang="fr-FR" sz="1800" dirty="0">
                <a:solidFill>
                  <a:schemeClr val="tx1"/>
                </a:solidFill>
              </a:rPr>
              <a:t> </a:t>
            </a:r>
            <a:r>
              <a:rPr lang="fr-FR" sz="1800" dirty="0" err="1">
                <a:solidFill>
                  <a:schemeClr val="tx1"/>
                </a:solidFill>
              </a:rPr>
              <a:t>with</a:t>
            </a:r>
            <a:r>
              <a:rPr lang="fr-FR" sz="1800" dirty="0">
                <a:solidFill>
                  <a:schemeClr val="tx1"/>
                </a:solidFill>
              </a:rPr>
              <a:t> a cutpoint of 0,36-0,38.</a:t>
            </a:r>
          </a:p>
          <a:p>
            <a:pPr algn="just">
              <a:lnSpc>
                <a:spcPct val="140000"/>
              </a:lnSpc>
              <a:spcAft>
                <a:spcPts val="1200"/>
              </a:spcAft>
            </a:pPr>
            <a:r>
              <a:rPr lang="en-US" sz="1800" dirty="0" smtClean="0">
                <a:solidFill>
                  <a:schemeClr val="tx1"/>
                </a:solidFill>
              </a:rPr>
              <a:t>But, ideally, the choice would depend on your assessment of the relative costs of the two kinds of errors. Failing to detect a disease might be regarded as a substantially more costly error than diagnosing someone with the disease who doesn’t really have it. </a:t>
            </a:r>
          </a:p>
          <a:p>
            <a:pPr algn="just">
              <a:lnSpc>
                <a:spcPct val="140000"/>
              </a:lnSpc>
              <a:spcAft>
                <a:spcPts val="1200"/>
              </a:spcAft>
            </a:pPr>
            <a:r>
              <a:rPr lang="en-US" sz="1800" dirty="0" smtClean="0">
                <a:solidFill>
                  <a:schemeClr val="tx1"/>
                </a:solidFill>
              </a:rPr>
              <a:t>Here, a cut point of 0.3 would give a sensitivity almost equal to 0.8, that is a correct prediction of the event in 4 cases out of 5. </a:t>
            </a:r>
          </a:p>
          <a:p>
            <a:pPr algn="just"/>
            <a:endParaRPr lang="en-US" sz="1800"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536" y="5642542"/>
            <a:ext cx="1403648" cy="828537"/>
          </a:xfrm>
          <a:prstGeom prst="rect">
            <a:avLst/>
          </a:prstGeom>
        </p:spPr>
      </p:pic>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10765"/>
            <a:ext cx="1547664" cy="690991"/>
          </a:xfrm>
          <a:prstGeom prst="rect">
            <a:avLst/>
          </a:prstGeom>
        </p:spPr>
      </p:pic>
      <p:sp>
        <p:nvSpPr>
          <p:cNvPr id="8" name="ZoneTexte 7"/>
          <p:cNvSpPr txBox="1"/>
          <p:nvPr/>
        </p:nvSpPr>
        <p:spPr>
          <a:xfrm>
            <a:off x="6505872" y="6583174"/>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20880908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99392"/>
            <a:ext cx="8784976" cy="620688"/>
          </a:xfrm>
        </p:spPr>
        <p:txBody>
          <a:bodyPr/>
          <a:lstStyle/>
          <a:p>
            <a:pPr algn="l"/>
            <a:r>
              <a:rPr lang="fr-FR" sz="2400" dirty="0" smtClean="0"/>
              <a:t>ROC </a:t>
            </a:r>
            <a:r>
              <a:rPr lang="fr-FR" sz="2400" dirty="0" err="1" smtClean="0"/>
              <a:t>Curves</a:t>
            </a:r>
            <a:endParaRPr lang="en-US" sz="2400" dirty="0"/>
          </a:p>
        </p:txBody>
      </p:sp>
      <p:sp>
        <p:nvSpPr>
          <p:cNvPr id="3" name="Espace réservé du contenu 2"/>
          <p:cNvSpPr>
            <a:spLocks noGrp="1"/>
          </p:cNvSpPr>
          <p:nvPr>
            <p:ph idx="1"/>
          </p:nvPr>
        </p:nvSpPr>
        <p:spPr>
          <a:xfrm>
            <a:off x="0" y="548679"/>
            <a:ext cx="9144000" cy="5922435"/>
          </a:xfrm>
        </p:spPr>
        <p:txBody>
          <a:bodyPr>
            <a:normAutofit/>
          </a:bodyPr>
          <a:lstStyle/>
          <a:p>
            <a:pPr algn="just"/>
            <a:r>
              <a:rPr lang="en-US" sz="1800" dirty="0">
                <a:solidFill>
                  <a:schemeClr val="tx1"/>
                </a:solidFill>
              </a:rPr>
              <a:t>The ROC curve gives us a </a:t>
            </a:r>
            <a:r>
              <a:rPr lang="en-US" sz="1800" dirty="0" smtClean="0">
                <a:solidFill>
                  <a:schemeClr val="tx1"/>
                </a:solidFill>
              </a:rPr>
              <a:t>way of </a:t>
            </a:r>
            <a:r>
              <a:rPr lang="en-US" sz="1800" dirty="0">
                <a:solidFill>
                  <a:schemeClr val="tx1"/>
                </a:solidFill>
              </a:rPr>
              <a:t>graphically summarizing the information in </a:t>
            </a:r>
            <a:r>
              <a:rPr lang="en-US" sz="1800" dirty="0" smtClean="0">
                <a:solidFill>
                  <a:schemeClr val="tx1"/>
                </a:solidFill>
              </a:rPr>
              <a:t>the output and also </a:t>
            </a:r>
            <a:r>
              <a:rPr lang="en-US" sz="1800" dirty="0">
                <a:solidFill>
                  <a:schemeClr val="tx1"/>
                </a:solidFill>
              </a:rPr>
              <a:t>provides the basis </a:t>
            </a:r>
            <a:r>
              <a:rPr lang="en-US" sz="1800" dirty="0" smtClean="0">
                <a:solidFill>
                  <a:schemeClr val="tx1"/>
                </a:solidFill>
              </a:rPr>
              <a:t>for calculating </a:t>
            </a:r>
            <a:r>
              <a:rPr lang="en-US" sz="1800" dirty="0">
                <a:solidFill>
                  <a:schemeClr val="tx1"/>
                </a:solidFill>
              </a:rPr>
              <a:t>a single statistic that assesses the predictive power of the model and does </a:t>
            </a:r>
            <a:r>
              <a:rPr lang="en-US" sz="1800" dirty="0" smtClean="0">
                <a:solidFill>
                  <a:schemeClr val="tx1"/>
                </a:solidFill>
              </a:rPr>
              <a:t>not depend </a:t>
            </a:r>
            <a:r>
              <a:rPr lang="en-US" sz="1800" dirty="0">
                <a:solidFill>
                  <a:schemeClr val="tx1"/>
                </a:solidFill>
              </a:rPr>
              <a:t>on the </a:t>
            </a:r>
            <a:r>
              <a:rPr lang="en-US" sz="1800" dirty="0" err="1">
                <a:solidFill>
                  <a:schemeClr val="tx1"/>
                </a:solidFill>
              </a:rPr>
              <a:t>cutpoint</a:t>
            </a:r>
            <a:r>
              <a:rPr lang="en-US" sz="1800" dirty="0">
                <a:solidFill>
                  <a:schemeClr val="tx1"/>
                </a:solidFill>
              </a:rPr>
              <a:t> value</a:t>
            </a:r>
            <a:r>
              <a:rPr lang="en-US" sz="1800" dirty="0" smtClean="0">
                <a:solidFill>
                  <a:schemeClr val="tx1"/>
                </a:solidFill>
              </a:rPr>
              <a:t>.</a:t>
            </a:r>
          </a:p>
          <a:p>
            <a:pPr algn="just"/>
            <a:endParaRPr lang="fr-FR" sz="1800" dirty="0">
              <a:solidFill>
                <a:schemeClr val="tx1"/>
              </a:solidFill>
            </a:endParaRPr>
          </a:p>
          <a:p>
            <a:pPr algn="just"/>
            <a:r>
              <a:rPr lang="en-US" sz="1800" dirty="0">
                <a:solidFill>
                  <a:schemeClr val="tx1"/>
                </a:solidFill>
              </a:rPr>
              <a:t>The ROC curve is simply a graph with sensitivity on </a:t>
            </a:r>
            <a:r>
              <a:rPr lang="en-US" sz="1800" dirty="0" smtClean="0">
                <a:solidFill>
                  <a:schemeClr val="tx1"/>
                </a:solidFill>
              </a:rPr>
              <a:t>the vertical </a:t>
            </a:r>
            <a:r>
              <a:rPr lang="en-US" sz="1800" dirty="0">
                <a:solidFill>
                  <a:schemeClr val="tx1"/>
                </a:solidFill>
              </a:rPr>
              <a:t>axis and 1 minus specificity on the horizontal axis, both of which increase as </a:t>
            </a:r>
            <a:r>
              <a:rPr lang="en-US" sz="1800" dirty="0" smtClean="0">
                <a:solidFill>
                  <a:schemeClr val="tx1"/>
                </a:solidFill>
              </a:rPr>
              <a:t>the </a:t>
            </a:r>
            <a:r>
              <a:rPr lang="en-US" sz="1800" dirty="0" err="1" smtClean="0">
                <a:solidFill>
                  <a:schemeClr val="tx1"/>
                </a:solidFill>
              </a:rPr>
              <a:t>cutpoint</a:t>
            </a:r>
            <a:r>
              <a:rPr lang="en-US" sz="1800" dirty="0" smtClean="0">
                <a:solidFill>
                  <a:schemeClr val="tx1"/>
                </a:solidFill>
              </a:rPr>
              <a:t> </a:t>
            </a:r>
            <a:r>
              <a:rPr lang="en-US" sz="1800" dirty="0">
                <a:solidFill>
                  <a:schemeClr val="tx1"/>
                </a:solidFill>
              </a:rPr>
              <a:t>decreases from 1 to 0</a:t>
            </a:r>
            <a:r>
              <a:rPr lang="en-US" sz="1800" dirty="0" smtClean="0">
                <a:solidFill>
                  <a:schemeClr val="tx1"/>
                </a:solidFill>
              </a:rPr>
              <a:t>. </a:t>
            </a:r>
          </a:p>
          <a:p>
            <a:pPr algn="just"/>
            <a:endParaRPr lang="en-US" sz="1800" dirty="0">
              <a:solidFill>
                <a:schemeClr val="tx1"/>
              </a:solidFill>
            </a:endParaRPr>
          </a:p>
          <a:p>
            <a:pPr algn="just"/>
            <a:r>
              <a:rPr lang="fr-FR" sz="1800" dirty="0" smtClean="0">
                <a:solidFill>
                  <a:schemeClr val="tx1"/>
                </a:solidFill>
              </a:rPr>
              <a:t>PROC </a:t>
            </a:r>
            <a:r>
              <a:rPr lang="fr-FR" sz="1800" dirty="0">
                <a:solidFill>
                  <a:schemeClr val="tx1"/>
                </a:solidFill>
              </a:rPr>
              <a:t>LOGISTIC DATA=</a:t>
            </a:r>
            <a:r>
              <a:rPr lang="fr-FR" sz="1800" dirty="0" err="1">
                <a:solidFill>
                  <a:schemeClr val="tx1"/>
                </a:solidFill>
              </a:rPr>
              <a:t>paterscore</a:t>
            </a:r>
            <a:r>
              <a:rPr lang="fr-FR" sz="1800" dirty="0">
                <a:solidFill>
                  <a:schemeClr val="tx1"/>
                </a:solidFill>
              </a:rPr>
              <a:t> PLOTS(ONLY)=ROC;</a:t>
            </a:r>
          </a:p>
          <a:p>
            <a:pPr algn="just"/>
            <a:endParaRPr lang="fr-FR" sz="1800" dirty="0" smtClean="0">
              <a:solidFill>
                <a:schemeClr val="tx1"/>
              </a:solidFill>
            </a:endParaRPr>
          </a:p>
          <a:p>
            <a:pPr algn="just"/>
            <a:r>
              <a:rPr lang="en-US" sz="1800" dirty="0">
                <a:solidFill>
                  <a:schemeClr val="tx1"/>
                </a:solidFill>
              </a:rPr>
              <a:t>The 45-degree line represents </a:t>
            </a:r>
            <a:r>
              <a:rPr lang="en-US" sz="1800" dirty="0" smtClean="0">
                <a:solidFill>
                  <a:schemeClr val="tx1"/>
                </a:solidFill>
              </a:rPr>
              <a:t>the expected </a:t>
            </a:r>
            <a:r>
              <a:rPr lang="en-US" sz="1800" dirty="0">
                <a:solidFill>
                  <a:schemeClr val="tx1"/>
                </a:solidFill>
              </a:rPr>
              <a:t>ROC curve for a model with an intercept only, that is, one with no </a:t>
            </a:r>
            <a:r>
              <a:rPr lang="en-US" sz="1800" dirty="0" smtClean="0">
                <a:solidFill>
                  <a:schemeClr val="tx1"/>
                </a:solidFill>
              </a:rPr>
              <a:t>predictive power</a:t>
            </a:r>
            <a:r>
              <a:rPr lang="en-US" sz="1800" dirty="0">
                <a:solidFill>
                  <a:schemeClr val="tx1"/>
                </a:solidFill>
              </a:rPr>
              <a:t>. The more the curve departs from the 45-degree line, the greater the predictive power</a:t>
            </a:r>
            <a:r>
              <a:rPr lang="en-US" sz="1800" dirty="0" smtClean="0">
                <a:solidFill>
                  <a:schemeClr val="tx1"/>
                </a:solidFill>
              </a:rPr>
              <a:t>. The </a:t>
            </a:r>
            <a:r>
              <a:rPr lang="en-US" sz="1800" dirty="0">
                <a:solidFill>
                  <a:schemeClr val="tx1"/>
                </a:solidFill>
              </a:rPr>
              <a:t>standard statistic for summarizing that departure is the area under the curve, which </a:t>
            </a:r>
            <a:r>
              <a:rPr lang="en-US" sz="1800" dirty="0" smtClean="0">
                <a:solidFill>
                  <a:schemeClr val="tx1"/>
                </a:solidFill>
              </a:rPr>
              <a:t>here is </a:t>
            </a:r>
            <a:r>
              <a:rPr lang="en-US" sz="1800" dirty="0">
                <a:solidFill>
                  <a:schemeClr val="tx1"/>
                </a:solidFill>
              </a:rPr>
              <a:t>reported </a:t>
            </a:r>
            <a:r>
              <a:rPr lang="en-US" sz="1800" dirty="0" smtClean="0">
                <a:solidFill>
                  <a:schemeClr val="tx1"/>
                </a:solidFill>
              </a:rPr>
              <a:t>as </a:t>
            </a:r>
            <a:r>
              <a:rPr lang="fr-FR" sz="1800" dirty="0" smtClean="0">
                <a:solidFill>
                  <a:schemeClr val="tx1"/>
                </a:solidFill>
              </a:rPr>
              <a:t>0.7281</a:t>
            </a:r>
            <a:r>
              <a:rPr lang="fr-FR" sz="1800" dirty="0">
                <a:solidFill>
                  <a:schemeClr val="tx1"/>
                </a:solidFill>
              </a:rPr>
              <a:t>. </a:t>
            </a:r>
            <a:endParaRPr lang="fr-FR" sz="1800" dirty="0" smtClean="0">
              <a:solidFill>
                <a:schemeClr val="tx1"/>
              </a:solidFill>
            </a:endParaRPr>
          </a:p>
          <a:p>
            <a:pPr algn="just"/>
            <a:r>
              <a:rPr lang="en-US" sz="1800" dirty="0">
                <a:solidFill>
                  <a:schemeClr val="tx1"/>
                </a:solidFill>
              </a:rPr>
              <a:t>this is the same as the c statistic that is reported in </a:t>
            </a:r>
            <a:r>
              <a:rPr lang="en-US" sz="1800" dirty="0" smtClean="0">
                <a:solidFill>
                  <a:schemeClr val="tx1"/>
                </a:solidFill>
              </a:rPr>
              <a:t>the “</a:t>
            </a:r>
            <a:r>
              <a:rPr lang="en-US" sz="1800" dirty="0">
                <a:solidFill>
                  <a:schemeClr val="tx1"/>
                </a:solidFill>
              </a:rPr>
              <a:t>Association of Predicted Probabilities and Observed Responses” table</a:t>
            </a:r>
            <a:endParaRPr lang="fr-FR" sz="1800" dirty="0">
              <a:solidFill>
                <a:schemeClr val="tx1"/>
              </a:solidFill>
            </a:endParaRP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5926672"/>
            <a:ext cx="1403648" cy="828537"/>
          </a:xfrm>
          <a:prstGeom prst="rect">
            <a:avLst/>
          </a:prstGeom>
        </p:spPr>
      </p:pic>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20472" y="0"/>
            <a:ext cx="1547664" cy="690991"/>
          </a:xfrm>
          <a:prstGeom prst="rect">
            <a:avLst/>
          </a:prstGeom>
        </p:spPr>
      </p:pic>
      <p:sp>
        <p:nvSpPr>
          <p:cNvPr id="8" name="ZoneTexte 7"/>
          <p:cNvSpPr txBox="1"/>
          <p:nvPr/>
        </p:nvSpPr>
        <p:spPr>
          <a:xfrm>
            <a:off x="6505872" y="6583174"/>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12034264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99392"/>
            <a:ext cx="8784976" cy="620688"/>
          </a:xfrm>
        </p:spPr>
        <p:txBody>
          <a:bodyPr/>
          <a:lstStyle/>
          <a:p>
            <a:pPr algn="l"/>
            <a:r>
              <a:rPr lang="fr-FR" sz="2400" dirty="0"/>
              <a:t>ROC </a:t>
            </a:r>
            <a:r>
              <a:rPr lang="fr-FR" sz="2400" dirty="0" err="1" smtClean="0"/>
              <a:t>Curves</a:t>
            </a:r>
            <a:r>
              <a:rPr lang="fr-FR" sz="2400" dirty="0" smtClean="0"/>
              <a:t> (</a:t>
            </a:r>
            <a:r>
              <a:rPr lang="fr-FR" sz="2400" dirty="0"/>
              <a:t>II</a:t>
            </a:r>
            <a:r>
              <a:rPr lang="fr-FR" sz="2400" dirty="0" smtClean="0"/>
              <a:t>)</a:t>
            </a:r>
            <a:endParaRPr lang="en-US" sz="2400"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451" y="6471115"/>
            <a:ext cx="1403648" cy="828537"/>
          </a:xfrm>
          <a:prstGeom prst="rect">
            <a:avLst/>
          </a:prstGeom>
        </p:spPr>
      </p:pic>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20472" y="0"/>
            <a:ext cx="1547664" cy="690991"/>
          </a:xfrm>
          <a:prstGeom prst="rect">
            <a:avLst/>
          </a:prstGeom>
        </p:spPr>
      </p:pic>
      <p:pic>
        <p:nvPicPr>
          <p:cNvPr id="1026" name="Picture 2" descr="C:\Users\LANFRANCHI Joseph\ROCCurv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150" y="471253"/>
            <a:ext cx="6552728" cy="5904656"/>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p:cNvSpPr txBox="1"/>
          <p:nvPr/>
        </p:nvSpPr>
        <p:spPr>
          <a:xfrm>
            <a:off x="6505872" y="6583174"/>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33395127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99392"/>
            <a:ext cx="8784976" cy="620688"/>
          </a:xfrm>
        </p:spPr>
        <p:txBody>
          <a:bodyPr/>
          <a:lstStyle/>
          <a:p>
            <a:pPr algn="l"/>
            <a:r>
              <a:rPr lang="fr-FR" sz="2400" dirty="0"/>
              <a:t>ROC </a:t>
            </a:r>
            <a:r>
              <a:rPr lang="fr-FR" sz="2400" dirty="0" err="1" smtClean="0"/>
              <a:t>Curves</a:t>
            </a:r>
            <a:r>
              <a:rPr lang="fr-FR" sz="2400" dirty="0" smtClean="0"/>
              <a:t> (</a:t>
            </a:r>
            <a:r>
              <a:rPr lang="fr-FR" sz="2400" dirty="0"/>
              <a:t>III</a:t>
            </a:r>
            <a:r>
              <a:rPr lang="fr-FR" sz="2400" dirty="0" smtClean="0"/>
              <a:t>)</a:t>
            </a:r>
            <a:endParaRPr lang="en-US" sz="2400" dirty="0"/>
          </a:p>
        </p:txBody>
      </p:sp>
      <p:sp>
        <p:nvSpPr>
          <p:cNvPr id="3" name="Espace réservé du contenu 2"/>
          <p:cNvSpPr>
            <a:spLocks noGrp="1"/>
          </p:cNvSpPr>
          <p:nvPr>
            <p:ph idx="1"/>
          </p:nvPr>
        </p:nvSpPr>
        <p:spPr>
          <a:xfrm>
            <a:off x="0" y="548679"/>
            <a:ext cx="9144000" cy="5922435"/>
          </a:xfrm>
        </p:spPr>
        <p:txBody>
          <a:bodyPr>
            <a:normAutofit/>
          </a:bodyPr>
          <a:lstStyle/>
          <a:p>
            <a:pPr algn="just">
              <a:spcAft>
                <a:spcPts val="1200"/>
              </a:spcAft>
            </a:pPr>
            <a:r>
              <a:rPr lang="en-US" sz="1600" dirty="0" smtClean="0">
                <a:solidFill>
                  <a:schemeClr val="tx1"/>
                </a:solidFill>
              </a:rPr>
              <a:t>Another </a:t>
            </a:r>
            <a:r>
              <a:rPr lang="en-US" sz="1600" dirty="0">
                <a:solidFill>
                  <a:schemeClr val="tx1"/>
                </a:solidFill>
              </a:rPr>
              <a:t>attractive feature is the ability to compare the ROC curves and </a:t>
            </a:r>
            <a:r>
              <a:rPr lang="en-US" sz="1600" dirty="0" smtClean="0">
                <a:solidFill>
                  <a:schemeClr val="tx1"/>
                </a:solidFill>
              </a:rPr>
              <a:t>c-statistics for </a:t>
            </a:r>
            <a:r>
              <a:rPr lang="en-US" sz="1600" dirty="0">
                <a:solidFill>
                  <a:schemeClr val="tx1"/>
                </a:solidFill>
              </a:rPr>
              <a:t>different models. In the </a:t>
            </a:r>
            <a:r>
              <a:rPr lang="en-US" sz="1600" dirty="0" err="1" smtClean="0">
                <a:solidFill>
                  <a:schemeClr val="tx1"/>
                </a:solidFill>
              </a:rPr>
              <a:t>Sas</a:t>
            </a:r>
            <a:r>
              <a:rPr lang="en-US" sz="1600" dirty="0" smtClean="0">
                <a:solidFill>
                  <a:schemeClr val="tx1"/>
                </a:solidFill>
              </a:rPr>
              <a:t> Program, </a:t>
            </a:r>
            <a:r>
              <a:rPr lang="en-US" sz="1600" dirty="0">
                <a:solidFill>
                  <a:schemeClr val="tx1"/>
                </a:solidFill>
              </a:rPr>
              <a:t>I request ROC curves and c-statistics for </a:t>
            </a:r>
            <a:r>
              <a:rPr lang="en-US" sz="1600" dirty="0" smtClean="0">
                <a:solidFill>
                  <a:schemeClr val="tx1"/>
                </a:solidFill>
              </a:rPr>
              <a:t>the basic </a:t>
            </a:r>
            <a:r>
              <a:rPr lang="en-US" sz="1600" dirty="0">
                <a:solidFill>
                  <a:schemeClr val="tx1"/>
                </a:solidFill>
              </a:rPr>
              <a:t>model and for three different </a:t>
            </a:r>
            <a:r>
              <a:rPr lang="en-US" sz="1600" dirty="0" err="1">
                <a:solidFill>
                  <a:schemeClr val="tx1"/>
                </a:solidFill>
              </a:rPr>
              <a:t>submodels</a:t>
            </a:r>
            <a:r>
              <a:rPr lang="en-US" sz="1600" dirty="0">
                <a:solidFill>
                  <a:schemeClr val="tx1"/>
                </a:solidFill>
              </a:rPr>
              <a:t>, each omitting one of the model </a:t>
            </a:r>
            <a:r>
              <a:rPr lang="en-US" sz="1600" dirty="0" smtClean="0">
                <a:solidFill>
                  <a:schemeClr val="tx1"/>
                </a:solidFill>
              </a:rPr>
              <a:t>predictors. </a:t>
            </a:r>
            <a:endParaRPr lang="fr-FR" sz="1600" dirty="0">
              <a:solidFill>
                <a:schemeClr val="tx1"/>
              </a:solidFill>
            </a:endParaRPr>
          </a:p>
          <a:p>
            <a:pPr algn="just">
              <a:spcAft>
                <a:spcPts val="1200"/>
              </a:spcAft>
            </a:pPr>
            <a:r>
              <a:rPr lang="en-US" sz="1600" dirty="0">
                <a:solidFill>
                  <a:schemeClr val="tx1"/>
                </a:solidFill>
              </a:rPr>
              <a:t>The </a:t>
            </a:r>
            <a:r>
              <a:rPr lang="en-US" sz="1600" dirty="0" smtClean="0">
                <a:solidFill>
                  <a:schemeClr val="tx1"/>
                </a:solidFill>
              </a:rPr>
              <a:t>four </a:t>
            </a:r>
            <a:r>
              <a:rPr lang="en-US" sz="1600" dirty="0">
                <a:solidFill>
                  <a:schemeClr val="tx1"/>
                </a:solidFill>
              </a:rPr>
              <a:t>ROC statements produce separate ROC graphs for </a:t>
            </a:r>
            <a:r>
              <a:rPr lang="en-US" sz="1600" dirty="0" smtClean="0">
                <a:solidFill>
                  <a:schemeClr val="tx1"/>
                </a:solidFill>
              </a:rPr>
              <a:t>each model </a:t>
            </a:r>
            <a:r>
              <a:rPr lang="en-US" sz="1600" dirty="0">
                <a:solidFill>
                  <a:schemeClr val="tx1"/>
                </a:solidFill>
              </a:rPr>
              <a:t>(not shown) and a final graph that displays all the curves in one </a:t>
            </a:r>
            <a:r>
              <a:rPr lang="en-US" sz="1600" dirty="0" smtClean="0">
                <a:solidFill>
                  <a:schemeClr val="tx1"/>
                </a:solidFill>
              </a:rPr>
              <a:t>graph. </a:t>
            </a:r>
          </a:p>
          <a:p>
            <a:pPr algn="just">
              <a:spcAft>
                <a:spcPts val="1200"/>
              </a:spcAft>
            </a:pPr>
            <a:endParaRPr lang="en-US" sz="1600" dirty="0">
              <a:solidFill>
                <a:schemeClr val="tx1"/>
              </a:solidFill>
            </a:endParaRPr>
          </a:p>
          <a:p>
            <a:pPr algn="just">
              <a:spcAft>
                <a:spcPts val="1200"/>
              </a:spcAft>
            </a:pPr>
            <a:r>
              <a:rPr lang="en-US" sz="1600" dirty="0" smtClean="0">
                <a:solidFill>
                  <a:schemeClr val="tx1"/>
                </a:solidFill>
              </a:rPr>
              <a:t>Besides </a:t>
            </a:r>
            <a:r>
              <a:rPr lang="en-US" sz="1600" dirty="0">
                <a:solidFill>
                  <a:schemeClr val="tx1"/>
                </a:solidFill>
              </a:rPr>
              <a:t>the graphs, we also get the </a:t>
            </a:r>
            <a:r>
              <a:rPr lang="en-US" sz="1600" dirty="0" smtClean="0">
                <a:solidFill>
                  <a:schemeClr val="tx1"/>
                </a:solidFill>
              </a:rPr>
              <a:t>table </a:t>
            </a:r>
            <a:r>
              <a:rPr lang="en-US" sz="1600" dirty="0">
                <a:solidFill>
                  <a:schemeClr val="tx1"/>
                </a:solidFill>
              </a:rPr>
              <a:t>which reports various </a:t>
            </a:r>
            <a:r>
              <a:rPr lang="en-US" sz="1600" dirty="0" smtClean="0">
                <a:solidFill>
                  <a:schemeClr val="tx1"/>
                </a:solidFill>
              </a:rPr>
              <a:t>ordinal measures </a:t>
            </a:r>
            <a:r>
              <a:rPr lang="en-US" sz="1600" dirty="0">
                <a:solidFill>
                  <a:schemeClr val="tx1"/>
                </a:solidFill>
              </a:rPr>
              <a:t>of association between observed and predicted values for the three </a:t>
            </a:r>
            <a:r>
              <a:rPr lang="en-US" sz="1600" dirty="0" smtClean="0">
                <a:solidFill>
                  <a:schemeClr val="tx1"/>
                </a:solidFill>
              </a:rPr>
              <a:t>models specified </a:t>
            </a:r>
            <a:r>
              <a:rPr lang="en-US" sz="1600" dirty="0">
                <a:solidFill>
                  <a:schemeClr val="tx1"/>
                </a:solidFill>
              </a:rPr>
              <a:t>in ROC statements, as well as for the original model.</a:t>
            </a:r>
            <a:endParaRPr lang="fr-FR" sz="1600" dirty="0">
              <a:solidFill>
                <a:schemeClr val="tx1"/>
              </a:solidFill>
            </a:endParaRPr>
          </a:p>
          <a:p>
            <a:pPr algn="just">
              <a:spcAft>
                <a:spcPts val="1200"/>
              </a:spcAft>
            </a:pPr>
            <a:r>
              <a:rPr lang="en-US" sz="1600" dirty="0">
                <a:solidFill>
                  <a:schemeClr val="tx1"/>
                </a:solidFill>
              </a:rPr>
              <a:t>The ROCCONTRAST statement enables us to test for differences in the area </a:t>
            </a:r>
            <a:r>
              <a:rPr lang="en-US" sz="1600" dirty="0" smtClean="0">
                <a:solidFill>
                  <a:schemeClr val="tx1"/>
                </a:solidFill>
              </a:rPr>
              <a:t>under the </a:t>
            </a:r>
            <a:r>
              <a:rPr lang="en-US" sz="1600" dirty="0">
                <a:solidFill>
                  <a:schemeClr val="tx1"/>
                </a:solidFill>
              </a:rPr>
              <a:t>curve (c-statistic) for the different </a:t>
            </a:r>
            <a:r>
              <a:rPr lang="en-US" sz="1600" dirty="0" smtClean="0">
                <a:solidFill>
                  <a:schemeClr val="tx1"/>
                </a:solidFill>
              </a:rPr>
              <a:t>models. </a:t>
            </a:r>
            <a:r>
              <a:rPr lang="en-US" sz="1600" dirty="0">
                <a:solidFill>
                  <a:schemeClr val="tx1"/>
                </a:solidFill>
              </a:rPr>
              <a:t>We first get </a:t>
            </a:r>
            <a:r>
              <a:rPr lang="en-US" sz="1600" dirty="0" smtClean="0">
                <a:solidFill>
                  <a:schemeClr val="tx1"/>
                </a:solidFill>
              </a:rPr>
              <a:t>an overall </a:t>
            </a:r>
            <a:r>
              <a:rPr lang="en-US" sz="1600" dirty="0">
                <a:solidFill>
                  <a:schemeClr val="tx1"/>
                </a:solidFill>
              </a:rPr>
              <a:t>test of the null hypothesis that the c-statistic is the same across all four models (</a:t>
            </a:r>
            <a:r>
              <a:rPr lang="en-US" sz="1600" dirty="0" smtClean="0">
                <a:solidFill>
                  <a:schemeClr val="tx1"/>
                </a:solidFill>
              </a:rPr>
              <a:t>the main </a:t>
            </a:r>
            <a:r>
              <a:rPr lang="en-US" sz="1600" dirty="0">
                <a:solidFill>
                  <a:schemeClr val="tx1"/>
                </a:solidFill>
              </a:rPr>
              <a:t>model with all three covariates and the three </a:t>
            </a:r>
            <a:r>
              <a:rPr lang="en-US" sz="1600" dirty="0" err="1">
                <a:solidFill>
                  <a:schemeClr val="tx1"/>
                </a:solidFill>
              </a:rPr>
              <a:t>submodels</a:t>
            </a:r>
            <a:r>
              <a:rPr lang="en-US" sz="1600" dirty="0">
                <a:solidFill>
                  <a:schemeClr val="tx1"/>
                </a:solidFill>
              </a:rPr>
              <a:t> that omit one covariate each).</a:t>
            </a:r>
          </a:p>
          <a:p>
            <a:pPr algn="just">
              <a:spcAft>
                <a:spcPts val="1200"/>
              </a:spcAft>
            </a:pPr>
            <a:endParaRPr lang="en-US" sz="1600" dirty="0" smtClean="0">
              <a:solidFill>
                <a:schemeClr val="tx1"/>
              </a:solidFill>
            </a:endParaRPr>
          </a:p>
          <a:p>
            <a:pPr algn="just">
              <a:spcAft>
                <a:spcPts val="1200"/>
              </a:spcAft>
            </a:pPr>
            <a:r>
              <a:rPr lang="en-US" sz="1600" dirty="0" smtClean="0">
                <a:solidFill>
                  <a:schemeClr val="tx1"/>
                </a:solidFill>
              </a:rPr>
              <a:t>Including the ESTIMATE=ALLPAIRS </a:t>
            </a:r>
            <a:r>
              <a:rPr lang="en-US" sz="1600" dirty="0">
                <a:solidFill>
                  <a:schemeClr val="tx1"/>
                </a:solidFill>
              </a:rPr>
              <a:t>option, we get the difference in the c-statistics for each pair </a:t>
            </a:r>
            <a:r>
              <a:rPr lang="en-US" sz="1600" dirty="0" smtClean="0">
                <a:solidFill>
                  <a:schemeClr val="tx1"/>
                </a:solidFill>
              </a:rPr>
              <a:t>of models</a:t>
            </a:r>
            <a:r>
              <a:rPr lang="en-US" sz="1600" dirty="0">
                <a:solidFill>
                  <a:schemeClr val="tx1"/>
                </a:solidFill>
              </a:rPr>
              <a:t>, along with its standard error, 95 percent confidence interval, and p-value for </a:t>
            </a:r>
            <a:r>
              <a:rPr lang="en-US" sz="1600" dirty="0" smtClean="0">
                <a:solidFill>
                  <a:schemeClr val="tx1"/>
                </a:solidFill>
              </a:rPr>
              <a:t>testing the </a:t>
            </a:r>
            <a:r>
              <a:rPr lang="en-US" sz="1600" dirty="0">
                <a:solidFill>
                  <a:schemeClr val="tx1"/>
                </a:solidFill>
              </a:rPr>
              <a:t>null hypothesis that the true difference is 0.</a:t>
            </a:r>
            <a:endParaRPr lang="fr-FR" sz="1600" dirty="0">
              <a:solidFill>
                <a:schemeClr val="tx1"/>
              </a:solidFill>
            </a:endParaRP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0" y="6003898"/>
            <a:ext cx="1403648" cy="828537"/>
          </a:xfrm>
          <a:prstGeom prst="rect">
            <a:avLst/>
          </a:prstGeom>
        </p:spPr>
      </p:pic>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8304" y="-158138"/>
            <a:ext cx="1547664" cy="690991"/>
          </a:xfrm>
          <a:prstGeom prst="rect">
            <a:avLst/>
          </a:prstGeom>
        </p:spPr>
      </p:pic>
      <p:sp>
        <p:nvSpPr>
          <p:cNvPr id="8" name="ZoneTexte 7"/>
          <p:cNvSpPr txBox="1"/>
          <p:nvPr/>
        </p:nvSpPr>
        <p:spPr>
          <a:xfrm>
            <a:off x="6505872" y="6583174"/>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1048893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LANFRANCHI Joseph\ROCOverlay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724736"/>
            <a:ext cx="5904656" cy="5400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1938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99392"/>
            <a:ext cx="8784976" cy="620688"/>
          </a:xfrm>
        </p:spPr>
        <p:txBody>
          <a:bodyPr/>
          <a:lstStyle/>
          <a:p>
            <a:pPr algn="l"/>
            <a:r>
              <a:rPr lang="fr-FR" sz="2400" dirty="0" err="1"/>
              <a:t>Predicted</a:t>
            </a:r>
            <a:r>
              <a:rPr lang="fr-FR" sz="2400" dirty="0"/>
              <a:t> </a:t>
            </a:r>
            <a:r>
              <a:rPr lang="fr-FR" sz="2400" dirty="0" smtClean="0"/>
              <a:t>Values and </a:t>
            </a:r>
            <a:r>
              <a:rPr lang="fr-FR" sz="2400" dirty="0" err="1"/>
              <a:t>Residuals</a:t>
            </a:r>
            <a:endParaRPr lang="en-US" sz="2400"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0" y="548679"/>
                <a:ext cx="9144000" cy="5922435"/>
              </a:xfrm>
            </p:spPr>
            <p:txBody>
              <a:bodyPr>
                <a:normAutofit fontScale="92500" lnSpcReduction="10000"/>
              </a:bodyPr>
              <a:lstStyle/>
              <a:p>
                <a:pPr algn="just"/>
                <a:r>
                  <a:rPr lang="fr-FR" sz="1800" dirty="0" smtClean="0">
                    <a:solidFill>
                      <a:schemeClr val="tx1"/>
                    </a:solidFill>
                  </a:rPr>
                  <a:t>L’instruction OUTPUT permet d’engendrer un fichier SAS contenant un certain nombre de statistiques importantes sur les valeurs prédites et les résidus:</a:t>
                </a:r>
              </a:p>
              <a:p>
                <a:pPr algn="just"/>
                <a:r>
                  <a:rPr lang="en-US" sz="1800" dirty="0" smtClean="0">
                    <a:solidFill>
                      <a:schemeClr val="tx1"/>
                    </a:solidFill>
                  </a:rPr>
                  <a:t>The OUTPUT statement can </a:t>
                </a:r>
                <a:r>
                  <a:rPr lang="en-US" sz="1800" dirty="0">
                    <a:solidFill>
                      <a:schemeClr val="tx1"/>
                    </a:solidFill>
                  </a:rPr>
                  <a:t>produce a large number of case-wise </a:t>
                </a:r>
                <a:r>
                  <a:rPr lang="en-US" sz="1800" dirty="0" smtClean="0">
                    <a:solidFill>
                      <a:schemeClr val="tx1"/>
                    </a:solidFill>
                  </a:rPr>
                  <a:t>statistics, for each individual observation Here </a:t>
                </a:r>
                <a:r>
                  <a:rPr lang="en-US" sz="1800" dirty="0">
                    <a:solidFill>
                      <a:schemeClr val="tx1"/>
                    </a:solidFill>
                  </a:rPr>
                  <a:t>are some of </a:t>
                </a:r>
                <a:r>
                  <a:rPr lang="en-US" sz="1800" dirty="0" smtClean="0">
                    <a:solidFill>
                      <a:schemeClr val="tx1"/>
                    </a:solidFill>
                  </a:rPr>
                  <a:t>the statistics </a:t>
                </a:r>
                <a:r>
                  <a:rPr lang="en-US" sz="1800" dirty="0">
                    <a:solidFill>
                      <a:schemeClr val="tx1"/>
                    </a:solidFill>
                  </a:rPr>
                  <a:t>that can be </a:t>
                </a:r>
                <a:r>
                  <a:rPr lang="en-US" sz="1800" dirty="0" smtClean="0">
                    <a:solidFill>
                      <a:schemeClr val="tx1"/>
                    </a:solidFill>
                  </a:rPr>
                  <a:t>selected:</a:t>
                </a:r>
                <a:endParaRPr lang="fr-FR" sz="1800" dirty="0">
                  <a:solidFill>
                    <a:schemeClr val="tx1"/>
                  </a:solidFill>
                </a:endParaRPr>
              </a:p>
              <a:p>
                <a:pPr algn="just"/>
                <a:r>
                  <a:rPr lang="fr-FR" sz="1800" b="1" dirty="0" err="1" smtClean="0">
                    <a:solidFill>
                      <a:schemeClr val="tx1"/>
                    </a:solidFill>
                  </a:rPr>
                  <a:t>Linear</a:t>
                </a:r>
                <a:r>
                  <a:rPr lang="fr-FR" sz="1800" b="1" dirty="0" smtClean="0">
                    <a:solidFill>
                      <a:schemeClr val="tx1"/>
                    </a:solidFill>
                  </a:rPr>
                  <a:t> </a:t>
                </a:r>
                <a:r>
                  <a:rPr lang="fr-FR" sz="1800" b="1" dirty="0" err="1" smtClean="0">
                    <a:solidFill>
                      <a:schemeClr val="tx1"/>
                    </a:solidFill>
                  </a:rPr>
                  <a:t>prediction</a:t>
                </a:r>
                <a:r>
                  <a:rPr lang="fr-FR" sz="1800" b="1" dirty="0" smtClean="0">
                    <a:solidFill>
                      <a:schemeClr val="tx1"/>
                    </a:solidFill>
                  </a:rPr>
                  <a:t> </a:t>
                </a:r>
                <a:r>
                  <a:rPr lang="fr-FR" sz="1800" dirty="0" smtClean="0">
                    <a:solidFill>
                      <a:schemeClr val="tx1"/>
                    </a:solidFill>
                  </a:rPr>
                  <a:t>: </a:t>
                </a:r>
                <a:r>
                  <a:rPr lang="en-US" sz="1800" dirty="0">
                    <a:solidFill>
                      <a:schemeClr val="tx1"/>
                    </a:solidFill>
                  </a:rPr>
                  <a:t>Predicted log-odds for each case. In matrix notation, </a:t>
                </a:r>
                <a:r>
                  <a:rPr lang="en-US" sz="1800" dirty="0" smtClean="0">
                    <a:solidFill>
                      <a:schemeClr val="tx1"/>
                    </a:solidFill>
                  </a:rPr>
                  <a:t>this is </a:t>
                </a:r>
                <a14:m>
                  <m:oMath xmlns:m="http://schemas.openxmlformats.org/officeDocument/2006/math">
                    <m:r>
                      <a:rPr lang="en-US" sz="1800" i="1" dirty="0" smtClean="0">
                        <a:solidFill>
                          <a:schemeClr val="tx1"/>
                        </a:solidFill>
                        <a:latin typeface="Cambria Math"/>
                      </a:rPr>
                      <m:t>𝑥</m:t>
                    </m:r>
                    <m:r>
                      <a:rPr lang="en-US" sz="1800" i="1" dirty="0" smtClean="0">
                        <a:solidFill>
                          <a:schemeClr val="tx1"/>
                        </a:solidFill>
                        <a:latin typeface="Cambria Math"/>
                      </a:rPr>
                      <m:t>𝛽</m:t>
                    </m:r>
                  </m:oMath>
                </a14:m>
                <a:r>
                  <a:rPr lang="en-US" sz="1800" dirty="0">
                    <a:solidFill>
                      <a:schemeClr val="tx1"/>
                    </a:solidFill>
                  </a:rPr>
                  <a:t> , so it’s commonly referred to as XBETA</a:t>
                </a:r>
                <a:r>
                  <a:rPr lang="fr-FR" sz="1800" dirty="0" smtClean="0">
                    <a:solidFill>
                      <a:schemeClr val="tx1"/>
                    </a:solidFill>
                  </a:rPr>
                  <a:t>.</a:t>
                </a:r>
                <a:endParaRPr lang="fr-FR" sz="1800" dirty="0">
                  <a:solidFill>
                    <a:schemeClr val="tx1"/>
                  </a:solidFill>
                </a:endParaRPr>
              </a:p>
              <a:p>
                <a:pPr algn="just"/>
                <a:r>
                  <a:rPr lang="en-US" sz="1800" b="1" dirty="0">
                    <a:solidFill>
                      <a:schemeClr val="tx1"/>
                    </a:solidFill>
                  </a:rPr>
                  <a:t>Standard error of linear </a:t>
                </a:r>
                <a:r>
                  <a:rPr lang="en-US" sz="1800" b="1" dirty="0" smtClean="0">
                    <a:solidFill>
                      <a:schemeClr val="tx1"/>
                    </a:solidFill>
                  </a:rPr>
                  <a:t>predictor</a:t>
                </a:r>
                <a:r>
                  <a:rPr lang="fr-FR" sz="1800" dirty="0" smtClean="0">
                    <a:solidFill>
                      <a:schemeClr val="tx1"/>
                    </a:solidFill>
                  </a:rPr>
                  <a:t>, </a:t>
                </a:r>
                <a:r>
                  <a:rPr lang="en-US" sz="1800" dirty="0">
                    <a:solidFill>
                      <a:schemeClr val="tx1"/>
                    </a:solidFill>
                  </a:rPr>
                  <a:t>Used in generating confidence intervals</a:t>
                </a:r>
                <a:r>
                  <a:rPr lang="fr-FR" sz="1800" dirty="0" smtClean="0">
                    <a:solidFill>
                      <a:schemeClr val="tx1"/>
                    </a:solidFill>
                  </a:rPr>
                  <a:t>, </a:t>
                </a:r>
                <a:r>
                  <a:rPr lang="fr-FR" sz="1800" dirty="0">
                    <a:solidFill>
                      <a:schemeClr val="tx1"/>
                    </a:solidFill>
                  </a:rPr>
                  <a:t>STDXBETA.</a:t>
                </a:r>
              </a:p>
              <a:p>
                <a:pPr algn="just"/>
                <a:r>
                  <a:rPr lang="fr-FR" sz="1800" b="1" dirty="0" err="1">
                    <a:solidFill>
                      <a:schemeClr val="tx1"/>
                    </a:solidFill>
                  </a:rPr>
                  <a:t>Predicted</a:t>
                </a:r>
                <a:r>
                  <a:rPr lang="fr-FR" sz="1800" b="1" dirty="0">
                    <a:solidFill>
                      <a:schemeClr val="tx1"/>
                    </a:solidFill>
                  </a:rPr>
                  <a:t> </a:t>
                </a:r>
                <a:r>
                  <a:rPr lang="fr-FR" sz="1800" b="1" dirty="0" smtClean="0">
                    <a:solidFill>
                      <a:schemeClr val="tx1"/>
                    </a:solidFill>
                  </a:rPr>
                  <a:t>values </a:t>
                </a:r>
                <a:r>
                  <a:rPr lang="fr-FR" sz="1800" dirty="0">
                    <a:solidFill>
                      <a:schemeClr val="tx1"/>
                    </a:solidFill>
                  </a:rPr>
                  <a:t>: </a:t>
                </a:r>
                <a:r>
                  <a:rPr lang="en-US" sz="1800" dirty="0">
                    <a:solidFill>
                      <a:schemeClr val="tx1"/>
                    </a:solidFill>
                  </a:rPr>
                  <a:t>Predicted probability of the event, based on the </a:t>
                </a:r>
                <a:r>
                  <a:rPr lang="en-US" sz="1800" dirty="0" smtClean="0">
                    <a:solidFill>
                      <a:schemeClr val="tx1"/>
                    </a:solidFill>
                  </a:rPr>
                  <a:t>estimated model </a:t>
                </a:r>
                <a:r>
                  <a:rPr lang="en-US" sz="1800" dirty="0">
                    <a:solidFill>
                      <a:schemeClr val="tx1"/>
                    </a:solidFill>
                  </a:rPr>
                  <a:t>and values of the explanatory </a:t>
                </a:r>
                <a:r>
                  <a:rPr lang="en-US" sz="1800" dirty="0" smtClean="0">
                    <a:solidFill>
                      <a:schemeClr val="tx1"/>
                    </a:solidFill>
                  </a:rPr>
                  <a:t>variables</a:t>
                </a:r>
                <a:r>
                  <a:rPr lang="fr-FR" sz="1800" dirty="0" smtClean="0">
                    <a:solidFill>
                      <a:schemeClr val="tx1"/>
                    </a:solidFill>
                  </a:rPr>
                  <a:t>, </a:t>
                </a:r>
                <a:r>
                  <a:rPr lang="fr-FR" sz="1800" dirty="0">
                    <a:solidFill>
                      <a:schemeClr val="tx1"/>
                    </a:solidFill>
                  </a:rPr>
                  <a:t>PREDICTED. </a:t>
                </a:r>
                <a:endParaRPr lang="fr-FR" sz="1800" dirty="0" smtClean="0">
                  <a:solidFill>
                    <a:schemeClr val="tx1"/>
                  </a:solidFill>
                </a:endParaRPr>
              </a:p>
              <a:p>
                <a:pPr algn="just"/>
                <a:endParaRPr lang="fr-FR" sz="1800" dirty="0">
                  <a:solidFill>
                    <a:schemeClr val="tx1"/>
                  </a:solidFill>
                </a:endParaRPr>
              </a:p>
              <a:p>
                <a:pPr algn="just"/>
                <a:r>
                  <a:rPr lang="fr-FR" sz="1800" b="1" dirty="0" err="1">
                    <a:solidFill>
                      <a:schemeClr val="tx1"/>
                    </a:solidFill>
                  </a:rPr>
                  <a:t>Deviance</a:t>
                </a:r>
                <a:r>
                  <a:rPr lang="fr-FR" sz="1800" b="1" dirty="0">
                    <a:solidFill>
                      <a:schemeClr val="tx1"/>
                    </a:solidFill>
                  </a:rPr>
                  <a:t> </a:t>
                </a:r>
                <a:r>
                  <a:rPr lang="fr-FR" sz="1800" b="1" dirty="0" err="1" smtClean="0">
                    <a:solidFill>
                      <a:schemeClr val="tx1"/>
                    </a:solidFill>
                  </a:rPr>
                  <a:t>residuals</a:t>
                </a:r>
                <a:r>
                  <a:rPr lang="fr-FR" sz="1800" dirty="0" smtClean="0">
                    <a:solidFill>
                      <a:schemeClr val="tx1"/>
                    </a:solidFill>
                  </a:rPr>
                  <a:t>, contribution of </a:t>
                </a:r>
                <a:r>
                  <a:rPr lang="fr-FR" sz="1800" dirty="0" err="1" smtClean="0">
                    <a:solidFill>
                      <a:schemeClr val="tx1"/>
                    </a:solidFill>
                  </a:rPr>
                  <a:t>each</a:t>
                </a:r>
                <a:r>
                  <a:rPr lang="fr-FR" sz="1800" dirty="0" smtClean="0">
                    <a:solidFill>
                      <a:schemeClr val="tx1"/>
                    </a:solidFill>
                  </a:rPr>
                  <a:t> observation to the </a:t>
                </a:r>
                <a:r>
                  <a:rPr lang="fr-FR" sz="1800" dirty="0" err="1" smtClean="0">
                    <a:solidFill>
                      <a:schemeClr val="tx1"/>
                    </a:solidFill>
                  </a:rPr>
                  <a:t>deviance</a:t>
                </a:r>
                <a:r>
                  <a:rPr lang="fr-FR" sz="1800" dirty="0" smtClean="0">
                    <a:solidFill>
                      <a:schemeClr val="tx1"/>
                    </a:solidFill>
                  </a:rPr>
                  <a:t> </a:t>
                </a:r>
                <a:r>
                  <a:rPr lang="fr-FR" sz="1800" dirty="0" err="1" smtClean="0">
                    <a:solidFill>
                      <a:schemeClr val="tx1"/>
                    </a:solidFill>
                  </a:rPr>
                  <a:t>chisquare</a:t>
                </a:r>
                <a:r>
                  <a:rPr lang="fr-FR" sz="1800" dirty="0" smtClean="0">
                    <a:solidFill>
                      <a:schemeClr val="tx1"/>
                    </a:solidFill>
                  </a:rPr>
                  <a:t>, RESDEV </a:t>
                </a:r>
                <a:endParaRPr lang="fr-FR" sz="1800" dirty="0">
                  <a:solidFill>
                    <a:schemeClr val="tx1"/>
                  </a:solidFill>
                </a:endParaRPr>
              </a:p>
              <a:p>
                <a:pPr algn="just"/>
                <a:r>
                  <a:rPr lang="fr-FR" sz="1800" b="1" dirty="0" smtClean="0">
                    <a:solidFill>
                      <a:schemeClr val="tx1"/>
                    </a:solidFill>
                  </a:rPr>
                  <a:t>Pearson </a:t>
                </a:r>
                <a:r>
                  <a:rPr lang="fr-FR" sz="1800" b="1" dirty="0" err="1" smtClean="0">
                    <a:solidFill>
                      <a:schemeClr val="tx1"/>
                    </a:solidFill>
                  </a:rPr>
                  <a:t>residuals</a:t>
                </a:r>
                <a:r>
                  <a:rPr lang="fr-FR" sz="1800" dirty="0" smtClean="0">
                    <a:solidFill>
                      <a:schemeClr val="tx1"/>
                    </a:solidFill>
                  </a:rPr>
                  <a:t>, </a:t>
                </a:r>
                <a:r>
                  <a:rPr lang="en-US" sz="1800" dirty="0">
                    <a:solidFill>
                      <a:schemeClr val="tx1"/>
                    </a:solidFill>
                  </a:rPr>
                  <a:t>contribution of each observation to the </a:t>
                </a:r>
                <a:r>
                  <a:rPr lang="en-US" sz="1800" dirty="0" smtClean="0">
                    <a:solidFill>
                      <a:schemeClr val="tx1"/>
                    </a:solidFill>
                  </a:rPr>
                  <a:t>Pearson </a:t>
                </a:r>
                <a:r>
                  <a:rPr lang="en-US" sz="1800" dirty="0" err="1" smtClean="0">
                    <a:solidFill>
                      <a:schemeClr val="tx1"/>
                    </a:solidFill>
                  </a:rPr>
                  <a:t>chisquare</a:t>
                </a:r>
                <a:r>
                  <a:rPr lang="en-US" sz="1800" dirty="0" smtClean="0">
                    <a:solidFill>
                      <a:schemeClr val="tx1"/>
                    </a:solidFill>
                  </a:rPr>
                  <a:t>, </a:t>
                </a:r>
                <a:r>
                  <a:rPr lang="fr-FR" sz="1800" dirty="0" smtClean="0">
                    <a:solidFill>
                      <a:schemeClr val="tx1"/>
                    </a:solidFill>
                  </a:rPr>
                  <a:t>RESCHI</a:t>
                </a:r>
                <a:endParaRPr lang="fr-FR" sz="1800" dirty="0">
                  <a:solidFill>
                    <a:schemeClr val="tx1"/>
                  </a:solidFill>
                </a:endParaRPr>
              </a:p>
              <a:p>
                <a:pPr algn="just"/>
                <a:endParaRPr lang="fr-FR" sz="1800" dirty="0">
                  <a:solidFill>
                    <a:schemeClr val="tx1"/>
                  </a:solidFill>
                </a:endParaRPr>
              </a:p>
              <a:p>
                <a:pPr algn="just"/>
                <a:r>
                  <a:rPr lang="en-US" sz="1800" dirty="0">
                    <a:solidFill>
                      <a:schemeClr val="tx1"/>
                    </a:solidFill>
                  </a:rPr>
                  <a:t>since the dependent variable can only take on values of 0 or 1, </a:t>
                </a:r>
                <a:r>
                  <a:rPr lang="en-US" sz="1800" dirty="0" smtClean="0">
                    <a:solidFill>
                      <a:schemeClr val="tx1"/>
                    </a:solidFill>
                  </a:rPr>
                  <a:t>the utility </a:t>
                </a:r>
                <a:r>
                  <a:rPr lang="en-US" sz="1800" dirty="0">
                    <a:solidFill>
                      <a:schemeClr val="tx1"/>
                    </a:solidFill>
                  </a:rPr>
                  <a:t>of residuals is somewhat limited. A high residual would mean that the individual </a:t>
                </a:r>
                <a:r>
                  <a:rPr lang="en-US" sz="1800" dirty="0" smtClean="0">
                    <a:solidFill>
                      <a:schemeClr val="tx1"/>
                    </a:solidFill>
                  </a:rPr>
                  <a:t>had the </a:t>
                </a:r>
                <a:r>
                  <a:rPr lang="en-US" sz="1800" dirty="0">
                    <a:solidFill>
                      <a:schemeClr val="tx1"/>
                    </a:solidFill>
                  </a:rPr>
                  <a:t>event, even though the predicted probability of the event was low. But we know that </a:t>
                </a:r>
                <a:r>
                  <a:rPr lang="en-US" sz="1800" dirty="0" smtClean="0">
                    <a:solidFill>
                      <a:schemeClr val="tx1"/>
                    </a:solidFill>
                  </a:rPr>
                  <a:t>low probability </a:t>
                </a:r>
                <a:r>
                  <a:rPr lang="en-US" sz="1800" dirty="0">
                    <a:solidFill>
                      <a:schemeClr val="tx1"/>
                    </a:solidFill>
                  </a:rPr>
                  <a:t>events do happen sometimes, so this doesn’t necessarily mean a failure of </a:t>
                </a:r>
                <a:r>
                  <a:rPr lang="en-US" sz="1800" dirty="0" smtClean="0">
                    <a:solidFill>
                      <a:schemeClr val="tx1"/>
                    </a:solidFill>
                  </a:rPr>
                  <a:t>the model</a:t>
                </a:r>
                <a:r>
                  <a:rPr lang="en-US" sz="1800" dirty="0">
                    <a:solidFill>
                      <a:schemeClr val="tx1"/>
                    </a:solidFill>
                  </a:rPr>
                  <a:t>, or that something is amiss with that individual.</a:t>
                </a:r>
                <a:endParaRPr lang="fr-FR" sz="1800" dirty="0">
                  <a:solidFill>
                    <a:schemeClr val="tx1"/>
                  </a:solidFill>
                </a:endParaRP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0" y="548679"/>
                <a:ext cx="9144000" cy="5922435"/>
              </a:xfrm>
              <a:blipFill>
                <a:blip r:embed="rId2"/>
                <a:stretch>
                  <a:fillRect l="-333" t="-720" r="-400"/>
                </a:stretch>
              </a:blipFill>
            </p:spPr>
            <p:txBody>
              <a:bodyPr/>
              <a:lstStyle/>
              <a:p>
                <a:r>
                  <a:rPr lang="fr-FR">
                    <a:noFill/>
                  </a:rPr>
                  <a:t> </a:t>
                </a:r>
              </a:p>
            </p:txBody>
          </p:sp>
        </mc:Fallback>
      </mc:AlternateContent>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568" y="6047276"/>
            <a:ext cx="1403648" cy="828537"/>
          </a:xfrm>
          <a:prstGeom prst="rect">
            <a:avLst/>
          </a:prstGeom>
        </p:spPr>
      </p:pic>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88832" y="-134544"/>
            <a:ext cx="1547664" cy="690991"/>
          </a:xfrm>
          <a:prstGeom prst="rect">
            <a:avLst/>
          </a:prstGeom>
        </p:spPr>
      </p:pic>
      <p:sp>
        <p:nvSpPr>
          <p:cNvPr id="8" name="ZoneTexte 7"/>
          <p:cNvSpPr txBox="1"/>
          <p:nvPr/>
        </p:nvSpPr>
        <p:spPr>
          <a:xfrm>
            <a:off x="6505872" y="6583174"/>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3764791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8109"/>
            <a:ext cx="8229600" cy="504056"/>
          </a:xfrm>
        </p:spPr>
        <p:txBody>
          <a:bodyPr/>
          <a:lstStyle/>
          <a:p>
            <a:pPr algn="l"/>
            <a:r>
              <a:rPr lang="en-GB" sz="2800" dirty="0"/>
              <a:t>Theoretical foundations</a:t>
            </a:r>
            <a:r>
              <a:rPr lang="fr-FR" sz="2800" dirty="0" smtClean="0"/>
              <a:t> (III)</a:t>
            </a:r>
            <a:endParaRPr lang="fr-FR" sz="2800"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179512" y="692696"/>
                <a:ext cx="8820472" cy="5061941"/>
              </a:xfrm>
            </p:spPr>
            <p:txBody>
              <a:bodyPr>
                <a:noAutofit/>
              </a:bodyPr>
              <a:lstStyle/>
              <a:p>
                <a:pPr marL="354013" indent="-265113" algn="just" defTabSz="265113">
                  <a:lnSpc>
                    <a:spcPct val="150000"/>
                  </a:lnSpc>
                  <a:spcAft>
                    <a:spcPts val="600"/>
                  </a:spcAft>
                </a:pPr>
                <a14:m>
                  <m:oMath xmlns:m="http://schemas.openxmlformats.org/officeDocument/2006/math">
                    <m:r>
                      <a:rPr lang="en-GB" sz="1800" i="1" smtClean="0">
                        <a:solidFill>
                          <a:schemeClr val="tx1"/>
                        </a:solidFill>
                        <a:latin typeface="Cambria Math"/>
                        <a:ea typeface="Cambria Math"/>
                      </a:rPr>
                      <m:t>𝛾</m:t>
                    </m:r>
                  </m:oMath>
                </a14:m>
                <a:r>
                  <a:rPr lang="en-GB" sz="1800" dirty="0">
                    <a:solidFill>
                      <a:schemeClr val="tx1"/>
                    </a:solidFill>
                  </a:rPr>
                  <a:t> </a:t>
                </a:r>
                <a:r>
                  <a:rPr lang="en-GB" sz="1800" dirty="0" smtClean="0">
                    <a:solidFill>
                      <a:schemeClr val="tx1"/>
                    </a:solidFill>
                  </a:rPr>
                  <a:t>conditions the intertemporal smoothing of consumption and attitude in face of risk. The level of wealth increases with it, for precautionary reasons. </a:t>
                </a:r>
              </a:p>
              <a:p>
                <a:pPr marL="354013" indent="-265113" algn="just" defTabSz="265113">
                  <a:lnSpc>
                    <a:spcPct val="150000"/>
                  </a:lnSpc>
                  <a:spcAft>
                    <a:spcPts val="600"/>
                  </a:spcAft>
                </a:pPr>
                <a:r>
                  <a:rPr lang="en-GB" sz="1800" dirty="0" smtClean="0">
                    <a:solidFill>
                      <a:schemeClr val="tx1"/>
                    </a:solidFill>
                  </a:rPr>
                  <a:t>Moreover, the shared of risky assets decreases with risk aversion.</a:t>
                </a:r>
                <a:endParaRPr lang="en-GB" sz="1800" dirty="0">
                  <a:solidFill>
                    <a:schemeClr val="tx1"/>
                  </a:solidFill>
                </a:endParaRPr>
              </a:p>
              <a:p>
                <a:pPr marL="354013" indent="-265113" algn="just" defTabSz="265113">
                  <a:lnSpc>
                    <a:spcPct val="150000"/>
                  </a:lnSpc>
                  <a:spcAft>
                    <a:spcPts val="600"/>
                  </a:spcAft>
                </a:pPr>
                <a:r>
                  <a:rPr lang="en-GB" sz="1800" dirty="0" smtClean="0">
                    <a:solidFill>
                      <a:schemeClr val="tx1"/>
                    </a:solidFill>
                    <a:ea typeface="Cambria Math"/>
                  </a:rPr>
                  <a:t>For a given lifetime, </a:t>
                </a:r>
                <a14:m>
                  <m:oMath xmlns:m="http://schemas.openxmlformats.org/officeDocument/2006/math">
                    <m:r>
                      <a:rPr lang="en-GB" sz="1800" i="1">
                        <a:solidFill>
                          <a:schemeClr val="tx1"/>
                        </a:solidFill>
                        <a:latin typeface="Cambria Math"/>
                        <a:ea typeface="Cambria Math"/>
                      </a:rPr>
                      <m:t>𝛿</m:t>
                    </m:r>
                  </m:oMath>
                </a14:m>
                <a:r>
                  <a:rPr lang="en-GB" sz="1800" dirty="0">
                    <a:solidFill>
                      <a:schemeClr val="tx1"/>
                    </a:solidFill>
                  </a:rPr>
                  <a:t> </a:t>
                </a:r>
                <a:r>
                  <a:rPr lang="en-GB" sz="1800" dirty="0" smtClean="0">
                    <a:solidFill>
                      <a:schemeClr val="tx1"/>
                    </a:solidFill>
                  </a:rPr>
                  <a:t>reduces the foresight degree of the households and their horizon for decision. Hence, rise of time preference decreases the value of wealth as it diminishes the life cycle saving and retirement saving.</a:t>
                </a:r>
                <a:endParaRPr lang="en-GB" sz="1800" dirty="0">
                  <a:solidFill>
                    <a:schemeClr val="tx1"/>
                  </a:solidFill>
                </a:endParaRPr>
              </a:p>
              <a:p>
                <a:pPr marL="354013" indent="-265113" algn="just" defTabSz="265113">
                  <a:lnSpc>
                    <a:spcPct val="150000"/>
                  </a:lnSpc>
                  <a:spcAft>
                    <a:spcPts val="600"/>
                  </a:spcAft>
                </a:pPr>
                <a:r>
                  <a:rPr lang="en-GB" sz="1800" dirty="0" smtClean="0">
                    <a:solidFill>
                      <a:schemeClr val="tx1"/>
                    </a:solidFill>
                  </a:rPr>
                  <a:t>Finally, </a:t>
                </a:r>
                <a14:m>
                  <m:oMath xmlns:m="http://schemas.openxmlformats.org/officeDocument/2006/math">
                    <m:r>
                      <a:rPr lang="en-GB" sz="1800" i="1">
                        <a:solidFill>
                          <a:schemeClr val="tx1"/>
                        </a:solidFill>
                        <a:latin typeface="Cambria Math"/>
                        <a:ea typeface="Cambria Math"/>
                      </a:rPr>
                      <m:t>𝜃</m:t>
                    </m:r>
                    <m:r>
                      <a:rPr lang="en-GB" sz="1800" i="1">
                        <a:solidFill>
                          <a:schemeClr val="tx1"/>
                        </a:solidFill>
                        <a:latin typeface="Cambria Math"/>
                        <a:ea typeface="Cambria Math"/>
                      </a:rPr>
                      <m:t> </m:t>
                    </m:r>
                  </m:oMath>
                </a14:m>
                <a:r>
                  <a:rPr lang="en-GB" sz="1800" dirty="0" smtClean="0">
                    <a:solidFill>
                      <a:schemeClr val="tx1"/>
                    </a:solidFill>
                  </a:rPr>
                  <a:t>increases wealth as the degree of family altruism raises the saving devoted to intergenerational transfers. </a:t>
                </a:r>
                <a:endParaRPr lang="en-GB" sz="1800" dirty="0">
                  <a:solidFill>
                    <a:schemeClr val="tx1"/>
                  </a:solidFill>
                </a:endParaRPr>
              </a:p>
              <a:p>
                <a:pPr marL="354013" indent="-265113" algn="just" defTabSz="265113">
                  <a:lnSpc>
                    <a:spcPct val="150000"/>
                  </a:lnSpc>
                  <a:spcAft>
                    <a:spcPts val="600"/>
                  </a:spcAft>
                </a:pPr>
                <a:endParaRPr lang="fr-FR" sz="1800" dirty="0"/>
              </a:p>
              <a:p>
                <a:pPr marL="368300" indent="-285750" algn="just">
                  <a:lnSpc>
                    <a:spcPct val="150000"/>
                  </a:lnSpc>
                </a:pPr>
                <a:endParaRPr lang="fr-FR" sz="1600" dirty="0"/>
              </a:p>
              <a:p>
                <a:pPr marL="361950" indent="0">
                  <a:lnSpc>
                    <a:spcPct val="150000"/>
                  </a:lnSpc>
                  <a:buNone/>
                </a:pPr>
                <a:endParaRPr lang="fr-FR" sz="1600" dirty="0" smtClean="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179512" y="692696"/>
                <a:ext cx="8820472" cy="5061941"/>
              </a:xfrm>
              <a:blipFill>
                <a:blip r:embed="rId2"/>
                <a:stretch>
                  <a:fillRect r="-622"/>
                </a:stretch>
              </a:blipFill>
            </p:spPr>
            <p:txBody>
              <a:bodyPr/>
              <a:lstStyle/>
              <a:p>
                <a:r>
                  <a:rPr lang="fr-FR">
                    <a:noFill/>
                  </a:rPr>
                  <a:t> </a:t>
                </a:r>
              </a:p>
            </p:txBody>
          </p:sp>
        </mc:Fallback>
      </mc:AlternateContent>
      <p:sp>
        <p:nvSpPr>
          <p:cNvPr id="4" name="ZoneTexte 3"/>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6056847"/>
            <a:ext cx="1403648" cy="828537"/>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52320" y="116631"/>
            <a:ext cx="1547664" cy="690991"/>
          </a:xfrm>
          <a:prstGeom prst="rect">
            <a:avLst/>
          </a:prstGeom>
        </p:spPr>
      </p:pic>
    </p:spTree>
    <p:extLst>
      <p:ext uri="{BB962C8B-B14F-4D97-AF65-F5344CB8AC3E}">
        <p14:creationId xmlns:p14="http://schemas.microsoft.com/office/powerpoint/2010/main" val="171273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val="4047740940"/>
              </p:ext>
            </p:extLst>
          </p:nvPr>
        </p:nvGraphicFramePr>
        <p:xfrm>
          <a:off x="323529" y="116620"/>
          <a:ext cx="8568950" cy="6741384"/>
        </p:xfrm>
        <a:graphic>
          <a:graphicData uri="http://schemas.openxmlformats.org/drawingml/2006/table">
            <a:tbl>
              <a:tblPr/>
              <a:tblGrid>
                <a:gridCol w="1285856">
                  <a:extLst>
                    <a:ext uri="{9D8B030D-6E8A-4147-A177-3AD203B41FA5}">
                      <a16:colId xmlns:a16="http://schemas.microsoft.com/office/drawing/2014/main" val="20000"/>
                    </a:ext>
                  </a:extLst>
                </a:gridCol>
                <a:gridCol w="1213849">
                  <a:extLst>
                    <a:ext uri="{9D8B030D-6E8A-4147-A177-3AD203B41FA5}">
                      <a16:colId xmlns:a16="http://schemas.microsoft.com/office/drawing/2014/main" val="20001"/>
                    </a:ext>
                  </a:extLst>
                </a:gridCol>
                <a:gridCol w="1213849">
                  <a:extLst>
                    <a:ext uri="{9D8B030D-6E8A-4147-A177-3AD203B41FA5}">
                      <a16:colId xmlns:a16="http://schemas.microsoft.com/office/drawing/2014/main" val="20002"/>
                    </a:ext>
                  </a:extLst>
                </a:gridCol>
                <a:gridCol w="1213849">
                  <a:extLst>
                    <a:ext uri="{9D8B030D-6E8A-4147-A177-3AD203B41FA5}">
                      <a16:colId xmlns:a16="http://schemas.microsoft.com/office/drawing/2014/main" val="20003"/>
                    </a:ext>
                  </a:extLst>
                </a:gridCol>
                <a:gridCol w="1213849">
                  <a:extLst>
                    <a:ext uri="{9D8B030D-6E8A-4147-A177-3AD203B41FA5}">
                      <a16:colId xmlns:a16="http://schemas.microsoft.com/office/drawing/2014/main" val="20004"/>
                    </a:ext>
                  </a:extLst>
                </a:gridCol>
                <a:gridCol w="1213849">
                  <a:extLst>
                    <a:ext uri="{9D8B030D-6E8A-4147-A177-3AD203B41FA5}">
                      <a16:colId xmlns:a16="http://schemas.microsoft.com/office/drawing/2014/main" val="20005"/>
                    </a:ext>
                  </a:extLst>
                </a:gridCol>
                <a:gridCol w="1213849">
                  <a:extLst>
                    <a:ext uri="{9D8B030D-6E8A-4147-A177-3AD203B41FA5}">
                      <a16:colId xmlns:a16="http://schemas.microsoft.com/office/drawing/2014/main" val="20006"/>
                    </a:ext>
                  </a:extLst>
                </a:gridCol>
              </a:tblGrid>
              <a:tr h="259284">
                <a:tc>
                  <a:txBody>
                    <a:bodyPr/>
                    <a:lstStyle/>
                    <a:p>
                      <a:pPr fontAlgn="t"/>
                      <a:r>
                        <a:rPr lang="en-US" sz="1400" b="0" i="0" dirty="0">
                          <a:solidFill>
                            <a:srgbClr val="000000"/>
                          </a:solidFill>
                          <a:effectLst/>
                          <a:latin typeface="Arial"/>
                        </a:rPr>
                        <a:t>Obs.</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err="1">
                          <a:solidFill>
                            <a:srgbClr val="000000"/>
                          </a:solidFill>
                          <a:effectLst/>
                          <a:latin typeface="Arial"/>
                        </a:rPr>
                        <a:t>xbeta</a:t>
                      </a:r>
                      <a:endParaRPr lang="en-US" sz="1400" b="0" i="0" dirty="0">
                        <a:solidFill>
                          <a:srgbClr val="000000"/>
                        </a:solidFill>
                        <a:effectLst/>
                        <a:latin typeface="Arial"/>
                      </a:endParaRP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stdxbeta</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predicted</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reschi</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resdev</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ass_vie</a:t>
                      </a:r>
                    </a:p>
                  </a:txBody>
                  <a:tcPr marL="22432" marR="22432" marT="22432" marB="2243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0"/>
                  </a:ext>
                </a:extLst>
              </a:tr>
              <a:tr h="259284">
                <a:tc>
                  <a:txBody>
                    <a:bodyPr/>
                    <a:lstStyle/>
                    <a:p>
                      <a:pPr fontAlgn="t"/>
                      <a:r>
                        <a:rPr lang="en-US" sz="1400" b="0" i="0">
                          <a:solidFill>
                            <a:srgbClr val="000000"/>
                          </a:solidFill>
                          <a:effectLst/>
                          <a:latin typeface="Arial"/>
                        </a:rPr>
                        <a:t>1</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1.16613</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a:rPr>
                        <a:t>0.13857</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0.76244</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0.55819</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0.73651</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1</a:t>
                      </a:r>
                    </a:p>
                  </a:txBody>
                  <a:tcPr marL="22432" marR="22432" marT="22432" marB="2243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1"/>
                  </a:ext>
                </a:extLst>
              </a:tr>
              <a:tr h="259284">
                <a:tc>
                  <a:txBody>
                    <a:bodyPr/>
                    <a:lstStyle/>
                    <a:p>
                      <a:pPr fontAlgn="t"/>
                      <a:r>
                        <a:rPr lang="en-US" sz="1400" b="0" i="0">
                          <a:solidFill>
                            <a:srgbClr val="000000"/>
                          </a:solidFill>
                          <a:effectLst/>
                          <a:latin typeface="Arial"/>
                        </a:rPr>
                        <a:t>2</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-0.73729</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a:rPr>
                        <a:t>0.10862</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0.32360</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-0.69167</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-0.88427</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a:t>
                      </a:r>
                    </a:p>
                  </a:txBody>
                  <a:tcPr marL="22432" marR="22432" marT="22432" marB="2243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2"/>
                  </a:ext>
                </a:extLst>
              </a:tr>
              <a:tr h="259284">
                <a:tc>
                  <a:txBody>
                    <a:bodyPr/>
                    <a:lstStyle/>
                    <a:p>
                      <a:pPr fontAlgn="t"/>
                      <a:r>
                        <a:rPr lang="en-US" sz="1400" b="0" i="0">
                          <a:solidFill>
                            <a:srgbClr val="000000"/>
                          </a:solidFill>
                          <a:effectLst/>
                          <a:latin typeface="Arial"/>
                        </a:rPr>
                        <a:t>3</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-0.65123</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0.11517</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0.34271</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-0.72208</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-0.91611</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a:t>
                      </a:r>
                    </a:p>
                  </a:txBody>
                  <a:tcPr marL="22432" marR="22432" marT="22432" marB="2243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3"/>
                  </a:ext>
                </a:extLst>
              </a:tr>
              <a:tr h="259284">
                <a:tc>
                  <a:txBody>
                    <a:bodyPr/>
                    <a:lstStyle/>
                    <a:p>
                      <a:pPr fontAlgn="t"/>
                      <a:r>
                        <a:rPr lang="en-US" sz="1400" b="0" i="0">
                          <a:solidFill>
                            <a:srgbClr val="000000"/>
                          </a:solidFill>
                          <a:effectLst/>
                          <a:latin typeface="Arial"/>
                        </a:rPr>
                        <a:t>4</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1.14085</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0.13126</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0.75784</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0.56528</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0.74470</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1</a:t>
                      </a:r>
                    </a:p>
                  </a:txBody>
                  <a:tcPr marL="22432" marR="22432" marT="22432" marB="2243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4"/>
                  </a:ext>
                </a:extLst>
              </a:tr>
              <a:tr h="259284">
                <a:tc>
                  <a:txBody>
                    <a:bodyPr/>
                    <a:lstStyle/>
                    <a:p>
                      <a:pPr fontAlgn="t"/>
                      <a:r>
                        <a:rPr lang="en-US" sz="1400" b="1" i="0" dirty="0">
                          <a:solidFill>
                            <a:srgbClr val="000000"/>
                          </a:solidFill>
                          <a:effectLst/>
                          <a:latin typeface="Arial"/>
                        </a:rPr>
                        <a:t>5</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1" i="0" dirty="0">
                          <a:solidFill>
                            <a:srgbClr val="000000"/>
                          </a:solidFill>
                          <a:effectLst/>
                          <a:latin typeface="Arial"/>
                        </a:rPr>
                        <a:t>-0.94061</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1" i="0" dirty="0">
                          <a:solidFill>
                            <a:srgbClr val="000000"/>
                          </a:solidFill>
                          <a:effectLst/>
                          <a:latin typeface="Arial"/>
                        </a:rPr>
                        <a:t>0.09085</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1" i="0" dirty="0">
                          <a:solidFill>
                            <a:srgbClr val="000000"/>
                          </a:solidFill>
                          <a:effectLst/>
                          <a:latin typeface="Arial"/>
                        </a:rPr>
                        <a:t>0.28078</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1" i="0" dirty="0">
                          <a:solidFill>
                            <a:srgbClr val="000000"/>
                          </a:solidFill>
                          <a:effectLst/>
                          <a:latin typeface="Arial"/>
                        </a:rPr>
                        <a:t>1.60048</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1" i="0" dirty="0">
                          <a:solidFill>
                            <a:srgbClr val="000000"/>
                          </a:solidFill>
                          <a:effectLst/>
                          <a:latin typeface="Arial"/>
                        </a:rPr>
                        <a:t>1.59386</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1" i="0" dirty="0">
                          <a:solidFill>
                            <a:srgbClr val="000000"/>
                          </a:solidFill>
                          <a:effectLst/>
                          <a:latin typeface="Arial"/>
                        </a:rPr>
                        <a:t>1</a:t>
                      </a:r>
                    </a:p>
                  </a:txBody>
                  <a:tcPr marL="22432" marR="22432" marT="22432" marB="2243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5"/>
                  </a:ext>
                </a:extLst>
              </a:tr>
              <a:tr h="259284">
                <a:tc>
                  <a:txBody>
                    <a:bodyPr/>
                    <a:lstStyle/>
                    <a:p>
                      <a:pPr fontAlgn="t"/>
                      <a:r>
                        <a:rPr lang="en-US" sz="1400" b="0" i="0">
                          <a:solidFill>
                            <a:srgbClr val="000000"/>
                          </a:solidFill>
                          <a:effectLst/>
                          <a:latin typeface="Arial"/>
                        </a:rPr>
                        <a:t>6</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-0.38079</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0.11793</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0.40594</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-0.82663</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-1.02056</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a:t>
                      </a:r>
                    </a:p>
                  </a:txBody>
                  <a:tcPr marL="22432" marR="22432" marT="22432" marB="2243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6"/>
                  </a:ext>
                </a:extLst>
              </a:tr>
              <a:tr h="259284">
                <a:tc>
                  <a:txBody>
                    <a:bodyPr/>
                    <a:lstStyle/>
                    <a:p>
                      <a:pPr fontAlgn="t"/>
                      <a:r>
                        <a:rPr lang="en-US" sz="1400" b="0" i="0">
                          <a:solidFill>
                            <a:srgbClr val="000000"/>
                          </a:solidFill>
                          <a:effectLst/>
                          <a:latin typeface="Arial"/>
                        </a:rPr>
                        <a:t>7</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-1.16951</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0.14818</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a:rPr>
                        <a:t>0.23694</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-0.55724</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-0.73542</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a:t>
                      </a:r>
                    </a:p>
                  </a:txBody>
                  <a:tcPr marL="22432" marR="22432" marT="22432" marB="2243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7"/>
                  </a:ext>
                </a:extLst>
              </a:tr>
              <a:tr h="259284">
                <a:tc>
                  <a:txBody>
                    <a:bodyPr/>
                    <a:lstStyle/>
                    <a:p>
                      <a:pPr fontAlgn="t"/>
                      <a:r>
                        <a:rPr lang="en-US" sz="1400" b="0" i="0">
                          <a:solidFill>
                            <a:srgbClr val="000000"/>
                          </a:solidFill>
                          <a:effectLst/>
                          <a:latin typeface="Arial"/>
                        </a:rPr>
                        <a:t>8</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-0.94123</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0.10488</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a:rPr>
                        <a:t>0.28065</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-0.62462</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-0.81168</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a:t>
                      </a:r>
                    </a:p>
                  </a:txBody>
                  <a:tcPr marL="22432" marR="22432" marT="22432" marB="2243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8"/>
                  </a:ext>
                </a:extLst>
              </a:tr>
              <a:tr h="259284">
                <a:tc>
                  <a:txBody>
                    <a:bodyPr/>
                    <a:lstStyle/>
                    <a:p>
                      <a:pPr fontAlgn="t"/>
                      <a:r>
                        <a:rPr lang="en-US" sz="1400" b="0" i="0">
                          <a:solidFill>
                            <a:srgbClr val="000000"/>
                          </a:solidFill>
                          <a:effectLst/>
                          <a:latin typeface="Arial"/>
                        </a:rPr>
                        <a:t>9</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-0.07243</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0.09747</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0.48190</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a:rPr>
                        <a:t>-0.96443</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-1.14681</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a:t>
                      </a:r>
                    </a:p>
                  </a:txBody>
                  <a:tcPr marL="22432" marR="22432" marT="22432" marB="2243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9"/>
                  </a:ext>
                </a:extLst>
              </a:tr>
              <a:tr h="259284">
                <a:tc>
                  <a:txBody>
                    <a:bodyPr/>
                    <a:lstStyle/>
                    <a:p>
                      <a:pPr fontAlgn="t"/>
                      <a:r>
                        <a:rPr lang="en-US" sz="1400" b="0" i="0">
                          <a:solidFill>
                            <a:srgbClr val="000000"/>
                          </a:solidFill>
                          <a:effectLst/>
                          <a:latin typeface="Arial"/>
                        </a:rPr>
                        <a:t>10</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-0.24632</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0.07368</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0.43873</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-0.88412</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-1.07476</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a:t>
                      </a:r>
                    </a:p>
                  </a:txBody>
                  <a:tcPr marL="22432" marR="22432" marT="22432" marB="2243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10"/>
                  </a:ext>
                </a:extLst>
              </a:tr>
              <a:tr h="259284">
                <a:tc>
                  <a:txBody>
                    <a:bodyPr/>
                    <a:lstStyle/>
                    <a:p>
                      <a:pPr fontAlgn="t"/>
                      <a:r>
                        <a:rPr lang="en-US" sz="1400" b="0" i="0">
                          <a:solidFill>
                            <a:srgbClr val="000000"/>
                          </a:solidFill>
                          <a:effectLst/>
                          <a:latin typeface="Arial"/>
                        </a:rPr>
                        <a:t>11</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-0.96771</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0.13262</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0.27534</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-0.61640</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-0.80256</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a:t>
                      </a:r>
                    </a:p>
                  </a:txBody>
                  <a:tcPr marL="22432" marR="22432" marT="22432" marB="2243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11"/>
                  </a:ext>
                </a:extLst>
              </a:tr>
              <a:tr h="259284">
                <a:tc>
                  <a:txBody>
                    <a:bodyPr/>
                    <a:lstStyle/>
                    <a:p>
                      <a:pPr fontAlgn="t"/>
                      <a:r>
                        <a:rPr lang="en-US" sz="1400" b="1" i="0" dirty="0">
                          <a:solidFill>
                            <a:srgbClr val="000000"/>
                          </a:solidFill>
                          <a:effectLst/>
                          <a:latin typeface="Arial"/>
                        </a:rPr>
                        <a:t>12</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1" i="0" dirty="0">
                          <a:solidFill>
                            <a:srgbClr val="000000"/>
                          </a:solidFill>
                          <a:effectLst/>
                          <a:latin typeface="Arial"/>
                        </a:rPr>
                        <a:t>-0.76594</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1" i="0" dirty="0">
                          <a:solidFill>
                            <a:srgbClr val="000000"/>
                          </a:solidFill>
                          <a:effectLst/>
                          <a:latin typeface="Arial"/>
                        </a:rPr>
                        <a:t>0.11828</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1" i="0" dirty="0">
                          <a:solidFill>
                            <a:srgbClr val="000000"/>
                          </a:solidFill>
                          <a:effectLst/>
                          <a:latin typeface="Arial"/>
                        </a:rPr>
                        <a:t>0.31736</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1" i="0" dirty="0">
                          <a:solidFill>
                            <a:srgbClr val="000000"/>
                          </a:solidFill>
                          <a:effectLst/>
                          <a:latin typeface="Arial"/>
                        </a:rPr>
                        <a:t>1.46664</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1" i="0" dirty="0">
                          <a:solidFill>
                            <a:srgbClr val="000000"/>
                          </a:solidFill>
                          <a:effectLst/>
                          <a:latin typeface="Arial"/>
                        </a:rPr>
                        <a:t>1.51508</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1" i="0" dirty="0">
                          <a:solidFill>
                            <a:srgbClr val="000000"/>
                          </a:solidFill>
                          <a:effectLst/>
                          <a:latin typeface="Arial"/>
                        </a:rPr>
                        <a:t>1</a:t>
                      </a:r>
                    </a:p>
                  </a:txBody>
                  <a:tcPr marL="22432" marR="22432" marT="22432" marB="2243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12"/>
                  </a:ext>
                </a:extLst>
              </a:tr>
              <a:tr h="259284">
                <a:tc>
                  <a:txBody>
                    <a:bodyPr/>
                    <a:lstStyle/>
                    <a:p>
                      <a:pPr fontAlgn="t"/>
                      <a:r>
                        <a:rPr lang="en-US" sz="1400" b="0" i="0">
                          <a:solidFill>
                            <a:srgbClr val="000000"/>
                          </a:solidFill>
                          <a:effectLst/>
                          <a:latin typeface="Arial"/>
                        </a:rPr>
                        <a:t>13</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-1.07915</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0.11822</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0.25367</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-0.58300</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-0.76496</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a:rPr>
                        <a:t>0</a:t>
                      </a:r>
                    </a:p>
                  </a:txBody>
                  <a:tcPr marL="22432" marR="22432" marT="22432" marB="2243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13"/>
                  </a:ext>
                </a:extLst>
              </a:tr>
              <a:tr h="259284">
                <a:tc>
                  <a:txBody>
                    <a:bodyPr/>
                    <a:lstStyle/>
                    <a:p>
                      <a:pPr fontAlgn="t"/>
                      <a:r>
                        <a:rPr lang="en-US" sz="1400" b="1" i="0" dirty="0">
                          <a:solidFill>
                            <a:srgbClr val="000000"/>
                          </a:solidFill>
                          <a:effectLst/>
                          <a:latin typeface="Arial"/>
                        </a:rPr>
                        <a:t>14</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1" i="0" dirty="0">
                          <a:solidFill>
                            <a:srgbClr val="000000"/>
                          </a:solidFill>
                          <a:effectLst/>
                          <a:latin typeface="Arial"/>
                        </a:rPr>
                        <a:t>-0.79927</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1" i="0" dirty="0">
                          <a:solidFill>
                            <a:srgbClr val="000000"/>
                          </a:solidFill>
                          <a:effectLst/>
                          <a:latin typeface="Arial"/>
                        </a:rPr>
                        <a:t>0.14491</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1" i="0" dirty="0">
                          <a:solidFill>
                            <a:srgbClr val="000000"/>
                          </a:solidFill>
                          <a:effectLst/>
                          <a:latin typeface="Arial"/>
                        </a:rPr>
                        <a:t>0.31018</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1" i="0" dirty="0">
                          <a:solidFill>
                            <a:srgbClr val="000000"/>
                          </a:solidFill>
                          <a:effectLst/>
                          <a:latin typeface="Arial"/>
                        </a:rPr>
                        <a:t>1.49128</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1" i="0" dirty="0">
                          <a:solidFill>
                            <a:srgbClr val="000000"/>
                          </a:solidFill>
                          <a:effectLst/>
                          <a:latin typeface="Arial"/>
                        </a:rPr>
                        <a:t>1.53010</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1" i="0" dirty="0">
                          <a:solidFill>
                            <a:srgbClr val="000000"/>
                          </a:solidFill>
                          <a:effectLst/>
                          <a:latin typeface="Arial"/>
                        </a:rPr>
                        <a:t>1</a:t>
                      </a:r>
                    </a:p>
                  </a:txBody>
                  <a:tcPr marL="22432" marR="22432" marT="22432" marB="2243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14"/>
                  </a:ext>
                </a:extLst>
              </a:tr>
              <a:tr h="259284">
                <a:tc>
                  <a:txBody>
                    <a:bodyPr/>
                    <a:lstStyle/>
                    <a:p>
                      <a:pPr fontAlgn="t"/>
                      <a:r>
                        <a:rPr lang="en-US" sz="1400" b="0" i="0">
                          <a:solidFill>
                            <a:srgbClr val="000000"/>
                          </a:solidFill>
                          <a:effectLst/>
                          <a:latin typeface="Arial"/>
                        </a:rPr>
                        <a:t>15</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0.15862</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a:rPr>
                        <a:t>0.16829</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a:rPr>
                        <a:t>0.53957</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0.92375</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1.11084</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1</a:t>
                      </a:r>
                    </a:p>
                  </a:txBody>
                  <a:tcPr marL="22432" marR="22432" marT="22432" marB="2243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15"/>
                  </a:ext>
                </a:extLst>
              </a:tr>
              <a:tr h="259284">
                <a:tc>
                  <a:txBody>
                    <a:bodyPr/>
                    <a:lstStyle/>
                    <a:p>
                      <a:pPr fontAlgn="t"/>
                      <a:r>
                        <a:rPr lang="en-US" sz="1400" b="0" i="0">
                          <a:solidFill>
                            <a:srgbClr val="000000"/>
                          </a:solidFill>
                          <a:effectLst/>
                          <a:latin typeface="Arial"/>
                        </a:rPr>
                        <a:t>16</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-1.50836</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0.13247</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0.18118</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-0.47040</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-0.63229</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a:rPr>
                        <a:t>0</a:t>
                      </a:r>
                    </a:p>
                  </a:txBody>
                  <a:tcPr marL="22432" marR="22432" marT="22432" marB="2243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16"/>
                  </a:ext>
                </a:extLst>
              </a:tr>
              <a:tr h="259284">
                <a:tc>
                  <a:txBody>
                    <a:bodyPr/>
                    <a:lstStyle/>
                    <a:p>
                      <a:pPr fontAlgn="t"/>
                      <a:r>
                        <a:rPr lang="en-US" sz="1400" b="0" i="0">
                          <a:solidFill>
                            <a:srgbClr val="000000"/>
                          </a:solidFill>
                          <a:effectLst/>
                          <a:latin typeface="Arial"/>
                        </a:rPr>
                        <a:t>17</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-0.74241</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0.09415</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0.32248</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-0.68990</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-0.88240</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a:t>
                      </a:r>
                    </a:p>
                  </a:txBody>
                  <a:tcPr marL="22432" marR="22432" marT="22432" marB="2243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17"/>
                  </a:ext>
                </a:extLst>
              </a:tr>
              <a:tr h="259284">
                <a:tc>
                  <a:txBody>
                    <a:bodyPr/>
                    <a:lstStyle/>
                    <a:p>
                      <a:pPr fontAlgn="t"/>
                      <a:r>
                        <a:rPr lang="en-US" sz="1400" b="1" i="0" dirty="0">
                          <a:solidFill>
                            <a:srgbClr val="000000"/>
                          </a:solidFill>
                          <a:effectLst/>
                          <a:latin typeface="Arial"/>
                        </a:rPr>
                        <a:t>18</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1" i="0" dirty="0">
                          <a:solidFill>
                            <a:srgbClr val="000000"/>
                          </a:solidFill>
                          <a:effectLst/>
                          <a:latin typeface="Arial"/>
                        </a:rPr>
                        <a:t>0.78246</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1" i="0" dirty="0">
                          <a:solidFill>
                            <a:srgbClr val="000000"/>
                          </a:solidFill>
                          <a:effectLst/>
                          <a:latin typeface="Arial"/>
                        </a:rPr>
                        <a:t>0.14010</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1" i="0" dirty="0">
                          <a:solidFill>
                            <a:srgbClr val="000000"/>
                          </a:solidFill>
                          <a:effectLst/>
                          <a:latin typeface="Arial"/>
                        </a:rPr>
                        <a:t>0.68621</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1" i="0" dirty="0">
                          <a:solidFill>
                            <a:srgbClr val="000000"/>
                          </a:solidFill>
                          <a:effectLst/>
                          <a:latin typeface="Arial"/>
                        </a:rPr>
                        <a:t>-1.47880</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1" i="0" dirty="0">
                          <a:solidFill>
                            <a:srgbClr val="000000"/>
                          </a:solidFill>
                          <a:effectLst/>
                          <a:latin typeface="Arial"/>
                        </a:rPr>
                        <a:t>-1.52252</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1" i="0" dirty="0">
                          <a:solidFill>
                            <a:srgbClr val="000000"/>
                          </a:solidFill>
                          <a:effectLst/>
                          <a:latin typeface="Arial"/>
                        </a:rPr>
                        <a:t>0</a:t>
                      </a:r>
                    </a:p>
                  </a:txBody>
                  <a:tcPr marL="22432" marR="22432" marT="22432" marB="2243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18"/>
                  </a:ext>
                </a:extLst>
              </a:tr>
              <a:tr h="259284">
                <a:tc>
                  <a:txBody>
                    <a:bodyPr/>
                    <a:lstStyle/>
                    <a:p>
                      <a:pPr fontAlgn="t"/>
                      <a:r>
                        <a:rPr lang="en-US" sz="1400" b="0" i="0" dirty="0">
                          <a:solidFill>
                            <a:srgbClr val="000000"/>
                          </a:solidFill>
                          <a:effectLst/>
                          <a:latin typeface="Arial"/>
                        </a:rPr>
                        <a:t>19</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0.03515</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0.09672</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0.50879</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-1.01773</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-1.19237</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a:t>
                      </a:r>
                    </a:p>
                  </a:txBody>
                  <a:tcPr marL="22432" marR="22432" marT="22432" marB="2243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19"/>
                  </a:ext>
                </a:extLst>
              </a:tr>
              <a:tr h="259284">
                <a:tc>
                  <a:txBody>
                    <a:bodyPr/>
                    <a:lstStyle/>
                    <a:p>
                      <a:pPr fontAlgn="t"/>
                      <a:r>
                        <a:rPr lang="en-US" sz="1400" b="0" i="0" dirty="0">
                          <a:solidFill>
                            <a:srgbClr val="000000"/>
                          </a:solidFill>
                          <a:effectLst/>
                          <a:latin typeface="Arial"/>
                        </a:rPr>
                        <a:t>20</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-1.07095</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0.08883</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0.25522</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-0.58539</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-0.76768</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a:t>
                      </a:r>
                    </a:p>
                  </a:txBody>
                  <a:tcPr marL="22432" marR="22432" marT="22432" marB="2243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20"/>
                  </a:ext>
                </a:extLst>
              </a:tr>
              <a:tr h="259284">
                <a:tc>
                  <a:txBody>
                    <a:bodyPr/>
                    <a:lstStyle/>
                    <a:p>
                      <a:pPr fontAlgn="t"/>
                      <a:r>
                        <a:rPr lang="en-US" sz="1400" b="0" i="0" dirty="0">
                          <a:solidFill>
                            <a:srgbClr val="000000"/>
                          </a:solidFill>
                          <a:effectLst/>
                          <a:latin typeface="Arial"/>
                        </a:rPr>
                        <a:t>21</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-1.52312</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0.10153</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0.17900</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-0.46694</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-0.62807</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a:rPr>
                        <a:t>0</a:t>
                      </a:r>
                    </a:p>
                  </a:txBody>
                  <a:tcPr marL="22432" marR="22432" marT="22432" marB="2243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21"/>
                  </a:ext>
                </a:extLst>
              </a:tr>
              <a:tr h="259284">
                <a:tc>
                  <a:txBody>
                    <a:bodyPr/>
                    <a:lstStyle/>
                    <a:p>
                      <a:pPr fontAlgn="t"/>
                      <a:r>
                        <a:rPr lang="en-US" sz="1400" b="0" i="0" dirty="0">
                          <a:solidFill>
                            <a:srgbClr val="000000"/>
                          </a:solidFill>
                          <a:effectLst/>
                          <a:latin typeface="Arial"/>
                        </a:rPr>
                        <a:t>22</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-0.08636</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0.11490</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0.47842</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-0.95774</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-1.14096</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a:rPr>
                        <a:t>0</a:t>
                      </a:r>
                    </a:p>
                  </a:txBody>
                  <a:tcPr marL="22432" marR="22432" marT="22432" marB="2243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22"/>
                  </a:ext>
                </a:extLst>
              </a:tr>
              <a:tr h="259284">
                <a:tc>
                  <a:txBody>
                    <a:bodyPr/>
                    <a:lstStyle/>
                    <a:p>
                      <a:pPr fontAlgn="t"/>
                      <a:r>
                        <a:rPr lang="en-US" sz="1400" b="1" i="0" dirty="0">
                          <a:solidFill>
                            <a:srgbClr val="000000"/>
                          </a:solidFill>
                          <a:effectLst/>
                          <a:latin typeface="Arial"/>
                        </a:rPr>
                        <a:t>23</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1" i="0" dirty="0">
                          <a:solidFill>
                            <a:srgbClr val="000000"/>
                          </a:solidFill>
                          <a:effectLst/>
                          <a:latin typeface="Arial"/>
                        </a:rPr>
                        <a:t>1.37116</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1" i="0" dirty="0">
                          <a:solidFill>
                            <a:srgbClr val="000000"/>
                          </a:solidFill>
                          <a:effectLst/>
                          <a:latin typeface="Arial"/>
                        </a:rPr>
                        <a:t>0.11252</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1" i="0" dirty="0">
                          <a:solidFill>
                            <a:srgbClr val="000000"/>
                          </a:solidFill>
                          <a:effectLst/>
                          <a:latin typeface="Arial"/>
                        </a:rPr>
                        <a:t>0.79757</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1" i="0" dirty="0">
                          <a:solidFill>
                            <a:srgbClr val="000000"/>
                          </a:solidFill>
                          <a:effectLst/>
                          <a:latin typeface="Arial"/>
                        </a:rPr>
                        <a:t>-1.98492</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1" i="0" dirty="0">
                          <a:solidFill>
                            <a:srgbClr val="000000"/>
                          </a:solidFill>
                          <a:effectLst/>
                          <a:latin typeface="Arial"/>
                        </a:rPr>
                        <a:t>-1.78737</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1" i="0" dirty="0">
                          <a:solidFill>
                            <a:srgbClr val="000000"/>
                          </a:solidFill>
                          <a:effectLst/>
                          <a:latin typeface="Arial"/>
                        </a:rPr>
                        <a:t>0</a:t>
                      </a:r>
                    </a:p>
                  </a:txBody>
                  <a:tcPr marL="22432" marR="22432" marT="22432" marB="2243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23"/>
                  </a:ext>
                </a:extLst>
              </a:tr>
              <a:tr h="259284">
                <a:tc>
                  <a:txBody>
                    <a:bodyPr/>
                    <a:lstStyle/>
                    <a:p>
                      <a:pPr fontAlgn="t"/>
                      <a:r>
                        <a:rPr lang="en-US" sz="1400" b="0" i="0">
                          <a:solidFill>
                            <a:srgbClr val="000000"/>
                          </a:solidFill>
                          <a:effectLst/>
                          <a:latin typeface="Arial"/>
                        </a:rPr>
                        <a:t>24</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-0.83228</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0.10704</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0.30316</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-0.65959</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a:rPr>
                        <a:t>-0.84995</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a:rPr>
                        <a:t>0</a:t>
                      </a:r>
                    </a:p>
                  </a:txBody>
                  <a:tcPr marL="22432" marR="22432" marT="22432" marB="2243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24"/>
                  </a:ext>
                </a:extLst>
              </a:tr>
              <a:tr h="259284">
                <a:tc>
                  <a:txBody>
                    <a:bodyPr/>
                    <a:lstStyle/>
                    <a:p>
                      <a:pPr fontAlgn="t"/>
                      <a:r>
                        <a:rPr lang="en-US" sz="1400" b="0" i="0">
                          <a:solidFill>
                            <a:srgbClr val="000000"/>
                          </a:solidFill>
                          <a:effectLst/>
                          <a:latin typeface="Arial"/>
                        </a:rPr>
                        <a:t>25</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400" b="0" i="0">
                          <a:solidFill>
                            <a:srgbClr val="000000"/>
                          </a:solidFill>
                          <a:effectLst/>
                          <a:latin typeface="Arial"/>
                        </a:rPr>
                        <a:t>-1.60493</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400" b="0" i="0">
                          <a:solidFill>
                            <a:srgbClr val="000000"/>
                          </a:solidFill>
                          <a:effectLst/>
                          <a:latin typeface="Arial"/>
                        </a:rPr>
                        <a:t>0.13357</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400" b="0" i="0">
                          <a:solidFill>
                            <a:srgbClr val="000000"/>
                          </a:solidFill>
                          <a:effectLst/>
                          <a:latin typeface="Arial"/>
                        </a:rPr>
                        <a:t>0.16729</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400" b="0" i="0">
                          <a:solidFill>
                            <a:srgbClr val="000000"/>
                          </a:solidFill>
                          <a:effectLst/>
                          <a:latin typeface="Arial"/>
                        </a:rPr>
                        <a:t>-0.44822</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400" b="0" i="0">
                          <a:solidFill>
                            <a:srgbClr val="000000"/>
                          </a:solidFill>
                          <a:effectLst/>
                          <a:latin typeface="Arial"/>
                        </a:rPr>
                        <a:t>-0.60510</a:t>
                      </a:r>
                    </a:p>
                  </a:txBody>
                  <a:tcPr marL="22432" marR="22432" marT="22432" marB="2243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400" b="0" i="0" dirty="0">
                          <a:solidFill>
                            <a:srgbClr val="000000"/>
                          </a:solidFill>
                          <a:effectLst/>
                          <a:latin typeface="Arial"/>
                        </a:rPr>
                        <a:t>0</a:t>
                      </a:r>
                    </a:p>
                  </a:txBody>
                  <a:tcPr marL="22432" marR="22432" marT="22432" marB="2243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0025"/>
                  </a:ext>
                </a:extLst>
              </a:tr>
            </a:tbl>
          </a:graphicData>
        </a:graphic>
      </p:graphicFrame>
      <p:sp>
        <p:nvSpPr>
          <p:cNvPr id="4" name="Rectangle 1"/>
          <p:cNvSpPr>
            <a:spLocks noChangeArrowheads="1"/>
          </p:cNvSpPr>
          <p:nvPr/>
        </p:nvSpPr>
        <p:spPr bwMode="auto">
          <a:xfrm>
            <a:off x="2633663"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3958" tIns="45720" rIns="53958" bIns="45720" numCol="1" anchor="ctr" anchorCtr="0" compatLnSpc="1">
            <a:prstTxWarp prst="textNoShape">
              <a:avLst/>
            </a:prstTxWarp>
            <a:spAutoFit/>
          </a:bodyPr>
          <a:lstStyle/>
          <a:p>
            <a:pPr fontAlgn="base">
              <a:spcBef>
                <a:spcPct val="0"/>
              </a:spcBef>
              <a:spcAft>
                <a:spcPct val="0"/>
              </a:spcAft>
            </a:pPr>
            <a:r>
              <a:rPr lang="en-US" altLang="en-US" smtClean="0">
                <a:solidFill>
                  <a:srgbClr val="000000"/>
                </a:solidFill>
                <a:latin typeface="Arial" pitchFamily="34" charset="0"/>
                <a:cs typeface="Arial" pitchFamily="34" charset="0"/>
              </a:rPr>
              <a:t/>
            </a:r>
            <a:br>
              <a:rPr lang="en-US" altLang="en-US" smtClean="0">
                <a:solidFill>
                  <a:srgbClr val="000000"/>
                </a:solidFill>
                <a:latin typeface="Arial" pitchFamily="34" charset="0"/>
                <a:cs typeface="Arial" pitchFamily="34" charset="0"/>
              </a:rPr>
            </a:br>
            <a:endParaRPr lang="en-US" altLang="en-US" smtClean="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89754005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0043" y="-99392"/>
            <a:ext cx="8784976" cy="620688"/>
          </a:xfrm>
        </p:spPr>
        <p:txBody>
          <a:bodyPr/>
          <a:lstStyle/>
          <a:p>
            <a:pPr algn="l"/>
            <a:r>
              <a:rPr lang="fr-FR" sz="2400" dirty="0" smtClean="0"/>
              <a:t>Influence </a:t>
            </a:r>
            <a:r>
              <a:rPr lang="fr-FR" sz="2400" dirty="0"/>
              <a:t>of </a:t>
            </a:r>
            <a:r>
              <a:rPr lang="fr-FR" sz="2400" dirty="0" err="1" smtClean="0"/>
              <a:t>individual</a:t>
            </a:r>
            <a:r>
              <a:rPr lang="fr-FR" sz="2400" dirty="0" smtClean="0"/>
              <a:t> </a:t>
            </a:r>
            <a:r>
              <a:rPr lang="fr-FR" sz="2400" dirty="0"/>
              <a:t>observation</a:t>
            </a:r>
            <a:endParaRPr lang="en-US" sz="2400"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0" y="727607"/>
                <a:ext cx="9144000" cy="5922435"/>
              </a:xfrm>
            </p:spPr>
            <p:txBody>
              <a:bodyPr>
                <a:normAutofit fontScale="92500" lnSpcReduction="20000"/>
              </a:bodyPr>
              <a:lstStyle/>
              <a:p>
                <a:pPr algn="just">
                  <a:spcAft>
                    <a:spcPts val="600"/>
                  </a:spcAft>
                </a:pPr>
                <a:r>
                  <a:rPr lang="en-US" sz="1800" dirty="0" smtClean="0">
                    <a:solidFill>
                      <a:schemeClr val="tx1"/>
                    </a:solidFill>
                  </a:rPr>
                  <a:t>The OUTPUT statement can also produce several statistics that are designed to measure the influence of each observation. Basically, influence statistics tell you how much some </a:t>
                </a:r>
                <a:r>
                  <a:rPr lang="en-US" sz="1800" dirty="0">
                    <a:solidFill>
                      <a:schemeClr val="tx1"/>
                    </a:solidFill>
                  </a:rPr>
                  <a:t>feature of the model changes when a particular observation is deleted from the data set.</a:t>
                </a:r>
              </a:p>
              <a:p>
                <a:pPr algn="just">
                  <a:spcAft>
                    <a:spcPts val="600"/>
                  </a:spcAft>
                </a:pPr>
                <a:r>
                  <a:rPr lang="en-US" sz="1800" b="1" dirty="0" smtClean="0">
                    <a:solidFill>
                      <a:schemeClr val="tx1"/>
                    </a:solidFill>
                  </a:rPr>
                  <a:t>DFBETAS</a:t>
                </a:r>
                <a:r>
                  <a:rPr lang="en-US" sz="1800" dirty="0">
                    <a:solidFill>
                      <a:schemeClr val="tx1"/>
                    </a:solidFill>
                  </a:rPr>
                  <a:t>_: These statistics tell you how much each regression </a:t>
                </a:r>
                <a:r>
                  <a:rPr lang="en-US" sz="1800" dirty="0" smtClean="0">
                    <a:solidFill>
                      <a:schemeClr val="tx1"/>
                    </a:solidFill>
                  </a:rPr>
                  <a:t>coefficient changes </a:t>
                </a:r>
                <a:r>
                  <a:rPr lang="en-US" sz="1800" dirty="0">
                    <a:solidFill>
                      <a:schemeClr val="tx1"/>
                    </a:solidFill>
                  </a:rPr>
                  <a:t>when a particular observation is deleted. The actual change is </a:t>
                </a:r>
                <a:r>
                  <a:rPr lang="en-US" sz="1800" dirty="0" smtClean="0">
                    <a:solidFill>
                      <a:schemeClr val="tx1"/>
                    </a:solidFill>
                  </a:rPr>
                  <a:t>divided by </a:t>
                </a:r>
                <a:r>
                  <a:rPr lang="en-US" sz="1800" dirty="0">
                    <a:solidFill>
                      <a:schemeClr val="tx1"/>
                    </a:solidFill>
                  </a:rPr>
                  <a:t>the standard error of the coefficient</a:t>
                </a:r>
                <a:r>
                  <a:rPr lang="en-US" sz="1800" dirty="0" smtClean="0">
                    <a:solidFill>
                      <a:schemeClr val="tx1"/>
                    </a:solidFill>
                  </a:rPr>
                  <a:t>.</a:t>
                </a:r>
              </a:p>
              <a:p>
                <a:pPr algn="just">
                  <a:spcAft>
                    <a:spcPts val="600"/>
                  </a:spcAft>
                </a:pPr>
                <a:r>
                  <a:rPr lang="en-US" sz="1800" b="1" dirty="0" smtClean="0">
                    <a:solidFill>
                      <a:schemeClr val="tx1"/>
                    </a:solidFill>
                  </a:rPr>
                  <a:t>DIFDEV</a:t>
                </a:r>
                <a:r>
                  <a:rPr lang="en-US" sz="1800" dirty="0">
                    <a:solidFill>
                      <a:schemeClr val="tx1"/>
                    </a:solidFill>
                  </a:rPr>
                  <a:t>: Change in deviance with deletion of the observation</a:t>
                </a:r>
                <a:r>
                  <a:rPr lang="en-US" sz="1800" dirty="0" smtClean="0">
                    <a:solidFill>
                      <a:schemeClr val="tx1"/>
                    </a:solidFill>
                  </a:rPr>
                  <a:t>.</a:t>
                </a:r>
              </a:p>
              <a:p>
                <a:pPr algn="just">
                  <a:spcAft>
                    <a:spcPts val="600"/>
                  </a:spcAft>
                </a:pPr>
                <a:r>
                  <a:rPr lang="en-US" sz="1800" b="1" dirty="0" smtClean="0">
                    <a:solidFill>
                      <a:schemeClr val="tx1"/>
                    </a:solidFill>
                  </a:rPr>
                  <a:t>DIFCHISQ</a:t>
                </a:r>
                <a:r>
                  <a:rPr lang="en-US" sz="1800" dirty="0">
                    <a:solidFill>
                      <a:schemeClr val="tx1"/>
                    </a:solidFill>
                  </a:rPr>
                  <a:t>: Change in Pearson chi-square with deletion of the </a:t>
                </a:r>
                <a:r>
                  <a:rPr lang="en-US" sz="1800" dirty="0" smtClean="0">
                    <a:solidFill>
                      <a:schemeClr val="tx1"/>
                    </a:solidFill>
                  </a:rPr>
                  <a:t>observation.</a:t>
                </a:r>
              </a:p>
              <a:p>
                <a:pPr algn="just">
                  <a:spcAft>
                    <a:spcPts val="600"/>
                  </a:spcAft>
                </a:pPr>
                <a:r>
                  <a:rPr lang="en-US" sz="1800" b="1" dirty="0" smtClean="0">
                    <a:solidFill>
                      <a:schemeClr val="tx1"/>
                    </a:solidFill>
                  </a:rPr>
                  <a:t>C </a:t>
                </a:r>
                <a:r>
                  <a:rPr lang="en-US" sz="1800" b="1" dirty="0">
                    <a:solidFill>
                      <a:schemeClr val="tx1"/>
                    </a:solidFill>
                  </a:rPr>
                  <a:t>et CBAR</a:t>
                </a:r>
                <a:r>
                  <a:rPr lang="en-US" sz="1800" dirty="0">
                    <a:solidFill>
                      <a:schemeClr val="tx1"/>
                    </a:solidFill>
                  </a:rPr>
                  <a:t>: Measures of overall change in regression coefficients, </a:t>
                </a:r>
                <a:r>
                  <a:rPr lang="en-US" sz="1800" dirty="0" smtClean="0">
                    <a:solidFill>
                      <a:schemeClr val="tx1"/>
                    </a:solidFill>
                  </a:rPr>
                  <a:t>analogous to </a:t>
                </a:r>
                <a:r>
                  <a:rPr lang="en-US" sz="1800" dirty="0">
                    <a:solidFill>
                      <a:schemeClr val="tx1"/>
                    </a:solidFill>
                  </a:rPr>
                  <a:t>Cook’s distance in linear regression</a:t>
                </a:r>
                <a:r>
                  <a:rPr lang="en-US" sz="1800" dirty="0" smtClean="0">
                    <a:solidFill>
                      <a:schemeClr val="tx1"/>
                    </a:solidFill>
                  </a:rPr>
                  <a:t>.</a:t>
                </a:r>
              </a:p>
              <a:p>
                <a:pPr algn="just">
                  <a:spcAft>
                    <a:spcPts val="600"/>
                  </a:spcAft>
                </a:pPr>
                <a:r>
                  <a:rPr lang="en-US" sz="1800" b="1" dirty="0" smtClean="0">
                    <a:solidFill>
                      <a:schemeClr val="tx1"/>
                    </a:solidFill>
                  </a:rPr>
                  <a:t>LEVERAGE</a:t>
                </a:r>
                <a:r>
                  <a:rPr lang="en-US" sz="1800" dirty="0">
                    <a:solidFill>
                      <a:schemeClr val="tx1"/>
                    </a:solidFill>
                  </a:rPr>
                  <a:t>: Measures how extreme the observation is in the space of </a:t>
                </a:r>
                <a:r>
                  <a:rPr lang="en-US" sz="1800" dirty="0" smtClean="0">
                    <a:solidFill>
                      <a:schemeClr val="tx1"/>
                    </a:solidFill>
                  </a:rPr>
                  <a:t>the explanatory </a:t>
                </a:r>
                <a:r>
                  <a:rPr lang="en-US" sz="1800" dirty="0">
                    <a:solidFill>
                      <a:schemeClr val="tx1"/>
                    </a:solidFill>
                  </a:rPr>
                  <a:t>variables. The leverage is the diagonal of the “hat” matrix</a:t>
                </a:r>
                <a:r>
                  <a:rPr lang="en-US" sz="1800" dirty="0" smtClean="0">
                    <a:solidFill>
                      <a:schemeClr val="tx1"/>
                    </a:solidFill>
                  </a:rPr>
                  <a:t>. This matrix is defined as the projection matrix of the explained variable </a:t>
                </a:r>
                <a14:m>
                  <m:oMath xmlns:m="http://schemas.openxmlformats.org/officeDocument/2006/math">
                    <m:r>
                      <a:rPr lang="en-US" sz="1800" b="0" i="1" smtClean="0">
                        <a:solidFill>
                          <a:schemeClr val="tx1"/>
                        </a:solidFill>
                        <a:latin typeface="Cambria Math"/>
                      </a:rPr>
                      <m:t>𝑦</m:t>
                    </m:r>
                  </m:oMath>
                </a14:m>
                <a:r>
                  <a:rPr lang="en-US" sz="1800" dirty="0" smtClean="0">
                    <a:solidFill>
                      <a:schemeClr val="tx1"/>
                    </a:solidFill>
                  </a:rPr>
                  <a:t> in the plan defined by </a:t>
                </a:r>
                <a:r>
                  <a:rPr lang="en-US" sz="1800" i="1" dirty="0" smtClean="0">
                    <a:solidFill>
                      <a:schemeClr val="tx1"/>
                    </a:solidFill>
                  </a:rPr>
                  <a:t>Xβ</a:t>
                </a:r>
                <a:r>
                  <a:rPr lang="en-US" sz="1800" dirty="0">
                    <a:solidFill>
                      <a:schemeClr val="tx1"/>
                    </a:solidFill>
                  </a:rPr>
                  <a:t>, </a:t>
                </a:r>
                <a:r>
                  <a:rPr lang="en-US" sz="1800" dirty="0" smtClean="0">
                    <a:solidFill>
                      <a:schemeClr val="tx1"/>
                    </a:solidFill>
                  </a:rPr>
                  <a:t>that is giving the predicted value of </a:t>
                </a:r>
                <a14:m>
                  <m:oMath xmlns:m="http://schemas.openxmlformats.org/officeDocument/2006/math">
                    <m:r>
                      <a:rPr lang="en-US" sz="1800" i="1" smtClean="0">
                        <a:solidFill>
                          <a:schemeClr val="tx1"/>
                        </a:solidFill>
                        <a:latin typeface="Cambria Math"/>
                      </a:rPr>
                      <m:t>𝑦</m:t>
                    </m:r>
                  </m:oMath>
                </a14:m>
                <a:r>
                  <a:rPr lang="en-US" sz="1800" dirty="0" smtClean="0">
                    <a:solidFill>
                      <a:schemeClr val="tx1"/>
                    </a:solidFill>
                  </a:rPr>
                  <a:t> </a:t>
                </a:r>
                <a:r>
                  <a:rPr lang="en-US" sz="1800" dirty="0">
                    <a:solidFill>
                      <a:schemeClr val="tx1"/>
                    </a:solidFill>
                  </a:rPr>
                  <a:t>:</a:t>
                </a:r>
              </a:p>
              <a:p>
                <a:pPr algn="just">
                  <a:spcAft>
                    <a:spcPts val="600"/>
                  </a:spcAft>
                </a:pPr>
                <a:endParaRPr lang="en-US" sz="1800" dirty="0">
                  <a:solidFill>
                    <a:schemeClr val="tx1"/>
                  </a:solidFill>
                </a:endParaRPr>
              </a:p>
              <a:p>
                <a:pPr marL="0" indent="0" algn="just">
                  <a:spcAft>
                    <a:spcPts val="600"/>
                  </a:spcAft>
                  <a:buNone/>
                </a:pPr>
                <a14:m>
                  <m:oMathPara xmlns:m="http://schemas.openxmlformats.org/officeDocument/2006/math">
                    <m:oMathParaPr>
                      <m:jc m:val="centerGroup"/>
                    </m:oMathParaPr>
                    <m:oMath xmlns:m="http://schemas.openxmlformats.org/officeDocument/2006/math">
                      <m:acc>
                        <m:accPr>
                          <m:chr m:val="̂"/>
                          <m:ctrlPr>
                            <a:rPr lang="en-US" sz="1800" i="1" smtClean="0">
                              <a:solidFill>
                                <a:schemeClr val="tx1"/>
                              </a:solidFill>
                              <a:latin typeface="Cambria Math" panose="02040503050406030204" pitchFamily="18" charset="0"/>
                            </a:rPr>
                          </m:ctrlPr>
                        </m:accPr>
                        <m:e>
                          <m:r>
                            <a:rPr lang="en-US" sz="1800" i="1">
                              <a:solidFill>
                                <a:schemeClr val="tx1"/>
                              </a:solidFill>
                              <a:latin typeface="Cambria Math"/>
                            </a:rPr>
                            <m:t>𝑦</m:t>
                          </m:r>
                        </m:e>
                      </m:acc>
                      <m:r>
                        <a:rPr lang="en-US" sz="1800" i="1" smtClean="0">
                          <a:solidFill>
                            <a:schemeClr val="tx1"/>
                          </a:solidFill>
                          <a:latin typeface="Cambria Math"/>
                        </a:rPr>
                        <m:t> =</m:t>
                      </m:r>
                      <m:r>
                        <a:rPr lang="en-US" sz="1800" i="1" smtClean="0">
                          <a:solidFill>
                            <a:schemeClr val="tx1"/>
                          </a:solidFill>
                          <a:latin typeface="Cambria Math"/>
                        </a:rPr>
                        <m:t>𝐻𝑦</m:t>
                      </m:r>
                    </m:oMath>
                  </m:oMathPara>
                </a14:m>
                <a:endParaRPr lang="en-US" sz="1800" dirty="0">
                  <a:solidFill>
                    <a:schemeClr val="tx1"/>
                  </a:solidFill>
                </a:endParaRPr>
              </a:p>
              <a:p>
                <a:pPr algn="just">
                  <a:spcAft>
                    <a:spcPts val="600"/>
                  </a:spcAft>
                </a:pPr>
                <a:endParaRPr lang="en-US" sz="1800" dirty="0">
                  <a:solidFill>
                    <a:schemeClr val="tx1"/>
                  </a:solidFill>
                </a:endParaRPr>
              </a:p>
              <a:p>
                <a:pPr algn="just">
                  <a:spcAft>
                    <a:spcPts val="600"/>
                  </a:spcAft>
                </a:pPr>
                <a:r>
                  <a:rPr lang="en-US" sz="1800" dirty="0" smtClean="0">
                    <a:solidFill>
                      <a:schemeClr val="tx1"/>
                    </a:solidFill>
                  </a:rPr>
                  <a:t>The diagonal term of this « hat » matrix evaluated the effect of </a:t>
                </a:r>
                <a14:m>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b="0" i="1" smtClean="0">
                            <a:solidFill>
                              <a:schemeClr val="tx1"/>
                            </a:solidFill>
                            <a:latin typeface="Cambria Math"/>
                          </a:rPr>
                          <m:t>𝑦</m:t>
                        </m:r>
                      </m:e>
                      <m:sub>
                        <m:r>
                          <a:rPr lang="en-US" sz="1800" b="0" i="1" smtClean="0">
                            <a:solidFill>
                              <a:schemeClr val="tx1"/>
                            </a:solidFill>
                            <a:latin typeface="Cambria Math"/>
                          </a:rPr>
                          <m:t>𝑖</m:t>
                        </m:r>
                      </m:sub>
                    </m:sSub>
                  </m:oMath>
                </a14:m>
                <a:r>
                  <a:rPr lang="en-US" sz="1800" dirty="0" smtClean="0">
                    <a:solidFill>
                      <a:schemeClr val="tx1"/>
                    </a:solidFill>
                  </a:rPr>
                  <a:t> on the predicted value. The higher that value, the more the observation </a:t>
                </a:r>
                <a14:m>
                  <m:oMath xmlns:m="http://schemas.openxmlformats.org/officeDocument/2006/math">
                    <m:r>
                      <a:rPr lang="en-US" sz="1800" i="1" dirty="0" smtClean="0">
                        <a:solidFill>
                          <a:schemeClr val="tx1"/>
                        </a:solidFill>
                        <a:latin typeface="Cambria Math" panose="02040503050406030204" pitchFamily="18" charset="0"/>
                      </a:rPr>
                      <m:t>𝑖</m:t>
                    </m:r>
                  </m:oMath>
                </a14:m>
                <a:r>
                  <a:rPr lang="en-US" sz="1800" dirty="0" smtClean="0">
                    <a:solidFill>
                      <a:schemeClr val="tx1"/>
                    </a:solidFill>
                  </a:rPr>
                  <a:t> takes high values in the space of the explained variables. </a:t>
                </a:r>
                <a:endParaRPr lang="en-US" sz="1800" dirty="0">
                  <a:solidFill>
                    <a:schemeClr val="tx1"/>
                  </a:solidFill>
                </a:endParaRPr>
              </a:p>
              <a:p>
                <a:pPr algn="just"/>
                <a:endParaRPr lang="fr-FR" sz="1800"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0" y="727607"/>
                <a:ext cx="9144000" cy="5922435"/>
              </a:xfrm>
              <a:blipFill>
                <a:blip r:embed="rId2"/>
                <a:stretch>
                  <a:fillRect l="-333" t="-1132" r="-400"/>
                </a:stretch>
              </a:blipFill>
            </p:spPr>
            <p:txBody>
              <a:bodyPr/>
              <a:lstStyle/>
              <a:p>
                <a:r>
                  <a:rPr lang="fr-FR">
                    <a:noFill/>
                  </a:rPr>
                  <a:t> </a:t>
                </a:r>
              </a:p>
            </p:txBody>
          </p:sp>
        </mc:Fallback>
      </mc:AlternateContent>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451" y="6471115"/>
            <a:ext cx="1403648" cy="828537"/>
          </a:xfrm>
          <a:prstGeom prst="rect">
            <a:avLst/>
          </a:prstGeom>
        </p:spPr>
      </p:pic>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70168" y="-52024"/>
            <a:ext cx="1547664" cy="690991"/>
          </a:xfrm>
          <a:prstGeom prst="rect">
            <a:avLst/>
          </a:prstGeom>
        </p:spPr>
      </p:pic>
      <p:sp>
        <p:nvSpPr>
          <p:cNvPr id="9" name="ZoneTexte 8"/>
          <p:cNvSpPr txBox="1"/>
          <p:nvPr/>
        </p:nvSpPr>
        <p:spPr>
          <a:xfrm>
            <a:off x="6505872" y="6583174"/>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spTree>
    <p:extLst>
      <p:ext uri="{BB962C8B-B14F-4D97-AF65-F5344CB8AC3E}">
        <p14:creationId xmlns:p14="http://schemas.microsoft.com/office/powerpoint/2010/main" val="7074618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ourbe de Différences de suppression de l'écart par Case Numb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41" y="1982851"/>
            <a:ext cx="7920880" cy="5013176"/>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p:cNvSpPr txBox="1"/>
          <p:nvPr/>
        </p:nvSpPr>
        <p:spPr>
          <a:xfrm>
            <a:off x="611560" y="0"/>
            <a:ext cx="7920880" cy="1982851"/>
          </a:xfrm>
          <a:prstGeom prst="rect">
            <a:avLst/>
          </a:prstGeom>
          <a:noFill/>
        </p:spPr>
        <p:txBody>
          <a:bodyPr wrap="square" rtlCol="0">
            <a:spAutoFit/>
          </a:bodyPr>
          <a:lstStyle/>
          <a:p>
            <a:pPr algn="just">
              <a:lnSpc>
                <a:spcPct val="115000"/>
              </a:lnSpc>
            </a:pPr>
            <a:r>
              <a:rPr lang="en-US" dirty="0">
                <a:solidFill>
                  <a:prstClr val="black"/>
                </a:solidFill>
                <a:latin typeface="Century Gothic"/>
                <a:ea typeface="Calibri"/>
                <a:cs typeface="TimesNewRomanPSMT"/>
              </a:rPr>
              <a:t>The graph below is one of the seven generated by the INFLUENCE option and measures the change in deviance following the removal of an observation. We observe that observations 433, 714, 847, 3200 generate a large change in deviance, because they are poorly predicted by the model, which predicts that they have a life insurance policy when they do not. </a:t>
            </a:r>
            <a:endParaRPr lang="en-US" sz="1600" dirty="0">
              <a:solidFill>
                <a:prstClr val="black"/>
              </a:solidFill>
              <a:latin typeface="Calibri"/>
              <a:ea typeface="Calibri"/>
              <a:cs typeface="Times New Roman"/>
            </a:endParaRPr>
          </a:p>
        </p:txBody>
      </p:sp>
    </p:spTree>
    <p:extLst>
      <p:ext uri="{BB962C8B-B14F-4D97-AF65-F5344CB8AC3E}">
        <p14:creationId xmlns:p14="http://schemas.microsoft.com/office/powerpoint/2010/main" val="29476151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7669"/>
            <a:ext cx="9144000" cy="4572638"/>
          </a:xfrm>
          <a:prstGeom prst="rect">
            <a:avLst/>
          </a:prstGeom>
        </p:spPr>
      </p:pic>
      <p:sp>
        <p:nvSpPr>
          <p:cNvPr id="5" name="ZoneTexte 4"/>
          <p:cNvSpPr txBox="1"/>
          <p:nvPr/>
        </p:nvSpPr>
        <p:spPr>
          <a:xfrm>
            <a:off x="287524" y="116632"/>
            <a:ext cx="8568952" cy="1982851"/>
          </a:xfrm>
          <a:prstGeom prst="rect">
            <a:avLst/>
          </a:prstGeom>
          <a:noFill/>
        </p:spPr>
        <p:txBody>
          <a:bodyPr wrap="square" rtlCol="0">
            <a:spAutoFit/>
          </a:bodyPr>
          <a:lstStyle/>
          <a:p>
            <a:pPr algn="just">
              <a:lnSpc>
                <a:spcPct val="115000"/>
              </a:lnSpc>
            </a:pPr>
            <a:r>
              <a:rPr lang="en-US" dirty="0">
                <a:solidFill>
                  <a:prstClr val="black"/>
                </a:solidFill>
                <a:latin typeface="Century Gothic"/>
                <a:ea typeface="Calibri"/>
                <a:cs typeface="TimesNewRomanPSMT"/>
              </a:rPr>
              <a:t>The graph below is produced by the DFBETAS option and measures on the vertical axis the change in the parameter associated with the wealth variable. In the case of our model, observations 714 and 222 when excluded lead to a decrease in the coefficient because the observations correspond to high wealth values and an absence of life insurance contracts. </a:t>
            </a:r>
          </a:p>
        </p:txBody>
      </p:sp>
    </p:spTree>
    <p:extLst>
      <p:ext uri="{BB962C8B-B14F-4D97-AF65-F5344CB8AC3E}">
        <p14:creationId xmlns:p14="http://schemas.microsoft.com/office/powerpoint/2010/main" val="149902023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622938"/>
            <a:ext cx="8208912" cy="4235062"/>
          </a:xfrm>
          <a:prstGeom prst="rect">
            <a:avLst/>
          </a:prstGeom>
        </p:spPr>
      </p:pic>
      <p:sp>
        <p:nvSpPr>
          <p:cNvPr id="3" name="ZoneTexte 2"/>
          <p:cNvSpPr txBox="1"/>
          <p:nvPr/>
        </p:nvSpPr>
        <p:spPr>
          <a:xfrm>
            <a:off x="647564" y="2990"/>
            <a:ext cx="7992888" cy="2322174"/>
          </a:xfrm>
          <a:prstGeom prst="rect">
            <a:avLst/>
          </a:prstGeom>
          <a:noFill/>
        </p:spPr>
        <p:txBody>
          <a:bodyPr wrap="square" rtlCol="0">
            <a:spAutoFit/>
          </a:bodyPr>
          <a:lstStyle/>
          <a:p>
            <a:pPr algn="just">
              <a:lnSpc>
                <a:spcPct val="115000"/>
              </a:lnSpc>
            </a:pPr>
            <a:r>
              <a:rPr lang="en-US" dirty="0">
                <a:solidFill>
                  <a:prstClr val="black"/>
                </a:solidFill>
                <a:latin typeface="Century Gothic"/>
                <a:ea typeface="Calibri"/>
                <a:cs typeface="TimesNewRomanPSMT"/>
              </a:rPr>
              <a:t>The graph below is one of the PHAT graphs representing the change in deviance in relation to the probability predicted by the model. The curve increasing towards the right corresponds to observations with no event, the curve decreasing towards the left to observations with event. The principle is to focus on observations with high values of change in deviance and which are well separated from the others: 3200, 714 etc</a:t>
            </a:r>
            <a:r>
              <a:rPr lang="en-US" dirty="0" smtClean="0">
                <a:solidFill>
                  <a:prstClr val="black"/>
                </a:solidFill>
                <a:latin typeface="Century Gothic"/>
                <a:ea typeface="Calibri"/>
                <a:cs typeface="TimesNewRomanPSMT"/>
              </a:rPr>
              <a:t>...</a:t>
            </a:r>
            <a:endParaRPr lang="en-US" sz="1600" dirty="0">
              <a:solidFill>
                <a:prstClr val="black"/>
              </a:solidFill>
              <a:latin typeface="Calibri"/>
              <a:ea typeface="Calibri"/>
              <a:cs typeface="Times New Roman"/>
            </a:endParaRPr>
          </a:p>
        </p:txBody>
      </p:sp>
    </p:spTree>
    <p:extLst>
      <p:ext uri="{BB962C8B-B14F-4D97-AF65-F5344CB8AC3E}">
        <p14:creationId xmlns:p14="http://schemas.microsoft.com/office/powerpoint/2010/main" val="87847917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2248172"/>
            <a:ext cx="8280920" cy="4572638"/>
          </a:xfrm>
          <a:prstGeom prst="rect">
            <a:avLst/>
          </a:prstGeom>
        </p:spPr>
      </p:pic>
      <p:sp>
        <p:nvSpPr>
          <p:cNvPr id="3" name="ZoneTexte 2"/>
          <p:cNvSpPr txBox="1"/>
          <p:nvPr/>
        </p:nvSpPr>
        <p:spPr>
          <a:xfrm>
            <a:off x="395536" y="260648"/>
            <a:ext cx="8064896" cy="1889428"/>
          </a:xfrm>
          <a:prstGeom prst="rect">
            <a:avLst/>
          </a:prstGeom>
          <a:noFill/>
        </p:spPr>
        <p:txBody>
          <a:bodyPr wrap="square" rtlCol="0">
            <a:spAutoFit/>
          </a:bodyPr>
          <a:lstStyle/>
          <a:p>
            <a:pPr algn="just">
              <a:lnSpc>
                <a:spcPct val="150000"/>
              </a:lnSpc>
            </a:pPr>
            <a:r>
              <a:rPr lang="en-US" sz="2000" dirty="0">
                <a:solidFill>
                  <a:prstClr val="black"/>
                </a:solidFill>
                <a:latin typeface="Century Gothic"/>
              </a:rPr>
              <a:t>The graph below is a version of the graph above, produced by the DPC option. It has the originality that the observations are colored according to the value of another statistic, the change statistic in the confidence interval C. </a:t>
            </a:r>
            <a:endParaRPr lang="en-US" dirty="0">
              <a:solidFill>
                <a:prstClr val="black"/>
              </a:solidFill>
            </a:endParaRPr>
          </a:p>
        </p:txBody>
      </p:sp>
    </p:spTree>
    <p:extLst>
      <p:ext uri="{BB962C8B-B14F-4D97-AF65-F5344CB8AC3E}">
        <p14:creationId xmlns:p14="http://schemas.microsoft.com/office/powerpoint/2010/main" val="417772422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132856"/>
            <a:ext cx="8136904" cy="4572638"/>
          </a:xfrm>
          <a:prstGeom prst="rect">
            <a:avLst/>
          </a:prstGeom>
        </p:spPr>
      </p:pic>
      <p:sp>
        <p:nvSpPr>
          <p:cNvPr id="3" name="ZoneTexte 2"/>
          <p:cNvSpPr txBox="1"/>
          <p:nvPr/>
        </p:nvSpPr>
        <p:spPr>
          <a:xfrm>
            <a:off x="539552" y="548680"/>
            <a:ext cx="8136904" cy="1418786"/>
          </a:xfrm>
          <a:prstGeom prst="rect">
            <a:avLst/>
          </a:prstGeom>
          <a:noFill/>
        </p:spPr>
        <p:txBody>
          <a:bodyPr wrap="square" rtlCol="0">
            <a:spAutoFit/>
          </a:bodyPr>
          <a:lstStyle/>
          <a:p>
            <a:pPr>
              <a:lnSpc>
                <a:spcPct val="150000"/>
              </a:lnSpc>
            </a:pPr>
            <a:r>
              <a:rPr lang="en-US" sz="2000" dirty="0">
                <a:solidFill>
                  <a:prstClr val="black"/>
                </a:solidFill>
                <a:latin typeface="Century Gothic"/>
              </a:rPr>
              <a:t>This graph relates the observations leading to a significant change in deviance on the ordinate and extreme values of the explanatory variables on the abscissa. </a:t>
            </a:r>
          </a:p>
        </p:txBody>
      </p:sp>
    </p:spTree>
    <p:extLst>
      <p:ext uri="{BB962C8B-B14F-4D97-AF65-F5344CB8AC3E}">
        <p14:creationId xmlns:p14="http://schemas.microsoft.com/office/powerpoint/2010/main" val="2158258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8109"/>
            <a:ext cx="8229600" cy="504056"/>
          </a:xfrm>
        </p:spPr>
        <p:txBody>
          <a:bodyPr/>
          <a:lstStyle/>
          <a:p>
            <a:pPr algn="l"/>
            <a:r>
              <a:rPr lang="en-GB" sz="2800" dirty="0"/>
              <a:t>Theoretical foundations</a:t>
            </a:r>
            <a:r>
              <a:rPr lang="fr-FR" sz="2800" dirty="0"/>
              <a:t> (IV</a:t>
            </a:r>
            <a:r>
              <a:rPr lang="fr-FR" sz="2800" dirty="0" smtClean="0"/>
              <a:t>)</a:t>
            </a:r>
            <a:endParaRPr lang="fr-FR" sz="2800" dirty="0"/>
          </a:p>
        </p:txBody>
      </p:sp>
      <p:sp>
        <p:nvSpPr>
          <p:cNvPr id="3" name="Espace réservé du contenu 2"/>
          <p:cNvSpPr>
            <a:spLocks noGrp="1"/>
          </p:cNvSpPr>
          <p:nvPr>
            <p:ph idx="1"/>
          </p:nvPr>
        </p:nvSpPr>
        <p:spPr>
          <a:xfrm>
            <a:off x="179512" y="620688"/>
            <a:ext cx="8820472" cy="5542650"/>
          </a:xfrm>
        </p:spPr>
        <p:txBody>
          <a:bodyPr>
            <a:noAutofit/>
          </a:bodyPr>
          <a:lstStyle/>
          <a:p>
            <a:pPr marL="354013" indent="-265113" algn="just" defTabSz="265113">
              <a:lnSpc>
                <a:spcPct val="150000"/>
              </a:lnSpc>
            </a:pPr>
            <a:endParaRPr lang="en-GB" sz="1800" dirty="0" smtClean="0">
              <a:solidFill>
                <a:schemeClr val="tx1"/>
              </a:solidFill>
              <a:ea typeface="Cambria Math"/>
            </a:endParaRPr>
          </a:p>
          <a:p>
            <a:pPr marL="354013" indent="-265113" algn="just" defTabSz="265113">
              <a:lnSpc>
                <a:spcPct val="150000"/>
              </a:lnSpc>
            </a:pPr>
            <a:r>
              <a:rPr lang="en-GB" sz="1800" dirty="0" smtClean="0">
                <a:solidFill>
                  <a:schemeClr val="tx1"/>
                </a:solidFill>
                <a:ea typeface="Cambria Math"/>
              </a:rPr>
              <a:t>This basic model does not predict accurately insufficient retirement saving and rationalizes more diversified portfolios than the ones observed in reality. For example, life annuity rent is too rare and so are stock options.</a:t>
            </a:r>
          </a:p>
          <a:p>
            <a:pPr marL="354013" indent="-265113" algn="just" defTabSz="265113">
              <a:lnSpc>
                <a:spcPct val="150000"/>
              </a:lnSpc>
            </a:pPr>
            <a:r>
              <a:rPr lang="en-GB" sz="1800" dirty="0" smtClean="0">
                <a:solidFill>
                  <a:schemeClr val="tx1"/>
                </a:solidFill>
                <a:ea typeface="Cambria Math"/>
              </a:rPr>
              <a:t>Non standard but more realistic models take into account optimism, loss aversion, ambiguity aversion, all necessitating further new parameters in the utility function. </a:t>
            </a:r>
          </a:p>
          <a:p>
            <a:pPr marL="354013" indent="-265113" algn="just" defTabSz="265113">
              <a:lnSpc>
                <a:spcPct val="150000"/>
              </a:lnSpc>
            </a:pPr>
            <a:r>
              <a:rPr lang="en-GB" sz="1800" dirty="0" smtClean="0">
                <a:solidFill>
                  <a:schemeClr val="tx1"/>
                </a:solidFill>
                <a:ea typeface="Cambria Math"/>
              </a:rPr>
              <a:t>Agents are assumed to have limited rationality: they are impatient, subject to emotions and sensitive to suffered costs</a:t>
            </a:r>
            <a:r>
              <a:rPr lang="en-GB" sz="1800" dirty="0" smtClean="0">
                <a:solidFill>
                  <a:schemeClr val="tx1"/>
                </a:solidFill>
              </a:rPr>
              <a:t>.</a:t>
            </a:r>
          </a:p>
          <a:p>
            <a:pPr marL="354013" indent="-265113" algn="just" defTabSz="265113">
              <a:lnSpc>
                <a:spcPct val="150000"/>
              </a:lnSpc>
            </a:pPr>
            <a:r>
              <a:rPr lang="en-GB" sz="1800" dirty="0" smtClean="0">
                <a:solidFill>
                  <a:schemeClr val="tx1"/>
                </a:solidFill>
              </a:rPr>
              <a:t>These theories require to take into account a high number of parameters for the preferences, requiring an empirical estimation that is almost impossible and with a highly variable. </a:t>
            </a:r>
            <a:endParaRPr lang="en-GB" sz="1600" dirty="0" smtClean="0">
              <a:solidFill>
                <a:schemeClr val="tx1"/>
              </a:solidFill>
            </a:endParaRPr>
          </a:p>
          <a:p>
            <a:pPr marL="361950" indent="0">
              <a:lnSpc>
                <a:spcPct val="150000"/>
              </a:lnSpc>
              <a:buNone/>
            </a:pPr>
            <a:endParaRPr lang="en-GB" sz="1600" dirty="0" smtClean="0"/>
          </a:p>
        </p:txBody>
      </p:sp>
      <p:sp>
        <p:nvSpPr>
          <p:cNvPr id="4" name="ZoneTexte 3"/>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a:t>
            </a:r>
            <a:r>
              <a:rPr lang="fr-FR" sz="1400" dirty="0" smtClean="0">
                <a:solidFill>
                  <a:prstClr val="black"/>
                </a:solidFill>
              </a:rPr>
              <a:t>2021-22</a:t>
            </a:r>
            <a:endParaRPr lang="fr-FR" sz="1400" dirty="0">
              <a:solidFill>
                <a:prstClr val="black"/>
              </a:solidFill>
            </a:endParaRP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6163338"/>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2320" y="116631"/>
            <a:ext cx="1547664" cy="690991"/>
          </a:xfrm>
          <a:prstGeom prst="rect">
            <a:avLst/>
          </a:prstGeom>
        </p:spPr>
      </p:pic>
    </p:spTree>
    <p:extLst>
      <p:ext uri="{BB962C8B-B14F-4D97-AF65-F5344CB8AC3E}">
        <p14:creationId xmlns:p14="http://schemas.microsoft.com/office/powerpoint/2010/main" val="120361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écutif">
  <a:themeElements>
    <a:clrScheme name="Exécutif">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écutif">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écutif">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1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2545</TotalTime>
  <Words>8793</Words>
  <Application>Microsoft Office PowerPoint</Application>
  <PresentationFormat>Affichage à l'écran (4:3)</PresentationFormat>
  <Paragraphs>1422</Paragraphs>
  <Slides>86</Slides>
  <Notes>8</Notes>
  <HiddenSlides>0</HiddenSlides>
  <MMClips>0</MMClips>
  <ScaleCrop>false</ScaleCrop>
  <HeadingPairs>
    <vt:vector size="6" baseType="variant">
      <vt:variant>
        <vt:lpstr>Polices utilisées</vt:lpstr>
      </vt:variant>
      <vt:variant>
        <vt:i4>9</vt:i4>
      </vt:variant>
      <vt:variant>
        <vt:lpstr>Thème</vt:lpstr>
      </vt:variant>
      <vt:variant>
        <vt:i4>2</vt:i4>
      </vt:variant>
      <vt:variant>
        <vt:lpstr>Titres des diapositives</vt:lpstr>
      </vt:variant>
      <vt:variant>
        <vt:i4>86</vt:i4>
      </vt:variant>
    </vt:vector>
  </HeadingPairs>
  <TitlesOfParts>
    <vt:vector size="97" baseType="lpstr">
      <vt:lpstr>Arial</vt:lpstr>
      <vt:lpstr>Calibri</vt:lpstr>
      <vt:lpstr>Cambria Math</vt:lpstr>
      <vt:lpstr>Century Gothic</vt:lpstr>
      <vt:lpstr>Copperplate Gothic Bold</vt:lpstr>
      <vt:lpstr>Courier New</vt:lpstr>
      <vt:lpstr>Palatino Linotype</vt:lpstr>
      <vt:lpstr>Times New Roman</vt:lpstr>
      <vt:lpstr>TimesNewRomanPSMT</vt:lpstr>
      <vt:lpstr>Exécutif</vt:lpstr>
      <vt:lpstr>1_Thème Office</vt:lpstr>
      <vt:lpstr>Université Panthéon-Assas Master 2 Ingénierie Statistique et Financière</vt:lpstr>
      <vt:lpstr>Introduction</vt:lpstr>
      <vt:lpstr>Outline of the lectures</vt:lpstr>
      <vt:lpstr>Discrete choice models: The PATER Survey</vt:lpstr>
      <vt:lpstr>PATER Survey</vt:lpstr>
      <vt:lpstr>Theoretical foundations (I)</vt:lpstr>
      <vt:lpstr>"Theoretical foundations" (II)</vt:lpstr>
      <vt:lpstr>Theoretical foundations (III)</vt:lpstr>
      <vt:lpstr>Theoretical foundations (IV)</vt:lpstr>
      <vt:lpstr>Scoring in PATer</vt:lpstr>
      <vt:lpstr>Présentation PowerPoint</vt:lpstr>
      <vt:lpstr>Présentation PowerPoint</vt:lpstr>
      <vt:lpstr>Présentation PowerPoint</vt:lpstr>
      <vt:lpstr>Some comments about the scores</vt:lpstr>
      <vt:lpstr>Présentation PowerPoint</vt:lpstr>
      <vt:lpstr>Présentation PowerPoint</vt:lpstr>
      <vt:lpstr>Présentation PowerPoint</vt:lpstr>
      <vt:lpstr>Présentation PowerPoint</vt:lpstr>
      <vt:lpstr>Présentation PowerPoint</vt:lpstr>
      <vt:lpstr>Linear Probability Model (LPM)</vt:lpstr>
      <vt:lpstr>Linear Probability Model (LPM)</vt:lpstr>
      <vt:lpstr>Heteroscedasticity</vt:lpstr>
      <vt:lpstr>Heteroscedasticity</vt:lpstr>
      <vt:lpstr>Odds</vt:lpstr>
      <vt:lpstr>Odds examples</vt:lpstr>
      <vt:lpstr>Logit and Probit Models</vt:lpstr>
      <vt:lpstr>Logit and Probit Models (II) </vt:lpstr>
      <vt:lpstr>LOGISTIC procedure</vt:lpstr>
      <vt:lpstr>Comparison of estimated parameters</vt:lpstr>
      <vt:lpstr>LOGISTIC procedure (II)</vt:lpstr>
      <vt:lpstr>Distinctive characteristics of Logit model (I) </vt:lpstr>
      <vt:lpstr>Distinctive characteristics of Logit model (II) </vt:lpstr>
      <vt:lpstr>Distinctive characteristics of Logit model(III) </vt:lpstr>
      <vt:lpstr>Interpretation of the coefficients (I)</vt:lpstr>
      <vt:lpstr>Présentation PowerPoint</vt:lpstr>
      <vt:lpstr>Présentation PowerPoint</vt:lpstr>
      <vt:lpstr>Interpretation of the coefficients (II)</vt:lpstr>
      <vt:lpstr>Interpretation of the coefficients (III)</vt:lpstr>
      <vt:lpstr>Marginal effects (I)</vt:lpstr>
      <vt:lpstr>Marginal effects (II)</vt:lpstr>
      <vt:lpstr>Marginal effects (II)</vt:lpstr>
      <vt:lpstr>Marginal effects (III)</vt:lpstr>
      <vt:lpstr>Categorical explanatory variables</vt:lpstr>
      <vt:lpstr>Présentation PowerPoint</vt:lpstr>
      <vt:lpstr>Categorical explanatory variables (II)</vt:lpstr>
      <vt:lpstr>Categorical explanatory variables (III)</vt:lpstr>
      <vt:lpstr>Présentation PowerPoint</vt:lpstr>
      <vt:lpstr>Multiplicative Terms in the MODEL Statement</vt:lpstr>
      <vt:lpstr>Présentation PowerPoint</vt:lpstr>
      <vt:lpstr>Présentation PowerPoint</vt:lpstr>
      <vt:lpstr>Confidence intervals</vt:lpstr>
      <vt:lpstr>Présentation PowerPoint</vt:lpstr>
      <vt:lpstr>Présentation PowerPoint</vt:lpstr>
      <vt:lpstr>Présentation PowerPoint</vt:lpstr>
      <vt:lpstr>Présentation PowerPoint</vt:lpstr>
      <vt:lpstr>Multicollinearity (I)</vt:lpstr>
      <vt:lpstr>Multicollinearity (II)</vt:lpstr>
      <vt:lpstr>Présentation PowerPoint</vt:lpstr>
      <vt:lpstr>Présentation PowerPoint</vt:lpstr>
      <vt:lpstr>Model Goodness-of-Fit Statistics</vt:lpstr>
      <vt:lpstr>Testing Global Null Hypothesis</vt:lpstr>
      <vt:lpstr>Analysis of Maximum Likelihood estimates (I)</vt:lpstr>
      <vt:lpstr>Analysis of Maximum Likelihood estimates (II)</vt:lpstr>
      <vt:lpstr>Analysis of Maximum Likelihood estimates (III)</vt:lpstr>
      <vt:lpstr>Analysis of Maximum Likelihood estimates (III)</vt:lpstr>
      <vt:lpstr>Statistics Measuring Predictive Power</vt:lpstr>
      <vt:lpstr>Statistics Measuring Predictive Power (III)</vt:lpstr>
      <vt:lpstr>Statistics Measuring Predictive Power (IV)</vt:lpstr>
      <vt:lpstr>Statistics Measuring Predictive Power (V)</vt:lpstr>
      <vt:lpstr>Quality of prediction and ROC curve</vt:lpstr>
      <vt:lpstr>Quality of prediction and ROC curve</vt:lpstr>
      <vt:lpstr>Quality of prediction and ROC curve (II)</vt:lpstr>
      <vt:lpstr>Quality of prediction and ROC curve (III)</vt:lpstr>
      <vt:lpstr>Quality of prediction and ROC curve (IV)</vt:lpstr>
      <vt:lpstr>ROC Curves</vt:lpstr>
      <vt:lpstr>ROC Curves (II)</vt:lpstr>
      <vt:lpstr>ROC Curves (III)</vt:lpstr>
      <vt:lpstr>Présentation PowerPoint</vt:lpstr>
      <vt:lpstr>Predicted Values and Residuals</vt:lpstr>
      <vt:lpstr>Présentation PowerPoint</vt:lpstr>
      <vt:lpstr>Influence of individual observation</vt:lpstr>
      <vt:lpstr>Présentation PowerPoint</vt:lpstr>
      <vt:lpstr>Présentation PowerPoint</vt:lpstr>
      <vt:lpstr>Présentation PowerPoint</vt:lpstr>
      <vt:lpstr>Présentation PowerPoint</vt:lpstr>
      <vt:lpstr>Présentation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Université Panthéon-Assas Master 2 Ingénierie Statistique et Financière</dc:title>
  <dc:creator>LANFRANCHI Joseph</dc:creator>
  <cp:lastModifiedBy>UP2</cp:lastModifiedBy>
  <cp:revision>122</cp:revision>
  <dcterms:created xsi:type="dcterms:W3CDTF">2020-02-13T15:35:53Z</dcterms:created>
  <dcterms:modified xsi:type="dcterms:W3CDTF">2022-02-10T11:27:10Z</dcterms:modified>
</cp:coreProperties>
</file>