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sldIdLst>
    <p:sldId id="257" r:id="rId3"/>
    <p:sldId id="258" r:id="rId4"/>
    <p:sldId id="299" r:id="rId5"/>
    <p:sldId id="260" r:id="rId6"/>
    <p:sldId id="259" r:id="rId7"/>
    <p:sldId id="304" r:id="rId8"/>
    <p:sldId id="261" r:id="rId9"/>
    <p:sldId id="305" r:id="rId10"/>
    <p:sldId id="262" r:id="rId11"/>
    <p:sldId id="263" r:id="rId12"/>
    <p:sldId id="300" r:id="rId13"/>
    <p:sldId id="264" r:id="rId14"/>
    <p:sldId id="265" r:id="rId15"/>
    <p:sldId id="293" r:id="rId16"/>
    <p:sldId id="266" r:id="rId17"/>
    <p:sldId id="267" r:id="rId18"/>
    <p:sldId id="301" r:id="rId19"/>
    <p:sldId id="268" r:id="rId20"/>
    <p:sldId id="272" r:id="rId21"/>
    <p:sldId id="302" r:id="rId22"/>
    <p:sldId id="271" r:id="rId23"/>
    <p:sldId id="269" r:id="rId24"/>
    <p:sldId id="270" r:id="rId25"/>
    <p:sldId id="273" r:id="rId26"/>
    <p:sldId id="274" r:id="rId27"/>
    <p:sldId id="275" r:id="rId28"/>
    <p:sldId id="306" r:id="rId29"/>
    <p:sldId id="294" r:id="rId30"/>
    <p:sldId id="303" r:id="rId31"/>
    <p:sldId id="277" r:id="rId32"/>
    <p:sldId id="281" r:id="rId33"/>
    <p:sldId id="282" r:id="rId34"/>
    <p:sldId id="296" r:id="rId35"/>
    <p:sldId id="297" r:id="rId36"/>
    <p:sldId id="298" r:id="rId37"/>
    <p:sldId id="295" r:id="rId38"/>
    <p:sldId id="279" r:id="rId39"/>
    <p:sldId id="280" r:id="rId40"/>
    <p:sldId id="283" r:id="rId41"/>
    <p:sldId id="287" r:id="rId42"/>
    <p:sldId id="284" r:id="rId43"/>
    <p:sldId id="285" r:id="rId44"/>
    <p:sldId id="286" r:id="rId45"/>
    <p:sldId id="288" r:id="rId46"/>
    <p:sldId id="289" r:id="rId47"/>
    <p:sldId id="290" r:id="rId48"/>
    <p:sldId id="291" r:id="rId49"/>
    <p:sldId id="29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98" autoAdjust="0"/>
    <p:restoredTop sz="94660"/>
  </p:normalViewPr>
  <p:slideViewPr>
    <p:cSldViewPr>
      <p:cViewPr>
        <p:scale>
          <a:sx n="70" d="100"/>
          <a:sy n="70" d="100"/>
        </p:scale>
        <p:origin x="16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A49DC3-9D3C-4053-95E0-BAF649258D04}" type="datetimeFigureOut">
              <a:rPr lang="en-US" smtClean="0"/>
              <a:t>2/9/2022</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D5F21-BF3C-4BCF-AC11-A2D48344579A}" type="slidenum">
              <a:rPr lang="en-US" smtClean="0"/>
              <a:t>‹N°›</a:t>
            </a:fld>
            <a:endParaRPr lang="en-US"/>
          </a:p>
        </p:txBody>
      </p:sp>
    </p:spTree>
    <p:extLst>
      <p:ext uri="{BB962C8B-B14F-4D97-AF65-F5344CB8AC3E}">
        <p14:creationId xmlns:p14="http://schemas.microsoft.com/office/powerpoint/2010/main" val="27335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47D5F21-BF3C-4BCF-AC11-A2D48344579A}" type="slidenum">
              <a:rPr lang="en-US" smtClean="0"/>
              <a:t>46</a:t>
            </a:fld>
            <a:endParaRPr lang="en-US"/>
          </a:p>
        </p:txBody>
      </p:sp>
    </p:spTree>
    <p:extLst>
      <p:ext uri="{BB962C8B-B14F-4D97-AF65-F5344CB8AC3E}">
        <p14:creationId xmlns:p14="http://schemas.microsoft.com/office/powerpoint/2010/main" val="181301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47D5F21-BF3C-4BCF-AC11-A2D48344579A}" type="slidenum">
              <a:rPr lang="en-US" smtClean="0"/>
              <a:t>48</a:t>
            </a:fld>
            <a:endParaRPr lang="en-US"/>
          </a:p>
        </p:txBody>
      </p:sp>
    </p:spTree>
    <p:extLst>
      <p:ext uri="{BB962C8B-B14F-4D97-AF65-F5344CB8AC3E}">
        <p14:creationId xmlns:p14="http://schemas.microsoft.com/office/powerpoint/2010/main" val="181301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fr-FR"/>
              <a:t>Modifiez le style du titre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fr-FR" dirty="0">
              <a:solidFill>
                <a:prstClr val="black">
                  <a:lumMod val="65000"/>
                  <a:lumOff val="35000"/>
                </a:prstClr>
              </a:solidFill>
            </a:endParaRPr>
          </a:p>
        </p:txBody>
      </p:sp>
    </p:spTree>
    <p:extLst>
      <p:ext uri="{BB962C8B-B14F-4D97-AF65-F5344CB8AC3E}">
        <p14:creationId xmlns:p14="http://schemas.microsoft.com/office/powerpoint/2010/main" val="286353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93615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468575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fr-FR"/>
              <a:t>Modifiez le style du titre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fr-FR" dirty="0">
              <a:solidFill>
                <a:prstClr val="black">
                  <a:lumMod val="65000"/>
                  <a:lumOff val="35000"/>
                </a:prstClr>
              </a:solidFill>
            </a:endParaRPr>
          </a:p>
        </p:txBody>
      </p:sp>
    </p:spTree>
    <p:extLst>
      <p:ext uri="{BB962C8B-B14F-4D97-AF65-F5344CB8AC3E}">
        <p14:creationId xmlns:p14="http://schemas.microsoft.com/office/powerpoint/2010/main" val="213928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99603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fr-FR"/>
              <a:t>Modifiez le style du titre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32549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35834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fr-FR"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859009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fr-FR"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588952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fr-FR"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18544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fr-FR"/>
              <a:t>Modifiez le style du titre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4191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595189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fr-FR"/>
              <a:t>Modifiez le style du titre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446072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914516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2081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fr-FR"/>
              <a:t>Modifiez le style du titre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fr-FR"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9605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28860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fr-FR"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8588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fr-FR"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16133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fr-FR"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95878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fr-FR"/>
              <a:t>Modifiez le style du titre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255574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fr-FR"/>
              <a:t>Modifiez le style du titre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fr-FR"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Tree>
    <p:extLst>
      <p:ext uri="{BB962C8B-B14F-4D97-AF65-F5344CB8AC3E}">
        <p14:creationId xmlns:p14="http://schemas.microsoft.com/office/powerpoint/2010/main" val="342810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FR" dirty="0">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517073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3422282-E93B-4FA9-A749-6956A40ACAA3}" type="datetimeFigureOut">
              <a:rPr lang="fr-FR" smtClean="0">
                <a:solidFill>
                  <a:prstClr val="black">
                    <a:lumMod val="65000"/>
                    <a:lumOff val="35000"/>
                  </a:prstClr>
                </a:solidFill>
              </a:rPr>
              <a:pPr/>
              <a:t>09/02/2022</a:t>
            </a:fld>
            <a:endParaRPr lang="fr-FR" dirty="0">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FR" dirty="0">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AA07B0D-1743-47DC-8EAB-34E22448FDB5}" type="slidenum">
              <a:rPr lang="fr-FR" smtClean="0">
                <a:solidFill>
                  <a:prstClr val="black">
                    <a:lumMod val="65000"/>
                    <a:lumOff val="35000"/>
                  </a:prstClr>
                </a:solidFill>
              </a:rPr>
              <a:pPr/>
              <a:t>‹N°›</a:t>
            </a:fld>
            <a:endParaRPr lang="fr-FR" dirty="0">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92104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à coins arrondis 6"/>
          <p:cNvSpPr/>
          <p:nvPr/>
        </p:nvSpPr>
        <p:spPr>
          <a:xfrm>
            <a:off x="1835696" y="5733256"/>
            <a:ext cx="6840760" cy="432048"/>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solidFill>
                <a:prstClr val="black"/>
              </a:solidFill>
            </a:endParaRPr>
          </a:p>
        </p:txBody>
      </p:sp>
      <p:sp>
        <p:nvSpPr>
          <p:cNvPr id="2" name="Titre 1"/>
          <p:cNvSpPr>
            <a:spLocks noGrp="1"/>
          </p:cNvSpPr>
          <p:nvPr>
            <p:ph type="ctrTitle"/>
          </p:nvPr>
        </p:nvSpPr>
        <p:spPr>
          <a:xfrm>
            <a:off x="323528" y="609601"/>
            <a:ext cx="8496944" cy="2099319"/>
          </a:xfrm>
        </p:spPr>
        <p:txBody>
          <a:bodyPr anchor="t"/>
          <a:lstStyle/>
          <a:p>
            <a:pPr>
              <a:lnSpc>
                <a:spcPct val="150000"/>
              </a:lnSpc>
            </a:pPr>
            <a:r>
              <a:rPr lang="fr-FR" sz="2800" dirty="0">
                <a:solidFill>
                  <a:srgbClr val="FF0000"/>
                </a:solidFill>
              </a:rPr>
              <a:t>Université Panthéon-Assas</a:t>
            </a:r>
            <a:r>
              <a:rPr lang="fr-FR" sz="2800" dirty="0"/>
              <a:t/>
            </a:r>
            <a:br>
              <a:rPr lang="fr-FR" sz="2800" dirty="0"/>
            </a:br>
            <a:r>
              <a:rPr lang="fr-FR" sz="2400" dirty="0">
                <a:solidFill>
                  <a:schemeClr val="bg2">
                    <a:lumMod val="10000"/>
                  </a:schemeClr>
                </a:solidFill>
              </a:rPr>
              <a:t>Master 2</a:t>
            </a:r>
            <a:r>
              <a:rPr lang="fr-FR" sz="2800" dirty="0"/>
              <a:t/>
            </a:r>
            <a:br>
              <a:rPr lang="fr-FR" sz="2800" dirty="0"/>
            </a:br>
            <a:r>
              <a:rPr lang="fr-FR" sz="3600" dirty="0">
                <a:latin typeface="Copperplate Gothic Bold" panose="020E0705020206020404" pitchFamily="34" charset="0"/>
              </a:rPr>
              <a:t>I</a:t>
            </a:r>
            <a:r>
              <a:rPr lang="fr-FR" sz="2400" dirty="0">
                <a:latin typeface="Copperplate Gothic Bold" panose="020E0705020206020404" pitchFamily="34" charset="0"/>
              </a:rPr>
              <a:t>ngénierie </a:t>
            </a:r>
            <a:r>
              <a:rPr lang="fr-FR" sz="3600" dirty="0">
                <a:latin typeface="Copperplate Gothic Bold" panose="020E0705020206020404" pitchFamily="34" charset="0"/>
              </a:rPr>
              <a:t>S</a:t>
            </a:r>
            <a:r>
              <a:rPr lang="fr-FR" sz="2400" dirty="0">
                <a:latin typeface="Copperplate Gothic Bold" panose="020E0705020206020404" pitchFamily="34" charset="0"/>
              </a:rPr>
              <a:t>tatistique et </a:t>
            </a:r>
            <a:r>
              <a:rPr lang="fr-FR" sz="3600" dirty="0">
                <a:latin typeface="Copperplate Gothic Bold" panose="020E0705020206020404" pitchFamily="34" charset="0"/>
              </a:rPr>
              <a:t>F</a:t>
            </a:r>
            <a:r>
              <a:rPr lang="fr-FR" sz="2400" dirty="0">
                <a:latin typeface="Copperplate Gothic Bold" panose="020E0705020206020404" pitchFamily="34" charset="0"/>
              </a:rPr>
              <a:t>inancière</a:t>
            </a:r>
          </a:p>
        </p:txBody>
      </p:sp>
      <p:sp>
        <p:nvSpPr>
          <p:cNvPr id="3" name="Sous-titre 2"/>
          <p:cNvSpPr>
            <a:spLocks noGrp="1"/>
          </p:cNvSpPr>
          <p:nvPr>
            <p:ph type="subTitle" idx="1"/>
          </p:nvPr>
        </p:nvSpPr>
        <p:spPr>
          <a:xfrm>
            <a:off x="2123728" y="5733256"/>
            <a:ext cx="6400800" cy="438944"/>
          </a:xfrm>
        </p:spPr>
        <p:txBody>
          <a:bodyPr>
            <a:normAutofit lnSpcReduction="10000"/>
          </a:bodyPr>
          <a:lstStyle/>
          <a:p>
            <a:pPr algn="r"/>
            <a:r>
              <a:rPr lang="fr-FR" dirty="0">
                <a:solidFill>
                  <a:srgbClr val="002060"/>
                </a:solidFill>
              </a:rPr>
              <a:t>Joseph Lanfranchi, </a:t>
            </a:r>
            <a:r>
              <a:rPr lang="fr-FR" dirty="0">
                <a:solidFill>
                  <a:prstClr val="black"/>
                </a:solidFill>
              </a:rPr>
              <a:t>2021-22</a:t>
            </a:r>
            <a:endParaRPr lang="fr-FR" dirty="0">
              <a:solidFill>
                <a:srgbClr val="002060"/>
              </a:solidFill>
            </a:endParaRPr>
          </a:p>
        </p:txBody>
      </p:sp>
      <p:sp>
        <p:nvSpPr>
          <p:cNvPr id="4" name="ZoneTexte 3"/>
          <p:cNvSpPr txBox="1"/>
          <p:nvPr/>
        </p:nvSpPr>
        <p:spPr>
          <a:xfrm>
            <a:off x="971600" y="2996952"/>
            <a:ext cx="7344816" cy="1323439"/>
          </a:xfrm>
          <a:prstGeom prst="rect">
            <a:avLst/>
          </a:prstGeom>
          <a:noFill/>
        </p:spPr>
        <p:txBody>
          <a:bodyPr wrap="square" rtlCol="0">
            <a:spAutoFit/>
          </a:bodyPr>
          <a:lstStyle/>
          <a:p>
            <a:pPr algn="ctr"/>
            <a:r>
              <a:rPr lang="fr-FR" sz="4400" b="1" dirty="0" err="1">
                <a:solidFill>
                  <a:srgbClr val="2F5897">
                    <a:lumMod val="75000"/>
                  </a:srgbClr>
                </a:solidFill>
              </a:rPr>
              <a:t>Insurance</a:t>
            </a:r>
            <a:r>
              <a:rPr lang="fr-FR" sz="4400" b="1" dirty="0">
                <a:solidFill>
                  <a:srgbClr val="2F5897">
                    <a:lumMod val="75000"/>
                  </a:srgbClr>
                </a:solidFill>
              </a:rPr>
              <a:t> </a:t>
            </a:r>
            <a:r>
              <a:rPr lang="fr-FR" sz="4400" b="1" dirty="0" err="1">
                <a:solidFill>
                  <a:srgbClr val="2F5897">
                    <a:lumMod val="75000"/>
                  </a:srgbClr>
                </a:solidFill>
              </a:rPr>
              <a:t>Econometrics</a:t>
            </a:r>
            <a:endParaRPr lang="fr-FR" sz="4400" b="1" dirty="0">
              <a:solidFill>
                <a:srgbClr val="2F5897">
                  <a:lumMod val="75000"/>
                </a:srgbClr>
              </a:solidFill>
            </a:endParaRPr>
          </a:p>
          <a:p>
            <a:pPr algn="ctr"/>
            <a:r>
              <a:rPr lang="fr-FR" sz="3600" b="1" dirty="0">
                <a:solidFill>
                  <a:srgbClr val="2F5897">
                    <a:lumMod val="75000"/>
                  </a:srgbClr>
                </a:solidFill>
              </a:rPr>
              <a:t>Multinomial logit Model</a:t>
            </a:r>
          </a:p>
        </p:txBody>
      </p:sp>
      <p:cxnSp>
        <p:nvCxnSpPr>
          <p:cNvPr id="6" name="Connecteur droit 5"/>
          <p:cNvCxnSpPr/>
          <p:nvPr/>
        </p:nvCxnSpPr>
        <p:spPr>
          <a:xfrm flipV="1">
            <a:off x="683568" y="2564904"/>
            <a:ext cx="7776864" cy="72008"/>
          </a:xfrm>
          <a:prstGeom prst="line">
            <a:avLst/>
          </a:prstGeom>
        </p:spPr>
        <p:style>
          <a:lnRef idx="3">
            <a:schemeClr val="accent1"/>
          </a:lnRef>
          <a:fillRef idx="0">
            <a:schemeClr val="accent1"/>
          </a:fillRef>
          <a:effectRef idx="2">
            <a:schemeClr val="accent1"/>
          </a:effectRef>
          <a:fontRef idx="minor">
            <a:schemeClr val="tx1"/>
          </a:fontRef>
        </p:style>
      </p:cxn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5754637"/>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16631"/>
            <a:ext cx="1547664" cy="690991"/>
          </a:xfrm>
          <a:prstGeom prst="rect">
            <a:avLst/>
          </a:prstGeom>
        </p:spPr>
      </p:pic>
    </p:spTree>
    <p:extLst>
      <p:ext uri="{BB962C8B-B14F-4D97-AF65-F5344CB8AC3E}">
        <p14:creationId xmlns:p14="http://schemas.microsoft.com/office/powerpoint/2010/main" val="36795793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basic notations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7440" y="435995"/>
                <a:ext cx="9144000" cy="5986009"/>
              </a:xfrm>
            </p:spPr>
            <p:txBody>
              <a:bodyPr>
                <a:normAutofit lnSpcReduction="10000"/>
              </a:bodyPr>
              <a:lstStyle/>
              <a:p>
                <a:pPr algn="just"/>
                <a:r>
                  <a:rPr lang="en-US" sz="1800" dirty="0"/>
                  <a:t>Define first the notations for the probability:</a:t>
                </a:r>
              </a:p>
              <a:p>
                <a:pPr algn="just"/>
                <a:endParaRPr lang="en-US" sz="1800" dirty="0"/>
              </a:p>
              <a:p>
                <a:pPr marL="800100" lvl="1" indent="-400050" algn="just">
                  <a:buFont typeface="+mj-lt"/>
                  <a:buAutoNum type="romanUcPeriod"/>
                </a:pPr>
                <a14:m>
                  <m:oMath xmlns:m="http://schemas.openxmlformats.org/officeDocument/2006/math">
                    <m:sSub>
                      <m:sSubPr>
                        <m:ctrlPr>
                          <a:rPr lang="en-US" sz="1700" i="1" smtClean="0">
                            <a:latin typeface="Cambria Math" panose="02040503050406030204" pitchFamily="18" charset="0"/>
                          </a:rPr>
                        </m:ctrlPr>
                      </m:sSubPr>
                      <m:e>
                        <m:r>
                          <a:rPr lang="fr-FR" sz="1700" b="0" i="1" smtClean="0">
                            <a:latin typeface="Cambria Math" panose="02040503050406030204" pitchFamily="18" charset="0"/>
                          </a:rPr>
                          <m:t>𝑝</m:t>
                        </m:r>
                      </m:e>
                      <m:sub>
                        <m:r>
                          <a:rPr lang="fr-FR" sz="1700" b="0" i="1" smtClean="0">
                            <a:latin typeface="Cambria Math" panose="02040503050406030204" pitchFamily="18" charset="0"/>
                          </a:rPr>
                          <m:t>𝑖</m:t>
                        </m:r>
                        <m:r>
                          <a:rPr lang="fr-FR" sz="1700" b="0" i="1" smtClean="0">
                            <a:latin typeface="Cambria Math" panose="02040503050406030204" pitchFamily="18" charset="0"/>
                          </a:rPr>
                          <m:t>1</m:t>
                        </m:r>
                      </m:sub>
                    </m:sSub>
                    <m:r>
                      <a:rPr lang="fr-FR" sz="1700" b="0" i="1" smtClean="0">
                        <a:latin typeface="Cambria Math" panose="02040503050406030204" pitchFamily="18" charset="0"/>
                      </a:rPr>
                      <m:t>: </m:t>
                    </m:r>
                  </m:oMath>
                </a14:m>
                <a:r>
                  <a:rPr lang="en-US" sz="1700" dirty="0"/>
                  <a:t>the probability that dependence =1 for individual </a:t>
                </a:r>
                <a14:m>
                  <m:oMath xmlns:m="http://schemas.openxmlformats.org/officeDocument/2006/math">
                    <m:r>
                      <a:rPr lang="en-US" sz="1700" i="1" dirty="0" smtClean="0">
                        <a:latin typeface="Cambria Math" panose="02040503050406030204" pitchFamily="18" charset="0"/>
                      </a:rPr>
                      <m:t>𝑖</m:t>
                    </m:r>
                  </m:oMath>
                </a14:m>
                <a:endParaRPr lang="en-US" sz="1700" dirty="0"/>
              </a:p>
              <a:p>
                <a:pPr marL="800100" lvl="1" indent="-400050" algn="just">
                  <a:buFont typeface="+mj-lt"/>
                  <a:buAutoNum type="romanUcPeriod"/>
                </a:pPr>
                <a14:m>
                  <m:oMath xmlns:m="http://schemas.openxmlformats.org/officeDocument/2006/math">
                    <m:sSub>
                      <m:sSubPr>
                        <m:ctrlPr>
                          <a:rPr lang="en-US" sz="1700" i="1">
                            <a:latin typeface="Cambria Math" panose="02040503050406030204" pitchFamily="18" charset="0"/>
                          </a:rPr>
                        </m:ctrlPr>
                      </m:sSubPr>
                      <m:e>
                        <m:r>
                          <a:rPr lang="fr-FR" sz="1700" i="1">
                            <a:latin typeface="Cambria Math" panose="02040503050406030204" pitchFamily="18" charset="0"/>
                          </a:rPr>
                          <m:t>𝑝</m:t>
                        </m:r>
                      </m:e>
                      <m:sub>
                        <m:r>
                          <a:rPr lang="fr-FR" sz="1700" i="1">
                            <a:latin typeface="Cambria Math" panose="02040503050406030204" pitchFamily="18" charset="0"/>
                          </a:rPr>
                          <m:t>𝑖</m:t>
                        </m:r>
                        <m:r>
                          <a:rPr lang="fr-FR" sz="1700" b="0" i="1" smtClean="0">
                            <a:latin typeface="Cambria Math" panose="02040503050406030204" pitchFamily="18" charset="0"/>
                          </a:rPr>
                          <m:t>2</m:t>
                        </m:r>
                      </m:sub>
                    </m:sSub>
                    <m:r>
                      <a:rPr lang="fr-FR" sz="1700" i="1">
                        <a:latin typeface="Cambria Math" panose="02040503050406030204" pitchFamily="18" charset="0"/>
                      </a:rPr>
                      <m:t>: </m:t>
                    </m:r>
                  </m:oMath>
                </a14:m>
                <a:r>
                  <a:rPr lang="en-US" sz="1700" dirty="0"/>
                  <a:t>the probability that dependence =2 for individual </a:t>
                </a:r>
                <a14:m>
                  <m:oMath xmlns:m="http://schemas.openxmlformats.org/officeDocument/2006/math">
                    <m:r>
                      <a:rPr lang="en-US" sz="1700" i="1" dirty="0">
                        <a:latin typeface="Cambria Math" panose="02040503050406030204" pitchFamily="18" charset="0"/>
                      </a:rPr>
                      <m:t>𝑖</m:t>
                    </m:r>
                  </m:oMath>
                </a14:m>
                <a:endParaRPr lang="en-US" sz="1700" dirty="0"/>
              </a:p>
              <a:p>
                <a:pPr marL="800100" lvl="1" indent="-400050" algn="just">
                  <a:buFont typeface="+mj-lt"/>
                  <a:buAutoNum type="romanUcPeriod"/>
                </a:pPr>
                <a14:m>
                  <m:oMath xmlns:m="http://schemas.openxmlformats.org/officeDocument/2006/math">
                    <m:sSub>
                      <m:sSubPr>
                        <m:ctrlPr>
                          <a:rPr lang="en-US" sz="1700" i="1">
                            <a:latin typeface="Cambria Math" panose="02040503050406030204" pitchFamily="18" charset="0"/>
                          </a:rPr>
                        </m:ctrlPr>
                      </m:sSubPr>
                      <m:e>
                        <m:r>
                          <a:rPr lang="fr-FR" sz="1700" i="1">
                            <a:latin typeface="Cambria Math" panose="02040503050406030204" pitchFamily="18" charset="0"/>
                          </a:rPr>
                          <m:t>𝑝</m:t>
                        </m:r>
                      </m:e>
                      <m:sub>
                        <m:r>
                          <a:rPr lang="fr-FR" sz="1700" i="1">
                            <a:latin typeface="Cambria Math" panose="02040503050406030204" pitchFamily="18" charset="0"/>
                          </a:rPr>
                          <m:t>𝑖</m:t>
                        </m:r>
                        <m:r>
                          <a:rPr lang="fr-FR" sz="1700" b="0" i="1" smtClean="0">
                            <a:latin typeface="Cambria Math" panose="02040503050406030204" pitchFamily="18" charset="0"/>
                          </a:rPr>
                          <m:t>3</m:t>
                        </m:r>
                      </m:sub>
                    </m:sSub>
                    <m:r>
                      <a:rPr lang="fr-FR" sz="1700" i="1">
                        <a:latin typeface="Cambria Math" panose="02040503050406030204" pitchFamily="18" charset="0"/>
                      </a:rPr>
                      <m:t>: </m:t>
                    </m:r>
                  </m:oMath>
                </a14:m>
                <a:r>
                  <a:rPr lang="en-US" sz="1700" dirty="0"/>
                  <a:t>the probability that dependence =3 for individual </a:t>
                </a:r>
                <a14:m>
                  <m:oMath xmlns:m="http://schemas.openxmlformats.org/officeDocument/2006/math">
                    <m:r>
                      <a:rPr lang="en-US" sz="1700" i="1" dirty="0">
                        <a:latin typeface="Cambria Math" panose="02040503050406030204" pitchFamily="18" charset="0"/>
                      </a:rPr>
                      <m:t>𝑖</m:t>
                    </m:r>
                  </m:oMath>
                </a14:m>
                <a:endParaRPr lang="en-US" sz="1700" dirty="0"/>
              </a:p>
              <a:p>
                <a:pPr marL="800100" lvl="1" indent="-400050" algn="just">
                  <a:buFont typeface="+mj-lt"/>
                  <a:buAutoNum type="romanUcPeriod"/>
                </a:pPr>
                <a:endParaRPr lang="en-US" sz="1500" dirty="0"/>
              </a:p>
              <a:p>
                <a:pPr algn="just"/>
                <a:r>
                  <a:rPr lang="en-US" sz="1700" dirty="0"/>
                  <a:t>The probability of choosing one of these three categories depends on a set of explanatory variables represented in a column vector </a:t>
                </a:r>
                <a14:m>
                  <m:oMath xmlns:m="http://schemas.openxmlformats.org/officeDocument/2006/math">
                    <m:sSub>
                      <m:sSubPr>
                        <m:ctrlPr>
                          <a:rPr lang="en-US" sz="1700" i="1" smtClean="0">
                            <a:latin typeface="Cambria Math" panose="02040503050406030204" pitchFamily="18" charset="0"/>
                          </a:rPr>
                        </m:ctrlPr>
                      </m:sSubPr>
                      <m:e>
                        <m:r>
                          <a:rPr lang="fr-FR" sz="1700" b="0" i="1" smtClean="0">
                            <a:latin typeface="Cambria Math" panose="02040503050406030204" pitchFamily="18" charset="0"/>
                          </a:rPr>
                          <m:t>𝑥</m:t>
                        </m:r>
                      </m:e>
                      <m:sub>
                        <m:r>
                          <a:rPr lang="fr-FR" sz="1700" b="0" i="1" smtClean="0">
                            <a:latin typeface="Cambria Math" panose="02040503050406030204" pitchFamily="18" charset="0"/>
                          </a:rPr>
                          <m:t>𝑖</m:t>
                        </m:r>
                      </m:sub>
                    </m:sSub>
                  </m:oMath>
                </a14:m>
                <a:r>
                  <a:rPr lang="en-US" sz="1700" dirty="0"/>
                  <a:t>for individual </a:t>
                </a:r>
                <a14:m>
                  <m:oMath xmlns:m="http://schemas.openxmlformats.org/officeDocument/2006/math">
                    <m:r>
                      <a:rPr lang="fr-FR" sz="1700" b="0" i="1" smtClean="0">
                        <a:latin typeface="Cambria Math" panose="02040503050406030204" pitchFamily="18" charset="0"/>
                      </a:rPr>
                      <m:t>𝑖</m:t>
                    </m:r>
                    <m:r>
                      <a:rPr lang="fr-FR" sz="1700" b="0" i="1" smtClean="0">
                        <a:latin typeface="Cambria Math" panose="02040503050406030204" pitchFamily="18" charset="0"/>
                      </a:rPr>
                      <m:t>.</m:t>
                    </m:r>
                  </m:oMath>
                </a14:m>
                <a:endParaRPr lang="fr-FR" sz="1700" b="0" dirty="0"/>
              </a:p>
              <a:p>
                <a:pPr algn="just"/>
                <a:endParaRPr lang="en-US" sz="1500" dirty="0"/>
              </a:p>
              <a:p>
                <a:pPr algn="just"/>
                <a:r>
                  <a:rPr lang="en-US" sz="1700" dirty="0"/>
                  <a:t>In order to generalize the logit model to a three categories case, we could be tempted to explain the three different plans with three binary logit models, one for each of the category:</a:t>
                </a:r>
              </a:p>
              <a:p>
                <a:pPr marL="0" indent="0" algn="just">
                  <a:buNone/>
                </a:pPr>
                <a:r>
                  <a:rPr lang="en-US" sz="1800" dirty="0"/>
                  <a:t>	</a:t>
                </a:r>
                <a14:m>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i="1">
                                    <a:latin typeface="Cambria Math" panose="02040503050406030204" pitchFamily="18" charset="0"/>
                                  </a:rPr>
                                </m:ctrlPr>
                              </m:funcPr>
                              <m:fName>
                                <m:r>
                                  <m:rPr>
                                    <m:sty m:val="p"/>
                                  </m:rPr>
                                  <a:rPr lang="en-US" sz="1800">
                                    <a:latin typeface="Cambria Math"/>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1</m:t>
                                            </m:r>
                                          </m:sub>
                                        </m:sSub>
                                      </m:num>
                                      <m:den>
                                        <m:r>
                                          <a:rPr lang="en-US" sz="1800" i="1">
                                            <a:latin typeface="Cambria Math"/>
                                          </a:rPr>
                                          <m:t>1−</m:t>
                                        </m:r>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1</m:t>
                                            </m:r>
                                          </m:sub>
                                        </m:sSub>
                                      </m:den>
                                    </m:f>
                                  </m:e>
                                </m:d>
                              </m:e>
                            </m:func>
                            <m:r>
                              <a:rPr lang="en-US" sz="1800" i="1">
                                <a:latin typeface="Cambria Math"/>
                              </a:rPr>
                              <m:t>=</m:t>
                            </m:r>
                            <m:sSub>
                              <m:sSubPr>
                                <m:ctrlPr>
                                  <a:rPr lang="en-US" sz="1800" i="1">
                                    <a:latin typeface="Cambria Math" panose="02040503050406030204" pitchFamily="18" charset="0"/>
                                  </a:rPr>
                                </m:ctrlPr>
                              </m:sSubPr>
                              <m:e>
                                <m:r>
                                  <a:rPr lang="en-US" sz="1800" i="1">
                                    <a:latin typeface="Cambria Math"/>
                                    <a:ea typeface="Cambria Math"/>
                                  </a:rPr>
                                  <m:t>𝛽</m:t>
                                </m:r>
                              </m:e>
                              <m:sub>
                                <m:r>
                                  <a:rPr lang="en-US" sz="1800" i="1">
                                    <a:latin typeface="Cambria Math"/>
                                  </a:rPr>
                                  <m:t>1</m:t>
                                </m:r>
                              </m:sub>
                            </m:sSub>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𝑖</m:t>
                                </m:r>
                              </m:sub>
                            </m:sSub>
                          </m:e>
                          <m:e>
                            <m:func>
                              <m:funcPr>
                                <m:ctrlPr>
                                  <a:rPr lang="en-US" sz="1800" i="1">
                                    <a:latin typeface="Cambria Math" panose="02040503050406030204" pitchFamily="18" charset="0"/>
                                  </a:rPr>
                                </m:ctrlPr>
                              </m:funcPr>
                              <m:fName>
                                <m:r>
                                  <m:rPr>
                                    <m:sty m:val="p"/>
                                  </m:rPr>
                                  <a:rPr lang="en-US" sz="1800">
                                    <a:latin typeface="Cambria Math"/>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2</m:t>
                                            </m:r>
                                          </m:sub>
                                        </m:sSub>
                                      </m:num>
                                      <m:den>
                                        <m:r>
                                          <a:rPr lang="en-US" sz="1800" i="1">
                                            <a:latin typeface="Cambria Math"/>
                                          </a:rPr>
                                          <m:t>1−</m:t>
                                        </m:r>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2</m:t>
                                            </m:r>
                                          </m:sub>
                                        </m:sSub>
                                      </m:den>
                                    </m:f>
                                  </m:e>
                                </m:d>
                              </m:e>
                            </m:func>
                            <m:r>
                              <a:rPr lang="en-US" sz="1800" i="1">
                                <a:latin typeface="Cambria Math"/>
                              </a:rPr>
                              <m:t>=</m:t>
                            </m:r>
                            <m:sSub>
                              <m:sSubPr>
                                <m:ctrlPr>
                                  <a:rPr lang="en-US" sz="1800" i="1">
                                    <a:latin typeface="Cambria Math" panose="02040503050406030204" pitchFamily="18" charset="0"/>
                                  </a:rPr>
                                </m:ctrlPr>
                              </m:sSubPr>
                              <m:e>
                                <m:r>
                                  <a:rPr lang="en-US" sz="1800" i="1">
                                    <a:latin typeface="Cambria Math"/>
                                    <a:ea typeface="Cambria Math"/>
                                  </a:rPr>
                                  <m:t>𝛽</m:t>
                                </m:r>
                              </m:e>
                              <m:sub>
                                <m:r>
                                  <a:rPr lang="en-US" sz="1800" i="1">
                                    <a:latin typeface="Cambria Math"/>
                                  </a:rPr>
                                  <m:t>2</m:t>
                                </m:r>
                              </m:sub>
                            </m:sSub>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𝑖</m:t>
                                </m:r>
                              </m:sub>
                            </m:sSub>
                          </m:e>
                          <m:e>
                            <m:func>
                              <m:funcPr>
                                <m:ctrlPr>
                                  <a:rPr lang="en-US" sz="1800" i="1">
                                    <a:latin typeface="Cambria Math" panose="02040503050406030204" pitchFamily="18" charset="0"/>
                                  </a:rPr>
                                </m:ctrlPr>
                              </m:funcPr>
                              <m:fName>
                                <m:r>
                                  <m:rPr>
                                    <m:sty m:val="p"/>
                                  </m:rPr>
                                  <a:rPr lang="en-US" sz="1800">
                                    <a:latin typeface="Cambria Math"/>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3</m:t>
                                            </m:r>
                                          </m:sub>
                                        </m:sSub>
                                      </m:num>
                                      <m:den>
                                        <m:r>
                                          <a:rPr lang="en-US" sz="1800" i="1">
                                            <a:latin typeface="Cambria Math"/>
                                          </a:rPr>
                                          <m:t>1−</m:t>
                                        </m:r>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3</m:t>
                                            </m:r>
                                          </m:sub>
                                        </m:sSub>
                                      </m:den>
                                    </m:f>
                                  </m:e>
                                </m:d>
                              </m:e>
                            </m:func>
                            <m:r>
                              <a:rPr lang="en-US" sz="1800" i="1">
                                <a:latin typeface="Cambria Math"/>
                              </a:rPr>
                              <m:t>=</m:t>
                            </m:r>
                            <m:sSub>
                              <m:sSubPr>
                                <m:ctrlPr>
                                  <a:rPr lang="en-US" sz="1800" i="1">
                                    <a:latin typeface="Cambria Math" panose="02040503050406030204" pitchFamily="18" charset="0"/>
                                  </a:rPr>
                                </m:ctrlPr>
                              </m:sSubPr>
                              <m:e>
                                <m:r>
                                  <a:rPr lang="en-US" sz="1800" i="1">
                                    <a:latin typeface="Cambria Math"/>
                                    <a:ea typeface="Cambria Math"/>
                                  </a:rPr>
                                  <m:t>𝛽</m:t>
                                </m:r>
                              </m:e>
                              <m:sub>
                                <m:r>
                                  <a:rPr lang="en-US" sz="1800" i="1">
                                    <a:latin typeface="Cambria Math"/>
                                  </a:rPr>
                                  <m:t>3</m:t>
                                </m:r>
                              </m:sub>
                            </m:sSub>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𝑖</m:t>
                                </m:r>
                              </m:sub>
                            </m:sSub>
                          </m:e>
                        </m:eqArr>
                      </m:e>
                    </m:d>
                  </m:oMath>
                </a14:m>
                <a:r>
                  <a:rPr lang="en-US" sz="1800" dirty="0"/>
                  <a:t> </a:t>
                </a:r>
              </a:p>
              <a:p>
                <a:pPr marL="0" indent="0" algn="just">
                  <a:buNone/>
                </a:pPr>
                <a:endParaRPr lang="en-US" sz="1800" dirty="0"/>
              </a:p>
              <a:p>
                <a:pPr marL="0" indent="0" algn="just">
                  <a:buNone/>
                </a:pPr>
                <a:r>
                  <a:rPr lang="en-US" sz="1700" dirty="0"/>
                  <a:t>Where subscript 1,2 and 3 identify the three categories presented above while the three </a:t>
                </a:r>
                <a14:m>
                  <m:oMath xmlns:m="http://schemas.openxmlformats.org/officeDocument/2006/math">
                    <m:r>
                      <a:rPr lang="en-US" sz="1700" i="1" smtClean="0">
                        <a:latin typeface="Cambria Math"/>
                        <a:ea typeface="Cambria Math"/>
                      </a:rPr>
                      <m:t>𝛽</m:t>
                    </m:r>
                    <m:r>
                      <a:rPr lang="fr-FR" sz="1700" b="0" i="1" smtClean="0">
                        <a:latin typeface="Cambria Math" panose="02040503050406030204" pitchFamily="18" charset="0"/>
                        <a:ea typeface="Cambria Math"/>
                      </a:rPr>
                      <m:t>𝑠</m:t>
                    </m:r>
                  </m:oMath>
                </a14:m>
                <a:r>
                  <a:rPr lang="en-US" sz="1700" dirty="0"/>
                  <a:t> are row vectors of the coefficients associated with explanatory variables. </a:t>
                </a:r>
              </a:p>
              <a:p>
                <a:pPr marL="0" indent="0" algn="just">
                  <a:buNone/>
                </a:pPr>
                <a:endParaRPr lang="en-US" sz="1800" dirty="0"/>
              </a:p>
              <a:p>
                <a:pPr marL="0" indent="0" algn="just">
                  <a:buNone/>
                </a:pPr>
                <a:endParaRPr lang="en-US"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7440" y="435995"/>
                <a:ext cx="9144000" cy="5986009"/>
              </a:xfrm>
              <a:blipFill>
                <a:blip r:embed="rId2"/>
                <a:stretch>
                  <a:fillRect l="-400" t="-1121" r="-467"/>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7186"/>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7140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40255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 calcmode="lin" valueType="num">
                                      <p:cBhvr additive="base">
                                        <p:cTn id="3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calcmode="lin" valueType="num">
                                      <p:cBhvr additive="base">
                                        <p:cTn id="4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basic notations (II)</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404664"/>
                <a:ext cx="8964488" cy="5940000"/>
              </a:xfrm>
            </p:spPr>
            <p:txBody>
              <a:bodyPr>
                <a:normAutofit/>
              </a:bodyPr>
              <a:lstStyle/>
              <a:p>
                <a:pPr marL="0" indent="0" algn="just">
                  <a:buNone/>
                </a:pPr>
                <a:endParaRPr lang="en-US" sz="1800" dirty="0"/>
              </a:p>
              <a:p>
                <a:pPr marL="0" indent="0" algn="just">
                  <a:buNone/>
                </a:pPr>
                <a:r>
                  <a:rPr lang="en-US" sz="2000" dirty="0"/>
                  <a:t>However, such a model is inconsistent as the three equations cannot be treated as independent of each other as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𝑖</m:t>
                        </m:r>
                        <m:r>
                          <a:rPr lang="en-US" sz="2000" b="0" i="1" smtClean="0">
                            <a:latin typeface="Cambria Math"/>
                          </a:rPr>
                          <m:t> 1</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2</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3</m:t>
                        </m:r>
                      </m:sub>
                    </m:sSub>
                    <m:r>
                      <a:rPr lang="en-US" sz="2000" b="0" i="1" smtClean="0">
                        <a:latin typeface="Cambria Math"/>
                      </a:rPr>
                      <m:t>=1.</m:t>
                    </m:r>
                  </m:oMath>
                </a14:m>
                <a:r>
                  <a:rPr lang="en-US" sz="2000" dirty="0"/>
                  <a:t> </a:t>
                </a:r>
              </a:p>
              <a:p>
                <a:pPr marL="0" indent="0" algn="just">
                  <a:buNone/>
                </a:pPr>
                <a:endParaRPr lang="en-US" sz="2000" dirty="0"/>
              </a:p>
              <a:p>
                <a:pPr marL="0" indent="0" algn="just">
                  <a:buNone/>
                </a:pPr>
                <a:r>
                  <a:rPr lang="en-US" sz="2000" dirty="0"/>
                  <a:t>If the first two equations are correct, for example, the third cannot be correct.</a:t>
                </a:r>
              </a:p>
              <a:p>
                <a:pPr marL="0" indent="0" algn="just">
                  <a:buNone/>
                </a:pPr>
                <a:endParaRPr lang="en-US" sz="2000" dirty="0"/>
              </a:p>
              <a:p>
                <a:pPr marL="0" indent="0" algn="just">
                  <a:buNone/>
                </a:pPr>
                <a:r>
                  <a:rPr lang="en-US" sz="2000" dirty="0"/>
                  <a:t>Rather, it is possible to rewrite the system as follows:</a:t>
                </a:r>
              </a:p>
              <a:p>
                <a:pPr marL="0" indent="0" algn="just">
                  <a:buNone/>
                </a:pPr>
                <a:endParaRPr lang="en-US" sz="2000"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func>
                                <m:funcPr>
                                  <m:ctrlPr>
                                    <a:rPr lang="en-US" sz="2000" i="1">
                                      <a:latin typeface="Cambria Math" panose="02040503050406030204" pitchFamily="18" charset="0"/>
                                    </a:rPr>
                                  </m:ctrlPr>
                                </m:funcPr>
                                <m:fName>
                                  <m:r>
                                    <m:rPr>
                                      <m:sty m:val="p"/>
                                    </m:rPr>
                                    <a:rPr lang="en-US" sz="2000">
                                      <a:latin typeface="Cambria Math"/>
                                    </a:rPr>
                                    <m:t>log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i="1">
                                                  <a:latin typeface="Cambria Math"/>
                                                </a:rPr>
                                                <m:t>1</m:t>
                                              </m:r>
                                            </m:sub>
                                          </m:sSub>
                                        </m:num>
                                        <m:den>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3</m:t>
                                              </m:r>
                                            </m:sub>
                                          </m:sSub>
                                        </m:den>
                                      </m:f>
                                    </m:e>
                                  </m:d>
                                </m:e>
                              </m:func>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e>
                            <m:e>
                              <m:func>
                                <m:funcPr>
                                  <m:ctrlPr>
                                    <a:rPr lang="en-US" sz="2000" i="1">
                                      <a:latin typeface="Cambria Math" panose="02040503050406030204" pitchFamily="18" charset="0"/>
                                    </a:rPr>
                                  </m:ctrlPr>
                                </m:funcPr>
                                <m:fName>
                                  <m:r>
                                    <m:rPr>
                                      <m:sty m:val="p"/>
                                    </m:rPr>
                                    <a:rPr lang="en-US" sz="2000">
                                      <a:latin typeface="Cambria Math"/>
                                    </a:rPr>
                                    <m:t>log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i="1">
                                                  <a:latin typeface="Cambria Math"/>
                                                </a:rPr>
                                                <m:t>2</m:t>
                                              </m:r>
                                            </m:sub>
                                          </m:sSub>
                                        </m:num>
                                        <m:den>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3</m:t>
                                              </m:r>
                                            </m:sub>
                                          </m:sSub>
                                        </m:den>
                                      </m:f>
                                    </m:e>
                                  </m:d>
                                </m:e>
                              </m:func>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e>
                            <m:e>
                              <m:func>
                                <m:funcPr>
                                  <m:ctrlPr>
                                    <a:rPr lang="en-US" sz="2000" i="1">
                                      <a:latin typeface="Cambria Math" panose="02040503050406030204" pitchFamily="18" charset="0"/>
                                    </a:rPr>
                                  </m:ctrlPr>
                                </m:funcPr>
                                <m:fName>
                                  <m:r>
                                    <m:rPr>
                                      <m:sty m:val="p"/>
                                    </m:rPr>
                                    <a:rPr lang="en-US" sz="2000">
                                      <a:latin typeface="Cambria Math"/>
                                    </a:rPr>
                                    <m:t>log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1</m:t>
                                              </m:r>
                                            </m:sub>
                                          </m:sSub>
                                        </m:num>
                                        <m:den>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r>
                                                <a:rPr lang="en-US" sz="2000" b="0" i="1" smtClean="0">
                                                  <a:latin typeface="Cambria Math"/>
                                                </a:rPr>
                                                <m:t>2</m:t>
                                              </m:r>
                                            </m:sub>
                                          </m:sSub>
                                        </m:den>
                                      </m:f>
                                    </m:e>
                                  </m:d>
                                </m:e>
                              </m:func>
                              <m:r>
                                <a:rPr lang="en-US" sz="2000" i="1">
                                  <a:latin typeface="Cambria Math"/>
                                </a:rPr>
                                <m:t>=</m:t>
                              </m:r>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3</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e>
                          </m:eqArr>
                        </m:e>
                      </m:d>
                    </m:oMath>
                  </m:oMathPara>
                </a14:m>
                <a:endParaRPr lang="en-US"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404664"/>
                <a:ext cx="8964488" cy="5940000"/>
              </a:xfrm>
              <a:blipFill>
                <a:blip r:embed="rId2"/>
                <a:stretch>
                  <a:fillRect l="-748" r="-680"/>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930395"/>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20" y="-17140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7769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basic notations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514819"/>
                <a:ext cx="9108504" cy="9000000"/>
              </a:xfrm>
            </p:spPr>
            <p:txBody>
              <a:bodyPr>
                <a:normAutofit/>
              </a:bodyPr>
              <a:lstStyle/>
              <a:p>
                <a:pPr algn="just"/>
                <a:r>
                  <a:rPr lang="en-US" sz="1800" dirty="0"/>
                  <a:t>These three equations are mutually consistent :</a:t>
                </a:r>
              </a:p>
              <a:p>
                <a:pPr algn="just"/>
                <a:endParaRPr lang="en-US" sz="1800" dirty="0"/>
              </a:p>
              <a:p>
                <a:pPr marL="0" indent="0" algn="just">
                  <a:buNone/>
                </a:pPr>
                <a14:m>
                  <m:oMathPara xmlns:m="http://schemas.openxmlformats.org/officeDocument/2006/math">
                    <m:oMathParaPr>
                      <m:jc m:val="centerGroup"/>
                    </m:oMathParaPr>
                    <m:oMath xmlns:m="http://schemas.openxmlformats.org/officeDocument/2006/math">
                      <m:func>
                        <m:funcPr>
                          <m:ctrlPr>
                            <a:rPr lang="en-US" sz="1800" i="1">
                              <a:solidFill>
                                <a:prstClr val="black">
                                  <a:lumMod val="50000"/>
                                  <a:lumOff val="50000"/>
                                </a:prstClr>
                              </a:solidFill>
                              <a:latin typeface="Cambria Math" panose="02040503050406030204" pitchFamily="18" charset="0"/>
                            </a:rPr>
                          </m:ctrlPr>
                        </m:funcPr>
                        <m:fName>
                          <m:r>
                            <m:rPr>
                              <m:sty m:val="p"/>
                            </m:rPr>
                            <a:rPr lang="en-US" sz="1800">
                              <a:solidFill>
                                <a:prstClr val="black">
                                  <a:lumMod val="50000"/>
                                  <a:lumOff val="50000"/>
                                </a:prstClr>
                              </a:solidFill>
                              <a:latin typeface="Cambria Math"/>
                            </a:rPr>
                            <m:t>log</m:t>
                          </m:r>
                        </m:fName>
                        <m:e>
                          <m:d>
                            <m:dPr>
                              <m:ctrlPr>
                                <a:rPr lang="en-US" sz="1800" i="1">
                                  <a:solidFill>
                                    <a:prstClr val="black">
                                      <a:lumMod val="50000"/>
                                      <a:lumOff val="50000"/>
                                    </a:prstClr>
                                  </a:solidFill>
                                  <a:latin typeface="Cambria Math" panose="02040503050406030204" pitchFamily="18" charset="0"/>
                                </a:rPr>
                              </m:ctrlPr>
                            </m:dPr>
                            <m:e>
                              <m:f>
                                <m:fPr>
                                  <m:ctrlPr>
                                    <a:rPr lang="en-US" sz="1800" i="1">
                                      <a:solidFill>
                                        <a:prstClr val="black">
                                          <a:lumMod val="50000"/>
                                          <a:lumOff val="50000"/>
                                        </a:prstClr>
                                      </a:solidFill>
                                      <a:latin typeface="Cambria Math" panose="02040503050406030204" pitchFamily="18" charset="0"/>
                                    </a:rPr>
                                  </m:ctrlPr>
                                </m:fPr>
                                <m:num>
                                  <m:sSub>
                                    <m:sSubPr>
                                      <m:ctrlPr>
                                        <a:rPr lang="en-US" sz="1800" i="1">
                                          <a:solidFill>
                                            <a:prstClr val="black">
                                              <a:lumMod val="50000"/>
                                              <a:lumOff val="50000"/>
                                            </a:prstClr>
                                          </a:solidFill>
                                          <a:latin typeface="Cambria Math" panose="02040503050406030204" pitchFamily="18" charset="0"/>
                                        </a:rPr>
                                      </m:ctrlPr>
                                    </m:sSubPr>
                                    <m:e>
                                      <m:r>
                                        <a:rPr lang="en-US" sz="1800" i="1">
                                          <a:solidFill>
                                            <a:prstClr val="black">
                                              <a:lumMod val="50000"/>
                                              <a:lumOff val="50000"/>
                                            </a:prstClr>
                                          </a:solidFill>
                                          <a:latin typeface="Cambria Math"/>
                                        </a:rPr>
                                        <m:t>𝑝</m:t>
                                      </m:r>
                                    </m:e>
                                    <m:sub>
                                      <m:r>
                                        <a:rPr lang="en-US" sz="1800" i="1">
                                          <a:solidFill>
                                            <a:prstClr val="black">
                                              <a:lumMod val="50000"/>
                                              <a:lumOff val="50000"/>
                                            </a:prstClr>
                                          </a:solidFill>
                                          <a:latin typeface="Cambria Math"/>
                                        </a:rPr>
                                        <m:t>𝑖</m:t>
                                      </m:r>
                                      <m:r>
                                        <a:rPr lang="en-US" sz="1800" i="1">
                                          <a:solidFill>
                                            <a:prstClr val="black">
                                              <a:lumMod val="50000"/>
                                              <a:lumOff val="50000"/>
                                            </a:prstClr>
                                          </a:solidFill>
                                          <a:latin typeface="Cambria Math"/>
                                        </a:rPr>
                                        <m:t>1</m:t>
                                      </m:r>
                                    </m:sub>
                                  </m:sSub>
                                </m:num>
                                <m:den>
                                  <m:sSub>
                                    <m:sSubPr>
                                      <m:ctrlPr>
                                        <a:rPr lang="en-US" sz="1800" i="1">
                                          <a:solidFill>
                                            <a:prstClr val="black">
                                              <a:lumMod val="50000"/>
                                              <a:lumOff val="50000"/>
                                            </a:prstClr>
                                          </a:solidFill>
                                          <a:latin typeface="Cambria Math" panose="02040503050406030204" pitchFamily="18" charset="0"/>
                                        </a:rPr>
                                      </m:ctrlPr>
                                    </m:sSubPr>
                                    <m:e>
                                      <m:r>
                                        <a:rPr lang="en-US" sz="1800" i="1">
                                          <a:solidFill>
                                            <a:prstClr val="black">
                                              <a:lumMod val="50000"/>
                                              <a:lumOff val="50000"/>
                                            </a:prstClr>
                                          </a:solidFill>
                                          <a:latin typeface="Cambria Math"/>
                                        </a:rPr>
                                        <m:t>𝑝</m:t>
                                      </m:r>
                                    </m:e>
                                    <m:sub>
                                      <m:r>
                                        <a:rPr lang="en-US" sz="1800" i="1">
                                          <a:solidFill>
                                            <a:prstClr val="black">
                                              <a:lumMod val="50000"/>
                                              <a:lumOff val="50000"/>
                                            </a:prstClr>
                                          </a:solidFill>
                                          <a:latin typeface="Cambria Math"/>
                                        </a:rPr>
                                        <m:t>𝑖</m:t>
                                      </m:r>
                                      <m:r>
                                        <a:rPr lang="en-US" sz="1800" b="0" i="1" smtClean="0">
                                          <a:solidFill>
                                            <a:prstClr val="black">
                                              <a:lumMod val="50000"/>
                                              <a:lumOff val="50000"/>
                                            </a:prstClr>
                                          </a:solidFill>
                                          <a:latin typeface="Cambria Math"/>
                                        </a:rPr>
                                        <m:t>2</m:t>
                                      </m:r>
                                    </m:sub>
                                  </m:sSub>
                                </m:den>
                              </m:f>
                            </m:e>
                          </m:d>
                        </m:e>
                      </m:func>
                      <m:r>
                        <a:rPr lang="en-US" sz="1800" i="1">
                          <a:solidFill>
                            <a:prstClr val="black">
                              <a:lumMod val="50000"/>
                              <a:lumOff val="50000"/>
                            </a:prstClr>
                          </a:solidFill>
                          <a:latin typeface="Cambria Math"/>
                        </a:rPr>
                        <m:t>=</m:t>
                      </m:r>
                      <m:func>
                        <m:funcPr>
                          <m:ctrlPr>
                            <a:rPr lang="en-US" sz="1800" i="1">
                              <a:latin typeface="Cambria Math" panose="02040503050406030204" pitchFamily="18" charset="0"/>
                            </a:rPr>
                          </m:ctrlPr>
                        </m:funcPr>
                        <m:fName>
                          <m:r>
                            <m:rPr>
                              <m:sty m:val="p"/>
                            </m:rPr>
                            <a:rPr lang="en-US" sz="1800">
                              <a:latin typeface="Cambria Math"/>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1</m:t>
                                      </m:r>
                                    </m:sub>
                                  </m:sSub>
                                </m:num>
                                <m:den>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3</m:t>
                                      </m:r>
                                    </m:sub>
                                  </m:sSub>
                                </m:den>
                              </m:f>
                            </m:e>
                          </m:d>
                        </m:e>
                      </m:func>
                      <m:r>
                        <a:rPr lang="en-US" sz="1800" b="0" i="1" smtClean="0">
                          <a:latin typeface="Cambria Math"/>
                        </a:rPr>
                        <m:t>−</m:t>
                      </m:r>
                      <m:func>
                        <m:funcPr>
                          <m:ctrlPr>
                            <a:rPr lang="en-US" sz="1800" i="1">
                              <a:latin typeface="Cambria Math" panose="02040503050406030204" pitchFamily="18" charset="0"/>
                            </a:rPr>
                          </m:ctrlPr>
                        </m:funcPr>
                        <m:fName>
                          <m:r>
                            <m:rPr>
                              <m:sty m:val="p"/>
                            </m:rPr>
                            <a:rPr lang="en-US" sz="1800">
                              <a:latin typeface="Cambria Math"/>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b="0" i="1" smtClean="0">
                                          <a:latin typeface="Cambria Math"/>
                                        </a:rPr>
                                        <m:t>2</m:t>
                                      </m:r>
                                    </m:sub>
                                  </m:sSub>
                                </m:num>
                                <m:den>
                                  <m:sSub>
                                    <m:sSubPr>
                                      <m:ctrlPr>
                                        <a:rPr lang="en-US" sz="1800" i="1">
                                          <a:latin typeface="Cambria Math" panose="02040503050406030204" pitchFamily="18" charset="0"/>
                                        </a:rPr>
                                      </m:ctrlPr>
                                    </m:sSubPr>
                                    <m:e>
                                      <m:r>
                                        <a:rPr lang="en-US" sz="1800" i="1">
                                          <a:latin typeface="Cambria Math"/>
                                        </a:rPr>
                                        <m:t>𝑝</m:t>
                                      </m:r>
                                    </m:e>
                                    <m:sub>
                                      <m:r>
                                        <a:rPr lang="en-US" sz="1800" i="1">
                                          <a:latin typeface="Cambria Math"/>
                                        </a:rPr>
                                        <m:t>𝑖</m:t>
                                      </m:r>
                                      <m:r>
                                        <a:rPr lang="en-US" sz="1800" i="1">
                                          <a:latin typeface="Cambria Math"/>
                                        </a:rPr>
                                        <m:t>3</m:t>
                                      </m:r>
                                    </m:sub>
                                  </m:sSub>
                                </m:den>
                              </m:f>
                            </m:e>
                          </m:d>
                        </m:e>
                      </m:func>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ea typeface="Cambria Math"/>
                            </a:rPr>
                            <m:t>𝛽</m:t>
                          </m:r>
                        </m:e>
                        <m:sub>
                          <m:r>
                            <a:rPr lang="en-US" sz="1800" b="0" i="1" smtClean="0">
                              <a:latin typeface="Cambria Math"/>
                            </a:rPr>
                            <m:t>1</m:t>
                          </m:r>
                        </m:sub>
                      </m:sSub>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a:rPr>
                            <m:t>𝑖</m:t>
                          </m:r>
                        </m:sub>
                      </m:sSub>
                      <m:r>
                        <a:rPr lang="en-US" sz="1800" b="0" i="1" smtClean="0">
                          <a:latin typeface="Cambria Math"/>
                        </a:rPr>
                        <m:t>−</m:t>
                      </m:r>
                      <m:sSub>
                        <m:sSubPr>
                          <m:ctrlPr>
                            <a:rPr lang="en-US" sz="1800" i="1">
                              <a:latin typeface="Cambria Math" panose="02040503050406030204" pitchFamily="18" charset="0"/>
                            </a:rPr>
                          </m:ctrlPr>
                        </m:sSubPr>
                        <m:e>
                          <m:r>
                            <a:rPr lang="en-US" sz="1800" i="1">
                              <a:latin typeface="Cambria Math"/>
                              <a:ea typeface="Cambria Math"/>
                            </a:rPr>
                            <m:t>𝛽</m:t>
                          </m:r>
                        </m:e>
                        <m:sub>
                          <m:r>
                            <a:rPr lang="en-US" sz="1800" b="0" i="1" smtClean="0">
                              <a:latin typeface="Cambria Math"/>
                            </a:rPr>
                            <m:t>2</m:t>
                          </m:r>
                        </m:sub>
                      </m:sSub>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𝑖</m:t>
                          </m:r>
                        </m:sub>
                      </m:sSub>
                    </m:oMath>
                  </m:oMathPara>
                </a14:m>
                <a:endParaRPr lang="en-US" sz="1800" dirty="0"/>
              </a:p>
              <a:p>
                <a:pPr marL="0" indent="0" algn="just">
                  <a:buNone/>
                </a:pPr>
                <a:endParaRPr lang="en-US" sz="1800" dirty="0"/>
              </a:p>
              <a:p>
                <a:pPr marL="0" indent="0" algn="just">
                  <a:buNone/>
                </a:pPr>
                <a:r>
                  <a:rPr lang="en-US" sz="1800" dirty="0"/>
                  <a:t>which implies that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a:ea typeface="Cambria Math"/>
                          </a:rPr>
                          <m:t>𝜷</m:t>
                        </m:r>
                      </m:e>
                      <m:sub>
                        <m:r>
                          <a:rPr lang="en-US" sz="1800" b="1" i="1" smtClean="0">
                            <a:latin typeface="Cambria Math"/>
                            <a:ea typeface="Cambria Math"/>
                          </a:rPr>
                          <m:t>𝟑</m:t>
                        </m:r>
                      </m:sub>
                    </m:sSub>
                    <m:r>
                      <a:rPr lang="en-US" sz="1800" b="1" i="1" smtClean="0">
                        <a:latin typeface="Cambria Math"/>
                      </a:rPr>
                      <m:t>=</m:t>
                    </m:r>
                    <m:sSub>
                      <m:sSubPr>
                        <m:ctrlPr>
                          <a:rPr lang="en-US" sz="1800" b="1" i="1">
                            <a:latin typeface="Cambria Math" panose="02040503050406030204" pitchFamily="18" charset="0"/>
                          </a:rPr>
                        </m:ctrlPr>
                      </m:sSubPr>
                      <m:e>
                        <m:r>
                          <a:rPr lang="en-US" sz="1800" b="1" i="1">
                            <a:latin typeface="Cambria Math"/>
                            <a:ea typeface="Cambria Math"/>
                          </a:rPr>
                          <m:t>𝜷</m:t>
                        </m:r>
                      </m:e>
                      <m:sub>
                        <m:r>
                          <a:rPr lang="en-US" sz="1800" b="1" i="1">
                            <a:latin typeface="Cambria Math"/>
                          </a:rPr>
                          <m:t>𝟏</m:t>
                        </m:r>
                      </m:sub>
                    </m:sSub>
                    <m:r>
                      <a:rPr lang="en-US" sz="1800" b="1" i="1" smtClean="0">
                        <a:latin typeface="Cambria Math"/>
                      </a:rPr>
                      <m:t>−</m:t>
                    </m:r>
                    <m:sSub>
                      <m:sSubPr>
                        <m:ctrlPr>
                          <a:rPr lang="en-US" sz="1800" b="1" i="1">
                            <a:latin typeface="Cambria Math" panose="02040503050406030204" pitchFamily="18" charset="0"/>
                          </a:rPr>
                        </m:ctrlPr>
                      </m:sSubPr>
                      <m:e>
                        <m:r>
                          <a:rPr lang="en-US" sz="1800" b="1" i="1">
                            <a:latin typeface="Cambria Math"/>
                            <a:ea typeface="Cambria Math"/>
                          </a:rPr>
                          <m:t>𝜷</m:t>
                        </m:r>
                      </m:e>
                      <m:sub>
                        <m:r>
                          <a:rPr lang="en-US" sz="1800" b="1" i="1" smtClean="0">
                            <a:latin typeface="Cambria Math"/>
                          </a:rPr>
                          <m:t>𝟐</m:t>
                        </m:r>
                      </m:sub>
                    </m:sSub>
                  </m:oMath>
                </a14:m>
                <a:r>
                  <a:rPr lang="en-US" sz="1800" dirty="0"/>
                  <a:t>. This property is central for the interpretation of effects.</a:t>
                </a:r>
              </a:p>
              <a:p>
                <a:pPr marL="0" indent="0" algn="just">
                  <a:buNone/>
                </a:pPr>
                <a:endParaRPr lang="en-US" sz="1800" dirty="0"/>
              </a:p>
              <a:p>
                <a:pPr algn="just"/>
                <a:r>
                  <a:rPr lang="en-US" sz="1800" dirty="0"/>
                  <a:t>Solving for the three probabilities we obtain the following system of equations:</a:t>
                </a:r>
              </a:p>
              <a:p>
                <a:pPr marL="0" indent="0" algn="just">
                  <a:buNone/>
                </a:pPr>
                <a:endParaRPr lang="en-US" sz="1800"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fr-FR" sz="1800" i="1">
                              <a:latin typeface="Cambria Math" panose="02040503050406030204" pitchFamily="18" charset="0"/>
                            </a:rPr>
                          </m:ctrlPr>
                        </m:dPr>
                        <m:e>
                          <m:eqArr>
                            <m:eqArrPr>
                              <m:ctrlPr>
                                <a:rPr lang="fr-FR" sz="1800" i="1">
                                  <a:latin typeface="Cambria Math" panose="02040503050406030204" pitchFamily="18" charset="0"/>
                                </a:rPr>
                              </m:ctrlPr>
                            </m:eqArrPr>
                            <m:e>
                              <m:sSub>
                                <m:sSubPr>
                                  <m:ctrlPr>
                                    <a:rPr lang="fr-FR" sz="1800" i="1">
                                      <a:latin typeface="Cambria Math" panose="02040503050406030204" pitchFamily="18" charset="0"/>
                                    </a:rPr>
                                  </m:ctrlPr>
                                </m:sSubPr>
                                <m:e>
                                  <m:r>
                                    <a:rPr lang="fr-FR" sz="1800" i="1">
                                      <a:latin typeface="Cambria Math"/>
                                    </a:rPr>
                                    <m:t>𝑝</m:t>
                                  </m:r>
                                </m:e>
                                <m:sub>
                                  <m:r>
                                    <a:rPr lang="fr-FR" sz="1800" i="1">
                                      <a:latin typeface="Cambria Math"/>
                                    </a:rPr>
                                    <m:t>𝑖</m:t>
                                  </m:r>
                                  <m:r>
                                    <a:rPr lang="fr-FR" sz="1800" i="1">
                                      <a:latin typeface="Cambria Math"/>
                                    </a:rPr>
                                    <m:t>1</m:t>
                                  </m:r>
                                </m:sub>
                              </m:sSub>
                              <m:r>
                                <a:rPr lang="fr-FR" sz="1800" i="1">
                                  <a:latin typeface="Cambria Math"/>
                                </a:rPr>
                                <m:t>=</m:t>
                              </m:r>
                              <m:f>
                                <m:fPr>
                                  <m:ctrlPr>
                                    <a:rPr lang="fr-FR" sz="1800" i="1" smtClean="0">
                                      <a:latin typeface="Cambria Math" panose="02040503050406030204" pitchFamily="18" charset="0"/>
                                    </a:rPr>
                                  </m:ctrlPr>
                                </m:fPr>
                                <m:num>
                                  <m:sSup>
                                    <m:sSupPr>
                                      <m:ctrlPr>
                                        <a:rPr lang="fr-FR" sz="1800" i="1" smtClean="0">
                                          <a:latin typeface="Cambria Math" panose="02040503050406030204" pitchFamily="18" charset="0"/>
                                        </a:rPr>
                                      </m:ctrlPr>
                                    </m:sSupPr>
                                    <m:e>
                                      <m:r>
                                        <a:rPr lang="fr-FR" sz="1800" i="1" smtClean="0">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num>
                                <m:den>
                                  <m:r>
                                    <a:rPr lang="fr-FR" sz="1800" b="0" i="1" smtClean="0">
                                      <a:latin typeface="Cambria Math"/>
                                    </a:rPr>
                                    <m:t>1+</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r>
                                    <a:rPr lang="fr-FR" sz="1800" b="0" i="1" smtClean="0">
                                      <a:latin typeface="Cambria Math"/>
                                    </a:rPr>
                                    <m:t>+</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den>
                              </m:f>
                            </m:e>
                            <m:e>
                              <m:sSub>
                                <m:sSubPr>
                                  <m:ctrlPr>
                                    <a:rPr lang="fr-FR" sz="1800" i="1">
                                      <a:latin typeface="Cambria Math" panose="02040503050406030204" pitchFamily="18" charset="0"/>
                                    </a:rPr>
                                  </m:ctrlPr>
                                </m:sSubPr>
                                <m:e>
                                  <m:r>
                                    <a:rPr lang="fr-FR" sz="1800" i="1">
                                      <a:latin typeface="Cambria Math"/>
                                    </a:rPr>
                                    <m:t>𝑝</m:t>
                                  </m:r>
                                </m:e>
                                <m:sub>
                                  <m:r>
                                    <a:rPr lang="fr-FR" sz="1800" i="1">
                                      <a:latin typeface="Cambria Math"/>
                                    </a:rPr>
                                    <m:t>𝑖</m:t>
                                  </m:r>
                                  <m:r>
                                    <a:rPr lang="fr-FR" sz="1800" b="0" i="1" smtClean="0">
                                      <a:latin typeface="Cambria Math"/>
                                    </a:rPr>
                                    <m:t>2</m:t>
                                  </m:r>
                                </m:sub>
                              </m:sSub>
                              <m:r>
                                <a:rPr lang="fr-FR" sz="1800" i="1">
                                  <a:latin typeface="Cambria Math"/>
                                </a:rPr>
                                <m:t>=</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b="0" i="1" smtClean="0">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num>
                                <m:den>
                                  <m:r>
                                    <a:rPr lang="fr-FR" sz="1800" i="1">
                                      <a:latin typeface="Cambria Math"/>
                                    </a:rPr>
                                    <m:t>1+</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r>
                                    <a:rPr lang="fr-FR" sz="1800" i="1">
                                      <a:latin typeface="Cambria Math"/>
                                    </a:rPr>
                                    <m:t>+</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den>
                              </m:f>
                            </m:e>
                            <m:e>
                              <m:sSub>
                                <m:sSubPr>
                                  <m:ctrlPr>
                                    <a:rPr lang="fr-FR" sz="1800" i="1">
                                      <a:latin typeface="Cambria Math" panose="02040503050406030204" pitchFamily="18" charset="0"/>
                                    </a:rPr>
                                  </m:ctrlPr>
                                </m:sSubPr>
                                <m:e>
                                  <m:r>
                                    <a:rPr lang="fr-FR" sz="1800" i="1">
                                      <a:latin typeface="Cambria Math"/>
                                    </a:rPr>
                                    <m:t>𝑝</m:t>
                                  </m:r>
                                </m:e>
                                <m:sub>
                                  <m:r>
                                    <a:rPr lang="fr-FR" sz="1800" i="1">
                                      <a:latin typeface="Cambria Math"/>
                                    </a:rPr>
                                    <m:t>𝑖</m:t>
                                  </m:r>
                                  <m:r>
                                    <a:rPr lang="fr-FR" sz="1800" b="0" i="1" smtClean="0">
                                      <a:latin typeface="Cambria Math"/>
                                    </a:rPr>
                                    <m:t>3</m:t>
                                  </m:r>
                                </m:sub>
                              </m:sSub>
                              <m:r>
                                <a:rPr lang="fr-FR" sz="1800" i="1">
                                  <a:latin typeface="Cambria Math"/>
                                </a:rPr>
                                <m:t>=</m:t>
                              </m:r>
                              <m:f>
                                <m:fPr>
                                  <m:ctrlPr>
                                    <a:rPr lang="fr-FR" sz="1800" i="1">
                                      <a:latin typeface="Cambria Math" panose="02040503050406030204" pitchFamily="18" charset="0"/>
                                    </a:rPr>
                                  </m:ctrlPr>
                                </m:fPr>
                                <m:num>
                                  <m:r>
                                    <a:rPr lang="fr-FR" sz="1800" b="0" i="1" smtClean="0">
                                      <a:latin typeface="Cambria Math" panose="02040503050406030204" pitchFamily="18" charset="0"/>
                                    </a:rPr>
                                    <m:t>1</m:t>
                                  </m:r>
                                </m:num>
                                <m:den>
                                  <m:r>
                                    <a:rPr lang="fr-FR" sz="1800" i="1">
                                      <a:latin typeface="Cambria Math"/>
                                    </a:rPr>
                                    <m:t>1+</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r>
                                    <a:rPr lang="fr-FR" sz="1800" i="1">
                                      <a:latin typeface="Cambria Math"/>
                                    </a:rPr>
                                    <m:t>+</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den>
                              </m:f>
                            </m:e>
                          </m:eqArr>
                        </m:e>
                      </m:d>
                    </m:oMath>
                  </m:oMathPara>
                </a14:m>
                <a:endParaRPr lang="fr-FR" sz="1800" dirty="0"/>
              </a:p>
              <a:p>
                <a:pPr marL="0" indent="0" algn="just">
                  <a:buNone/>
                </a:pPr>
                <a:endParaRPr lang="fr-FR" sz="1800" dirty="0"/>
              </a:p>
              <a:p>
                <a:pPr algn="just"/>
                <a:r>
                  <a:rPr lang="fr-FR" sz="1800" dirty="0"/>
                  <a:t>It </a:t>
                </a:r>
                <a:r>
                  <a:rPr lang="fr-FR" sz="1800" dirty="0" err="1"/>
                  <a:t>is</a:t>
                </a:r>
                <a:r>
                  <a:rPr lang="fr-FR" sz="1800" dirty="0"/>
                  <a:t> </a:t>
                </a:r>
                <a:r>
                  <a:rPr lang="fr-FR" sz="1800" dirty="0" err="1"/>
                  <a:t>easy</a:t>
                </a:r>
                <a:r>
                  <a:rPr lang="fr-FR" sz="1800" dirty="0"/>
                  <a:t> to </a:t>
                </a:r>
                <a:r>
                  <a:rPr lang="fr-FR" sz="1800" dirty="0" err="1"/>
                  <a:t>verify</a:t>
                </a:r>
                <a:r>
                  <a:rPr lang="fr-FR" sz="1800" dirty="0"/>
                  <a:t> </a:t>
                </a:r>
                <a:r>
                  <a:rPr lang="fr-FR" sz="1800" dirty="0" err="1"/>
                  <a:t>that</a:t>
                </a:r>
                <a:r>
                  <a:rPr lang="fr-FR" sz="1800" dirty="0"/>
                  <a:t> </a:t>
                </a:r>
                <a:r>
                  <a:rPr lang="fr-FR" sz="1800" dirty="0" err="1"/>
                  <a:t>these</a:t>
                </a:r>
                <a:r>
                  <a:rPr lang="fr-FR" sz="1800" dirty="0"/>
                  <a:t> </a:t>
                </a:r>
                <a:r>
                  <a:rPr lang="fr-FR" sz="1800" dirty="0" err="1"/>
                  <a:t>three</a:t>
                </a:r>
                <a:r>
                  <a:rPr lang="fr-FR" sz="1800" dirty="0"/>
                  <a:t> </a:t>
                </a:r>
                <a:r>
                  <a:rPr lang="fr-FR" sz="1800" dirty="0" err="1"/>
                  <a:t>probabilities</a:t>
                </a:r>
                <a:r>
                  <a:rPr lang="fr-FR" sz="1800" dirty="0"/>
                  <a:t> </a:t>
                </a:r>
                <a:r>
                  <a:rPr lang="fr-FR" sz="1800" dirty="0" err="1"/>
                  <a:t>sum</a:t>
                </a:r>
                <a:r>
                  <a:rPr lang="fr-FR" sz="1800" dirty="0"/>
                  <a:t> to1.</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514819"/>
                <a:ext cx="9108504" cy="9000000"/>
              </a:xfrm>
              <a:blipFill>
                <a:blip r:embed="rId2"/>
                <a:stretch>
                  <a:fillRect l="-602" t="-339" r="-535"/>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686690"/>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55096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calcmode="lin" valueType="num">
                                      <p:cBhvr additive="base">
                                        <p:cTn id="3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basic </a:t>
            </a:r>
            <a:r>
              <a:rPr lang="fr-FR" sz="2800" dirty="0" err="1"/>
              <a:t>syntax</a:t>
            </a:r>
            <a:endParaRPr lang="fr-FR" sz="2800" dirty="0"/>
          </a:p>
        </p:txBody>
      </p:sp>
      <p:sp>
        <p:nvSpPr>
          <p:cNvPr id="3" name="Espace réservé du contenu 2"/>
          <p:cNvSpPr>
            <a:spLocks noGrp="1"/>
          </p:cNvSpPr>
          <p:nvPr>
            <p:ph idx="1"/>
          </p:nvPr>
        </p:nvSpPr>
        <p:spPr>
          <a:xfrm>
            <a:off x="35496" y="514819"/>
            <a:ext cx="9108504" cy="9000000"/>
          </a:xfrm>
        </p:spPr>
        <p:txBody>
          <a:bodyPr>
            <a:normAutofit/>
          </a:bodyPr>
          <a:lstStyle/>
          <a:p>
            <a:pPr algn="just">
              <a:spcAft>
                <a:spcPts val="600"/>
              </a:spcAft>
            </a:pPr>
            <a:r>
              <a:rPr lang="en-US" sz="2000" dirty="0"/>
              <a:t>The most widely used method of estimation is the maximum likelihood estimation.</a:t>
            </a:r>
          </a:p>
          <a:p>
            <a:pPr algn="just">
              <a:spcAft>
                <a:spcPts val="600"/>
              </a:spcAft>
            </a:pPr>
            <a:r>
              <a:rPr lang="en-US" sz="2000" dirty="0"/>
              <a:t>This estimation in </a:t>
            </a:r>
            <a:r>
              <a:rPr lang="en-US" sz="2000" dirty="0" err="1"/>
              <a:t>Sas</a:t>
            </a:r>
            <a:r>
              <a:rPr lang="en-US" sz="2000" dirty="0"/>
              <a:t> can be obtained with four procedures: LOGISTIC, SURVEYLOGISTIC, CATMOD and GLIMMIX but we will focus on the LOGISTIC procedure. The syntax changes from the logit model by the inclusion of the following option: / LINK= GLOGIT</a:t>
            </a:r>
          </a:p>
          <a:p>
            <a:pPr algn="just">
              <a:spcAft>
                <a:spcPts val="600"/>
              </a:spcAft>
            </a:pPr>
            <a:endParaRPr lang="en-US" sz="2000" dirty="0"/>
          </a:p>
          <a:p>
            <a:pPr algn="just">
              <a:spcAft>
                <a:spcPts val="600"/>
              </a:spcAft>
            </a:pPr>
            <a:r>
              <a:rPr lang="en-US" sz="2000" dirty="0"/>
              <a:t>Adding this condition, SAS understands that the variable named « </a:t>
            </a:r>
            <a:r>
              <a:rPr lang="en-US" sz="2000" dirty="0" err="1"/>
              <a:t>dependance</a:t>
            </a:r>
            <a:r>
              <a:rPr lang="en-US" sz="2000" dirty="0"/>
              <a:t> » takes more than two possible values but that this categorical variable cannot be estimated using a logit or probit model. </a:t>
            </a:r>
          </a:p>
          <a:p>
            <a:pPr algn="just">
              <a:spcAft>
                <a:spcPts val="600"/>
              </a:spcAft>
            </a:pPr>
            <a:endParaRPr lang="en-US" sz="2000" dirty="0"/>
          </a:p>
          <a:p>
            <a:pPr algn="just">
              <a:spcAft>
                <a:spcPts val="600"/>
              </a:spcAft>
            </a:pPr>
            <a:r>
              <a:rPr lang="en-US" sz="2000" dirty="0"/>
              <a:t>However, if we do not include this option, the program will understand that the response levels are ordered and will estimate the cumulative logit or ordered logit model. This cumulative model will be described in the next chapter.</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763"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35380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output tables</a:t>
            </a:r>
          </a:p>
        </p:txBody>
      </p:sp>
      <p:sp>
        <p:nvSpPr>
          <p:cNvPr id="3" name="Espace réservé du contenu 2"/>
          <p:cNvSpPr>
            <a:spLocks noGrp="1"/>
          </p:cNvSpPr>
          <p:nvPr>
            <p:ph idx="1"/>
          </p:nvPr>
        </p:nvSpPr>
        <p:spPr>
          <a:xfrm>
            <a:off x="35496" y="591599"/>
            <a:ext cx="9108504" cy="9000000"/>
          </a:xfrm>
        </p:spPr>
        <p:txBody>
          <a:bodyPr>
            <a:normAutofit/>
          </a:bodyPr>
          <a:lstStyle/>
          <a:p>
            <a:pPr algn="just">
              <a:spcAft>
                <a:spcPts val="600"/>
              </a:spcAft>
            </a:pPr>
            <a:r>
              <a:rPr lang="en-US" sz="2000" dirty="0"/>
              <a:t>Most of the output tables look alike those obtained from the logit model: first two tables describing the explained variable and the reference category; then a table with the statistics describing the goodness of fit of the model and finally one table with a test of the global null hypothesis according to which none of the explanatory variables would impact the choice of the dependency plans.</a:t>
            </a:r>
          </a:p>
          <a:p>
            <a:pPr algn="just">
              <a:spcAft>
                <a:spcPts val="600"/>
              </a:spcAft>
            </a:pPr>
            <a:endParaRPr lang="en-US" sz="2000" dirty="0"/>
          </a:p>
          <a:p>
            <a:pPr algn="just">
              <a:spcAft>
                <a:spcPts val="600"/>
              </a:spcAft>
            </a:pPr>
            <a:r>
              <a:rPr lang="en-US" sz="2000" dirty="0"/>
              <a:t>Moreover, the output display a “Type 3 Analysis of effects” table, that is an analysis of the effects of each explanatory variable on the outcome variable or the set of chosen categories. </a:t>
            </a:r>
          </a:p>
          <a:p>
            <a:pPr algn="just">
              <a:spcAft>
                <a:spcPts val="600"/>
              </a:spcAft>
            </a:pPr>
            <a:endParaRPr lang="en-US" sz="2000" dirty="0"/>
          </a:p>
          <a:p>
            <a:pPr algn="just">
              <a:spcAft>
                <a:spcPts val="600"/>
              </a:spcAft>
            </a:pPr>
            <a:r>
              <a:rPr lang="en-US" sz="2000" dirty="0"/>
              <a:t>Finally, as the distribution is logistic, two tables containing first the coefficient estimates associated with the set of explanatory variables for each choice category and second the estimated effects of the variables on the odds ratio.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590090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4024"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453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 lecture of output (I)</a:t>
            </a:r>
          </a:p>
        </p:txBody>
      </p:sp>
      <p:sp>
        <p:nvSpPr>
          <p:cNvPr id="3" name="Espace réservé du contenu 2"/>
          <p:cNvSpPr>
            <a:spLocks noGrp="1"/>
          </p:cNvSpPr>
          <p:nvPr>
            <p:ph idx="1"/>
          </p:nvPr>
        </p:nvSpPr>
        <p:spPr>
          <a:xfrm>
            <a:off x="35496" y="514819"/>
            <a:ext cx="9108504" cy="9000000"/>
          </a:xfrm>
        </p:spPr>
        <p:txBody>
          <a:bodyPr>
            <a:normAutofit/>
          </a:bodyPr>
          <a:lstStyle/>
          <a:p>
            <a:pPr algn="just"/>
            <a:r>
              <a:rPr lang="en-US" sz="1800" dirty="0"/>
              <a:t>In the Type 3 Analysis of effects table, each Chi- square is a test of the null hypothesis that the explanatory variable has no effect on the outcome variable. </a:t>
            </a:r>
          </a:p>
          <a:p>
            <a:pPr algn="just"/>
            <a:r>
              <a:rPr lang="en-US" sz="1800" dirty="0"/>
              <a:t>In this model, there are two degrees of freedom for each chi-square statistic as each variable is associated with two coefficients. Therefore, the null hypothesis states that both coefficients are simultaneously equal to zero.</a:t>
            </a:r>
          </a:p>
          <a:p>
            <a:pPr algn="just"/>
            <a:r>
              <a:rPr lang="en-US" sz="1800" dirty="0"/>
              <a:t>In our model, only the variable </a:t>
            </a:r>
            <a:r>
              <a:rPr lang="en-US" sz="1800" dirty="0" err="1"/>
              <a:t>dipsup</a:t>
            </a:r>
            <a:r>
              <a:rPr lang="en-US" sz="1800" dirty="0"/>
              <a:t>, measuring that the respondent has continued education above the baccalaureate, seems identified as significantly explicative of the chosen dependency plans. </a:t>
            </a:r>
          </a:p>
          <a:p>
            <a:endParaRPr lang="fr-FR" sz="1800" dirty="0"/>
          </a:p>
          <a:p>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99392"/>
            <a:ext cx="1547664" cy="690991"/>
          </a:xfrm>
          <a:prstGeom prst="rect">
            <a:avLst/>
          </a:prstGeom>
        </p:spPr>
      </p:pic>
      <p:graphicFrame>
        <p:nvGraphicFramePr>
          <p:cNvPr id="7" name="Tableau 6"/>
          <p:cNvGraphicFramePr>
            <a:graphicFrameLocks noGrp="1"/>
          </p:cNvGraphicFramePr>
          <p:nvPr>
            <p:extLst>
              <p:ext uri="{D42A27DB-BD31-4B8C-83A1-F6EECF244321}">
                <p14:modId xmlns:p14="http://schemas.microsoft.com/office/powerpoint/2010/main" val="1054802885"/>
              </p:ext>
            </p:extLst>
          </p:nvPr>
        </p:nvGraphicFramePr>
        <p:xfrm>
          <a:off x="755576" y="3501008"/>
          <a:ext cx="8221522" cy="2861310"/>
        </p:xfrm>
        <a:graphic>
          <a:graphicData uri="http://schemas.openxmlformats.org/drawingml/2006/table">
            <a:tbl>
              <a:tblPr/>
              <a:tblGrid>
                <a:gridCol w="2049322">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gridSpan="4">
                  <a:txBody>
                    <a:bodyPr/>
                    <a:lstStyle/>
                    <a:p>
                      <a:pPr fontAlgn="t"/>
                      <a:r>
                        <a:rPr lang="fr-FR" b="0" i="0" dirty="0">
                          <a:solidFill>
                            <a:srgbClr val="000000"/>
                          </a:solidFill>
                          <a:effectLst/>
                          <a:latin typeface="Arial"/>
                        </a:rPr>
                        <a:t>Analyse des effets Type 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fontAlgn="t"/>
                      <a:r>
                        <a:rPr lang="en-US" b="0" i="0" dirty="0" err="1">
                          <a:solidFill>
                            <a:srgbClr val="000000"/>
                          </a:solidFill>
                          <a:effectLst/>
                          <a:latin typeface="Arial"/>
                        </a:rPr>
                        <a:t>Effet</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DDL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Khi-2</a:t>
                      </a:r>
                      <a:br>
                        <a:rPr lang="en-US" b="0" i="0">
                          <a:solidFill>
                            <a:srgbClr val="000000"/>
                          </a:solidFill>
                          <a:effectLst/>
                          <a:latin typeface="Arial"/>
                        </a:rPr>
                      </a:br>
                      <a:r>
                        <a:rPr lang="en-US" b="0" i="0">
                          <a:solidFill>
                            <a:srgbClr val="000000"/>
                          </a:solidFill>
                          <a:effectLst/>
                          <a:latin typeface="Arial"/>
                        </a:rPr>
                        <a:t>de Wald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 &gt; Khi-2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dirty="0">
                          <a:solidFill>
                            <a:srgbClr val="000000"/>
                          </a:solidFill>
                          <a:effectLst/>
                          <a:latin typeface="Arial"/>
                        </a:rPr>
                        <a:t>age55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4.4134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0.1101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dirty="0" err="1">
                          <a:solidFill>
                            <a:srgbClr val="000000"/>
                          </a:solidFill>
                          <a:effectLst/>
                          <a:latin typeface="Arial"/>
                        </a:rPr>
                        <a:t>dipsup</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8.2955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0.0158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dirty="0" err="1">
                          <a:solidFill>
                            <a:srgbClr val="000000"/>
                          </a:solidFill>
                          <a:effectLst/>
                          <a:latin typeface="Arial"/>
                        </a:rPr>
                        <a:t>prev</a:t>
                      </a:r>
                      <a:endParaRPr lang="en-US" b="0" i="0" dirty="0">
                        <a:solidFill>
                          <a:srgbClr val="000000"/>
                        </a:solidFill>
                        <a:effectLst/>
                        <a:latin typeface="Arial"/>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3.6985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0.1574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0">
                <a:tc>
                  <a:txBody>
                    <a:bodyPr/>
                    <a:lstStyle/>
                    <a:p>
                      <a:pPr fontAlgn="t"/>
                      <a:r>
                        <a:rPr lang="en-US" b="0" i="0" dirty="0">
                          <a:solidFill>
                            <a:srgbClr val="000000"/>
                          </a:solidFill>
                          <a:effectLst/>
                          <a:latin typeface="Arial"/>
                        </a:rPr>
                        <a:t>averse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0.7516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0.6868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0">
                <a:tc>
                  <a:txBody>
                    <a:bodyPr/>
                    <a:lstStyle/>
                    <a:p>
                      <a:pPr fontAlgn="t"/>
                      <a:r>
                        <a:rPr lang="en-US" b="0" i="0" dirty="0">
                          <a:solidFill>
                            <a:srgbClr val="000000"/>
                          </a:solidFill>
                          <a:effectLst/>
                          <a:latin typeface="Arial"/>
                        </a:rPr>
                        <a:t>femme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0.6915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0.7077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06"/>
                  </a:ext>
                </a:extLst>
              </a:tr>
            </a:tbl>
          </a:graphicData>
        </a:graphic>
      </p:graphicFrame>
      <p:sp>
        <p:nvSpPr>
          <p:cNvPr id="8" name="ZoneTexte 7"/>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42415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lecture of output (II)</a:t>
            </a:r>
            <a:endParaRPr lang="fr-FR" sz="28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836712"/>
                <a:ext cx="9108504" cy="9000000"/>
              </a:xfrm>
            </p:spPr>
            <p:txBody>
              <a:bodyPr>
                <a:normAutofit/>
              </a:bodyPr>
              <a:lstStyle/>
              <a:p>
                <a:pPr algn="just">
                  <a:spcAft>
                    <a:spcPts val="600"/>
                  </a:spcAft>
                </a:pPr>
                <a:r>
                  <a:rPr lang="en-US" sz="2000" dirty="0"/>
                  <a:t>In the next table of results “Analysis of Maximum Likelihood Estimates », we read the estimated results for </a:t>
                </a:r>
                <a14:m>
                  <m:oMath xmlns:m="http://schemas.openxmlformats.org/officeDocument/2006/math">
                    <m:r>
                      <a:rPr lang="en-US" sz="2000" i="1" dirty="0" smtClean="0">
                        <a:latin typeface="Cambria Math" panose="02040503050406030204" pitchFamily="18" charset="0"/>
                      </a:rPr>
                      <m:t>𝐾</m:t>
                    </m:r>
                    <m:r>
                      <a:rPr lang="en-US" sz="2000" i="1" dirty="0" smtClean="0">
                        <a:latin typeface="Cambria Math" panose="02040503050406030204" pitchFamily="18" charset="0"/>
                      </a:rPr>
                      <m:t>−1</m:t>
                    </m:r>
                  </m:oMath>
                </a14:m>
                <a:r>
                  <a:rPr lang="en-US" sz="2000" dirty="0"/>
                  <a:t> equations if the dependent variable has </a:t>
                </a:r>
                <a:r>
                  <a:rPr lang="en-US" sz="2000" i="1" dirty="0"/>
                  <a:t>K</a:t>
                </a:r>
                <a:r>
                  <a:rPr lang="en-US" sz="2000" dirty="0"/>
                  <a:t> categories together with the associated statistics. </a:t>
                </a:r>
              </a:p>
              <a:p>
                <a:pPr algn="just">
                  <a:spcAft>
                    <a:spcPts val="600"/>
                  </a:spcAft>
                </a:pPr>
                <a:endParaRPr lang="en-US" sz="2000" dirty="0"/>
              </a:p>
              <a:p>
                <a:pPr algn="just">
                  <a:spcAft>
                    <a:spcPts val="600"/>
                  </a:spcAft>
                </a:pPr>
                <a:r>
                  <a:rPr lang="en-US" sz="2000" dirty="0"/>
                  <a:t>For each variable, the first estimate associates with the first equation, the second for the second equation. Each of these equation can be read as a contrast between a given category and a reference category. As usual with the proc LOGISTIC, the default reference category is </a:t>
                </a:r>
                <a:r>
                  <a:rPr lang="en-US" sz="2000" b="1" dirty="0"/>
                  <a:t>the highest value of the dependent variable</a:t>
                </a:r>
                <a:r>
                  <a:rPr lang="en-US" sz="2000" dirty="0"/>
                  <a:t>. </a:t>
                </a:r>
              </a:p>
              <a:p>
                <a:pPr algn="just">
                  <a:spcAft>
                    <a:spcPts val="600"/>
                  </a:spcAft>
                </a:pPr>
                <a:endParaRPr lang="en-US" sz="2000" dirty="0"/>
              </a:p>
              <a:p>
                <a:pPr algn="just">
                  <a:spcAft>
                    <a:spcPts val="600"/>
                  </a:spcAft>
                </a:pPr>
                <a:r>
                  <a:rPr lang="en-US" sz="2000" dirty="0"/>
                  <a:t>In this case, this reference category is the set of households which have planned their likely dependency with both an insurance contract and a private investment or saving. </a:t>
                </a:r>
              </a:p>
              <a:p>
                <a:endParaRPr lang="en-US"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836712"/>
                <a:ext cx="9108504" cy="9000000"/>
              </a:xfrm>
              <a:blipFill>
                <a:blip r:embed="rId2"/>
                <a:stretch>
                  <a:fillRect l="-602" t="-339" r="-669"/>
                </a:stretch>
              </a:blipFill>
            </p:spPr>
            <p:txBody>
              <a:bodyPr/>
              <a:lstStyle/>
              <a:p>
                <a:r>
                  <a:rPr lang="fr-FR">
                    <a:noFill/>
                  </a:rPr>
                  <a:t> </a:t>
                </a:r>
              </a:p>
            </p:txBody>
          </p:sp>
        </mc:Fallback>
      </mc:AlternateContent>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848" y="4153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20425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lecture of output (III)</a:t>
            </a:r>
            <a:endParaRPr lang="fr-FR" sz="2800" dirty="0"/>
          </a:p>
        </p:txBody>
      </p:sp>
      <p:sp>
        <p:nvSpPr>
          <p:cNvPr id="3" name="Espace réservé du contenu 2"/>
          <p:cNvSpPr>
            <a:spLocks noGrp="1"/>
          </p:cNvSpPr>
          <p:nvPr>
            <p:ph idx="1"/>
          </p:nvPr>
        </p:nvSpPr>
        <p:spPr>
          <a:xfrm>
            <a:off x="38896" y="766049"/>
            <a:ext cx="9108504" cy="9000000"/>
          </a:xfrm>
        </p:spPr>
        <p:txBody>
          <a:bodyPr>
            <a:normAutofit/>
          </a:bodyPr>
          <a:lstStyle/>
          <a:p>
            <a:pPr algn="just"/>
            <a:r>
              <a:rPr lang="en-US" sz="2000" dirty="0"/>
              <a:t>The reading of the results is not so easy. The first equation reports the estimates of a model for category 1 versus category 3, that is the choice of a dependency insurance contract versus using the two forms of dependency plans simultaneously. </a:t>
            </a:r>
          </a:p>
          <a:p>
            <a:pPr algn="just"/>
            <a:endParaRPr lang="en-US" sz="2000" dirty="0"/>
          </a:p>
          <a:p>
            <a:pPr algn="just"/>
            <a:r>
              <a:rPr lang="en-US" sz="2000" dirty="0"/>
              <a:t>The coefficient associated with a given explanatory variable in the first equation measures the effect of this variable on the probability of belonging to the first category rather than to the third. </a:t>
            </a:r>
          </a:p>
          <a:p>
            <a:pPr algn="just"/>
            <a:endParaRPr lang="en-US" sz="2000" dirty="0"/>
          </a:p>
          <a:p>
            <a:pPr algn="just"/>
            <a:r>
              <a:rPr lang="en-US" sz="2000" dirty="0"/>
              <a:t>Furthermore, it is impossible to directly read the effects of explanatory variables on the choices between the two categories out of the reference one, that are here categories 1 and 2.</a:t>
            </a:r>
          </a:p>
          <a:p>
            <a:endParaRPr lang="en-US" sz="1800"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320"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40635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526118986"/>
              </p:ext>
            </p:extLst>
          </p:nvPr>
        </p:nvGraphicFramePr>
        <p:xfrm>
          <a:off x="1043608" y="1052736"/>
          <a:ext cx="7052441" cy="4765364"/>
        </p:xfrm>
        <a:graphic>
          <a:graphicData uri="http://schemas.openxmlformats.org/drawingml/2006/table">
            <a:tbl>
              <a:tblPr/>
              <a:tblGrid>
                <a:gridCol w="1080120">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769653">
                  <a:extLst>
                    <a:ext uri="{9D8B030D-6E8A-4147-A177-3AD203B41FA5}">
                      <a16:colId xmlns:a16="http://schemas.microsoft.com/office/drawing/2014/main" val="20002"/>
                    </a:ext>
                  </a:extLst>
                </a:gridCol>
                <a:gridCol w="976631">
                  <a:extLst>
                    <a:ext uri="{9D8B030D-6E8A-4147-A177-3AD203B41FA5}">
                      <a16:colId xmlns:a16="http://schemas.microsoft.com/office/drawing/2014/main" val="20003"/>
                    </a:ext>
                  </a:extLst>
                </a:gridCol>
                <a:gridCol w="976631">
                  <a:extLst>
                    <a:ext uri="{9D8B030D-6E8A-4147-A177-3AD203B41FA5}">
                      <a16:colId xmlns:a16="http://schemas.microsoft.com/office/drawing/2014/main" val="20004"/>
                    </a:ext>
                  </a:extLst>
                </a:gridCol>
                <a:gridCol w="976631">
                  <a:extLst>
                    <a:ext uri="{9D8B030D-6E8A-4147-A177-3AD203B41FA5}">
                      <a16:colId xmlns:a16="http://schemas.microsoft.com/office/drawing/2014/main" val="20005"/>
                    </a:ext>
                  </a:extLst>
                </a:gridCol>
                <a:gridCol w="976631">
                  <a:extLst>
                    <a:ext uri="{9D8B030D-6E8A-4147-A177-3AD203B41FA5}">
                      <a16:colId xmlns:a16="http://schemas.microsoft.com/office/drawing/2014/main" val="20006"/>
                    </a:ext>
                  </a:extLst>
                </a:gridCol>
              </a:tblGrid>
              <a:tr h="307006">
                <a:tc gridSpan="7">
                  <a:txBody>
                    <a:bodyPr/>
                    <a:lstStyle/>
                    <a:p>
                      <a:pPr fontAlgn="t"/>
                      <a:r>
                        <a:rPr lang="fr-FR" sz="1500" b="0" i="0" dirty="0">
                          <a:solidFill>
                            <a:srgbClr val="000000"/>
                          </a:solidFill>
                          <a:effectLst/>
                          <a:latin typeface="Arial"/>
                        </a:rPr>
                        <a:t>Maximum </a:t>
                      </a:r>
                      <a:r>
                        <a:rPr lang="fr-FR" sz="1500" b="0" i="0" dirty="0" err="1">
                          <a:solidFill>
                            <a:srgbClr val="000000"/>
                          </a:solidFill>
                          <a:effectLst/>
                          <a:latin typeface="Arial"/>
                        </a:rPr>
                        <a:t>Likelihood</a:t>
                      </a:r>
                      <a:r>
                        <a:rPr lang="fr-FR" sz="1500" b="0" i="0" baseline="0" dirty="0">
                          <a:solidFill>
                            <a:srgbClr val="000000"/>
                          </a:solidFill>
                          <a:effectLst/>
                          <a:latin typeface="Arial"/>
                        </a:rPr>
                        <a:t> </a:t>
                      </a:r>
                      <a:r>
                        <a:rPr lang="fr-FR" sz="1500" b="0" i="0" dirty="0" err="1">
                          <a:solidFill>
                            <a:srgbClr val="000000"/>
                          </a:solidFill>
                          <a:effectLst/>
                          <a:latin typeface="Arial"/>
                        </a:rPr>
                        <a:t>Estimates</a:t>
                      </a:r>
                      <a:endParaRPr lang="fr-FR"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4886">
                <a:tc>
                  <a:txBody>
                    <a:bodyPr/>
                    <a:lstStyle/>
                    <a:p>
                      <a:pPr fontAlgn="t"/>
                      <a:r>
                        <a:rPr lang="en-US" sz="1500" b="0" i="0" dirty="0">
                          <a:solidFill>
                            <a:srgbClr val="000000"/>
                          </a:solidFill>
                          <a:effectLst/>
                          <a:latin typeface="Arial"/>
                        </a:rPr>
                        <a:t>Parameter</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dependance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DDL</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Estimation</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Standard error</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Wald Chi-Square</a:t>
                      </a:r>
                      <a:br>
                        <a:rPr lang="en-US" sz="1500" b="0" i="0" dirty="0">
                          <a:solidFill>
                            <a:srgbClr val="000000"/>
                          </a:solidFill>
                          <a:effectLst/>
                          <a:latin typeface="Arial"/>
                        </a:rPr>
                      </a:b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err="1">
                          <a:solidFill>
                            <a:srgbClr val="000000"/>
                          </a:solidFill>
                          <a:effectLst/>
                          <a:latin typeface="Arial"/>
                        </a:rPr>
                        <a:t>Pr</a:t>
                      </a:r>
                      <a:r>
                        <a:rPr lang="en-US" sz="1500" b="0" i="0" dirty="0">
                          <a:solidFill>
                            <a:srgbClr val="000000"/>
                          </a:solidFill>
                          <a:effectLst/>
                          <a:latin typeface="Arial"/>
                        </a:rPr>
                        <a:t> &gt; </a:t>
                      </a:r>
                      <a:r>
                        <a:rPr lang="en-US" sz="1500" b="0" i="0" dirty="0" err="1">
                          <a:solidFill>
                            <a:srgbClr val="000000"/>
                          </a:solidFill>
                          <a:effectLst/>
                          <a:latin typeface="Arial"/>
                        </a:rPr>
                        <a:t>Chisq</a:t>
                      </a: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307006">
                <a:tc>
                  <a:txBody>
                    <a:bodyPr/>
                    <a:lstStyle/>
                    <a:p>
                      <a:pPr fontAlgn="t"/>
                      <a:r>
                        <a:rPr lang="en-US" sz="1500" b="0" i="0" dirty="0">
                          <a:solidFill>
                            <a:srgbClr val="000000"/>
                          </a:solidFill>
                          <a:effectLst/>
                          <a:latin typeface="Arial"/>
                        </a:rPr>
                        <a:t>Intercept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2.7670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0.6641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17.3594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&lt;.0001</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07006">
                <a:tc>
                  <a:txBody>
                    <a:bodyPr/>
                    <a:lstStyle/>
                    <a:p>
                      <a:pPr fontAlgn="t"/>
                      <a:r>
                        <a:rPr lang="en-US" sz="1500" b="0" i="0" dirty="0">
                          <a:solidFill>
                            <a:srgbClr val="000000"/>
                          </a:solidFill>
                          <a:effectLst/>
                          <a:latin typeface="Arial"/>
                        </a:rPr>
                        <a:t>Intercept</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0.9337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0.7426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1.5810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0.2086</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07006">
                <a:tc>
                  <a:txBody>
                    <a:bodyPr/>
                    <a:lstStyle/>
                    <a:p>
                      <a:pPr fontAlgn="t"/>
                      <a:r>
                        <a:rPr lang="en-US" sz="1500" b="0" i="0" dirty="0">
                          <a:solidFill>
                            <a:srgbClr val="000000"/>
                          </a:solidFill>
                          <a:effectLst/>
                          <a:latin typeface="Arial"/>
                        </a:rPr>
                        <a:t>age55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-1.1619</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0.5764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4.0627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0.0438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07006">
                <a:tc>
                  <a:txBody>
                    <a:bodyPr/>
                    <a:lstStyle/>
                    <a:p>
                      <a:pPr fontAlgn="t"/>
                      <a:r>
                        <a:rPr lang="en-US" sz="1500" b="0" i="0" dirty="0">
                          <a:solidFill>
                            <a:srgbClr val="000000"/>
                          </a:solidFill>
                          <a:effectLst/>
                          <a:latin typeface="Arial"/>
                        </a:rPr>
                        <a:t>age55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-0.6792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0.6334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1.1498</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0.2836</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307006">
                <a:tc>
                  <a:txBody>
                    <a:bodyPr/>
                    <a:lstStyle/>
                    <a:p>
                      <a:pPr fontAlgn="t"/>
                      <a:r>
                        <a:rPr lang="en-US" sz="1500" b="0" i="0" dirty="0" err="1">
                          <a:solidFill>
                            <a:srgbClr val="000000"/>
                          </a:solidFill>
                          <a:effectLst/>
                          <a:latin typeface="Arial"/>
                        </a:rPr>
                        <a:t>dipsup</a:t>
                      </a: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-0.8706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0.4515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3.7182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0.0538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307006">
                <a:tc>
                  <a:txBody>
                    <a:bodyPr/>
                    <a:lstStyle/>
                    <a:p>
                      <a:pPr fontAlgn="t"/>
                      <a:r>
                        <a:rPr lang="en-US" sz="1500" b="0" i="0" dirty="0" err="1">
                          <a:solidFill>
                            <a:srgbClr val="000000"/>
                          </a:solidFill>
                          <a:effectLst/>
                          <a:latin typeface="Arial"/>
                        </a:rPr>
                        <a:t>dipsup</a:t>
                      </a: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0.1993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0.4913</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0.1646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0.6850</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307006">
                <a:tc>
                  <a:txBody>
                    <a:bodyPr/>
                    <a:lstStyle/>
                    <a:p>
                      <a:pPr fontAlgn="t"/>
                      <a:r>
                        <a:rPr lang="en-US" sz="1500" b="0" i="0" dirty="0" err="1">
                          <a:solidFill>
                            <a:srgbClr val="000000"/>
                          </a:solidFill>
                          <a:effectLst/>
                          <a:latin typeface="Arial"/>
                        </a:rPr>
                        <a:t>prev</a:t>
                      </a: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-0.7998</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0.4462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3.2124</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0.0731</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307006">
                <a:tc>
                  <a:txBody>
                    <a:bodyPr/>
                    <a:lstStyle/>
                    <a:p>
                      <a:pPr fontAlgn="t"/>
                      <a:r>
                        <a:rPr lang="en-US" sz="1500" b="0" i="0" dirty="0" err="1">
                          <a:solidFill>
                            <a:srgbClr val="000000"/>
                          </a:solidFill>
                          <a:effectLst/>
                          <a:latin typeface="Arial"/>
                        </a:rPr>
                        <a:t>prev</a:t>
                      </a:r>
                      <a:endParaRPr lang="en-US" sz="1500" b="0" i="0" dirty="0">
                        <a:solidFill>
                          <a:srgbClr val="000000"/>
                        </a:solidFill>
                        <a:effectLst/>
                        <a:latin typeface="Arial"/>
                      </a:endParaRP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-0.2810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0.5046</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0.3101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0.5776</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307006">
                <a:tc>
                  <a:txBody>
                    <a:bodyPr/>
                    <a:lstStyle/>
                    <a:p>
                      <a:pPr fontAlgn="t"/>
                      <a:r>
                        <a:rPr lang="en-US" sz="1500" b="0" i="0" dirty="0">
                          <a:solidFill>
                            <a:srgbClr val="000000"/>
                          </a:solidFill>
                          <a:effectLst/>
                          <a:latin typeface="Arial"/>
                        </a:rPr>
                        <a:t>averse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0.3492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0.4365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0.6397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a:rPr>
                        <a:t>0.4238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307006">
                <a:tc>
                  <a:txBody>
                    <a:bodyPr/>
                    <a:lstStyle/>
                    <a:p>
                      <a:pPr fontAlgn="t"/>
                      <a:r>
                        <a:rPr lang="en-US" sz="1500" b="0" i="0" dirty="0">
                          <a:solidFill>
                            <a:srgbClr val="000000"/>
                          </a:solidFill>
                          <a:effectLst/>
                          <a:latin typeface="Arial"/>
                        </a:rPr>
                        <a:t>averse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0.1418</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0.5055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0.0787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0.7790</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1"/>
                  </a:ext>
                </a:extLst>
              </a:tr>
              <a:tr h="307006">
                <a:tc>
                  <a:txBody>
                    <a:bodyPr/>
                    <a:lstStyle/>
                    <a:p>
                      <a:pPr fontAlgn="t"/>
                      <a:r>
                        <a:rPr lang="en-US" sz="1500" b="0" i="0" dirty="0">
                          <a:solidFill>
                            <a:srgbClr val="000000"/>
                          </a:solidFill>
                          <a:effectLst/>
                          <a:latin typeface="Arial"/>
                        </a:rPr>
                        <a:t>femme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-0.3310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0.3981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0.6912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a:rPr>
                        <a:t>0.4058</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2"/>
                  </a:ext>
                </a:extLst>
              </a:tr>
              <a:tr h="307006">
                <a:tc>
                  <a:txBody>
                    <a:bodyPr/>
                    <a:lstStyle/>
                    <a:p>
                      <a:pPr fontAlgn="t"/>
                      <a:r>
                        <a:rPr lang="en-US" sz="1500" b="0" i="0" dirty="0">
                          <a:solidFill>
                            <a:srgbClr val="000000"/>
                          </a:solidFill>
                          <a:effectLst/>
                          <a:latin typeface="Arial"/>
                        </a:rPr>
                        <a:t>femme</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a:rPr>
                        <a:t>2</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a:rPr>
                        <a:t>1</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a:rPr>
                        <a:t>-0.2480</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a:rPr>
                        <a:t>0.4577</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a:rPr>
                        <a:t>0.2935</a:t>
                      </a:r>
                    </a:p>
                  </a:txBody>
                  <a:tcPr marL="39563" marR="39563" marT="39563" marB="395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dirty="0">
                          <a:solidFill>
                            <a:srgbClr val="000000"/>
                          </a:solidFill>
                          <a:effectLst/>
                          <a:latin typeface="Arial"/>
                        </a:rPr>
                        <a:t>0.5880</a:t>
                      </a:r>
                    </a:p>
                  </a:txBody>
                  <a:tcPr marL="39563" marR="39563" marT="39563" marB="395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0217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lecture of output</a:t>
            </a:r>
            <a:endParaRPr lang="fr-FR" sz="2800" dirty="0"/>
          </a:p>
        </p:txBody>
      </p:sp>
      <p:sp>
        <p:nvSpPr>
          <p:cNvPr id="3" name="Espace réservé du contenu 2"/>
          <p:cNvSpPr>
            <a:spLocks noGrp="1"/>
          </p:cNvSpPr>
          <p:nvPr>
            <p:ph idx="1"/>
          </p:nvPr>
        </p:nvSpPr>
        <p:spPr>
          <a:xfrm>
            <a:off x="0" y="747761"/>
            <a:ext cx="9108504" cy="6370565"/>
          </a:xfrm>
        </p:spPr>
        <p:txBody>
          <a:bodyPr>
            <a:normAutofit/>
          </a:bodyPr>
          <a:lstStyle/>
          <a:p>
            <a:pPr algn="just"/>
            <a:r>
              <a:rPr lang="en-US" sz="2000" dirty="0"/>
              <a:t>To make the reading easier, it is helpful to reorganize the output tables into separate columns each containing the estimates associated with the choice of a given category in comparison with a chosen reference. </a:t>
            </a:r>
          </a:p>
          <a:p>
            <a:pPr algn="just"/>
            <a:endParaRPr lang="en-US" sz="2000" dirty="0"/>
          </a:p>
          <a:p>
            <a:pPr algn="just"/>
            <a:r>
              <a:rPr lang="en-US" sz="2000" dirty="0"/>
              <a:t>In this case, the new table contains three columns, the first two being those from “Analysis of Maximum Likelihood Estimates » table while the last column corresponds to the estimates of an equation predicting the choice of category 1 rather than category 2.</a:t>
            </a:r>
          </a:p>
          <a:p>
            <a:pPr algn="just"/>
            <a:endParaRPr lang="en-US" sz="2000" dirty="0"/>
          </a:p>
          <a:p>
            <a:pPr algn="just"/>
            <a:r>
              <a:rPr lang="en-US" sz="2000" dirty="0"/>
              <a:t>The coefficients of the last column can be obtained by simply subtracting the estimated numbers of the second column from the estimated numbers in the first one.</a:t>
            </a:r>
          </a:p>
          <a:p>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853306"/>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7140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515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0098"/>
            <a:ext cx="8229600" cy="504056"/>
          </a:xfrm>
        </p:spPr>
        <p:txBody>
          <a:bodyPr/>
          <a:lstStyle/>
          <a:p>
            <a:pPr algn="l"/>
            <a:r>
              <a:rPr lang="fr-FR" sz="3200" dirty="0"/>
              <a:t>Introduction to </a:t>
            </a:r>
            <a:r>
              <a:rPr lang="fr-FR" sz="3200" dirty="0" err="1"/>
              <a:t>dependency</a:t>
            </a:r>
            <a:r>
              <a:rPr lang="fr-FR" sz="3200" dirty="0"/>
              <a:t> </a:t>
            </a:r>
            <a:r>
              <a:rPr lang="fr-FR" sz="3200" dirty="0" err="1"/>
              <a:t>cover</a:t>
            </a:r>
            <a:endParaRPr lang="fr-FR" sz="3200" dirty="0"/>
          </a:p>
        </p:txBody>
      </p:sp>
      <p:sp>
        <p:nvSpPr>
          <p:cNvPr id="3" name="Espace réservé du contenu 2"/>
          <p:cNvSpPr>
            <a:spLocks noGrp="1"/>
          </p:cNvSpPr>
          <p:nvPr>
            <p:ph idx="1"/>
          </p:nvPr>
        </p:nvSpPr>
        <p:spPr>
          <a:xfrm>
            <a:off x="178655" y="692696"/>
            <a:ext cx="8820472" cy="5361283"/>
          </a:xfrm>
        </p:spPr>
        <p:txBody>
          <a:bodyPr>
            <a:normAutofit/>
          </a:bodyPr>
          <a:lstStyle/>
          <a:p>
            <a:pPr algn="just"/>
            <a:r>
              <a:rPr lang="en-US" sz="2000" dirty="0"/>
              <a:t>In this second part devoted to econometric modelling of insurance choices, our goal will be to explain choices that are no more binary but contains at least three </a:t>
            </a:r>
            <a:r>
              <a:rPr lang="en-US" sz="2000" b="1" dirty="0"/>
              <a:t>unordered</a:t>
            </a:r>
            <a:r>
              <a:rPr lang="en-US" sz="2000" dirty="0"/>
              <a:t> categories of answers.</a:t>
            </a:r>
          </a:p>
          <a:p>
            <a:pPr algn="just"/>
            <a:endParaRPr lang="en-US" sz="2000" dirty="0"/>
          </a:p>
          <a:p>
            <a:pPr algn="just"/>
            <a:r>
              <a:rPr lang="en-US" sz="2000" dirty="0"/>
              <a:t>One way to deal with this type of modelling is to use the multinomial logit model. We will explore how to perform such technique using </a:t>
            </a:r>
            <a:r>
              <a:rPr lang="en-US" sz="2000" dirty="0" err="1"/>
              <a:t>Sas</a:t>
            </a:r>
            <a:r>
              <a:rPr lang="en-US" sz="2000" dirty="0"/>
              <a:t> to explain how the French households choose between various systems of dependency insurance.</a:t>
            </a:r>
          </a:p>
          <a:p>
            <a:pPr algn="just"/>
            <a:endParaRPr lang="en-US" sz="2000" b="1" i="1" dirty="0"/>
          </a:p>
          <a:p>
            <a:pPr algn="just"/>
            <a:r>
              <a:rPr lang="en-US" sz="2000" b="1" i="1" dirty="0"/>
              <a:t>Dependency insurance</a:t>
            </a:r>
            <a:r>
              <a:rPr lang="en-US" sz="2000" b="1" dirty="0"/>
              <a:t> </a:t>
            </a:r>
            <a:r>
              <a:rPr lang="en-US" sz="2000" dirty="0"/>
              <a:t>shall provide </a:t>
            </a:r>
            <a:r>
              <a:rPr lang="en-US" sz="2000" i="1" dirty="0"/>
              <a:t>coverage</a:t>
            </a:r>
            <a:r>
              <a:rPr lang="en-US" sz="2000" dirty="0"/>
              <a:t> for the costs sustained by individuals in order to perform the tasks of daily life.</a:t>
            </a:r>
          </a:p>
          <a:p>
            <a:pPr marL="361950" indent="0" algn="just">
              <a:lnSpc>
                <a:spcPct val="150000"/>
              </a:lnSpc>
              <a:buNone/>
            </a:pPr>
            <a:endParaRPr lang="fr-FR" sz="1800" dirty="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2020-21</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463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550" y="-21336"/>
            <a:ext cx="1547664" cy="690991"/>
          </a:xfrm>
          <a:prstGeom prst="rect">
            <a:avLst/>
          </a:prstGeom>
        </p:spPr>
      </p:pic>
    </p:spTree>
    <p:extLst>
      <p:ext uri="{BB962C8B-B14F-4D97-AF65-F5344CB8AC3E}">
        <p14:creationId xmlns:p14="http://schemas.microsoft.com/office/powerpoint/2010/main" val="148811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lecture of output</a:t>
            </a:r>
            <a:endParaRPr lang="fr-FR" sz="2800" dirty="0"/>
          </a:p>
        </p:txBody>
      </p:sp>
      <p:sp>
        <p:nvSpPr>
          <p:cNvPr id="3" name="Espace réservé du contenu 2"/>
          <p:cNvSpPr>
            <a:spLocks noGrp="1"/>
          </p:cNvSpPr>
          <p:nvPr>
            <p:ph idx="1"/>
          </p:nvPr>
        </p:nvSpPr>
        <p:spPr>
          <a:xfrm>
            <a:off x="35496" y="514819"/>
            <a:ext cx="9108504" cy="6370565"/>
          </a:xfrm>
        </p:spPr>
        <p:txBody>
          <a:bodyPr>
            <a:normAutofit/>
          </a:bodyPr>
          <a:lstStyle/>
          <a:p>
            <a:pPr algn="just"/>
            <a:r>
              <a:rPr lang="en-US" sz="2000" dirty="0"/>
              <a:t>Alternatively the numbers of column 3 are the results of the estimation of a model where the chosen reference is the category 2 for example. The estimates read in the new result table for the first equation are the effects of the variables of choosing the first category rather than the second. </a:t>
            </a:r>
          </a:p>
          <a:p>
            <a:pPr algn="just"/>
            <a:endParaRPr lang="en-US" sz="2000" dirty="0"/>
          </a:p>
          <a:p>
            <a:pPr algn="just"/>
            <a:r>
              <a:rPr lang="en-US" sz="2000" b="1" dirty="0"/>
              <a:t>This requires to add the option (REF='2') in the MODEL instruction</a:t>
            </a:r>
            <a:r>
              <a:rPr lang="en-US" sz="2000" dirty="0"/>
              <a:t>.</a:t>
            </a:r>
          </a:p>
          <a:p>
            <a:pPr algn="just"/>
            <a:endParaRPr lang="en-US" sz="2000" dirty="0"/>
          </a:p>
          <a:p>
            <a:pPr algn="just"/>
            <a:r>
              <a:rPr lang="en-US" sz="2000" dirty="0"/>
              <a:t>This second method has the further advantage  to estimate the standard deviations of the estimates end therefore to test their significance.</a:t>
            </a:r>
          </a:p>
          <a:p>
            <a:pPr algn="just"/>
            <a:endParaRPr lang="en-US" sz="2000" dirty="0"/>
          </a:p>
          <a:p>
            <a:pPr algn="just"/>
            <a:r>
              <a:rPr lang="en-US" sz="2000" dirty="0"/>
              <a:t>The third column has a dual interpretation: the estimates measures the effect of the explanatory variables to belong to the first category rather than to the second category, conditional on not belonging to the third category and the difference between the coefficients of the first two equations.</a:t>
            </a:r>
          </a:p>
          <a:p>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6163338"/>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7140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185037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881718999"/>
              </p:ext>
            </p:extLst>
          </p:nvPr>
        </p:nvGraphicFramePr>
        <p:xfrm>
          <a:off x="683569" y="620688"/>
          <a:ext cx="8208911" cy="5112567"/>
        </p:xfrm>
        <a:graphic>
          <a:graphicData uri="http://schemas.openxmlformats.org/drawingml/2006/table">
            <a:tbl>
              <a:tblPr firstRow="1" firstCol="1" bandRow="1">
                <a:tableStyleId>{5C22544A-7EE6-4342-B048-85BDC9FD1C3A}</a:tableStyleId>
              </a:tblPr>
              <a:tblGrid>
                <a:gridCol w="1855325">
                  <a:extLst>
                    <a:ext uri="{9D8B030D-6E8A-4147-A177-3AD203B41FA5}">
                      <a16:colId xmlns:a16="http://schemas.microsoft.com/office/drawing/2014/main" val="20000"/>
                    </a:ext>
                  </a:extLst>
                </a:gridCol>
                <a:gridCol w="2117862">
                  <a:extLst>
                    <a:ext uri="{9D8B030D-6E8A-4147-A177-3AD203B41FA5}">
                      <a16:colId xmlns:a16="http://schemas.microsoft.com/office/drawing/2014/main" val="20001"/>
                    </a:ext>
                  </a:extLst>
                </a:gridCol>
                <a:gridCol w="2117862">
                  <a:extLst>
                    <a:ext uri="{9D8B030D-6E8A-4147-A177-3AD203B41FA5}">
                      <a16:colId xmlns:a16="http://schemas.microsoft.com/office/drawing/2014/main" val="20002"/>
                    </a:ext>
                  </a:extLst>
                </a:gridCol>
                <a:gridCol w="2117862">
                  <a:extLst>
                    <a:ext uri="{9D8B030D-6E8A-4147-A177-3AD203B41FA5}">
                      <a16:colId xmlns:a16="http://schemas.microsoft.com/office/drawing/2014/main" val="20003"/>
                    </a:ext>
                  </a:extLst>
                </a:gridCol>
              </a:tblGrid>
              <a:tr h="1038614">
                <a:tc>
                  <a:txBody>
                    <a:bodyPr/>
                    <a:lstStyle/>
                    <a:p>
                      <a:pPr>
                        <a:lnSpc>
                          <a:spcPct val="115000"/>
                        </a:lnSpc>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600" dirty="0" err="1">
                          <a:effectLst/>
                        </a:rPr>
                        <a:t>Insurance</a:t>
                      </a:r>
                      <a:r>
                        <a:rPr lang="fr-FR" sz="1600" dirty="0">
                          <a:effectLst/>
                        </a:rPr>
                        <a:t> vs </a:t>
                      </a:r>
                      <a:r>
                        <a:rPr lang="fr-FR" sz="1600" dirty="0" err="1">
                          <a:effectLst/>
                        </a:rPr>
                        <a:t>Insurance</a:t>
                      </a:r>
                      <a:r>
                        <a:rPr lang="fr-FR" sz="1600" dirty="0">
                          <a:effectLst/>
                        </a:rPr>
                        <a:t> and Investment</a:t>
                      </a:r>
                      <a:endParaRPr lang="en-US" sz="16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600" dirty="0">
                          <a:effectLst/>
                        </a:rPr>
                        <a:t>Investment vs </a:t>
                      </a:r>
                      <a:r>
                        <a:rPr lang="fr-FR" sz="1600" dirty="0" err="1">
                          <a:effectLst/>
                        </a:rPr>
                        <a:t>Insurance</a:t>
                      </a:r>
                      <a:r>
                        <a:rPr lang="fr-FR" sz="1600" dirty="0">
                          <a:effectLst/>
                        </a:rPr>
                        <a:t> and Investment</a:t>
                      </a:r>
                    </a:p>
                  </a:txBody>
                  <a:tcPr marL="68580" marR="68580" marT="0" marB="0"/>
                </a:tc>
                <a:tc>
                  <a:txBody>
                    <a:bodyPr/>
                    <a:lstStyle/>
                    <a:p>
                      <a:pPr>
                        <a:lnSpc>
                          <a:spcPct val="115000"/>
                        </a:lnSpc>
                        <a:spcAft>
                          <a:spcPts val="0"/>
                        </a:spcAft>
                      </a:pPr>
                      <a:r>
                        <a:rPr lang="fr-FR" sz="1600" dirty="0" err="1">
                          <a:effectLst/>
                        </a:rPr>
                        <a:t>Insurance</a:t>
                      </a:r>
                      <a:r>
                        <a:rPr lang="fr-FR" sz="1600" dirty="0">
                          <a:effectLst/>
                        </a:rPr>
                        <a:t> vs Investment</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89503">
                <a:tc>
                  <a:txBody>
                    <a:bodyPr/>
                    <a:lstStyle/>
                    <a:p>
                      <a:pPr>
                        <a:lnSpc>
                          <a:spcPct val="115000"/>
                        </a:lnSpc>
                        <a:spcAft>
                          <a:spcPts val="0"/>
                        </a:spcAft>
                      </a:pPr>
                      <a:r>
                        <a:rPr lang="fr-FR" sz="1600" dirty="0" err="1">
                          <a:effectLst/>
                        </a:rPr>
                        <a:t>Intercept</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2.7670***</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0.9337</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1.8333***</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56890">
                <a:tc>
                  <a:txBody>
                    <a:bodyPr/>
                    <a:lstStyle/>
                    <a:p>
                      <a:pPr>
                        <a:lnSpc>
                          <a:spcPct val="115000"/>
                        </a:lnSpc>
                        <a:spcAft>
                          <a:spcPts val="0"/>
                        </a:spcAft>
                      </a:pPr>
                      <a:r>
                        <a:rPr lang="en-US" sz="1600">
                          <a:effectLst/>
                        </a:rPr>
                        <a:t>age55</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-1.1619**</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-0.6792</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-0.4827</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6890">
                <a:tc>
                  <a:txBody>
                    <a:bodyPr/>
                    <a:lstStyle/>
                    <a:p>
                      <a:pPr>
                        <a:lnSpc>
                          <a:spcPct val="115000"/>
                        </a:lnSpc>
                        <a:spcAft>
                          <a:spcPts val="0"/>
                        </a:spcAft>
                      </a:pPr>
                      <a:r>
                        <a:rPr lang="en-US" sz="1600">
                          <a:effectLst/>
                        </a:rPr>
                        <a:t>dipsup</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-0.8706*</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0.1993</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-1.0699***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6890">
                <a:tc>
                  <a:txBody>
                    <a:bodyPr/>
                    <a:lstStyle/>
                    <a:p>
                      <a:pPr>
                        <a:lnSpc>
                          <a:spcPct val="115000"/>
                        </a:lnSpc>
                        <a:spcAft>
                          <a:spcPts val="0"/>
                        </a:spcAft>
                      </a:pPr>
                      <a:r>
                        <a:rPr lang="en-US" sz="1600">
                          <a:effectLst/>
                        </a:rPr>
                        <a:t>prev</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-0.7998*</a:t>
                      </a:r>
                      <a:endParaRPr lang="en-US" sz="16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-0.2810</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-0.5188</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56890">
                <a:tc>
                  <a:txBody>
                    <a:bodyPr/>
                    <a:lstStyle/>
                    <a:p>
                      <a:pPr>
                        <a:lnSpc>
                          <a:spcPct val="115000"/>
                        </a:lnSpc>
                        <a:spcAft>
                          <a:spcPts val="0"/>
                        </a:spcAft>
                      </a:pPr>
                      <a:r>
                        <a:rPr lang="en-US" sz="1600">
                          <a:effectLst/>
                        </a:rPr>
                        <a:t>averse</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0.3492</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0.1418</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0.2073</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656890">
                <a:tc>
                  <a:txBody>
                    <a:bodyPr/>
                    <a:lstStyle/>
                    <a:p>
                      <a:pPr>
                        <a:lnSpc>
                          <a:spcPct val="115000"/>
                        </a:lnSpc>
                        <a:spcAft>
                          <a:spcPts val="0"/>
                        </a:spcAft>
                      </a:pPr>
                      <a:r>
                        <a:rPr lang="en-US" sz="1600">
                          <a:effectLst/>
                        </a:rPr>
                        <a:t>femme</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-0.3310</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a:effectLst/>
                        </a:rPr>
                        <a:t>-0.2480</a:t>
                      </a:r>
                      <a:endParaRPr lang="en-US" sz="16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600" dirty="0">
                          <a:effectLst/>
                        </a:rPr>
                        <a:t>-0.0830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9214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interpretation of odds</a:t>
            </a:r>
            <a:endParaRPr lang="fr-FR" sz="2800" dirty="0"/>
          </a:p>
        </p:txBody>
      </p:sp>
      <p:sp>
        <p:nvSpPr>
          <p:cNvPr id="3" name="Espace réservé du contenu 2"/>
          <p:cNvSpPr>
            <a:spLocks noGrp="1"/>
          </p:cNvSpPr>
          <p:nvPr>
            <p:ph idx="1"/>
          </p:nvPr>
        </p:nvSpPr>
        <p:spPr>
          <a:xfrm>
            <a:off x="35496" y="514819"/>
            <a:ext cx="9108504" cy="9000000"/>
          </a:xfrm>
        </p:spPr>
        <p:txBody>
          <a:bodyPr>
            <a:normAutofit/>
          </a:bodyPr>
          <a:lstStyle/>
          <a:p>
            <a:pPr algn="just"/>
            <a:r>
              <a:rPr lang="en-US" sz="1800" dirty="0"/>
              <a:t>It remains simpler, as for the logit model, to interpret the results just as  odds ratio, except that they describe conditional odds. </a:t>
            </a:r>
          </a:p>
          <a:p>
            <a:pPr algn="just"/>
            <a:endParaRPr lang="en-US" sz="1800" dirty="0"/>
          </a:p>
          <a:p>
            <a:pPr algn="just"/>
            <a:r>
              <a:rPr lang="en-US" sz="1800" dirty="0"/>
              <a:t>For example, in the estimated model with category 3 as the reference one, the estimated odds ratio for the variable age55 is 0,313. That means that the odds that an individual older than 55 years possesses a dependency insurance contract and has privately invested rather than possess only an insurance contract is about 3,2 (inverse of 0,313) times the odds for people less than 55, conditional on not having only Private investments and savings. </a:t>
            </a:r>
          </a:p>
          <a:p>
            <a:pPr algn="just"/>
            <a:endParaRPr lang="en-US" sz="1800" dirty="0"/>
          </a:p>
          <a:p>
            <a:pPr algn="just"/>
            <a:r>
              <a:rPr lang="en-US" sz="1800" dirty="0"/>
              <a:t>Identically, we can infer from the results that far-sighted head of households have an odds of using both plans of prevention rather than only an insurance contract that is about 2,2 the odds (inverse of 0,449) for the non foresighted household, conditional on not having only Private investments and savings.  However this effect is here not significant at 5%.</a:t>
            </a:r>
          </a:p>
          <a:p>
            <a:pPr algn="just"/>
            <a:endParaRPr lang="en-US" sz="1800" dirty="0"/>
          </a:p>
          <a:p>
            <a:pPr algn="just"/>
            <a:r>
              <a:rPr lang="en-US" sz="1800" dirty="0"/>
              <a:t>We can state the same result saying that the foresighted households have an odds of possessing only a dependency insurance contract rather than the two prevention plans that is a little bit less than half the odds (0,449) for the non foresighted households.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529161"/>
            <a:ext cx="1403648" cy="65767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284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83920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710879158"/>
              </p:ext>
            </p:extLst>
          </p:nvPr>
        </p:nvGraphicFramePr>
        <p:xfrm>
          <a:off x="683568" y="1124744"/>
          <a:ext cx="7909450" cy="4461303"/>
        </p:xfrm>
        <a:graphic>
          <a:graphicData uri="http://schemas.openxmlformats.org/drawingml/2006/table">
            <a:tbl>
              <a:tblPr/>
              <a:tblGrid>
                <a:gridCol w="1581890">
                  <a:extLst>
                    <a:ext uri="{9D8B030D-6E8A-4147-A177-3AD203B41FA5}">
                      <a16:colId xmlns:a16="http://schemas.microsoft.com/office/drawing/2014/main" val="20000"/>
                    </a:ext>
                  </a:extLst>
                </a:gridCol>
                <a:gridCol w="1581890">
                  <a:extLst>
                    <a:ext uri="{9D8B030D-6E8A-4147-A177-3AD203B41FA5}">
                      <a16:colId xmlns:a16="http://schemas.microsoft.com/office/drawing/2014/main" val="20001"/>
                    </a:ext>
                  </a:extLst>
                </a:gridCol>
                <a:gridCol w="1581890">
                  <a:extLst>
                    <a:ext uri="{9D8B030D-6E8A-4147-A177-3AD203B41FA5}">
                      <a16:colId xmlns:a16="http://schemas.microsoft.com/office/drawing/2014/main" val="20002"/>
                    </a:ext>
                  </a:extLst>
                </a:gridCol>
                <a:gridCol w="1581890">
                  <a:extLst>
                    <a:ext uri="{9D8B030D-6E8A-4147-A177-3AD203B41FA5}">
                      <a16:colId xmlns:a16="http://schemas.microsoft.com/office/drawing/2014/main" val="20003"/>
                    </a:ext>
                  </a:extLst>
                </a:gridCol>
                <a:gridCol w="1581890">
                  <a:extLst>
                    <a:ext uri="{9D8B030D-6E8A-4147-A177-3AD203B41FA5}">
                      <a16:colId xmlns:a16="http://schemas.microsoft.com/office/drawing/2014/main" val="20004"/>
                    </a:ext>
                  </a:extLst>
                </a:gridCol>
              </a:tblGrid>
              <a:tr h="347596">
                <a:tc gridSpan="5">
                  <a:txBody>
                    <a:bodyPr/>
                    <a:lstStyle/>
                    <a:p>
                      <a:pPr fontAlgn="t"/>
                      <a:r>
                        <a:rPr lang="fr-FR" sz="1700" b="0" i="0" dirty="0" err="1">
                          <a:solidFill>
                            <a:srgbClr val="000000"/>
                          </a:solidFill>
                          <a:effectLst/>
                          <a:latin typeface="Arial"/>
                        </a:rPr>
                        <a:t>Odds</a:t>
                      </a:r>
                      <a:r>
                        <a:rPr lang="fr-FR" sz="1700" b="0" i="0" dirty="0">
                          <a:solidFill>
                            <a:srgbClr val="000000"/>
                          </a:solidFill>
                          <a:effectLst/>
                          <a:latin typeface="Arial"/>
                        </a:rPr>
                        <a:t> Ratio </a:t>
                      </a:r>
                      <a:r>
                        <a:rPr lang="fr-FR" sz="1700" b="0" i="0" dirty="0" err="1">
                          <a:solidFill>
                            <a:srgbClr val="000000"/>
                          </a:solidFill>
                          <a:effectLst/>
                          <a:latin typeface="Arial"/>
                        </a:rPr>
                        <a:t>Estimates</a:t>
                      </a:r>
                      <a:endParaRPr lang="fr-FR"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4439">
                <a:tc>
                  <a:txBody>
                    <a:bodyPr/>
                    <a:lstStyle/>
                    <a:p>
                      <a:pPr fontAlgn="t"/>
                      <a:r>
                        <a:rPr lang="en-US" sz="1700" b="0" i="0" dirty="0">
                          <a:solidFill>
                            <a:srgbClr val="000000"/>
                          </a:solidFill>
                          <a:effectLst/>
                          <a:latin typeface="Arial"/>
                        </a:rPr>
                        <a:t>Effect</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err="1">
                          <a:solidFill>
                            <a:srgbClr val="000000"/>
                          </a:solidFill>
                          <a:effectLst/>
                          <a:latin typeface="Arial"/>
                        </a:rPr>
                        <a:t>dependance</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Point estimate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700" b="0" i="0" dirty="0">
                          <a:solidFill>
                            <a:srgbClr val="000000"/>
                          </a:solidFill>
                          <a:effectLst/>
                          <a:latin typeface="Arial"/>
                        </a:rPr>
                        <a:t>95% Wald Confiance </a:t>
                      </a:r>
                      <a:r>
                        <a:rPr lang="fr-FR" sz="1700" b="0" i="0" dirty="0" err="1">
                          <a:solidFill>
                            <a:srgbClr val="000000"/>
                          </a:solidFill>
                          <a:effectLst/>
                          <a:latin typeface="Arial"/>
                        </a:rPr>
                        <a:t>Limits</a:t>
                      </a:r>
                      <a:endParaRPr lang="fr-FR"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347596">
                <a:tc>
                  <a:txBody>
                    <a:bodyPr/>
                    <a:lstStyle/>
                    <a:p>
                      <a:pPr fontAlgn="t"/>
                      <a:r>
                        <a:rPr lang="en-US" sz="1700" b="0" i="0" dirty="0">
                          <a:solidFill>
                            <a:srgbClr val="000000"/>
                          </a:solidFill>
                          <a:effectLst/>
                          <a:latin typeface="Arial"/>
                        </a:rPr>
                        <a:t>age55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0.313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0.101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0.968</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47596">
                <a:tc>
                  <a:txBody>
                    <a:bodyPr/>
                    <a:lstStyle/>
                    <a:p>
                      <a:pPr fontAlgn="t"/>
                      <a:r>
                        <a:rPr lang="en-US" sz="1700" b="0" i="0">
                          <a:solidFill>
                            <a:srgbClr val="000000"/>
                          </a:solidFill>
                          <a:effectLst/>
                          <a:latin typeface="Arial"/>
                        </a:rPr>
                        <a:t>age55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0.507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0.147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1.755</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47596">
                <a:tc>
                  <a:txBody>
                    <a:bodyPr/>
                    <a:lstStyle/>
                    <a:p>
                      <a:pPr fontAlgn="t"/>
                      <a:r>
                        <a:rPr lang="en-US" sz="1700" b="0" i="0" dirty="0" err="1">
                          <a:solidFill>
                            <a:srgbClr val="000000"/>
                          </a:solidFill>
                          <a:effectLst/>
                          <a:latin typeface="Arial"/>
                        </a:rPr>
                        <a:t>dipsup</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0.419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0.173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1.014</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47596">
                <a:tc>
                  <a:txBody>
                    <a:bodyPr/>
                    <a:lstStyle/>
                    <a:p>
                      <a:pPr fontAlgn="t"/>
                      <a:r>
                        <a:rPr lang="en-US" sz="1700" b="0" i="0">
                          <a:solidFill>
                            <a:srgbClr val="000000"/>
                          </a:solidFill>
                          <a:effectLst/>
                          <a:latin typeface="Arial"/>
                        </a:rPr>
                        <a:t>dipsup</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1.221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0.466</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3.197</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347596">
                <a:tc>
                  <a:txBody>
                    <a:bodyPr/>
                    <a:lstStyle/>
                    <a:p>
                      <a:pPr fontAlgn="t"/>
                      <a:r>
                        <a:rPr lang="en-US" sz="1700" b="0" i="0">
                          <a:solidFill>
                            <a:srgbClr val="000000"/>
                          </a:solidFill>
                          <a:effectLst/>
                          <a:latin typeface="Arial"/>
                        </a:rPr>
                        <a:t>prev</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0.449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0.187</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1.078</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347596">
                <a:tc>
                  <a:txBody>
                    <a:bodyPr/>
                    <a:lstStyle/>
                    <a:p>
                      <a:pPr fontAlgn="t"/>
                      <a:r>
                        <a:rPr lang="en-US" sz="1700" b="0" i="0">
                          <a:solidFill>
                            <a:srgbClr val="000000"/>
                          </a:solidFill>
                          <a:effectLst/>
                          <a:latin typeface="Arial"/>
                        </a:rPr>
                        <a:t>prev</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0.755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0.281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2.030</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347596">
                <a:tc>
                  <a:txBody>
                    <a:bodyPr/>
                    <a:lstStyle/>
                    <a:p>
                      <a:pPr fontAlgn="t"/>
                      <a:r>
                        <a:rPr lang="en-US" sz="1700" b="0" i="0">
                          <a:solidFill>
                            <a:srgbClr val="000000"/>
                          </a:solidFill>
                          <a:effectLst/>
                          <a:latin typeface="Arial"/>
                        </a:rPr>
                        <a:t>averse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1.418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0.603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3.336</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347596">
                <a:tc>
                  <a:txBody>
                    <a:bodyPr/>
                    <a:lstStyle/>
                    <a:p>
                      <a:pPr fontAlgn="t"/>
                      <a:r>
                        <a:rPr lang="en-US" sz="1700" b="0" i="0">
                          <a:solidFill>
                            <a:srgbClr val="000000"/>
                          </a:solidFill>
                          <a:effectLst/>
                          <a:latin typeface="Arial"/>
                        </a:rPr>
                        <a:t>averse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1.152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0.428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3.104</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347596">
                <a:tc>
                  <a:txBody>
                    <a:bodyPr/>
                    <a:lstStyle/>
                    <a:p>
                      <a:pPr fontAlgn="t"/>
                      <a:r>
                        <a:rPr lang="en-US" sz="1700" b="0" i="0">
                          <a:solidFill>
                            <a:srgbClr val="000000"/>
                          </a:solidFill>
                          <a:effectLst/>
                          <a:latin typeface="Arial"/>
                        </a:rPr>
                        <a:t>femme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0.718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a:rPr>
                        <a:t>0.329</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1.567</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347596">
                <a:tc>
                  <a:txBody>
                    <a:bodyPr/>
                    <a:lstStyle/>
                    <a:p>
                      <a:pPr fontAlgn="t"/>
                      <a:r>
                        <a:rPr lang="en-US" sz="1700" b="0" i="0">
                          <a:solidFill>
                            <a:srgbClr val="000000"/>
                          </a:solidFill>
                          <a:effectLst/>
                          <a:latin typeface="Arial"/>
                        </a:rPr>
                        <a:t>femme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a:solidFill>
                            <a:srgbClr val="000000"/>
                          </a:solidFill>
                          <a:effectLst/>
                          <a:latin typeface="Arial"/>
                        </a:rPr>
                        <a:t>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a:solidFill>
                            <a:srgbClr val="000000"/>
                          </a:solidFill>
                          <a:effectLst/>
                          <a:latin typeface="Arial"/>
                        </a:rPr>
                        <a:t>0.780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a:solidFill>
                            <a:srgbClr val="000000"/>
                          </a:solidFill>
                          <a:effectLst/>
                          <a:latin typeface="Arial"/>
                        </a:rPr>
                        <a:t>0.318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1.914</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9849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747305492"/>
              </p:ext>
            </p:extLst>
          </p:nvPr>
        </p:nvGraphicFramePr>
        <p:xfrm>
          <a:off x="683568" y="1124744"/>
          <a:ext cx="7909450" cy="4298328"/>
        </p:xfrm>
        <a:graphic>
          <a:graphicData uri="http://schemas.openxmlformats.org/drawingml/2006/table">
            <a:tbl>
              <a:tblPr/>
              <a:tblGrid>
                <a:gridCol w="1581890">
                  <a:extLst>
                    <a:ext uri="{9D8B030D-6E8A-4147-A177-3AD203B41FA5}">
                      <a16:colId xmlns:a16="http://schemas.microsoft.com/office/drawing/2014/main" val="20000"/>
                    </a:ext>
                  </a:extLst>
                </a:gridCol>
                <a:gridCol w="1581890">
                  <a:extLst>
                    <a:ext uri="{9D8B030D-6E8A-4147-A177-3AD203B41FA5}">
                      <a16:colId xmlns:a16="http://schemas.microsoft.com/office/drawing/2014/main" val="20001"/>
                    </a:ext>
                  </a:extLst>
                </a:gridCol>
                <a:gridCol w="1581890">
                  <a:extLst>
                    <a:ext uri="{9D8B030D-6E8A-4147-A177-3AD203B41FA5}">
                      <a16:colId xmlns:a16="http://schemas.microsoft.com/office/drawing/2014/main" val="20002"/>
                    </a:ext>
                  </a:extLst>
                </a:gridCol>
                <a:gridCol w="1581890">
                  <a:extLst>
                    <a:ext uri="{9D8B030D-6E8A-4147-A177-3AD203B41FA5}">
                      <a16:colId xmlns:a16="http://schemas.microsoft.com/office/drawing/2014/main" val="20003"/>
                    </a:ext>
                  </a:extLst>
                </a:gridCol>
                <a:gridCol w="1581890">
                  <a:extLst>
                    <a:ext uri="{9D8B030D-6E8A-4147-A177-3AD203B41FA5}">
                      <a16:colId xmlns:a16="http://schemas.microsoft.com/office/drawing/2014/main" val="20004"/>
                    </a:ext>
                  </a:extLst>
                </a:gridCol>
              </a:tblGrid>
              <a:tr h="347596">
                <a:tc gridSpan="5">
                  <a:txBody>
                    <a:bodyPr/>
                    <a:lstStyle/>
                    <a:p>
                      <a:pPr fontAlgn="t"/>
                      <a:r>
                        <a:rPr lang="fr-FR" sz="1700" b="0" i="0" dirty="0" err="1">
                          <a:solidFill>
                            <a:srgbClr val="000000"/>
                          </a:solidFill>
                          <a:effectLst/>
                          <a:latin typeface="Arial"/>
                        </a:rPr>
                        <a:t>Odds</a:t>
                      </a:r>
                      <a:r>
                        <a:rPr lang="fr-FR" sz="1700" b="0" i="0" dirty="0">
                          <a:solidFill>
                            <a:srgbClr val="000000"/>
                          </a:solidFill>
                          <a:effectLst/>
                          <a:latin typeface="Arial"/>
                        </a:rPr>
                        <a:t> Ratio </a:t>
                      </a:r>
                      <a:r>
                        <a:rPr lang="fr-FR" sz="1700" b="0" i="0" dirty="0" err="1">
                          <a:solidFill>
                            <a:srgbClr val="000000"/>
                          </a:solidFill>
                          <a:effectLst/>
                          <a:latin typeface="Arial"/>
                        </a:rPr>
                        <a:t>Estimates</a:t>
                      </a:r>
                      <a:endParaRPr lang="fr-FR"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1464">
                <a:tc>
                  <a:txBody>
                    <a:bodyPr/>
                    <a:lstStyle/>
                    <a:p>
                      <a:pPr fontAlgn="t"/>
                      <a:r>
                        <a:rPr lang="en-US" sz="1700" b="0" i="0" dirty="0">
                          <a:solidFill>
                            <a:srgbClr val="000000"/>
                          </a:solidFill>
                          <a:effectLst/>
                          <a:latin typeface="Arial"/>
                        </a:rPr>
                        <a:t>Effect</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err="1">
                          <a:solidFill>
                            <a:srgbClr val="000000"/>
                          </a:solidFill>
                          <a:effectLst/>
                          <a:latin typeface="Arial"/>
                        </a:rPr>
                        <a:t>dependance</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Point estimate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fr-FR" sz="1700" b="0" i="0" dirty="0">
                          <a:solidFill>
                            <a:srgbClr val="000000"/>
                          </a:solidFill>
                          <a:effectLst/>
                          <a:latin typeface="Arial"/>
                        </a:rPr>
                        <a:t>95% Wald Confiance </a:t>
                      </a:r>
                      <a:r>
                        <a:rPr lang="fr-FR" sz="1700" b="0" i="0" dirty="0" err="1">
                          <a:solidFill>
                            <a:srgbClr val="000000"/>
                          </a:solidFill>
                          <a:effectLst/>
                          <a:latin typeface="Arial"/>
                        </a:rPr>
                        <a:t>Limits</a:t>
                      </a:r>
                      <a:endParaRPr lang="fr-FR"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10001"/>
                  </a:ext>
                </a:extLst>
              </a:tr>
              <a:tr h="347596">
                <a:tc>
                  <a:txBody>
                    <a:bodyPr/>
                    <a:lstStyle/>
                    <a:p>
                      <a:pPr fontAlgn="t"/>
                      <a:r>
                        <a:rPr lang="en-US" sz="1700" b="0" i="0" dirty="0">
                          <a:solidFill>
                            <a:srgbClr val="000000"/>
                          </a:solidFill>
                          <a:effectLst/>
                          <a:latin typeface="Arial"/>
                        </a:rPr>
                        <a:t>age55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0.617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0.258</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1.479</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347596">
                <a:tc>
                  <a:txBody>
                    <a:bodyPr/>
                    <a:lstStyle/>
                    <a:p>
                      <a:pPr fontAlgn="t"/>
                      <a:r>
                        <a:rPr lang="en-US" sz="1700" b="0" i="0">
                          <a:solidFill>
                            <a:srgbClr val="000000"/>
                          </a:solidFill>
                          <a:effectLst/>
                          <a:latin typeface="Arial"/>
                        </a:rPr>
                        <a:t>age55</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1.972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0.570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6.826</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347596">
                <a:tc>
                  <a:txBody>
                    <a:bodyPr/>
                    <a:lstStyle/>
                    <a:p>
                      <a:pPr fontAlgn="t"/>
                      <a:r>
                        <a:rPr lang="en-US" sz="1700" b="0" i="0" dirty="0" err="1">
                          <a:solidFill>
                            <a:srgbClr val="000000"/>
                          </a:solidFill>
                          <a:effectLst/>
                          <a:latin typeface="Arial"/>
                        </a:rPr>
                        <a:t>dipsup</a:t>
                      </a:r>
                      <a:endParaRPr lang="en-US" sz="1700" b="0" i="0" dirty="0">
                        <a:solidFill>
                          <a:srgbClr val="000000"/>
                        </a:solidFill>
                        <a:effectLst/>
                        <a:latin typeface="Arial"/>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0.343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0.156</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0.753</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347596">
                <a:tc>
                  <a:txBody>
                    <a:bodyPr/>
                    <a:lstStyle/>
                    <a:p>
                      <a:pPr fontAlgn="t"/>
                      <a:r>
                        <a:rPr lang="en-US" sz="1700" b="0" i="0">
                          <a:solidFill>
                            <a:srgbClr val="000000"/>
                          </a:solidFill>
                          <a:effectLst/>
                          <a:latin typeface="Arial"/>
                        </a:rPr>
                        <a:t>dipsup</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0.819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0.313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2.146</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347596">
                <a:tc>
                  <a:txBody>
                    <a:bodyPr/>
                    <a:lstStyle/>
                    <a:p>
                      <a:pPr fontAlgn="t"/>
                      <a:r>
                        <a:rPr lang="en-US" sz="1700" b="0" i="0">
                          <a:solidFill>
                            <a:srgbClr val="000000"/>
                          </a:solidFill>
                          <a:effectLst/>
                          <a:latin typeface="Arial"/>
                        </a:rPr>
                        <a:t>prev</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0.595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0.262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1.354</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347596">
                <a:tc>
                  <a:txBody>
                    <a:bodyPr/>
                    <a:lstStyle/>
                    <a:p>
                      <a:pPr fontAlgn="t"/>
                      <a:r>
                        <a:rPr lang="en-US" sz="1700" b="0" i="0">
                          <a:solidFill>
                            <a:srgbClr val="000000"/>
                          </a:solidFill>
                          <a:effectLst/>
                          <a:latin typeface="Arial"/>
                        </a:rPr>
                        <a:t>prev</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1.324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0.493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3.560</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347596">
                <a:tc>
                  <a:txBody>
                    <a:bodyPr/>
                    <a:lstStyle/>
                    <a:p>
                      <a:pPr fontAlgn="t"/>
                      <a:r>
                        <a:rPr lang="en-US" sz="1700" b="0" i="0">
                          <a:solidFill>
                            <a:srgbClr val="000000"/>
                          </a:solidFill>
                          <a:effectLst/>
                          <a:latin typeface="Arial"/>
                        </a:rPr>
                        <a:t>averse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1.230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0.571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2.650</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347596">
                <a:tc>
                  <a:txBody>
                    <a:bodyPr/>
                    <a:lstStyle/>
                    <a:p>
                      <a:pPr fontAlgn="t"/>
                      <a:r>
                        <a:rPr lang="en-US" sz="1700" b="0" i="0">
                          <a:solidFill>
                            <a:srgbClr val="000000"/>
                          </a:solidFill>
                          <a:effectLst/>
                          <a:latin typeface="Arial"/>
                        </a:rPr>
                        <a:t>averse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0.868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0.322</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2.337</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347596">
                <a:tc>
                  <a:txBody>
                    <a:bodyPr/>
                    <a:lstStyle/>
                    <a:p>
                      <a:pPr fontAlgn="t"/>
                      <a:r>
                        <a:rPr lang="en-US" sz="1700" b="0" i="0">
                          <a:solidFill>
                            <a:srgbClr val="000000"/>
                          </a:solidFill>
                          <a:effectLst/>
                          <a:latin typeface="Arial"/>
                        </a:rPr>
                        <a:t>femme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  0.920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0.460</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dirty="0">
                          <a:solidFill>
                            <a:srgbClr val="000000"/>
                          </a:solidFill>
                          <a:effectLst/>
                          <a:latin typeface="Arial"/>
                        </a:rPr>
                        <a:t>1.840</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10"/>
                  </a:ext>
                </a:extLst>
              </a:tr>
              <a:tr h="347596">
                <a:tc>
                  <a:txBody>
                    <a:bodyPr/>
                    <a:lstStyle/>
                    <a:p>
                      <a:pPr fontAlgn="t"/>
                      <a:r>
                        <a:rPr lang="en-US" sz="1700" b="0" i="0">
                          <a:solidFill>
                            <a:srgbClr val="000000"/>
                          </a:solidFill>
                          <a:effectLst/>
                          <a:latin typeface="Arial"/>
                        </a:rPr>
                        <a:t>femme</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  1.281  </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0.523</a:t>
                      </a: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a:rPr>
                        <a:t>3.143</a:t>
                      </a:r>
                    </a:p>
                  </a:txBody>
                  <a:tcPr marL="45772" marR="45772" marT="45772" marB="457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5691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tests of equality</a:t>
            </a:r>
            <a:endParaRPr lang="fr-FR" sz="2800" dirty="0"/>
          </a:p>
        </p:txBody>
      </p:sp>
      <p:sp>
        <p:nvSpPr>
          <p:cNvPr id="3" name="Espace réservé du contenu 2"/>
          <p:cNvSpPr>
            <a:spLocks noGrp="1"/>
          </p:cNvSpPr>
          <p:nvPr>
            <p:ph idx="1"/>
          </p:nvPr>
        </p:nvSpPr>
        <p:spPr>
          <a:xfrm>
            <a:off x="35496" y="514819"/>
            <a:ext cx="9108504" cy="9000000"/>
          </a:xfrm>
        </p:spPr>
        <p:txBody>
          <a:bodyPr>
            <a:normAutofit/>
          </a:bodyPr>
          <a:lstStyle/>
          <a:p>
            <a:pPr algn="just">
              <a:lnSpc>
                <a:spcPct val="110000"/>
              </a:lnSpc>
              <a:spcAft>
                <a:spcPts val="600"/>
              </a:spcAft>
            </a:pPr>
            <a:r>
              <a:rPr lang="en-US" sz="1800" dirty="0"/>
              <a:t>With the TEST instruction, it is possible to perform linear test of equality between estimated coefficient just like in the logit model, with the possibility to differentiate the estimated coefficients by equation or chosen category. </a:t>
            </a:r>
          </a:p>
          <a:p>
            <a:pPr algn="just">
              <a:lnSpc>
                <a:spcPct val="110000"/>
              </a:lnSpc>
              <a:spcAft>
                <a:spcPts val="600"/>
              </a:spcAft>
            </a:pPr>
            <a:r>
              <a:rPr lang="en-US" sz="1800" dirty="0"/>
              <a:t>For example, one can test, within the same category of households, if the coefficients associated with foresight and risk aversion are equal. </a:t>
            </a:r>
          </a:p>
          <a:p>
            <a:pPr algn="just">
              <a:lnSpc>
                <a:spcPct val="110000"/>
              </a:lnSpc>
              <a:spcAft>
                <a:spcPts val="600"/>
              </a:spcAft>
            </a:pPr>
            <a:r>
              <a:rPr lang="en-US" sz="1800" dirty="0"/>
              <a:t>Further, we can also test the null hypothesis that the estimated coefficients associated with the variables age55, </a:t>
            </a:r>
            <a:r>
              <a:rPr lang="en-US" sz="1800" dirty="0" err="1"/>
              <a:t>dipsup</a:t>
            </a:r>
            <a:r>
              <a:rPr lang="en-US" sz="1800" dirty="0"/>
              <a:t> and </a:t>
            </a:r>
            <a:r>
              <a:rPr lang="en-US" sz="1800" dirty="0" err="1"/>
              <a:t>prev</a:t>
            </a:r>
            <a:r>
              <a:rPr lang="en-US" sz="1800" dirty="0"/>
              <a:t> are simultaneously equal in the two columns 1 and 2, or put differently if these variables have the same effect on the probability to chose category 1 and 2. </a:t>
            </a:r>
          </a:p>
          <a:p>
            <a:pPr algn="just">
              <a:lnSpc>
                <a:spcPct val="110000"/>
              </a:lnSpc>
              <a:spcAft>
                <a:spcPts val="600"/>
              </a:spcAft>
            </a:pPr>
            <a:r>
              <a:rPr lang="en-US" sz="1800" dirty="0"/>
              <a:t>Finally, we can test the null hypothesis that all the coefficients measuring the effects on the probability to chose one category are identical to the corresponding coefficients measuring the effects on the probability to chose another category, with an identical reference category. </a:t>
            </a:r>
          </a:p>
          <a:p>
            <a:pPr algn="just">
              <a:lnSpc>
                <a:spcPct val="110000"/>
              </a:lnSpc>
              <a:spcAft>
                <a:spcPts val="600"/>
              </a:spcAft>
            </a:pPr>
            <a:r>
              <a:rPr lang="en-US" sz="1800" dirty="0"/>
              <a:t>To perform this test, we should identify the coefficient associated with a given variable for one category. Hence this is done by using the variable name adding _1 if it measures the effect on the choice by category denoted as 1. In our program, we add suffixes 1 and 2 for the categories of the variable « dependence » 1 and 2.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2294" y="-129998"/>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8915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tests of equality</a:t>
            </a:r>
            <a:r>
              <a:rPr lang="fr-FR" sz="2800" dirty="0"/>
              <a:t> (2)</a:t>
            </a:r>
          </a:p>
        </p:txBody>
      </p:sp>
      <p:sp>
        <p:nvSpPr>
          <p:cNvPr id="3" name="Espace réservé du contenu 2"/>
          <p:cNvSpPr>
            <a:spLocks noGrp="1"/>
          </p:cNvSpPr>
          <p:nvPr>
            <p:ph idx="1"/>
          </p:nvPr>
        </p:nvSpPr>
        <p:spPr>
          <a:xfrm>
            <a:off x="35496" y="514819"/>
            <a:ext cx="9108504" cy="9000000"/>
          </a:xfrm>
        </p:spPr>
        <p:txBody>
          <a:bodyPr>
            <a:normAutofit/>
          </a:bodyPr>
          <a:lstStyle/>
          <a:p>
            <a:pPr algn="just"/>
            <a:r>
              <a:rPr lang="en-US" sz="1800" dirty="0"/>
              <a:t>The first test reveals that the effects of variables </a:t>
            </a:r>
            <a:r>
              <a:rPr lang="en-US" sz="1800" dirty="0" err="1"/>
              <a:t>prev</a:t>
            </a:r>
            <a:r>
              <a:rPr lang="en-US" sz="1800" dirty="0"/>
              <a:t> and averse on the probability to buy a dependency insurance contract rather that such a contract and to privately invest are not significantly different.</a:t>
            </a:r>
          </a:p>
          <a:p>
            <a:pPr marL="0" indent="0" algn="just">
              <a:spcBef>
                <a:spcPts val="0"/>
              </a:spcBef>
              <a:buNone/>
            </a:pPr>
            <a:r>
              <a:rPr lang="fr-FR" sz="1800" dirty="0"/>
              <a:t>                                                                Chi-2</a:t>
            </a:r>
          </a:p>
          <a:p>
            <a:pPr marL="0" indent="0">
              <a:spcBef>
                <a:spcPts val="0"/>
              </a:spcBef>
              <a:buNone/>
            </a:pPr>
            <a:r>
              <a:rPr lang="fr-FR" sz="1800" dirty="0"/>
              <a:t>                                         Libellé        de Wald     DDL    Pr &gt; Chi-2</a:t>
            </a:r>
          </a:p>
          <a:p>
            <a:pPr marL="0" indent="0">
              <a:spcBef>
                <a:spcPts val="0"/>
              </a:spcBef>
              <a:buNone/>
            </a:pPr>
            <a:r>
              <a:rPr lang="en-US" sz="1800" dirty="0"/>
              <a:t>                                         Test 1              2.5092       1        0.1132</a:t>
            </a:r>
          </a:p>
          <a:p>
            <a:pPr marL="0" indent="0">
              <a:buNone/>
            </a:pPr>
            <a:endParaRPr lang="en-US" sz="1800" dirty="0"/>
          </a:p>
          <a:p>
            <a:pPr algn="just"/>
            <a:r>
              <a:rPr lang="en-US" sz="1800" dirty="0"/>
              <a:t>The third and fourth TEST instructions evaluate if all pairs of coefficients are equal when considering the choice of category 1 or 2, vs 3 as reference, or the choice of category 2 or 3 vs 1 as reference.</a:t>
            </a:r>
          </a:p>
          <a:p>
            <a:pPr algn="just"/>
            <a:endParaRPr lang="en-US" sz="1800" dirty="0"/>
          </a:p>
          <a:p>
            <a:pPr algn="just"/>
            <a:r>
              <a:rPr lang="en-US" sz="1800" dirty="0"/>
              <a:t>For the first question, the test concludes that the estimated </a:t>
            </a:r>
            <a:r>
              <a:rPr lang="en-US" sz="1800" dirty="0" err="1"/>
              <a:t>coeff</a:t>
            </a:r>
            <a:r>
              <a:rPr lang="en-US" sz="1800" dirty="0"/>
              <a:t> in category 1 and 2 are not the same, or different: </a:t>
            </a:r>
          </a:p>
          <a:p>
            <a:pPr marL="0" indent="0" algn="just">
              <a:spcBef>
                <a:spcPts val="0"/>
              </a:spcBef>
              <a:buNone/>
            </a:pPr>
            <a:r>
              <a:rPr lang="en-US" sz="1800" dirty="0"/>
              <a:t>				      Chi-2</a:t>
            </a:r>
          </a:p>
          <a:p>
            <a:pPr marL="0" indent="0">
              <a:spcBef>
                <a:spcPts val="0"/>
              </a:spcBef>
              <a:buNone/>
            </a:pPr>
            <a:r>
              <a:rPr lang="en-US" sz="1800" dirty="0"/>
              <a:t>                                         </a:t>
            </a:r>
            <a:r>
              <a:rPr lang="en-US" sz="1800" dirty="0" err="1"/>
              <a:t>Libellé</a:t>
            </a:r>
            <a:r>
              <a:rPr lang="en-US" sz="1800" dirty="0"/>
              <a:t>        de Wald     DDL    </a:t>
            </a:r>
            <a:r>
              <a:rPr lang="en-US" sz="1800" dirty="0" err="1"/>
              <a:t>Pr</a:t>
            </a:r>
            <a:r>
              <a:rPr lang="en-US" sz="1800" dirty="0"/>
              <a:t> &gt; Chi-2</a:t>
            </a:r>
          </a:p>
          <a:p>
            <a:pPr marL="0" indent="0">
              <a:spcBef>
                <a:spcPts val="0"/>
              </a:spcBef>
              <a:buNone/>
            </a:pPr>
            <a:r>
              <a:rPr lang="en-US" sz="1800" dirty="0"/>
              <a:t>                                         Test 1            9.8122         5        0.0807</a:t>
            </a:r>
          </a:p>
          <a:p>
            <a:pPr algn="just"/>
            <a:endParaRPr lang="en-US" sz="1800" dirty="0"/>
          </a:p>
          <a:p>
            <a:pPr algn="just"/>
            <a:endParaRPr lang="fr-FR" sz="1800" dirty="0"/>
          </a:p>
          <a:p>
            <a:pPr algn="just"/>
            <a:endParaRPr lang="fr-FR" sz="1800" dirty="0"/>
          </a:p>
          <a:p>
            <a:pPr marL="0" indent="0">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5530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Multinomial logit Model: tests of equality</a:t>
            </a:r>
            <a:r>
              <a:rPr lang="fr-FR" sz="2800" dirty="0"/>
              <a:t> (3)</a:t>
            </a:r>
          </a:p>
        </p:txBody>
      </p:sp>
      <p:sp>
        <p:nvSpPr>
          <p:cNvPr id="3" name="Espace réservé du contenu 2"/>
          <p:cNvSpPr>
            <a:spLocks noGrp="1"/>
          </p:cNvSpPr>
          <p:nvPr>
            <p:ph idx="1"/>
          </p:nvPr>
        </p:nvSpPr>
        <p:spPr>
          <a:xfrm>
            <a:off x="12592" y="784337"/>
            <a:ext cx="9108504" cy="9000000"/>
          </a:xfrm>
        </p:spPr>
        <p:txBody>
          <a:bodyPr>
            <a:normAutofit/>
          </a:bodyPr>
          <a:lstStyle/>
          <a:p>
            <a:pPr algn="just"/>
            <a:r>
              <a:rPr lang="en-US" sz="1800" dirty="0"/>
              <a:t>For the second, however, there is no apparent difference in the </a:t>
            </a:r>
            <a:r>
              <a:rPr lang="en-US" sz="1800" dirty="0" err="1"/>
              <a:t>behaviour</a:t>
            </a:r>
            <a:r>
              <a:rPr lang="en-US" sz="1800" dirty="0"/>
              <a:t> of households when considering their choices between categories 2 and 3:</a:t>
            </a:r>
          </a:p>
          <a:p>
            <a:pPr marL="0" indent="0">
              <a:spcBef>
                <a:spcPts val="0"/>
              </a:spcBef>
              <a:buNone/>
            </a:pPr>
            <a:r>
              <a:rPr lang="en-US" sz="1800" dirty="0"/>
              <a:t>				       Chi-2</a:t>
            </a:r>
          </a:p>
          <a:p>
            <a:pPr marL="0" indent="0">
              <a:spcBef>
                <a:spcPts val="0"/>
              </a:spcBef>
              <a:buNone/>
            </a:pPr>
            <a:r>
              <a:rPr lang="en-US" sz="1800" dirty="0"/>
              <a:t>                                         </a:t>
            </a:r>
            <a:r>
              <a:rPr lang="en-US" sz="1800" dirty="0" err="1"/>
              <a:t>Libellé</a:t>
            </a:r>
            <a:r>
              <a:rPr lang="en-US" sz="1800" dirty="0"/>
              <a:t>          de Wald     DDL    </a:t>
            </a:r>
            <a:r>
              <a:rPr lang="en-US" sz="1800" dirty="0" err="1"/>
              <a:t>Pr</a:t>
            </a:r>
            <a:r>
              <a:rPr lang="en-US" sz="1800" dirty="0"/>
              <a:t> &gt; Chi-2</a:t>
            </a:r>
          </a:p>
          <a:p>
            <a:pPr marL="0" indent="0">
              <a:spcBef>
                <a:spcPts val="0"/>
              </a:spcBef>
              <a:buNone/>
            </a:pPr>
            <a:r>
              <a:rPr lang="en-US" sz="1800" dirty="0"/>
              <a:t>                                         Test 1              2.3975         5        0.7918</a:t>
            </a:r>
          </a:p>
          <a:p>
            <a:pPr marL="0" indent="0">
              <a:spcBef>
                <a:spcPts val="0"/>
              </a:spcBef>
              <a:buNone/>
            </a:pPr>
            <a:endParaRPr lang="en-US" sz="1800" dirty="0"/>
          </a:p>
          <a:p>
            <a:pPr>
              <a:spcBef>
                <a:spcPts val="0"/>
              </a:spcBef>
            </a:pPr>
            <a:endParaRPr lang="en-US" sz="1800" dirty="0"/>
          </a:p>
          <a:p>
            <a:r>
              <a:rPr lang="en-US" sz="1800" dirty="0"/>
              <a:t>As this test had produced a high </a:t>
            </a:r>
            <a:r>
              <a:rPr lang="en-US" sz="1800" i="1" dirty="0"/>
              <a:t>p</a:t>
            </a:r>
            <a:r>
              <a:rPr lang="en-US" sz="1800" dirty="0"/>
              <a:t>-value, it would suggest that categories 2</a:t>
            </a:r>
          </a:p>
          <a:p>
            <a:pPr marL="354013" indent="0">
              <a:buNone/>
            </a:pPr>
            <a:r>
              <a:rPr lang="en-US" sz="1800" dirty="0"/>
              <a:t>and 3 of Dependence could be combined into a single category.</a:t>
            </a:r>
            <a:endParaRPr lang="fr-FR" sz="1800" dirty="0"/>
          </a:p>
          <a:p>
            <a:pPr algn="just"/>
            <a:endParaRPr lang="fr-FR" sz="1800" dirty="0"/>
          </a:p>
          <a:p>
            <a:pPr marL="0" indent="0">
              <a:buNone/>
            </a:pPr>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12033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global </a:t>
            </a:r>
            <a:r>
              <a:rPr lang="fr-FR" sz="2800" dirty="0" err="1"/>
              <a:t>significance</a:t>
            </a:r>
            <a:endParaRPr lang="fr-FR" sz="2800" dirty="0"/>
          </a:p>
        </p:txBody>
      </p:sp>
      <p:sp>
        <p:nvSpPr>
          <p:cNvPr id="3" name="Espace réservé du contenu 2"/>
          <p:cNvSpPr>
            <a:spLocks noGrp="1"/>
          </p:cNvSpPr>
          <p:nvPr>
            <p:ph idx="1"/>
          </p:nvPr>
        </p:nvSpPr>
        <p:spPr>
          <a:xfrm>
            <a:off x="35496" y="514819"/>
            <a:ext cx="9108504" cy="9000000"/>
          </a:xfrm>
        </p:spPr>
        <p:txBody>
          <a:bodyPr>
            <a:normAutofit/>
          </a:bodyPr>
          <a:lstStyle/>
          <a:p>
            <a:pPr algn="just"/>
            <a:endParaRPr lang="en-US" sz="2000" dirty="0"/>
          </a:p>
          <a:p>
            <a:pPr algn="just">
              <a:lnSpc>
                <a:spcPct val="110000"/>
              </a:lnSpc>
            </a:pPr>
            <a:r>
              <a:rPr lang="en-US" sz="2000" dirty="0"/>
              <a:t>To evaluate if the model fits the data, the best way would be to consider how the model might be wrong or could be improved. </a:t>
            </a:r>
          </a:p>
          <a:p>
            <a:pPr algn="just">
              <a:lnSpc>
                <a:spcPct val="110000"/>
              </a:lnSpc>
            </a:pPr>
            <a:endParaRPr lang="en-US" sz="2000" dirty="0"/>
          </a:p>
          <a:p>
            <a:pPr algn="just">
              <a:lnSpc>
                <a:spcPct val="110000"/>
              </a:lnSpc>
            </a:pPr>
            <a:r>
              <a:rPr lang="en-US" sz="2000" dirty="0"/>
              <a:t>First, it is possible to allow interactions among the predictors in their effects on dependence.</a:t>
            </a:r>
          </a:p>
          <a:p>
            <a:pPr algn="just">
              <a:lnSpc>
                <a:spcPct val="110000"/>
              </a:lnSpc>
            </a:pPr>
            <a:endParaRPr lang="en-US" sz="2000" dirty="0"/>
          </a:p>
          <a:p>
            <a:pPr algn="just">
              <a:lnSpc>
                <a:spcPct val="110000"/>
              </a:lnSpc>
            </a:pPr>
            <a:r>
              <a:rPr lang="en-US" sz="2000" dirty="0"/>
              <a:t>Second, the continuous explanatory variables can be included in the estimated model through a polynomial form. Hence, the marginal effects of a continuous variable on the choice of various categories could be different at different value of the variable.</a:t>
            </a:r>
          </a:p>
          <a:p>
            <a:pPr algn="just">
              <a:lnSpc>
                <a:spcPct val="110000"/>
              </a:lnSpc>
            </a:pPr>
            <a:endParaRPr lang="en-US" sz="2000" dirty="0"/>
          </a:p>
          <a:p>
            <a:pPr algn="just">
              <a:lnSpc>
                <a:spcPct val="110000"/>
              </a:lnSpc>
            </a:pPr>
            <a:r>
              <a:rPr lang="en-US" sz="2000" dirty="0"/>
              <a:t>In a first step, we can use the goodness of fit statistics that are the deviance and Pearson Chi-Square, using the options AGGREGATE and SCALE=NONE. </a:t>
            </a:r>
          </a:p>
          <a:p>
            <a:pPr algn="just"/>
            <a:endParaRPr lang="en-US" sz="1800" dirty="0"/>
          </a:p>
          <a:p>
            <a:pPr marL="0" indent="0">
              <a:buNone/>
            </a:pPr>
            <a:endParaRPr lang="fr-FR" sz="1800"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1523" y="41533"/>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52122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global </a:t>
            </a:r>
            <a:r>
              <a:rPr lang="fr-FR" sz="2800" dirty="0" err="1"/>
              <a:t>significance</a:t>
            </a:r>
            <a:endParaRPr lang="fr-FR" sz="2800" dirty="0"/>
          </a:p>
        </p:txBody>
      </p:sp>
      <p:sp>
        <p:nvSpPr>
          <p:cNvPr id="3" name="Espace réservé du contenu 2"/>
          <p:cNvSpPr>
            <a:spLocks noGrp="1"/>
          </p:cNvSpPr>
          <p:nvPr>
            <p:ph idx="1"/>
          </p:nvPr>
        </p:nvSpPr>
        <p:spPr>
          <a:xfrm>
            <a:off x="35496" y="514819"/>
            <a:ext cx="9108504" cy="9000000"/>
          </a:xfrm>
        </p:spPr>
        <p:txBody>
          <a:bodyPr>
            <a:normAutofit/>
          </a:bodyPr>
          <a:lstStyle/>
          <a:p>
            <a:pPr algn="just"/>
            <a:r>
              <a:rPr lang="en-US" sz="2000" dirty="0"/>
              <a:t>In our model, The deviance and Pearson chi-square statistics have very high p-values, suggesting that the model fits the data quite well. </a:t>
            </a:r>
          </a:p>
          <a:p>
            <a:pPr algn="just"/>
            <a:endParaRPr lang="en-US" sz="2000" dirty="0"/>
          </a:p>
          <a:p>
            <a:pPr algn="just"/>
            <a:r>
              <a:rPr lang="en-US" sz="2000" dirty="0"/>
              <a:t>In our results, there exists 26 unique profiles, which is the number of unique combinations of the values of the explanatory variables. With 231 total cases, we have an average of 8.5 cases per profile. </a:t>
            </a:r>
          </a:p>
          <a:p>
            <a:pPr algn="just"/>
            <a:endParaRPr lang="en-US" sz="2000" b="1" dirty="0"/>
          </a:p>
          <a:p>
            <a:pPr algn="just"/>
            <a:r>
              <a:rPr lang="en-US" sz="2000" b="1" dirty="0"/>
              <a:t>It has to be noticed that when the number of cases per profile gets too small, these tests tend to produce inaccurate values of the deviance and Pearson statistics. </a:t>
            </a:r>
          </a:p>
          <a:p>
            <a:pPr algn="just"/>
            <a:endParaRPr lang="en-US" sz="2000" dirty="0"/>
          </a:p>
          <a:p>
            <a:pPr algn="just"/>
            <a:r>
              <a:rPr lang="en-US" sz="2000" dirty="0"/>
              <a:t>It is then necessary to examine the expected and observed frequencies in each profiles in a contingency table. </a:t>
            </a:r>
          </a:p>
          <a:p>
            <a:pPr algn="just"/>
            <a:endParaRPr lang="en-US" sz="2000" dirty="0"/>
          </a:p>
          <a:p>
            <a:pPr marL="0" indent="0">
              <a:buNone/>
            </a:pPr>
            <a:endParaRPr lang="fr-FR" sz="1800"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6443731"/>
            <a:ext cx="1403648" cy="8285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979" y="-171400"/>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91241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0098"/>
            <a:ext cx="8229600" cy="504056"/>
          </a:xfrm>
        </p:spPr>
        <p:txBody>
          <a:bodyPr/>
          <a:lstStyle/>
          <a:p>
            <a:pPr algn="l"/>
            <a:r>
              <a:rPr lang="fr-FR" sz="3200" dirty="0"/>
              <a:t>Introduction to </a:t>
            </a:r>
            <a:r>
              <a:rPr lang="fr-FR" sz="3200" dirty="0" err="1"/>
              <a:t>dependency</a:t>
            </a:r>
            <a:r>
              <a:rPr lang="fr-FR" sz="3200" dirty="0"/>
              <a:t> </a:t>
            </a:r>
            <a:r>
              <a:rPr lang="fr-FR" sz="3200" dirty="0" err="1"/>
              <a:t>cover</a:t>
            </a:r>
            <a:endParaRPr lang="fr-FR" sz="3200" dirty="0"/>
          </a:p>
        </p:txBody>
      </p:sp>
      <p:sp>
        <p:nvSpPr>
          <p:cNvPr id="3" name="Espace réservé du contenu 2"/>
          <p:cNvSpPr>
            <a:spLocks noGrp="1"/>
          </p:cNvSpPr>
          <p:nvPr>
            <p:ph idx="1"/>
          </p:nvPr>
        </p:nvSpPr>
        <p:spPr>
          <a:xfrm>
            <a:off x="178655" y="692696"/>
            <a:ext cx="8820472" cy="5361283"/>
          </a:xfrm>
        </p:spPr>
        <p:txBody>
          <a:bodyPr>
            <a:normAutofit lnSpcReduction="10000"/>
          </a:bodyPr>
          <a:lstStyle/>
          <a:p>
            <a:pPr algn="just"/>
            <a:r>
              <a:rPr lang="en-US" sz="1800" dirty="0"/>
              <a:t>The topic of dependency is now extensively discussed by policy makers, journalists and insurance companies. Hence, the president Sarkozy proposed to add to the French social security system a fifth risk to protect people against dependency. </a:t>
            </a:r>
          </a:p>
          <a:p>
            <a:pPr algn="just"/>
            <a:endParaRPr lang="en-US" sz="1800" dirty="0"/>
          </a:p>
          <a:p>
            <a:pPr algn="just"/>
            <a:r>
              <a:rPr lang="en-US" sz="1800" dirty="0"/>
              <a:t>However parliamentary reports have highlighted the very large costs of public dependency insurance and how difficult it would be to finance such a project. Therefore the reform have been abandoned in 2012.</a:t>
            </a:r>
          </a:p>
          <a:p>
            <a:pPr algn="just"/>
            <a:endParaRPr lang="en-US" sz="1800" dirty="0"/>
          </a:p>
          <a:p>
            <a:pPr algn="just"/>
            <a:r>
              <a:rPr lang="en-US" sz="1800" dirty="0"/>
              <a:t>In 2020, Social Security will extend its interventions to dependency, which will become its fifth risk after old age, sickness (health, maternity, prevention), family (family allowances and related benefits) and occupational accidents and diseases.</a:t>
            </a:r>
          </a:p>
          <a:p>
            <a:pPr algn="just"/>
            <a:endParaRPr lang="en-US" sz="1800" dirty="0"/>
          </a:p>
          <a:p>
            <a:pPr algn="just"/>
            <a:r>
              <a:rPr lang="en-US" sz="1800" dirty="0"/>
              <a:t>At the very moment, multiple channels of dependent persons are financed by the State; among these the most important is the </a:t>
            </a:r>
            <a:r>
              <a:rPr lang="en-US" sz="1800" dirty="0" err="1"/>
              <a:t>l’APA</a:t>
            </a:r>
            <a:r>
              <a:rPr lang="en-US" sz="1800" dirty="0"/>
              <a:t>, “</a:t>
            </a:r>
            <a:r>
              <a:rPr lang="en-US" sz="1800" dirty="0" err="1"/>
              <a:t>l’Allocation</a:t>
            </a:r>
            <a:r>
              <a:rPr lang="en-US" sz="1800" dirty="0"/>
              <a:t> </a:t>
            </a:r>
            <a:r>
              <a:rPr lang="en-US" sz="1800" dirty="0" err="1"/>
              <a:t>Personnalisée</a:t>
            </a:r>
            <a:r>
              <a:rPr lang="en-US" sz="1800" dirty="0"/>
              <a:t> </a:t>
            </a:r>
            <a:r>
              <a:rPr lang="en-US" sz="1800" dirty="0" err="1"/>
              <a:t>d’Autonomie</a:t>
            </a:r>
            <a:r>
              <a:rPr lang="en-US" sz="1800" dirty="0"/>
              <a:t>” that amounts for 80% of the participation of the French departments, “</a:t>
            </a:r>
            <a:r>
              <a:rPr lang="en-US" sz="1800" dirty="0" err="1"/>
              <a:t>l’Aide</a:t>
            </a:r>
            <a:r>
              <a:rPr lang="en-US" sz="1800" dirty="0"/>
              <a:t> </a:t>
            </a:r>
            <a:r>
              <a:rPr lang="en-US" sz="1800" dirty="0" err="1"/>
              <a:t>sociale</a:t>
            </a:r>
            <a:r>
              <a:rPr lang="en-US" sz="1800" dirty="0"/>
              <a:t> à </a:t>
            </a:r>
            <a:r>
              <a:rPr lang="en-US" sz="1800" dirty="0" err="1"/>
              <a:t>l’hébergement</a:t>
            </a:r>
            <a:r>
              <a:rPr lang="en-US" sz="1800" dirty="0"/>
              <a:t>” (ASH) and “</a:t>
            </a:r>
            <a:r>
              <a:rPr lang="en-US" sz="1800" dirty="0" err="1"/>
              <a:t>l’aide</a:t>
            </a:r>
            <a:r>
              <a:rPr lang="en-US" sz="1800" dirty="0"/>
              <a:t> à domicile”.</a:t>
            </a:r>
          </a:p>
          <a:p>
            <a:pPr marL="361950" indent="0" algn="just">
              <a:lnSpc>
                <a:spcPct val="150000"/>
              </a:lnSpc>
              <a:buNone/>
            </a:pPr>
            <a:endParaRPr lang="fr-FR" sz="1800" dirty="0"/>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2020-21</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463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550" y="-21336"/>
            <a:ext cx="1547664" cy="690991"/>
          </a:xfrm>
          <a:prstGeom prst="rect">
            <a:avLst/>
          </a:prstGeom>
        </p:spPr>
      </p:pic>
    </p:spTree>
    <p:extLst>
      <p:ext uri="{BB962C8B-B14F-4D97-AF65-F5344CB8AC3E}">
        <p14:creationId xmlns:p14="http://schemas.microsoft.com/office/powerpoint/2010/main" val="74581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en-US" sz="2800" dirty="0"/>
              <a:t>MML: expected frequencies of profiles</a:t>
            </a:r>
          </a:p>
        </p:txBody>
      </p:sp>
      <p:sp>
        <p:nvSpPr>
          <p:cNvPr id="3" name="Espace réservé du contenu 2"/>
          <p:cNvSpPr>
            <a:spLocks noGrp="1"/>
          </p:cNvSpPr>
          <p:nvPr>
            <p:ph idx="1"/>
          </p:nvPr>
        </p:nvSpPr>
        <p:spPr>
          <a:xfrm>
            <a:off x="35496" y="621086"/>
            <a:ext cx="9108504" cy="9000000"/>
          </a:xfrm>
        </p:spPr>
        <p:txBody>
          <a:bodyPr>
            <a:normAutofit/>
          </a:bodyPr>
          <a:lstStyle/>
          <a:p>
            <a:pPr algn="just">
              <a:lnSpc>
                <a:spcPct val="110000"/>
              </a:lnSpc>
              <a:spcAft>
                <a:spcPts val="600"/>
              </a:spcAft>
            </a:pPr>
            <a:r>
              <a:rPr lang="en-US" sz="1800" dirty="0"/>
              <a:t>It is possible to obtain the expected frequencies of the profiles while producing a contingency table from the predicting probabilities of being in each of the three categories of the variable dependence.</a:t>
            </a:r>
          </a:p>
          <a:p>
            <a:pPr algn="just">
              <a:lnSpc>
                <a:spcPct val="110000"/>
              </a:lnSpc>
              <a:spcAft>
                <a:spcPts val="600"/>
              </a:spcAft>
            </a:pPr>
            <a:r>
              <a:rPr lang="en-US" sz="1800" dirty="0"/>
              <a:t>With the option PREDPROBS=I, the program creates three new variables IP_1, IP_2 et IP_3 for each household measuring the predicted probability to belong to the three categories. In each profile, the sum of these probabilities will give the expected number of observations, the expected frequency. </a:t>
            </a:r>
          </a:p>
          <a:p>
            <a:pPr algn="just">
              <a:lnSpc>
                <a:spcPct val="110000"/>
              </a:lnSpc>
              <a:spcAft>
                <a:spcPts val="600"/>
              </a:spcAft>
            </a:pPr>
            <a:r>
              <a:rPr lang="en-US" sz="1800" dirty="0"/>
              <a:t>In this table, in 48 cases out of 96, the expected frequencies are less than 2 and in 24 cases less than 1. This does not augur very well for the performance of the goodness of fit statistics.</a:t>
            </a:r>
          </a:p>
          <a:p>
            <a:pPr algn="just">
              <a:lnSpc>
                <a:spcPct val="110000"/>
              </a:lnSpc>
              <a:spcAft>
                <a:spcPts val="600"/>
              </a:spcAft>
            </a:pPr>
            <a:r>
              <a:rPr lang="en-US" sz="1800" dirty="0"/>
              <a:t>A more direct approach is to test for the presence of significant interactions of variables by including them in the model. </a:t>
            </a:r>
          </a:p>
          <a:p>
            <a:pPr algn="just">
              <a:lnSpc>
                <a:spcPct val="110000"/>
              </a:lnSpc>
              <a:spcAft>
                <a:spcPts val="600"/>
              </a:spcAft>
            </a:pPr>
            <a:r>
              <a:rPr lang="en-US" sz="1800" dirty="0"/>
              <a:t>Improvement of the model fit can be judged through testing if the estimated coefficients associated with the interactions of variables are significant or testing how different are the log likelihood ratio of the models with and without interaction terms.</a:t>
            </a:r>
          </a:p>
          <a:p>
            <a:pPr algn="just"/>
            <a:endParaRPr lang="fr-FR"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4193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Plots of </a:t>
            </a:r>
            <a:r>
              <a:rPr lang="fr-FR" sz="2800" dirty="0" err="1"/>
              <a:t>predicted</a:t>
            </a:r>
            <a:r>
              <a:rPr lang="fr-FR" sz="2800" dirty="0"/>
              <a:t> values </a:t>
            </a:r>
          </a:p>
        </p:txBody>
      </p:sp>
      <p:sp>
        <p:nvSpPr>
          <p:cNvPr id="3" name="Espace réservé du contenu 2"/>
          <p:cNvSpPr>
            <a:spLocks noGrp="1"/>
          </p:cNvSpPr>
          <p:nvPr>
            <p:ph idx="1"/>
          </p:nvPr>
        </p:nvSpPr>
        <p:spPr>
          <a:xfrm>
            <a:off x="35496" y="514819"/>
            <a:ext cx="9108504" cy="9000000"/>
          </a:xfrm>
        </p:spPr>
        <p:txBody>
          <a:bodyPr>
            <a:normAutofit/>
          </a:bodyPr>
          <a:lstStyle/>
          <a:p>
            <a:pPr algn="just"/>
            <a:endParaRPr lang="fr-FR" sz="1800" dirty="0"/>
          </a:p>
          <a:p>
            <a:pPr algn="just"/>
            <a:r>
              <a:rPr lang="en-US" sz="1800" dirty="0"/>
              <a:t>The statement EFFECTPLOT can be very helpful in visualizing the effect of a variable in a multinomial logit model. </a:t>
            </a:r>
          </a:p>
          <a:p>
            <a:pPr algn="just"/>
            <a:endParaRPr lang="en-US" sz="1800" dirty="0"/>
          </a:p>
          <a:p>
            <a:pPr algn="just"/>
            <a:r>
              <a:rPr lang="en-US" sz="1800" dirty="0"/>
              <a:t>The statement helps to get a plot of the predicted probabilities of falling into each of the three outcome categories as a function of values of each explanatory variable. </a:t>
            </a:r>
          </a:p>
          <a:p>
            <a:pPr algn="just"/>
            <a:endParaRPr lang="en-US" sz="1800" dirty="0"/>
          </a:p>
          <a:p>
            <a:pPr algn="just"/>
            <a:r>
              <a:rPr lang="en-US" sz="1800" dirty="0"/>
              <a:t>For such type of plots, the other variables are held at their means.</a:t>
            </a:r>
          </a:p>
          <a:p>
            <a:pPr algn="just"/>
            <a:endParaRPr lang="en-US" sz="1800" dirty="0"/>
          </a:p>
          <a:p>
            <a:pPr algn="just"/>
            <a:r>
              <a:rPr lang="en-US" sz="1800" dirty="0"/>
              <a:t>In the following graphs, the inclusion of the data point markers in the graph are suppressed by the NOOBS option while the NOLIMITS option get rid of the 95% confidence bands around the plot of the probability curve.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22" y="598852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090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12285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ANFRANCHI Joseph\SliceFitPlo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776864"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41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dependance dips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280920"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50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dependance p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992888"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44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dependance aver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7848872" cy="561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09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dependance fem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560840"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907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ANFRANCHI Joseph\SliceFitPlo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76672"/>
            <a:ext cx="7632848"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78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LANFRANCHI Joseph\SliceFitPlo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848872"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1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Marginal effects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514819"/>
                <a:ext cx="9108504" cy="9720000"/>
              </a:xfrm>
            </p:spPr>
            <p:txBody>
              <a:bodyPr>
                <a:normAutofit/>
              </a:bodyPr>
              <a:lstStyle/>
              <a:p>
                <a:pPr algn="just"/>
                <a:r>
                  <a:rPr lang="en-US" sz="1800" dirty="0"/>
                  <a:t>In these graphs, the marginal effects of the explanatory variable on the probability of choice of the three categories are the slopes of the curves. </a:t>
                </a:r>
              </a:p>
              <a:p>
                <a:pPr algn="just"/>
                <a:r>
                  <a:rPr lang="en-US" sz="1800" dirty="0"/>
                  <a:t>Indeed for the model including a linear effect of income, the curves are monotonic but in case of a quadratic model of income, the slopes of the curves will change for each value of the income and so are the sign. This demonstrates how difficult it is to read directly the coefficients from the graph. </a:t>
                </a:r>
              </a:p>
              <a:p>
                <a:pPr algn="just"/>
                <a:r>
                  <a:rPr lang="en-US" sz="1800" dirty="0"/>
                  <a:t>One way to estimate and compare the effects of the various explanatory variables is to calculate their marginal effects. One of the peculiarity of the multinomial logit model is the fact that the change in one variable influences the probability to belong to all the categories of the dependent variable. </a:t>
                </a:r>
              </a:p>
              <a:p>
                <a:pPr algn="just"/>
                <a:r>
                  <a:rPr lang="en-US" sz="1800" dirty="0"/>
                  <a:t>Hence, the marginal effect of a variable on the relative probability to chose one category rather than the reference one will depend of the estimated coefficients for all the categories of the dependent variable.</a:t>
                </a:r>
              </a:p>
              <a:p>
                <a:pPr algn="just"/>
                <a:r>
                  <a:rPr lang="en-US" sz="1800" dirty="0"/>
                  <a:t>From the probability to chose category 1:</a:t>
                </a:r>
              </a:p>
              <a:p>
                <a:pPr marL="0" indent="0" algn="just">
                  <a:buNone/>
                </a:pPr>
                <a14:m>
                  <m:oMathPara xmlns:m="http://schemas.openxmlformats.org/officeDocument/2006/math">
                    <m:oMathParaPr>
                      <m:jc m:val="centerGroup"/>
                    </m:oMathParaPr>
                    <m:oMath xmlns:m="http://schemas.openxmlformats.org/officeDocument/2006/math">
                      <m:sSub>
                        <m:sSubPr>
                          <m:ctrlPr>
                            <a:rPr lang="fr-FR" sz="1800" i="1">
                              <a:latin typeface="Cambria Math" panose="02040503050406030204" pitchFamily="18" charset="0"/>
                            </a:rPr>
                          </m:ctrlPr>
                        </m:sSubPr>
                        <m:e>
                          <m:r>
                            <a:rPr lang="fr-FR" sz="1800" i="1">
                              <a:latin typeface="Cambria Math"/>
                            </a:rPr>
                            <m:t>𝑝</m:t>
                          </m:r>
                        </m:e>
                        <m:sub>
                          <m:r>
                            <a:rPr lang="fr-FR" sz="1800" i="1">
                              <a:latin typeface="Cambria Math"/>
                            </a:rPr>
                            <m:t>𝑖</m:t>
                          </m:r>
                          <m:r>
                            <a:rPr lang="fr-FR" sz="1800" i="1">
                              <a:latin typeface="Cambria Math"/>
                            </a:rPr>
                            <m:t>1</m:t>
                          </m:r>
                        </m:sub>
                      </m:sSub>
                      <m:r>
                        <a:rPr lang="fr-FR" sz="1800" i="1">
                          <a:latin typeface="Cambria Math"/>
                        </a:rPr>
                        <m:t>=</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num>
                        <m:den>
                          <m:r>
                            <a:rPr lang="fr-FR" sz="1800" i="1">
                              <a:latin typeface="Cambria Math"/>
                            </a:rPr>
                            <m:t>1+</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1</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r>
                            <a:rPr lang="fr-FR" sz="1800" i="1">
                              <a:latin typeface="Cambria Math"/>
                            </a:rPr>
                            <m:t>+</m:t>
                          </m:r>
                          <m:sSup>
                            <m:sSupPr>
                              <m:ctrlPr>
                                <a:rPr lang="fr-FR" sz="1800" i="1">
                                  <a:latin typeface="Cambria Math" panose="02040503050406030204" pitchFamily="18" charset="0"/>
                                </a:rPr>
                              </m:ctrlPr>
                            </m:sSupPr>
                            <m:e>
                              <m:r>
                                <a:rPr lang="fr-FR" sz="1800" i="1">
                                  <a:latin typeface="Cambria Math"/>
                                </a:rPr>
                                <m:t>𝑒</m:t>
                              </m:r>
                            </m:e>
                            <m:sup>
                              <m:sSub>
                                <m:sSubPr>
                                  <m:ctrlPr>
                                    <a:rPr lang="fr-FR" sz="1800" i="1">
                                      <a:latin typeface="Cambria Math" panose="02040503050406030204" pitchFamily="18" charset="0"/>
                                    </a:rPr>
                                  </m:ctrlPr>
                                </m:sSubPr>
                                <m:e>
                                  <m:r>
                                    <a:rPr lang="fr-FR" sz="1800" i="1">
                                      <a:latin typeface="Cambria Math"/>
                                      <a:ea typeface="Cambria Math"/>
                                    </a:rPr>
                                    <m:t>𝛽</m:t>
                                  </m:r>
                                </m:e>
                                <m:sub>
                                  <m:r>
                                    <a:rPr lang="fr-FR" sz="1800" i="1">
                                      <a:latin typeface="Cambria Math"/>
                                    </a:rPr>
                                    <m:t>2</m:t>
                                  </m:r>
                                </m:sub>
                              </m:sSub>
                              <m:sSub>
                                <m:sSubPr>
                                  <m:ctrlPr>
                                    <a:rPr lang="fr-FR" sz="1800" i="1">
                                      <a:latin typeface="Cambria Math" panose="02040503050406030204" pitchFamily="18" charset="0"/>
                                    </a:rPr>
                                  </m:ctrlPr>
                                </m:sSubPr>
                                <m:e>
                                  <m:r>
                                    <a:rPr lang="fr-FR" sz="1800" i="1">
                                      <a:latin typeface="Cambria Math"/>
                                    </a:rPr>
                                    <m:t>𝑥</m:t>
                                  </m:r>
                                </m:e>
                                <m:sub>
                                  <m:r>
                                    <a:rPr lang="fr-FR" sz="1800" i="1">
                                      <a:latin typeface="Cambria Math"/>
                                    </a:rPr>
                                    <m:t>𝑖</m:t>
                                  </m:r>
                                </m:sub>
                              </m:sSub>
                            </m:sup>
                          </m:sSup>
                        </m:den>
                      </m:f>
                    </m:oMath>
                  </m:oMathPara>
                </a14:m>
                <a:endParaRPr lang="fr-FR" sz="1800" dirty="0"/>
              </a:p>
              <a:p>
                <a:pPr algn="just"/>
                <a:endParaRPr lang="fr-FR" sz="1800" dirty="0"/>
              </a:p>
              <a:p>
                <a:pPr algn="just"/>
                <a:r>
                  <a:rPr lang="fr-FR" sz="1800" dirty="0"/>
                  <a:t>we obtain:</a:t>
                </a:r>
              </a:p>
              <a:p>
                <a:pPr marL="0" indent="0" algn="just">
                  <a:buNone/>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i="1" smtClean="0">
                              <a:latin typeface="Cambria Math"/>
                              <a:ea typeface="Cambria Math"/>
                            </a:rPr>
                            <m:t>𝜕</m:t>
                          </m:r>
                          <m:sSub>
                            <m:sSubPr>
                              <m:ctrlPr>
                                <a:rPr lang="fr-FR" sz="1800" i="1" smtClean="0">
                                  <a:latin typeface="Cambria Math" panose="02040503050406030204" pitchFamily="18" charset="0"/>
                                  <a:ea typeface="Cambria Math"/>
                                </a:rPr>
                              </m:ctrlPr>
                            </m:sSubPr>
                            <m:e>
                              <m:r>
                                <a:rPr lang="fr-FR" sz="1800" b="0" i="1" smtClean="0">
                                  <a:latin typeface="Cambria Math"/>
                                  <a:ea typeface="Cambria Math"/>
                                </a:rPr>
                                <m:t>𝑝</m:t>
                              </m:r>
                            </m:e>
                            <m:sub>
                              <m:r>
                                <a:rPr lang="fr-FR" sz="1800" b="0" i="1" smtClean="0">
                                  <a:latin typeface="Cambria Math"/>
                                  <a:ea typeface="Cambria Math"/>
                                </a:rPr>
                                <m:t>1</m:t>
                              </m:r>
                            </m:sub>
                          </m:sSub>
                        </m:num>
                        <m:den>
                          <m:r>
                            <a:rPr lang="fr-FR" sz="1800" i="1" smtClean="0">
                              <a:latin typeface="Cambria Math"/>
                              <a:ea typeface="Cambria Math"/>
                            </a:rPr>
                            <m:t>𝜕</m:t>
                          </m:r>
                          <m:sSub>
                            <m:sSubPr>
                              <m:ctrlPr>
                                <a:rPr lang="fr-FR" sz="1800" i="1" smtClean="0">
                                  <a:latin typeface="Cambria Math" panose="02040503050406030204" pitchFamily="18" charset="0"/>
                                  <a:ea typeface="Cambria Math"/>
                                </a:rPr>
                              </m:ctrlPr>
                            </m:sSubPr>
                            <m:e>
                              <m:r>
                                <a:rPr lang="fr-FR" sz="1800" b="0" i="1" smtClean="0">
                                  <a:latin typeface="Cambria Math"/>
                                  <a:ea typeface="Cambria Math"/>
                                </a:rPr>
                                <m:t>𝑥</m:t>
                              </m:r>
                            </m:e>
                            <m:sub>
                              <m:r>
                                <a:rPr lang="fr-FR" sz="1800" b="0" i="1" smtClean="0">
                                  <a:latin typeface="Cambria Math"/>
                                  <a:ea typeface="Cambria Math"/>
                                </a:rPr>
                                <m:t>𝑗</m:t>
                              </m:r>
                            </m:sub>
                          </m:sSub>
                        </m:den>
                      </m:f>
                      <m:r>
                        <a:rPr lang="fr-FR" sz="1800" b="0" i="1" smtClean="0">
                          <a:latin typeface="Cambria Math"/>
                        </a:rPr>
                        <m:t>=</m:t>
                      </m:r>
                      <m:sSub>
                        <m:sSubPr>
                          <m:ctrlPr>
                            <a:rPr lang="fr-FR" sz="1800" b="0" i="1" smtClean="0">
                              <a:latin typeface="Cambria Math" panose="02040503050406030204" pitchFamily="18" charset="0"/>
                            </a:rPr>
                          </m:ctrlPr>
                        </m:sSubPr>
                        <m:e>
                          <m:r>
                            <a:rPr lang="fr-FR" sz="1800" b="0" i="1" smtClean="0">
                              <a:latin typeface="Cambria Math"/>
                            </a:rPr>
                            <m:t>𝑝</m:t>
                          </m:r>
                        </m:e>
                        <m:sub>
                          <m:r>
                            <a:rPr lang="fr-FR" sz="1800" b="0" i="1" smtClean="0">
                              <a:latin typeface="Cambria Math"/>
                            </a:rPr>
                            <m:t>1</m:t>
                          </m:r>
                        </m:sub>
                      </m:sSub>
                      <m:d>
                        <m:dPr>
                          <m:begChr m:val="["/>
                          <m:endChr m:val="]"/>
                          <m:ctrlPr>
                            <a:rPr lang="fr-FR" sz="1800" b="0" i="1" smtClean="0">
                              <a:latin typeface="Cambria Math" panose="02040503050406030204" pitchFamily="18" charset="0"/>
                            </a:rPr>
                          </m:ctrlPr>
                        </m:dPr>
                        <m:e>
                          <m:f>
                            <m:fPr>
                              <m:ctrlPr>
                                <a:rPr lang="fr-FR" sz="1800" b="0" i="1" smtClean="0">
                                  <a:latin typeface="Cambria Math" panose="02040503050406030204" pitchFamily="18" charset="0"/>
                                </a:rPr>
                              </m:ctrlPr>
                            </m:fPr>
                            <m:num>
                              <m:r>
                                <a:rPr lang="fr-FR" sz="1800" b="0" i="1" smtClean="0">
                                  <a:latin typeface="Cambria Math"/>
                                  <a:ea typeface="Cambria Math"/>
                                </a:rPr>
                                <m:t>𝜕</m:t>
                              </m:r>
                              <m:sSup>
                                <m:sSupPr>
                                  <m:ctrlPr>
                                    <a:rPr lang="fr-FR" sz="1800" b="0" i="1" smtClean="0">
                                      <a:latin typeface="Cambria Math" panose="02040503050406030204" pitchFamily="18" charset="0"/>
                                      <a:ea typeface="Cambria Math"/>
                                    </a:rPr>
                                  </m:ctrlPr>
                                </m:sSupPr>
                                <m:e>
                                  <m:r>
                                    <a:rPr lang="fr-FR" sz="1800" b="0" i="1" smtClean="0">
                                      <a:latin typeface="Cambria Math"/>
                                      <a:ea typeface="Cambria Math"/>
                                    </a:rPr>
                                    <m:t>𝑥</m:t>
                                  </m:r>
                                </m:e>
                                <m:sup>
                                  <m:r>
                                    <a:rPr lang="fr-FR" sz="1800" b="0" i="1" smtClean="0">
                                      <a:latin typeface="Cambria Math"/>
                                      <a:ea typeface="Cambria Math"/>
                                    </a:rPr>
                                    <m:t>′</m:t>
                                  </m:r>
                                </m:sup>
                              </m:sSup>
                              <m:sSub>
                                <m:sSubPr>
                                  <m:ctrlPr>
                                    <a:rPr lang="fr-FR" sz="1800" b="0" i="1" smtClean="0">
                                      <a:latin typeface="Cambria Math" panose="02040503050406030204" pitchFamily="18" charset="0"/>
                                      <a:ea typeface="Cambria Math"/>
                                    </a:rPr>
                                  </m:ctrlPr>
                                </m:sSubPr>
                                <m:e>
                                  <m:r>
                                    <a:rPr lang="fr-FR" sz="1800" b="0" i="1" smtClean="0">
                                      <a:latin typeface="Cambria Math"/>
                                      <a:ea typeface="Cambria Math"/>
                                    </a:rPr>
                                    <m:t>𝛽</m:t>
                                  </m:r>
                                </m:e>
                                <m:sub>
                                  <m:r>
                                    <a:rPr lang="fr-FR" sz="1800" b="0" i="1" smtClean="0">
                                      <a:latin typeface="Cambria Math"/>
                                      <a:ea typeface="Cambria Math"/>
                                    </a:rPr>
                                    <m:t>1</m:t>
                                  </m:r>
                                </m:sub>
                              </m:sSub>
                            </m:num>
                            <m:den>
                              <m:r>
                                <a:rPr lang="fr-FR" sz="1800" i="1">
                                  <a:latin typeface="Cambria Math"/>
                                  <a:ea typeface="Cambria Math"/>
                                </a:rPr>
                                <m:t>𝜕</m:t>
                              </m:r>
                              <m:sSub>
                                <m:sSubPr>
                                  <m:ctrlPr>
                                    <a:rPr lang="fr-FR" sz="1800" i="1">
                                      <a:latin typeface="Cambria Math" panose="02040503050406030204" pitchFamily="18" charset="0"/>
                                      <a:ea typeface="Cambria Math"/>
                                    </a:rPr>
                                  </m:ctrlPr>
                                </m:sSubPr>
                                <m:e>
                                  <m:r>
                                    <a:rPr lang="fr-FR" sz="1800" i="1">
                                      <a:latin typeface="Cambria Math"/>
                                      <a:ea typeface="Cambria Math"/>
                                    </a:rPr>
                                    <m:t>𝑥</m:t>
                                  </m:r>
                                </m:e>
                                <m:sub>
                                  <m:r>
                                    <a:rPr lang="fr-FR" sz="1800" i="1">
                                      <a:latin typeface="Cambria Math"/>
                                      <a:ea typeface="Cambria Math"/>
                                    </a:rPr>
                                    <m:t>𝑗</m:t>
                                  </m:r>
                                </m:sub>
                              </m:sSub>
                            </m:den>
                          </m:f>
                          <m:r>
                            <a:rPr lang="fr-FR" sz="1800" b="0" i="1" smtClean="0">
                              <a:latin typeface="Cambria Math"/>
                            </a:rPr>
                            <m:t>−</m:t>
                          </m:r>
                          <m:nary>
                            <m:naryPr>
                              <m:chr m:val="∑"/>
                              <m:limLoc m:val="subSup"/>
                              <m:supHide m:val="on"/>
                              <m:ctrlPr>
                                <a:rPr lang="fr-FR" sz="1800" b="0" i="1" smtClean="0">
                                  <a:latin typeface="Cambria Math" panose="02040503050406030204" pitchFamily="18" charset="0"/>
                                </a:rPr>
                              </m:ctrlPr>
                            </m:naryPr>
                            <m:sub>
                              <m:r>
                                <m:rPr>
                                  <m:brk m:alnAt="9"/>
                                </m:rPr>
                                <a:rPr lang="fr-FR" sz="1800" b="0" i="1" smtClean="0">
                                  <a:latin typeface="Cambria Math"/>
                                </a:rPr>
                                <m:t>𝑘</m:t>
                              </m:r>
                            </m:sub>
                            <m:sup/>
                            <m:e>
                              <m:sSub>
                                <m:sSubPr>
                                  <m:ctrlPr>
                                    <a:rPr lang="fr-FR" sz="1800" b="0" i="1" smtClean="0">
                                      <a:latin typeface="Cambria Math" panose="02040503050406030204" pitchFamily="18" charset="0"/>
                                    </a:rPr>
                                  </m:ctrlPr>
                                </m:sSubPr>
                                <m:e>
                                  <m:r>
                                    <a:rPr lang="fr-FR" sz="1800" b="0" i="1" smtClean="0">
                                      <a:latin typeface="Cambria Math"/>
                                    </a:rPr>
                                    <m:t>(</m:t>
                                  </m:r>
                                  <m:r>
                                    <a:rPr lang="fr-FR" sz="1800" b="0" i="1" smtClean="0">
                                      <a:latin typeface="Cambria Math"/>
                                    </a:rPr>
                                    <m:t>𝑝</m:t>
                                  </m:r>
                                </m:e>
                                <m:sub>
                                  <m:r>
                                    <a:rPr lang="fr-FR" sz="1800" b="0" i="1" smtClean="0">
                                      <a:latin typeface="Cambria Math"/>
                                    </a:rPr>
                                    <m:t>𝑘</m:t>
                                  </m:r>
                                </m:sub>
                              </m:sSub>
                              <m:f>
                                <m:fPr>
                                  <m:ctrlPr>
                                    <a:rPr lang="fr-FR" sz="1800" i="1">
                                      <a:latin typeface="Cambria Math" panose="02040503050406030204" pitchFamily="18" charset="0"/>
                                    </a:rPr>
                                  </m:ctrlPr>
                                </m:fPr>
                                <m:num>
                                  <m:r>
                                    <a:rPr lang="fr-FR" sz="1800" i="1">
                                      <a:latin typeface="Cambria Math"/>
                                      <a:ea typeface="Cambria Math"/>
                                    </a:rPr>
                                    <m:t>𝜕</m:t>
                                  </m:r>
                                  <m:sSup>
                                    <m:sSupPr>
                                      <m:ctrlPr>
                                        <a:rPr lang="fr-FR" sz="1800" i="1">
                                          <a:latin typeface="Cambria Math" panose="02040503050406030204" pitchFamily="18" charset="0"/>
                                          <a:ea typeface="Cambria Math"/>
                                        </a:rPr>
                                      </m:ctrlPr>
                                    </m:sSupPr>
                                    <m:e>
                                      <m:r>
                                        <a:rPr lang="fr-FR" sz="1800" i="1">
                                          <a:latin typeface="Cambria Math"/>
                                          <a:ea typeface="Cambria Math"/>
                                        </a:rPr>
                                        <m:t>𝑥</m:t>
                                      </m:r>
                                    </m:e>
                                    <m:sup>
                                      <m:r>
                                        <a:rPr lang="fr-FR" sz="1800" i="1">
                                          <a:latin typeface="Cambria Math"/>
                                          <a:ea typeface="Cambria Math"/>
                                        </a:rPr>
                                        <m:t>′</m:t>
                                      </m:r>
                                    </m:sup>
                                  </m:sSup>
                                  <m:sSub>
                                    <m:sSubPr>
                                      <m:ctrlPr>
                                        <a:rPr lang="fr-FR" sz="1800" i="1">
                                          <a:latin typeface="Cambria Math" panose="02040503050406030204" pitchFamily="18" charset="0"/>
                                          <a:ea typeface="Cambria Math"/>
                                        </a:rPr>
                                      </m:ctrlPr>
                                    </m:sSubPr>
                                    <m:e>
                                      <m:r>
                                        <a:rPr lang="fr-FR" sz="1800" i="1">
                                          <a:latin typeface="Cambria Math"/>
                                          <a:ea typeface="Cambria Math"/>
                                        </a:rPr>
                                        <m:t>𝛽</m:t>
                                      </m:r>
                                    </m:e>
                                    <m:sub>
                                      <m:r>
                                        <a:rPr lang="fr-FR" sz="1800" b="0" i="1" smtClean="0">
                                          <a:latin typeface="Cambria Math"/>
                                          <a:ea typeface="Cambria Math"/>
                                        </a:rPr>
                                        <m:t>𝑘</m:t>
                                      </m:r>
                                    </m:sub>
                                  </m:sSub>
                                </m:num>
                                <m:den>
                                  <m:r>
                                    <a:rPr lang="fr-FR" sz="1800" i="1">
                                      <a:latin typeface="Cambria Math"/>
                                      <a:ea typeface="Cambria Math"/>
                                    </a:rPr>
                                    <m:t>𝜕</m:t>
                                  </m:r>
                                  <m:sSub>
                                    <m:sSubPr>
                                      <m:ctrlPr>
                                        <a:rPr lang="fr-FR" sz="1800" i="1">
                                          <a:latin typeface="Cambria Math" panose="02040503050406030204" pitchFamily="18" charset="0"/>
                                          <a:ea typeface="Cambria Math"/>
                                        </a:rPr>
                                      </m:ctrlPr>
                                    </m:sSubPr>
                                    <m:e>
                                      <m:r>
                                        <a:rPr lang="fr-FR" sz="1800" i="1">
                                          <a:latin typeface="Cambria Math"/>
                                          <a:ea typeface="Cambria Math"/>
                                        </a:rPr>
                                        <m:t>𝑥</m:t>
                                      </m:r>
                                    </m:e>
                                    <m:sub>
                                      <m:r>
                                        <a:rPr lang="fr-FR" sz="1800" i="1">
                                          <a:latin typeface="Cambria Math"/>
                                          <a:ea typeface="Cambria Math"/>
                                        </a:rPr>
                                        <m:t>𝑗</m:t>
                                      </m:r>
                                    </m:sub>
                                  </m:sSub>
                                </m:den>
                              </m:f>
                            </m:e>
                          </m:nary>
                          <m:r>
                            <a:rPr lang="fr-FR" sz="1800" b="0" i="1" smtClean="0">
                              <a:latin typeface="Cambria Math"/>
                            </a:rPr>
                            <m:t>)</m:t>
                          </m:r>
                        </m:e>
                      </m:d>
                    </m:oMath>
                  </m:oMathPara>
                </a14:m>
                <a:endParaRPr lang="fr-FR" sz="1800" dirty="0"/>
              </a:p>
              <a:p>
                <a:pPr algn="just"/>
                <a:endParaRPr lang="fr-FR" sz="1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514819"/>
                <a:ext cx="9108504" cy="9720000"/>
              </a:xfrm>
              <a:blipFill rotWithShape="1">
                <a:blip r:embed="rId2"/>
                <a:stretch>
                  <a:fillRect l="-469" t="-313" r="-535"/>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163338"/>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090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87764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6048"/>
            <a:ext cx="8229600" cy="504056"/>
          </a:xfrm>
        </p:spPr>
        <p:txBody>
          <a:bodyPr/>
          <a:lstStyle/>
          <a:p>
            <a:pPr algn="l"/>
            <a:r>
              <a:rPr lang="fr-FR" sz="3200" dirty="0"/>
              <a:t>Introduction to </a:t>
            </a:r>
            <a:r>
              <a:rPr lang="fr-FR" sz="3200" dirty="0" err="1"/>
              <a:t>dependency</a:t>
            </a:r>
            <a:r>
              <a:rPr lang="fr-FR" sz="3200" dirty="0"/>
              <a:t> </a:t>
            </a:r>
            <a:r>
              <a:rPr lang="fr-FR" sz="3200" dirty="0" err="1"/>
              <a:t>cover</a:t>
            </a:r>
            <a:endParaRPr lang="fr-FR" sz="3200" dirty="0"/>
          </a:p>
        </p:txBody>
      </p:sp>
      <p:sp>
        <p:nvSpPr>
          <p:cNvPr id="3" name="Espace réservé du contenu 2"/>
          <p:cNvSpPr>
            <a:spLocks noGrp="1"/>
          </p:cNvSpPr>
          <p:nvPr>
            <p:ph idx="1"/>
          </p:nvPr>
        </p:nvSpPr>
        <p:spPr>
          <a:xfrm>
            <a:off x="178655" y="692696"/>
            <a:ext cx="8820472" cy="5361283"/>
          </a:xfrm>
        </p:spPr>
        <p:txBody>
          <a:bodyPr>
            <a:normAutofit fontScale="92500" lnSpcReduction="20000"/>
          </a:bodyPr>
          <a:lstStyle/>
          <a:p>
            <a:pPr algn="just">
              <a:lnSpc>
                <a:spcPct val="114000"/>
              </a:lnSpc>
            </a:pPr>
            <a:r>
              <a:rPr lang="en-US" sz="1900" dirty="0"/>
              <a:t>In this chapter, we will focus on the private supply of dependency insurance. Hence, households may chose to contract with private insurance companies and mutual funds or privately invest in risk management. (Hence, we will not consider the means of intra family and inter-generational solidarity).</a:t>
            </a:r>
          </a:p>
          <a:p>
            <a:pPr algn="just">
              <a:lnSpc>
                <a:spcPct val="114000"/>
              </a:lnSpc>
            </a:pPr>
            <a:endParaRPr lang="en-US" sz="1900" dirty="0"/>
          </a:p>
          <a:p>
            <a:pPr algn="just">
              <a:lnSpc>
                <a:spcPct val="114000"/>
              </a:lnSpc>
            </a:pPr>
            <a:r>
              <a:rPr lang="en-US" sz="1900" dirty="0"/>
              <a:t>Interrogation about the topic of dependency have been recently added to the questionnaire of the Pater Survey in 2011.</a:t>
            </a:r>
          </a:p>
          <a:p>
            <a:pPr algn="just">
              <a:lnSpc>
                <a:spcPct val="114000"/>
              </a:lnSpc>
            </a:pPr>
            <a:endParaRPr lang="en-US" sz="1900" dirty="0"/>
          </a:p>
          <a:p>
            <a:pPr algn="just">
              <a:lnSpc>
                <a:spcPct val="114000"/>
              </a:lnSpc>
            </a:pPr>
            <a:r>
              <a:rPr lang="en-US" sz="1900" dirty="0"/>
              <a:t>As a first step, the heads of households are questioned about their understanding or perception of the risk of dependency.</a:t>
            </a:r>
          </a:p>
          <a:p>
            <a:pPr algn="just">
              <a:lnSpc>
                <a:spcPct val="114000"/>
              </a:lnSpc>
            </a:pPr>
            <a:endParaRPr lang="en-US" sz="1900" dirty="0"/>
          </a:p>
          <a:p>
            <a:pPr algn="just">
              <a:lnSpc>
                <a:spcPct val="114000"/>
              </a:lnSpc>
            </a:pPr>
            <a:r>
              <a:rPr lang="en-US" sz="1900" dirty="0"/>
              <a:t>Then, this question acts as a filter and only those households who declared to consider the risk of dependency are further questioned about what steps have been taken on that matter. </a:t>
            </a:r>
          </a:p>
          <a:p>
            <a:pPr algn="just">
              <a:lnSpc>
                <a:spcPct val="114000"/>
              </a:lnSpc>
            </a:pPr>
            <a:endParaRPr lang="en-US" sz="1900" dirty="0"/>
          </a:p>
          <a:p>
            <a:pPr algn="just">
              <a:lnSpc>
                <a:spcPct val="114000"/>
              </a:lnSpc>
            </a:pPr>
            <a:r>
              <a:rPr lang="en-US" sz="1900" dirty="0"/>
              <a:t>Our modelling choice is to deal uniquely with this subpopulation that have been further questioned on their investment choices.</a:t>
            </a:r>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029463"/>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8912" y="0"/>
            <a:ext cx="1547664" cy="690991"/>
          </a:xfrm>
          <a:prstGeom prst="rect">
            <a:avLst/>
          </a:prstGeom>
        </p:spPr>
      </p:pic>
      <p:sp>
        <p:nvSpPr>
          <p:cNvPr id="9" name="ZoneTexte 8"/>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2020-21</a:t>
            </a:r>
          </a:p>
        </p:txBody>
      </p:sp>
    </p:spTree>
    <p:extLst>
      <p:ext uri="{BB962C8B-B14F-4D97-AF65-F5344CB8AC3E}">
        <p14:creationId xmlns:p14="http://schemas.microsoft.com/office/powerpoint/2010/main" val="11744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Marginal effects (2)</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30294" y="686514"/>
                <a:ext cx="9108504" cy="9720000"/>
              </a:xfrm>
            </p:spPr>
            <p:txBody>
              <a:bodyPr>
                <a:normAutofit/>
              </a:bodyPr>
              <a:lstStyle/>
              <a:p>
                <a:pPr algn="just"/>
                <a:r>
                  <a:rPr lang="en-US" sz="1800" dirty="0"/>
                  <a:t>In the </a:t>
                </a:r>
                <a:r>
                  <a:rPr lang="en-US" sz="1800" dirty="0" err="1"/>
                  <a:t>Sas</a:t>
                </a:r>
                <a:r>
                  <a:rPr lang="en-US" sz="1800" dirty="0"/>
                  <a:t> program, the first step requires to regress the chosen model and to save, using the ODS statement, the table of the estimated values of the parameters or coefficients of the model.</a:t>
                </a:r>
              </a:p>
              <a:p>
                <a:pPr algn="just"/>
                <a:endParaRPr lang="en-US" sz="1800" dirty="0"/>
              </a:p>
              <a:p>
                <a:pPr algn="just"/>
                <a:r>
                  <a:rPr lang="en-US" sz="1800" dirty="0"/>
                  <a:t>After transposition, we are left with a file containing one observation where the variables named </a:t>
                </a:r>
                <a:r>
                  <a:rPr lang="en-US" sz="1800" i="1" dirty="0"/>
                  <a:t>coli</a:t>
                </a:r>
                <a:r>
                  <a:rPr lang="en-US" sz="1800" dirty="0"/>
                  <a:t> correspond to the estimates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𝛽</m:t>
                        </m:r>
                      </m:e>
                      <m:sub>
                        <m:r>
                          <a:rPr lang="en-US" sz="1800" b="0" i="1" smtClean="0">
                            <a:latin typeface="Cambria Math"/>
                          </a:rPr>
                          <m:t>𝑘</m:t>
                        </m:r>
                      </m:sub>
                    </m:sSub>
                  </m:oMath>
                </a14:m>
                <a:r>
                  <a:rPr lang="en-US" sz="1800" dirty="0"/>
                  <a:t> associated with the  modalities </a:t>
                </a:r>
                <a:r>
                  <a:rPr lang="en-US" sz="1800" i="1" dirty="0"/>
                  <a:t>k </a:t>
                </a:r>
                <a:r>
                  <a:rPr lang="en-US" sz="1800" dirty="0"/>
                  <a:t>in the model order. In this model, the income variable being the 6</a:t>
                </a:r>
                <a:r>
                  <a:rPr lang="en-US" sz="1800" baseline="30000" dirty="0"/>
                  <a:t>th</a:t>
                </a:r>
                <a:r>
                  <a:rPr lang="en-US" sz="1800" dirty="0"/>
                  <a:t> (7</a:t>
                </a:r>
                <a:r>
                  <a:rPr lang="en-US" sz="1800" baseline="30000" dirty="0"/>
                  <a:t>th</a:t>
                </a:r>
                <a:r>
                  <a:rPr lang="en-US" sz="1800" dirty="0"/>
                  <a:t> if we count the intercept), col13 and col14 contains the estimated values of the coefficients associated with the income variable in the estimation of the choice probabilities of category 1 and 2, with category 3 in reference.</a:t>
                </a:r>
              </a:p>
              <a:p>
                <a:pPr algn="just"/>
                <a:endParaRPr lang="en-US" sz="1800" dirty="0"/>
              </a:p>
              <a:p>
                <a:pPr algn="just"/>
                <a:r>
                  <a:rPr lang="en-US" sz="1800" dirty="0"/>
                  <a:t>Then, we calculate the marginal effects using the above generic formula. For each household, the value of the marginal effect of income is obtained for each choice category. </a:t>
                </a:r>
              </a:p>
              <a:p>
                <a:pPr algn="just"/>
                <a:endParaRPr lang="en-US" sz="1800" dirty="0"/>
              </a:p>
              <a:p>
                <a:pPr algn="just"/>
                <a:r>
                  <a:rPr lang="en-US" sz="1800" dirty="0"/>
                  <a:t>We finally export the average values of the marginal effects for each possible value of the income in an output file and then print these.</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30294" y="686514"/>
                <a:ext cx="9108504" cy="9720000"/>
              </a:xfrm>
              <a:blipFill>
                <a:blip r:embed="rId2"/>
                <a:stretch>
                  <a:fillRect l="-469" t="-376" r="-535"/>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6057941"/>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5768" y="41533"/>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90300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3171148153"/>
              </p:ext>
            </p:extLst>
          </p:nvPr>
        </p:nvGraphicFramePr>
        <p:xfrm>
          <a:off x="1043608" y="620688"/>
          <a:ext cx="7200800" cy="720080"/>
        </p:xfrm>
        <a:graphic>
          <a:graphicData uri="http://schemas.openxmlformats.org/drawingml/2006/table">
            <a:tbl>
              <a:tblPr/>
              <a:tblGrid>
                <a:gridCol w="7200800">
                  <a:extLst>
                    <a:ext uri="{9D8B030D-6E8A-4147-A177-3AD203B41FA5}">
                      <a16:colId xmlns:a16="http://schemas.microsoft.com/office/drawing/2014/main" val="20000"/>
                    </a:ext>
                  </a:extLst>
                </a:gridCol>
              </a:tblGrid>
              <a:tr h="720080">
                <a:tc>
                  <a:txBody>
                    <a:bodyPr/>
                    <a:lstStyle/>
                    <a:p>
                      <a:pPr algn="ctr" fontAlgn="t"/>
                      <a:r>
                        <a:rPr lang="fr-FR" sz="2400" b="0" i="0" dirty="0" err="1">
                          <a:solidFill>
                            <a:srgbClr val="000000"/>
                          </a:solidFill>
                          <a:effectLst/>
                          <a:latin typeface="Arial"/>
                        </a:rPr>
                        <a:t>Average</a:t>
                      </a:r>
                      <a:r>
                        <a:rPr lang="fr-FR" sz="2400" b="0" i="0" dirty="0">
                          <a:solidFill>
                            <a:srgbClr val="000000"/>
                          </a:solidFill>
                          <a:effectLst/>
                          <a:latin typeface="Arial"/>
                        </a:rPr>
                        <a:t> marginal</a:t>
                      </a:r>
                      <a:r>
                        <a:rPr lang="fr-FR" sz="2400" b="0" i="0" baseline="0" dirty="0">
                          <a:solidFill>
                            <a:srgbClr val="000000"/>
                          </a:solidFill>
                          <a:effectLst/>
                          <a:latin typeface="Arial"/>
                        </a:rPr>
                        <a:t> effects for </a:t>
                      </a:r>
                      <a:r>
                        <a:rPr lang="fr-FR" sz="2400" b="0" i="0" baseline="0" dirty="0" err="1">
                          <a:solidFill>
                            <a:srgbClr val="000000"/>
                          </a:solidFill>
                          <a:effectLst/>
                          <a:latin typeface="Arial"/>
                        </a:rPr>
                        <a:t>income</a:t>
                      </a:r>
                      <a:r>
                        <a:rPr lang="fr-FR" sz="2400" b="0" i="0" baseline="0" dirty="0">
                          <a:solidFill>
                            <a:srgbClr val="000000"/>
                          </a:solidFill>
                          <a:effectLst/>
                          <a:latin typeface="Arial"/>
                        </a:rPr>
                        <a:t> values</a:t>
                      </a:r>
                      <a:endParaRPr lang="fr-FR" sz="2400" b="0" i="0" dirty="0">
                        <a:solidFill>
                          <a:srgbClr val="000000"/>
                        </a:solidFill>
                        <a:effectLst/>
                        <a:latin typeface="Arial"/>
                      </a:endParaRPr>
                    </a:p>
                  </a:txBody>
                  <a:tcPr marL="3139" marR="3139" marT="3139" marB="3139">
                    <a:lnL>
                      <a:noFill/>
                    </a:lnL>
                    <a:lnR>
                      <a:noFill/>
                    </a:lnR>
                    <a:lnT>
                      <a:noFill/>
                    </a:lnT>
                    <a:lnB>
                      <a:noFill/>
                    </a:lnB>
                    <a:solidFill>
                      <a:srgbClr val="FAFBFE"/>
                    </a:solidFill>
                  </a:tcPr>
                </a:tc>
                <a:extLst>
                  <a:ext uri="{0D108BD9-81ED-4DB2-BD59-A6C34878D82A}">
                    <a16:rowId xmlns:a16="http://schemas.microsoft.com/office/drawing/2014/main" val="10000"/>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2796032834"/>
              </p:ext>
            </p:extLst>
          </p:nvPr>
        </p:nvGraphicFramePr>
        <p:xfrm>
          <a:off x="611560" y="1628800"/>
          <a:ext cx="8229600" cy="406527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fontAlgn="t"/>
                      <a:r>
                        <a:rPr lang="en-US" b="0" i="0" dirty="0">
                          <a:solidFill>
                            <a:srgbClr val="000000"/>
                          </a:solidFill>
                          <a:effectLst/>
                          <a:latin typeface="Arial"/>
                        </a:rPr>
                        <a:t>income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ME1rev</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ME2rev</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ME3rev</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0"/>
                  </a:ext>
                </a:extLst>
              </a:tr>
              <a:tr h="0">
                <a:tc>
                  <a:txBody>
                    <a:bodyPr/>
                    <a:lstStyle/>
                    <a:p>
                      <a:pPr fontAlgn="t"/>
                      <a:r>
                        <a:rPr lang="en-US" b="0" i="0" dirty="0">
                          <a:solidFill>
                            <a:srgbClr val="000000"/>
                          </a:solidFill>
                          <a:effectLst/>
                          <a:latin typeface="Arial"/>
                        </a:rPr>
                        <a:t>0.75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-0.019561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0.025667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-0.006106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0">
                <a:tc>
                  <a:txBody>
                    <a:bodyPr/>
                    <a:lstStyle/>
                    <a:p>
                      <a:pPr fontAlgn="t"/>
                      <a:r>
                        <a:rPr lang="en-US" b="0" i="0" dirty="0">
                          <a:solidFill>
                            <a:srgbClr val="000000"/>
                          </a:solidFill>
                          <a:effectLst/>
                          <a:latin typeface="Arial"/>
                        </a:rPr>
                        <a:t>1.05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-0.020589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0.029982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-0.009393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0">
                <a:tc>
                  <a:txBody>
                    <a:bodyPr/>
                    <a:lstStyle/>
                    <a:p>
                      <a:pPr fontAlgn="t"/>
                      <a:r>
                        <a:rPr lang="en-US" b="0" i="0">
                          <a:solidFill>
                            <a:srgbClr val="000000"/>
                          </a:solidFill>
                          <a:effectLst/>
                          <a:latin typeface="Arial"/>
                        </a:rPr>
                        <a:t>1.35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-0.022355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0.030856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-0.008500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0">
                <a:tc>
                  <a:txBody>
                    <a:bodyPr/>
                    <a:lstStyle/>
                    <a:p>
                      <a:pPr fontAlgn="t"/>
                      <a:r>
                        <a:rPr lang="en-US" b="0" i="0">
                          <a:solidFill>
                            <a:srgbClr val="000000"/>
                          </a:solidFill>
                          <a:effectLst/>
                          <a:latin typeface="Arial"/>
                        </a:rPr>
                        <a:t>1.70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-0.025252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0.035442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-0.010190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0">
                <a:tc>
                  <a:txBody>
                    <a:bodyPr/>
                    <a:lstStyle/>
                    <a:p>
                      <a:pPr fontAlgn="t"/>
                      <a:r>
                        <a:rPr lang="en-US" b="0" i="0">
                          <a:solidFill>
                            <a:srgbClr val="000000"/>
                          </a:solidFill>
                          <a:effectLst/>
                          <a:latin typeface="Arial"/>
                        </a:rPr>
                        <a:t>2.10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-0.026455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0.038557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-0.012101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0">
                <a:tc>
                  <a:txBody>
                    <a:bodyPr/>
                    <a:lstStyle/>
                    <a:p>
                      <a:pPr fontAlgn="t"/>
                      <a:r>
                        <a:rPr lang="en-US" b="0" i="0">
                          <a:solidFill>
                            <a:srgbClr val="000000"/>
                          </a:solidFill>
                          <a:effectLst/>
                          <a:latin typeface="Arial"/>
                        </a:rPr>
                        <a:t>2.50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-0.028596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0.040784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-0.012189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0">
                <a:tc>
                  <a:txBody>
                    <a:bodyPr/>
                    <a:lstStyle/>
                    <a:p>
                      <a:pPr fontAlgn="t"/>
                      <a:r>
                        <a:rPr lang="en-US" b="0" i="0">
                          <a:solidFill>
                            <a:srgbClr val="000000"/>
                          </a:solidFill>
                          <a:effectLst/>
                          <a:latin typeface="Arial"/>
                        </a:rPr>
                        <a:t>2.90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-0.030322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0.042693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-0.012371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0">
                <a:tc>
                  <a:txBody>
                    <a:bodyPr/>
                    <a:lstStyle/>
                    <a:p>
                      <a:pPr fontAlgn="t"/>
                      <a:r>
                        <a:rPr lang="en-US" b="0" i="0">
                          <a:solidFill>
                            <a:srgbClr val="000000"/>
                          </a:solidFill>
                          <a:effectLst/>
                          <a:latin typeface="Arial"/>
                        </a:rPr>
                        <a:t>3.40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-0.032496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0.044933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-0.012437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0">
                <a:tc>
                  <a:txBody>
                    <a:bodyPr/>
                    <a:lstStyle/>
                    <a:p>
                      <a:pPr fontAlgn="t"/>
                      <a:r>
                        <a:rPr lang="en-US" b="0" i="0">
                          <a:solidFill>
                            <a:srgbClr val="000000"/>
                          </a:solidFill>
                          <a:effectLst/>
                          <a:latin typeface="Arial"/>
                        </a:rPr>
                        <a:t>4.55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-0.037895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0.053288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-0.015394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0">
                <a:tc>
                  <a:txBody>
                    <a:bodyPr/>
                    <a:lstStyle/>
                    <a:p>
                      <a:pPr fontAlgn="t"/>
                      <a:r>
                        <a:rPr lang="en-US" b="0" i="0">
                          <a:solidFill>
                            <a:srgbClr val="000000"/>
                          </a:solidFill>
                          <a:effectLst/>
                          <a:latin typeface="Arial"/>
                        </a:rPr>
                        <a:t>6.80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-0.043870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0.058134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-0.014264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457200" y="183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 tIns="45720" rIns="5395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
            </a:r>
            <a:br>
              <a:rPr kumimoji="0" lang="en-US" altLang="en-US" sz="1800" b="0" i="0" u="none" strike="noStrike" cap="none" normalizeH="0" baseline="0">
                <a:ln>
                  <a:noFill/>
                </a:ln>
                <a:solidFill>
                  <a:srgbClr val="000000"/>
                </a:solidFill>
                <a:effectLst/>
                <a:latin typeface="Arial" pitchFamily="34" charset="0"/>
                <a:cs typeface="Arial" pitchFamily="34" charset="0"/>
              </a:rPr>
            </a:br>
            <a:endParaRPr kumimoji="0" lang="en-US" altLang="en-US" sz="1800" b="0" i="0" u="none" strike="noStrike" cap="none" normalizeH="0" baseline="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07542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83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 tIns="45720" rIns="5395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
            </a:r>
            <a:br>
              <a:rPr kumimoji="0" lang="en-US" altLang="en-US" sz="1800" b="0" i="0" u="none" strike="noStrike" cap="none" normalizeH="0" baseline="0">
                <a:ln>
                  <a:noFill/>
                </a:ln>
                <a:solidFill>
                  <a:srgbClr val="000000"/>
                </a:solidFill>
                <a:effectLst/>
                <a:latin typeface="Arial" pitchFamily="34" charset="0"/>
                <a:cs typeface="Arial" pitchFamily="34" charset="0"/>
              </a:rPr>
            </a:br>
            <a:endParaRPr kumimoji="0" lang="en-US" altLang="en-US" sz="1800" b="0" i="0" u="none" strike="noStrike" cap="none" normalizeH="0" baseline="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3519255018"/>
              </p:ext>
            </p:extLst>
          </p:nvPr>
        </p:nvGraphicFramePr>
        <p:xfrm>
          <a:off x="827584" y="1052737"/>
          <a:ext cx="7920879" cy="1080120"/>
        </p:xfrm>
        <a:graphic>
          <a:graphicData uri="http://schemas.openxmlformats.org/drawingml/2006/table">
            <a:tbl>
              <a:tblPr/>
              <a:tblGrid>
                <a:gridCol w="7920879">
                  <a:extLst>
                    <a:ext uri="{9D8B030D-6E8A-4147-A177-3AD203B41FA5}">
                      <a16:colId xmlns:a16="http://schemas.microsoft.com/office/drawing/2014/main" val="20000"/>
                    </a:ext>
                  </a:extLst>
                </a:gridCol>
              </a:tblGrid>
              <a:tr h="1080120">
                <a:tc>
                  <a:txBody>
                    <a:bodyPr/>
                    <a:lstStyle/>
                    <a:p>
                      <a:pPr algn="ctr" fontAlgn="t"/>
                      <a:r>
                        <a:rPr lang="en-US" sz="2400" b="0" i="0" dirty="0">
                          <a:solidFill>
                            <a:srgbClr val="000000"/>
                          </a:solidFill>
                          <a:effectLst/>
                          <a:latin typeface="Arial"/>
                        </a:rPr>
                        <a:t>Average marginal effects for income values</a:t>
                      </a:r>
                    </a:p>
                    <a:p>
                      <a:pPr algn="ctr" fontAlgn="t"/>
                      <a:r>
                        <a:rPr lang="fr-FR" sz="2400" b="0" i="0" dirty="0">
                          <a:solidFill>
                            <a:srgbClr val="000000"/>
                          </a:solidFill>
                          <a:effectLst/>
                          <a:latin typeface="Arial"/>
                        </a:rPr>
                        <a:t>(</a:t>
                      </a:r>
                      <a:r>
                        <a:rPr lang="fr-FR" sz="2400" b="0" i="0" dirty="0" err="1">
                          <a:solidFill>
                            <a:srgbClr val="000000"/>
                          </a:solidFill>
                          <a:effectLst/>
                          <a:latin typeface="Arial"/>
                        </a:rPr>
                        <a:t>quadratic</a:t>
                      </a:r>
                      <a:r>
                        <a:rPr lang="fr-FR" sz="2400" b="0" i="0" dirty="0">
                          <a:solidFill>
                            <a:srgbClr val="000000"/>
                          </a:solidFill>
                          <a:effectLst/>
                          <a:latin typeface="Arial"/>
                        </a:rPr>
                        <a:t> profile)</a:t>
                      </a:r>
                    </a:p>
                  </a:txBody>
                  <a:tcPr marL="3139" marR="3139" marT="3139" marB="3139">
                    <a:lnL>
                      <a:noFill/>
                    </a:lnL>
                    <a:lnR>
                      <a:noFill/>
                    </a:lnR>
                    <a:lnT>
                      <a:noFill/>
                    </a:lnT>
                    <a:lnB>
                      <a:noFill/>
                    </a:lnB>
                    <a:solidFill>
                      <a:srgbClr val="FAFBFE"/>
                    </a:solidFill>
                  </a:tcPr>
                </a:tc>
                <a:extLst>
                  <a:ext uri="{0D108BD9-81ED-4DB2-BD59-A6C34878D82A}">
                    <a16:rowId xmlns:a16="http://schemas.microsoft.com/office/drawing/2014/main" val="10000"/>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207670167"/>
              </p:ext>
            </p:extLst>
          </p:nvPr>
        </p:nvGraphicFramePr>
        <p:xfrm>
          <a:off x="683568" y="2060848"/>
          <a:ext cx="8229600" cy="406527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37348">
                <a:tc>
                  <a:txBody>
                    <a:bodyPr/>
                    <a:lstStyle/>
                    <a:p>
                      <a:pPr fontAlgn="t"/>
                      <a:r>
                        <a:rPr lang="en-US" b="0" i="0" dirty="0">
                          <a:solidFill>
                            <a:srgbClr val="000000"/>
                          </a:solidFill>
                          <a:effectLst/>
                          <a:latin typeface="Arial"/>
                        </a:rPr>
                        <a:t>income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ME1rev</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ME2rev</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ME3rev</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0"/>
                  </a:ext>
                </a:extLst>
              </a:tr>
              <a:tr h="237348">
                <a:tc>
                  <a:txBody>
                    <a:bodyPr/>
                    <a:lstStyle/>
                    <a:p>
                      <a:pPr fontAlgn="t"/>
                      <a:r>
                        <a:rPr lang="en-US" b="0" i="0" dirty="0">
                          <a:solidFill>
                            <a:srgbClr val="000000"/>
                          </a:solidFill>
                          <a:effectLst/>
                          <a:latin typeface="Arial"/>
                        </a:rPr>
                        <a:t>0.75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-0.066715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0.048957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0.017758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1"/>
                  </a:ext>
                </a:extLst>
              </a:tr>
              <a:tr h="237348">
                <a:tc>
                  <a:txBody>
                    <a:bodyPr/>
                    <a:lstStyle/>
                    <a:p>
                      <a:pPr fontAlgn="t"/>
                      <a:r>
                        <a:rPr lang="en-US" b="0" i="0">
                          <a:solidFill>
                            <a:srgbClr val="000000"/>
                          </a:solidFill>
                          <a:effectLst/>
                          <a:latin typeface="Arial"/>
                        </a:rPr>
                        <a:t>1.05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-0.071733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0.056876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0.014858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2"/>
                  </a:ext>
                </a:extLst>
              </a:tr>
              <a:tr h="237348">
                <a:tc>
                  <a:txBody>
                    <a:bodyPr/>
                    <a:lstStyle/>
                    <a:p>
                      <a:pPr fontAlgn="t"/>
                      <a:r>
                        <a:rPr lang="en-US" b="0" i="0">
                          <a:solidFill>
                            <a:srgbClr val="000000"/>
                          </a:solidFill>
                          <a:effectLst/>
                          <a:latin typeface="Arial"/>
                        </a:rPr>
                        <a:t>1.35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-0.068287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0.058403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0.009884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3"/>
                  </a:ext>
                </a:extLst>
              </a:tr>
              <a:tr h="237348">
                <a:tc>
                  <a:txBody>
                    <a:bodyPr/>
                    <a:lstStyle/>
                    <a:p>
                      <a:pPr fontAlgn="t"/>
                      <a:r>
                        <a:rPr lang="en-US" b="0" i="0">
                          <a:solidFill>
                            <a:srgbClr val="000000"/>
                          </a:solidFill>
                          <a:effectLst/>
                          <a:latin typeface="Arial"/>
                        </a:rPr>
                        <a:t>1.70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-0.068073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0.064522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0.003551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4"/>
                  </a:ext>
                </a:extLst>
              </a:tr>
              <a:tr h="237348">
                <a:tc>
                  <a:txBody>
                    <a:bodyPr/>
                    <a:lstStyle/>
                    <a:p>
                      <a:pPr fontAlgn="t"/>
                      <a:r>
                        <a:rPr lang="en-US" b="0" i="0">
                          <a:solidFill>
                            <a:srgbClr val="000000"/>
                          </a:solidFill>
                          <a:effectLst/>
                          <a:latin typeface="Arial"/>
                        </a:rPr>
                        <a:t>2.10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-0.060555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0.064680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-0.004125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5"/>
                  </a:ext>
                </a:extLst>
              </a:tr>
              <a:tr h="237348">
                <a:tc>
                  <a:txBody>
                    <a:bodyPr/>
                    <a:lstStyle/>
                    <a:p>
                      <a:pPr fontAlgn="t"/>
                      <a:r>
                        <a:rPr lang="en-US" b="0" i="0">
                          <a:solidFill>
                            <a:srgbClr val="000000"/>
                          </a:solidFill>
                          <a:effectLst/>
                          <a:latin typeface="Arial"/>
                        </a:rPr>
                        <a:t>2.50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-0.054510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0.063129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-0.008619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6"/>
                  </a:ext>
                </a:extLst>
              </a:tr>
              <a:tr h="237348">
                <a:tc>
                  <a:txBody>
                    <a:bodyPr/>
                    <a:lstStyle/>
                    <a:p>
                      <a:pPr fontAlgn="t"/>
                      <a:r>
                        <a:rPr lang="en-US" b="0" i="0">
                          <a:solidFill>
                            <a:srgbClr val="000000"/>
                          </a:solidFill>
                          <a:effectLst/>
                          <a:latin typeface="Arial"/>
                        </a:rPr>
                        <a:t>2.90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-0.045762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0.058717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-0.012955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7"/>
                  </a:ext>
                </a:extLst>
              </a:tr>
              <a:tr h="237348">
                <a:tc>
                  <a:txBody>
                    <a:bodyPr/>
                    <a:lstStyle/>
                    <a:p>
                      <a:pPr fontAlgn="t"/>
                      <a:r>
                        <a:rPr lang="en-US" b="0" i="0">
                          <a:solidFill>
                            <a:srgbClr val="000000"/>
                          </a:solidFill>
                          <a:effectLst/>
                          <a:latin typeface="Arial"/>
                        </a:rPr>
                        <a:t>3.40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-0.035007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0.051441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-0.016434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8"/>
                  </a:ext>
                </a:extLst>
              </a:tr>
              <a:tr h="237348">
                <a:tc>
                  <a:txBody>
                    <a:bodyPr/>
                    <a:lstStyle/>
                    <a:p>
                      <a:pPr fontAlgn="t"/>
                      <a:r>
                        <a:rPr lang="en-US" b="0" i="0">
                          <a:solidFill>
                            <a:srgbClr val="000000"/>
                          </a:solidFill>
                          <a:effectLst/>
                          <a:latin typeface="Arial"/>
                        </a:rPr>
                        <a:t>4.55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-0.006397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0.030001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-0.023604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09"/>
                  </a:ext>
                </a:extLst>
              </a:tr>
              <a:tr h="237348">
                <a:tc>
                  <a:txBody>
                    <a:bodyPr/>
                    <a:lstStyle/>
                    <a:p>
                      <a:pPr fontAlgn="t"/>
                      <a:r>
                        <a:rPr lang="en-US" b="0" i="0">
                          <a:solidFill>
                            <a:srgbClr val="000000"/>
                          </a:solidFill>
                          <a:effectLst/>
                          <a:latin typeface="Arial"/>
                        </a:rPr>
                        <a:t>6.80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0.055457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-0.032730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-0.022728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010"/>
                  </a:ext>
                </a:extLst>
              </a:tr>
            </a:tbl>
          </a:graphicData>
        </a:graphic>
      </p:graphicFrame>
      <p:sp>
        <p:nvSpPr>
          <p:cNvPr id="8" name="Rectangle 2"/>
          <p:cNvSpPr>
            <a:spLocks noChangeArrowheads="1"/>
          </p:cNvSpPr>
          <p:nvPr/>
        </p:nvSpPr>
        <p:spPr bwMode="auto">
          <a:xfrm>
            <a:off x="457200" y="183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 tIns="45720" rIns="5395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
            </a:r>
            <a:br>
              <a:rPr kumimoji="0" lang="en-US" altLang="en-US" sz="1800" b="0" i="0" u="none" strike="noStrike" cap="none" normalizeH="0" baseline="0">
                <a:ln>
                  <a:noFill/>
                </a:ln>
                <a:solidFill>
                  <a:srgbClr val="000000"/>
                </a:solidFill>
                <a:effectLst/>
                <a:latin typeface="Arial" pitchFamily="34" charset="0"/>
                <a:cs typeface="Arial" pitchFamily="34" charset="0"/>
              </a:rPr>
            </a:br>
            <a:endParaRPr kumimoji="0" lang="en-US" altLang="en-US" sz="1800" b="0" i="0" u="none" strike="noStrike" cap="none" normalizeH="0" baseline="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347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err="1"/>
              <a:t>Likely</a:t>
            </a:r>
            <a:r>
              <a:rPr lang="fr-FR" sz="2800" dirty="0"/>
              <a:t> </a:t>
            </a:r>
            <a:r>
              <a:rPr lang="fr-FR" sz="2800" dirty="0" err="1"/>
              <a:t>mistakes</a:t>
            </a:r>
            <a:r>
              <a:rPr lang="fr-FR" sz="2800" dirty="0"/>
              <a:t> of effects </a:t>
            </a:r>
            <a:r>
              <a:rPr lang="fr-FR" sz="2800" dirty="0" err="1"/>
              <a:t>interpretation</a:t>
            </a:r>
            <a:endParaRPr lang="fr-FR" sz="28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514819"/>
                <a:ext cx="9108504" cy="10080000"/>
              </a:xfrm>
            </p:spPr>
            <p:txBody>
              <a:bodyPr>
                <a:normAutofit/>
              </a:bodyPr>
              <a:lstStyle/>
              <a:p>
                <a:pPr algn="just"/>
                <a:r>
                  <a:rPr lang="en-US" sz="2000" dirty="0"/>
                  <a:t>Let us consider the following hypothetical example : a categorical variable </a:t>
                </a:r>
                <a:r>
                  <a:rPr lang="en-US" sz="2000" i="1" dirty="0"/>
                  <a:t>y </a:t>
                </a:r>
                <a:r>
                  <a:rPr lang="en-US" sz="2000" dirty="0"/>
                  <a:t>has three modalities (1, 2 et 3) and is explained by a single explanatory variable </a:t>
                </a:r>
                <a:r>
                  <a:rPr lang="en-US" sz="2000" i="1" dirty="0"/>
                  <a:t>x.</a:t>
                </a:r>
                <a:endParaRPr lang="en-US" sz="2000" dirty="0"/>
              </a:p>
              <a:p>
                <a:pPr algn="just"/>
                <a:endParaRPr lang="en-US" sz="2000" dirty="0"/>
              </a:p>
              <a:p>
                <a:pPr algn="just"/>
                <a:r>
                  <a:rPr lang="en-US" sz="2000" dirty="0"/>
                  <a:t>The estimation of a multinomial logit model gives the following estimated equations:</a:t>
                </a:r>
              </a:p>
              <a:p>
                <a:pPr marL="0" indent="0" algn="just">
                  <a:buNone/>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r>
                            <m:rPr>
                              <m:sty m:val="p"/>
                            </m:rPr>
                            <a:rPr lang="en-US" sz="2000" i="0" smtClean="0">
                              <a:latin typeface="Cambria Math"/>
                            </a:rPr>
                            <m:t>log</m:t>
                          </m:r>
                        </m:fName>
                        <m:e>
                          <m:r>
                            <a:rPr lang="en-US" sz="2000" b="0" i="1" smtClean="0">
                              <a:latin typeface="Cambria Math"/>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1</m:t>
                                  </m:r>
                                </m:sub>
                              </m:sSub>
                            </m:num>
                            <m:den>
                              <m:sSub>
                                <m:sSubPr>
                                  <m:ctrlPr>
                                    <a:rPr lang="en-US" sz="200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3</m:t>
                                  </m:r>
                                </m:sub>
                              </m:sSub>
                            </m:den>
                          </m:f>
                          <m:r>
                            <a:rPr lang="en-US" sz="2000" b="0" i="1" smtClean="0">
                              <a:latin typeface="Cambria Math"/>
                            </a:rPr>
                            <m:t>)=</m:t>
                          </m:r>
                        </m:e>
                      </m:func>
                      <m:r>
                        <a:rPr lang="en-US" sz="2000" b="0" i="1" smtClean="0">
                          <a:latin typeface="Cambria Math"/>
                        </a:rPr>
                        <m:t>1−2</m:t>
                      </m:r>
                      <m:r>
                        <a:rPr lang="en-US" sz="2000" b="0" i="1" smtClean="0">
                          <a:latin typeface="Cambria Math"/>
                        </a:rPr>
                        <m:t>𝑥</m:t>
                      </m:r>
                    </m:oMath>
                  </m:oMathPara>
                </a14:m>
                <a:endParaRPr lang="en-US" sz="2000" dirty="0"/>
              </a:p>
              <a:p>
                <a:pPr marL="0" indent="0" algn="just">
                  <a:buNone/>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𝑝</m:t>
                                  </m:r>
                                </m:e>
                                <m:sub>
                                  <m:r>
                                    <a:rPr lang="en-US" sz="2000" b="0" i="1" smtClean="0">
                                      <a:latin typeface="Cambria Math"/>
                                    </a:rPr>
                                    <m:t>2</m:t>
                                  </m:r>
                                </m:sub>
                              </m:sSub>
                            </m:num>
                            <m:den>
                              <m:sSub>
                                <m:sSubPr>
                                  <m:ctrlPr>
                                    <a:rPr lang="en-US" sz="2000" i="1">
                                      <a:latin typeface="Cambria Math" panose="02040503050406030204" pitchFamily="18" charset="0"/>
                                    </a:rPr>
                                  </m:ctrlPr>
                                </m:sSubPr>
                                <m:e>
                                  <m:r>
                                    <a:rPr lang="en-US" sz="2000" i="1">
                                      <a:latin typeface="Cambria Math"/>
                                    </a:rPr>
                                    <m:t>𝑝</m:t>
                                  </m:r>
                                </m:e>
                                <m:sub>
                                  <m:r>
                                    <a:rPr lang="en-US" sz="2000" b="0" i="1" smtClean="0">
                                      <a:latin typeface="Cambria Math"/>
                                    </a:rPr>
                                    <m:t>3</m:t>
                                  </m:r>
                                </m:sub>
                              </m:sSub>
                            </m:den>
                          </m:f>
                          <m:r>
                            <a:rPr lang="en-US" sz="2000" i="1">
                              <a:latin typeface="Cambria Math"/>
                            </a:rPr>
                            <m:t>)=</m:t>
                          </m:r>
                        </m:e>
                      </m:func>
                      <m:r>
                        <a:rPr lang="en-US" sz="2000" i="1">
                          <a:latin typeface="Cambria Math"/>
                        </a:rPr>
                        <m:t>1−</m:t>
                      </m:r>
                      <m:r>
                        <a:rPr lang="fr-FR" sz="2000" b="0" i="1" smtClean="0">
                          <a:latin typeface="Cambria Math"/>
                        </a:rPr>
                        <m:t>1</m:t>
                      </m:r>
                      <m:r>
                        <a:rPr lang="en-US" sz="2000" i="1">
                          <a:latin typeface="Cambria Math"/>
                        </a:rPr>
                        <m:t>𝑥</m:t>
                      </m:r>
                    </m:oMath>
                  </m:oMathPara>
                </a14:m>
                <a:endParaRPr lang="en-US" sz="2000" dirty="0"/>
              </a:p>
              <a:p>
                <a:pPr algn="just"/>
                <a:endParaRPr lang="en-US" sz="2000" dirty="0"/>
              </a:p>
              <a:p>
                <a:pPr algn="just"/>
                <a:endParaRPr lang="en-US" sz="2000" dirty="0"/>
              </a:p>
              <a:p>
                <a:pPr algn="just"/>
                <a:r>
                  <a:rPr lang="en-US" sz="2000" dirty="0"/>
                  <a:t>He would be tempting to say that increases in x produce decrease in the probability of being in category 2. But in the graph below, showing the evolution of the predicted probabilities for each category, it can be seen that the effect of </a:t>
                </a:r>
                <a:r>
                  <a:rPr lang="en-US" sz="2000" i="1" dirty="0"/>
                  <a:t>x</a:t>
                </a:r>
                <a:r>
                  <a:rPr lang="en-US" sz="2000" dirty="0"/>
                  <a:t>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2</m:t>
                        </m:r>
                      </m:sub>
                    </m:sSub>
                  </m:oMath>
                </a14:m>
                <a:r>
                  <a:rPr lang="en-US" sz="2000" dirty="0"/>
                  <a:t> is not monotonic.</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514819"/>
                <a:ext cx="9108504" cy="10080000"/>
              </a:xfrm>
              <a:blipFill rotWithShape="1">
                <a:blip r:embed="rId2"/>
                <a:stretch>
                  <a:fillRect l="-602" t="-302" r="-669"/>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834" y="5902958"/>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090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71729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0"/>
            <a:ext cx="8496944" cy="6597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05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err="1"/>
              <a:t>Likely</a:t>
            </a:r>
            <a:r>
              <a:rPr lang="fr-FR" sz="2800" dirty="0"/>
              <a:t> </a:t>
            </a:r>
            <a:r>
              <a:rPr lang="fr-FR" sz="2800" dirty="0" err="1"/>
              <a:t>mistakes</a:t>
            </a:r>
            <a:r>
              <a:rPr lang="fr-FR" sz="2800" dirty="0"/>
              <a:t> of effects </a:t>
            </a:r>
            <a:r>
              <a:rPr lang="fr-FR" sz="2800" dirty="0" err="1"/>
              <a:t>interpretation</a:t>
            </a:r>
            <a:endParaRPr lang="fr-FR" sz="28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5496" y="514819"/>
                <a:ext cx="9108504" cy="10080000"/>
              </a:xfrm>
            </p:spPr>
            <p:txBody>
              <a:bodyPr>
                <a:normAutofit/>
              </a:bodyPr>
              <a:lstStyle/>
              <a:p>
                <a:pPr algn="just"/>
                <a:r>
                  <a:rPr lang="en-US" sz="2100" dirty="0"/>
                  <a:t>On the graph, when x is below 0.5, an increase in x produces an increase in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2</m:t>
                        </m:r>
                      </m:sub>
                    </m:sSub>
                  </m:oMath>
                </a14:m>
                <a:r>
                  <a:rPr lang="en-US" sz="2100" dirty="0"/>
                  <a:t>, but when x is above 0,5 increases in x produce decreases in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2</m:t>
                        </m:r>
                      </m:sub>
                    </m:sSub>
                    <m:r>
                      <a:rPr lang="en-US" sz="2000" b="0" i="0" smtClean="0">
                        <a:latin typeface="Cambria Math"/>
                      </a:rPr>
                      <m:t>!</m:t>
                    </m:r>
                  </m:oMath>
                </a14:m>
                <a:r>
                  <a:rPr lang="en-US" sz="2100" dirty="0"/>
                  <a:t> </a:t>
                </a:r>
              </a:p>
              <a:p>
                <a:pPr algn="just"/>
                <a:r>
                  <a:rPr lang="en-US" sz="2100" dirty="0"/>
                  <a:t>The structure of the estimated model implies that an increase in </a:t>
                </a:r>
                <a:r>
                  <a:rPr lang="en-US" sz="2100" i="1" dirty="0"/>
                  <a:t>x</a:t>
                </a:r>
                <a:r>
                  <a:rPr lang="en-US" sz="2100" dirty="0"/>
                  <a:t> move individuals from category 2 to category 3, but at the same time should move individuals from category 1 to category 2.</a:t>
                </a:r>
              </a:p>
              <a:p>
                <a:pPr algn="just"/>
                <a:r>
                  <a:rPr lang="en-US" sz="2100" dirty="0"/>
                  <a:t>When </a:t>
                </a:r>
                <a:r>
                  <a:rPr lang="en-US" sz="2100" i="1" dirty="0"/>
                  <a:t>x</a:t>
                </a:r>
                <a:r>
                  <a:rPr lang="en-US" sz="2100" dirty="0"/>
                  <a:t> is low</a:t>
                </a:r>
                <a:r>
                  <a:rPr lang="en-US" sz="2100" i="1" dirty="0"/>
                  <a:t>,</a:t>
                </a:r>
                <a:r>
                  <a:rPr lang="en-US" sz="2100" dirty="0"/>
                  <a:t> most of the individuals are in category 1, so most of the movement is from 1 to 2 and the proportion of cases in 2 increases. Nevertheless, as there are few cases left in category 1, most of the movement are then from 2 to 3, and the proportion in 2 declines. </a:t>
                </a:r>
              </a:p>
              <a:p>
                <a:pPr algn="just"/>
                <a:r>
                  <a:rPr lang="en-US" sz="2100" dirty="0"/>
                  <a:t>Hence, multinomial logit coefficients must always be interpreted as effects of comparison between pairs of categories of choice, but never on the probability of being in a particular category.</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5496" y="514819"/>
                <a:ext cx="9108504" cy="10080000"/>
              </a:xfrm>
              <a:blipFill rotWithShape="1">
                <a:blip r:embed="rId2"/>
                <a:stretch>
                  <a:fillRect l="-669" t="-363" r="-803"/>
                </a:stretch>
              </a:blipFill>
            </p:spPr>
            <p:txBody>
              <a:bodyPr/>
              <a:lstStyle/>
              <a:p>
                <a:r>
                  <a:rPr lang="fr-FR">
                    <a:noFill/>
                  </a:rPr>
                  <a:t> </a:t>
                </a:r>
              </a:p>
            </p:txBody>
          </p:sp>
        </mc:Fallback>
      </mc:AlternateContent>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987930"/>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090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5795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229600" cy="504056"/>
          </a:xfrm>
        </p:spPr>
        <p:txBody>
          <a:bodyPr/>
          <a:lstStyle/>
          <a:p>
            <a:pPr algn="l"/>
            <a:r>
              <a:rPr lang="fr-FR" sz="2800" dirty="0"/>
              <a:t>Estimation </a:t>
            </a:r>
            <a:r>
              <a:rPr lang="fr-FR" sz="2800" dirty="0" err="1"/>
              <a:t>with</a:t>
            </a:r>
            <a:r>
              <a:rPr lang="fr-FR" sz="2800" dirty="0"/>
              <a:t> multiple </a:t>
            </a:r>
            <a:r>
              <a:rPr lang="fr-FR" sz="2800" dirty="0" err="1"/>
              <a:t>logit</a:t>
            </a:r>
            <a:r>
              <a:rPr lang="fr-FR" sz="2800" dirty="0"/>
              <a:t> </a:t>
            </a:r>
            <a:r>
              <a:rPr lang="fr-FR" sz="2800" dirty="0" err="1"/>
              <a:t>models</a:t>
            </a:r>
            <a:r>
              <a:rPr lang="fr-FR" sz="2800" dirty="0"/>
              <a:t> (1) </a:t>
            </a:r>
          </a:p>
        </p:txBody>
      </p:sp>
      <p:sp>
        <p:nvSpPr>
          <p:cNvPr id="3" name="Espace réservé du contenu 2"/>
          <p:cNvSpPr>
            <a:spLocks noGrp="1"/>
          </p:cNvSpPr>
          <p:nvPr>
            <p:ph idx="1"/>
          </p:nvPr>
        </p:nvSpPr>
        <p:spPr>
          <a:xfrm>
            <a:off x="35496" y="514819"/>
            <a:ext cx="9108504" cy="6216676"/>
          </a:xfrm>
        </p:spPr>
        <p:txBody>
          <a:bodyPr>
            <a:normAutofit/>
          </a:bodyPr>
          <a:lstStyle/>
          <a:p>
            <a:pPr algn="just"/>
            <a:r>
              <a:rPr lang="en-US" sz="1800" dirty="0"/>
              <a:t>As it is possible to interpret multinomial logit model as of binary logit equations, </a:t>
            </a:r>
            <a:r>
              <a:rPr lang="en-US" sz="1800" dirty="0" err="1"/>
              <a:t>Begg</a:t>
            </a:r>
            <a:r>
              <a:rPr lang="en-US" sz="1800" dirty="0"/>
              <a:t> and Gray (1984) have shown that you can estimate the multinomial logit model by running a set of binary logit models.</a:t>
            </a:r>
          </a:p>
          <a:p>
            <a:pPr algn="just"/>
            <a:r>
              <a:rPr lang="en-US" sz="1800" dirty="0"/>
              <a:t>Asymptotic properties of the estimates using binary logit models together with those of the predicted choice probabilities are quite high. The method just requires to exclude the households that fall into category not considered in the binary logit model.</a:t>
            </a:r>
          </a:p>
          <a:p>
            <a:pPr algn="just"/>
            <a:r>
              <a:rPr lang="en-US" sz="1800" dirty="0"/>
              <a:t>Hence, in the program:</a:t>
            </a:r>
          </a:p>
          <a:p>
            <a:pPr marL="0" indent="0">
              <a:spcBef>
                <a:spcPts val="0"/>
              </a:spcBef>
              <a:buNone/>
            </a:pPr>
            <a:r>
              <a:rPr lang="en-US" sz="1800" b="1" dirty="0" err="1"/>
              <a:t>proc</a:t>
            </a:r>
            <a:r>
              <a:rPr lang="en-US" sz="1800" dirty="0"/>
              <a:t> </a:t>
            </a:r>
            <a:r>
              <a:rPr lang="en-US" sz="1800" b="1" dirty="0"/>
              <a:t>logistic</a:t>
            </a:r>
            <a:r>
              <a:rPr lang="en-US" sz="1800" dirty="0"/>
              <a:t> data=</a:t>
            </a:r>
            <a:r>
              <a:rPr lang="en-US" sz="1800" dirty="0" err="1"/>
              <a:t>patermulti</a:t>
            </a:r>
            <a:r>
              <a:rPr lang="en-US" sz="1800" dirty="0"/>
              <a:t>;</a:t>
            </a:r>
          </a:p>
          <a:p>
            <a:pPr marL="0" indent="0">
              <a:spcBef>
                <a:spcPts val="0"/>
              </a:spcBef>
              <a:buNone/>
            </a:pPr>
            <a:r>
              <a:rPr lang="en-US" sz="1800" dirty="0"/>
              <a:t>where </a:t>
            </a:r>
            <a:r>
              <a:rPr lang="en-US" sz="1800" dirty="0" err="1"/>
              <a:t>dependance</a:t>
            </a:r>
            <a:r>
              <a:rPr lang="en-US" sz="1800" dirty="0"/>
              <a:t> NE </a:t>
            </a:r>
            <a:r>
              <a:rPr lang="en-US" sz="1800" b="1" dirty="0"/>
              <a:t>2</a:t>
            </a:r>
            <a:r>
              <a:rPr lang="en-US" sz="1800" dirty="0"/>
              <a:t>;</a:t>
            </a:r>
          </a:p>
          <a:p>
            <a:pPr marL="0" indent="0">
              <a:spcBef>
                <a:spcPts val="0"/>
              </a:spcBef>
              <a:buNone/>
            </a:pPr>
            <a:r>
              <a:rPr lang="en-US" sz="1800" dirty="0"/>
              <a:t>model </a:t>
            </a:r>
            <a:r>
              <a:rPr lang="en-US" sz="1800" dirty="0" err="1"/>
              <a:t>dependance</a:t>
            </a:r>
            <a:r>
              <a:rPr lang="en-US" sz="1800" dirty="0"/>
              <a:t> = age55 </a:t>
            </a:r>
            <a:r>
              <a:rPr lang="en-US" sz="1800" dirty="0" err="1"/>
              <a:t>dipsup</a:t>
            </a:r>
            <a:r>
              <a:rPr lang="en-US" sz="1800" dirty="0"/>
              <a:t> </a:t>
            </a:r>
            <a:r>
              <a:rPr lang="en-US" sz="1800" dirty="0" err="1"/>
              <a:t>prev</a:t>
            </a:r>
            <a:r>
              <a:rPr lang="en-US" sz="1800" dirty="0"/>
              <a:t> averse femme;</a:t>
            </a:r>
          </a:p>
          <a:p>
            <a:pPr marL="0" indent="0">
              <a:spcBef>
                <a:spcPts val="0"/>
              </a:spcBef>
              <a:buNone/>
            </a:pPr>
            <a:r>
              <a:rPr lang="en-US" sz="1800" b="1" dirty="0" err="1"/>
              <a:t>proc</a:t>
            </a:r>
            <a:r>
              <a:rPr lang="en-US" sz="1800" dirty="0"/>
              <a:t> </a:t>
            </a:r>
            <a:r>
              <a:rPr lang="en-US" sz="1800" b="1" dirty="0"/>
              <a:t>logistic</a:t>
            </a:r>
            <a:r>
              <a:rPr lang="en-US" sz="1800" dirty="0"/>
              <a:t> data=</a:t>
            </a:r>
            <a:r>
              <a:rPr lang="en-US" sz="1800" dirty="0" err="1"/>
              <a:t>patermulti</a:t>
            </a:r>
            <a:r>
              <a:rPr lang="en-US" sz="1800" dirty="0"/>
              <a:t>;</a:t>
            </a:r>
          </a:p>
          <a:p>
            <a:pPr marL="0" indent="0">
              <a:spcBef>
                <a:spcPts val="0"/>
              </a:spcBef>
              <a:buNone/>
            </a:pPr>
            <a:r>
              <a:rPr lang="en-US" sz="1800" dirty="0"/>
              <a:t>where </a:t>
            </a:r>
            <a:r>
              <a:rPr lang="en-US" sz="1800" dirty="0" err="1"/>
              <a:t>dependance</a:t>
            </a:r>
            <a:r>
              <a:rPr lang="en-US" sz="1800" dirty="0"/>
              <a:t> NE </a:t>
            </a:r>
            <a:r>
              <a:rPr lang="en-US" sz="1800" b="1" dirty="0"/>
              <a:t>1</a:t>
            </a:r>
            <a:r>
              <a:rPr lang="en-US" sz="1800" dirty="0"/>
              <a:t>;</a:t>
            </a:r>
          </a:p>
          <a:p>
            <a:pPr marL="0" indent="0">
              <a:spcBef>
                <a:spcPts val="0"/>
              </a:spcBef>
              <a:buNone/>
            </a:pPr>
            <a:r>
              <a:rPr lang="en-US" sz="1800" dirty="0"/>
              <a:t>model </a:t>
            </a:r>
            <a:r>
              <a:rPr lang="en-US" sz="1800" dirty="0" err="1"/>
              <a:t>dependance</a:t>
            </a:r>
            <a:r>
              <a:rPr lang="en-US" sz="1800" dirty="0"/>
              <a:t> = age55 </a:t>
            </a:r>
            <a:r>
              <a:rPr lang="en-US" sz="1800" dirty="0" err="1"/>
              <a:t>dipsup</a:t>
            </a:r>
            <a:r>
              <a:rPr lang="en-US" sz="1800" dirty="0"/>
              <a:t> </a:t>
            </a:r>
            <a:r>
              <a:rPr lang="en-US" sz="1800" dirty="0" err="1"/>
              <a:t>prev</a:t>
            </a:r>
            <a:r>
              <a:rPr lang="en-US" sz="1800" dirty="0"/>
              <a:t> averse femme;</a:t>
            </a:r>
          </a:p>
          <a:p>
            <a:pPr marL="0" indent="0">
              <a:spcBef>
                <a:spcPts val="0"/>
              </a:spcBef>
              <a:buNone/>
            </a:pPr>
            <a:r>
              <a:rPr lang="en-US" sz="1800" b="1" dirty="0" err="1"/>
              <a:t>proc</a:t>
            </a:r>
            <a:r>
              <a:rPr lang="en-US" sz="1800" dirty="0"/>
              <a:t> </a:t>
            </a:r>
            <a:r>
              <a:rPr lang="en-US" sz="1800" b="1" dirty="0"/>
              <a:t>logistic</a:t>
            </a:r>
            <a:r>
              <a:rPr lang="en-US" sz="1800" dirty="0"/>
              <a:t> data=</a:t>
            </a:r>
            <a:r>
              <a:rPr lang="en-US" sz="1800" dirty="0" err="1"/>
              <a:t>patermulti</a:t>
            </a:r>
            <a:r>
              <a:rPr lang="en-US" sz="1800" dirty="0"/>
              <a:t>;</a:t>
            </a:r>
          </a:p>
          <a:p>
            <a:pPr marL="0" indent="0">
              <a:spcBef>
                <a:spcPts val="0"/>
              </a:spcBef>
              <a:buNone/>
            </a:pPr>
            <a:r>
              <a:rPr lang="en-US" sz="1800" dirty="0"/>
              <a:t>where </a:t>
            </a:r>
            <a:r>
              <a:rPr lang="en-US" sz="1800" dirty="0" err="1"/>
              <a:t>dependance</a:t>
            </a:r>
            <a:r>
              <a:rPr lang="en-US" sz="1800" dirty="0"/>
              <a:t> NE </a:t>
            </a:r>
            <a:r>
              <a:rPr lang="en-US" sz="1800" b="1" dirty="0"/>
              <a:t>3</a:t>
            </a:r>
            <a:r>
              <a:rPr lang="en-US" sz="1800" dirty="0"/>
              <a:t>;</a:t>
            </a:r>
          </a:p>
          <a:p>
            <a:pPr marL="0" indent="0">
              <a:spcBef>
                <a:spcPts val="0"/>
              </a:spcBef>
              <a:buNone/>
            </a:pPr>
            <a:r>
              <a:rPr lang="en-US" sz="1800" dirty="0"/>
              <a:t>model </a:t>
            </a:r>
            <a:r>
              <a:rPr lang="en-US" sz="1800" dirty="0" err="1"/>
              <a:t>dependance</a:t>
            </a:r>
            <a:r>
              <a:rPr lang="en-US" sz="1800" dirty="0"/>
              <a:t> = age55 </a:t>
            </a:r>
            <a:r>
              <a:rPr lang="en-US" sz="1800" dirty="0" err="1"/>
              <a:t>dipsup</a:t>
            </a:r>
            <a:r>
              <a:rPr lang="en-US" sz="1800" dirty="0"/>
              <a:t> </a:t>
            </a:r>
            <a:r>
              <a:rPr lang="en-US" sz="1800" dirty="0" err="1"/>
              <a:t>prev</a:t>
            </a:r>
            <a:r>
              <a:rPr lang="en-US" sz="1800" dirty="0"/>
              <a:t> averse femme;</a:t>
            </a:r>
          </a:p>
          <a:p>
            <a:pPr marL="0" indent="0">
              <a:spcBef>
                <a:spcPts val="0"/>
              </a:spcBef>
              <a:buNone/>
            </a:pPr>
            <a:r>
              <a:rPr lang="en-US" sz="1800" b="1" dirty="0"/>
              <a:t>run</a:t>
            </a:r>
            <a:r>
              <a:rPr lang="en-US" sz="1800" dirty="0"/>
              <a:t>;</a:t>
            </a:r>
          </a:p>
          <a:p>
            <a:pPr marL="0" indent="0">
              <a:spcBef>
                <a:spcPts val="0"/>
              </a:spcBef>
              <a:buNone/>
            </a:pPr>
            <a:endParaRPr lang="en-US" sz="1800" dirty="0"/>
          </a:p>
          <a:p>
            <a:pPr algn="just"/>
            <a:r>
              <a:rPr lang="en-US" sz="1800" dirty="0"/>
              <a:t>By default, the reference category is still the highest value for the dependent variable. </a:t>
            </a:r>
          </a:p>
          <a:p>
            <a:pPr algn="just"/>
            <a:endParaRPr lang="en-US" sz="1800" dirty="0"/>
          </a:p>
          <a:p>
            <a:pPr algn="just"/>
            <a:endParaRPr lang="en-US" sz="1800" dirty="0"/>
          </a:p>
          <a:p>
            <a:pPr algn="just"/>
            <a:endParaRPr lang="en-US" sz="18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2" y="6619171"/>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0908" y="-99392"/>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5752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84038366"/>
              </p:ext>
            </p:extLst>
          </p:nvPr>
        </p:nvGraphicFramePr>
        <p:xfrm>
          <a:off x="683569" y="620689"/>
          <a:ext cx="8208911" cy="3480712"/>
        </p:xfrm>
        <a:graphic>
          <a:graphicData uri="http://schemas.openxmlformats.org/drawingml/2006/table">
            <a:tbl>
              <a:tblPr firstRow="1" firstCol="1" bandRow="1">
                <a:tableStyleId>{5C22544A-7EE6-4342-B048-85BDC9FD1C3A}</a:tableStyleId>
              </a:tblPr>
              <a:tblGrid>
                <a:gridCol w="1855325">
                  <a:extLst>
                    <a:ext uri="{9D8B030D-6E8A-4147-A177-3AD203B41FA5}">
                      <a16:colId xmlns:a16="http://schemas.microsoft.com/office/drawing/2014/main" val="20000"/>
                    </a:ext>
                  </a:extLst>
                </a:gridCol>
                <a:gridCol w="2117862">
                  <a:extLst>
                    <a:ext uri="{9D8B030D-6E8A-4147-A177-3AD203B41FA5}">
                      <a16:colId xmlns:a16="http://schemas.microsoft.com/office/drawing/2014/main" val="20001"/>
                    </a:ext>
                  </a:extLst>
                </a:gridCol>
                <a:gridCol w="2117862">
                  <a:extLst>
                    <a:ext uri="{9D8B030D-6E8A-4147-A177-3AD203B41FA5}">
                      <a16:colId xmlns:a16="http://schemas.microsoft.com/office/drawing/2014/main" val="20002"/>
                    </a:ext>
                  </a:extLst>
                </a:gridCol>
                <a:gridCol w="2117862">
                  <a:extLst>
                    <a:ext uri="{9D8B030D-6E8A-4147-A177-3AD203B41FA5}">
                      <a16:colId xmlns:a16="http://schemas.microsoft.com/office/drawing/2014/main" val="20003"/>
                    </a:ext>
                  </a:extLst>
                </a:gridCol>
              </a:tblGrid>
              <a:tr h="672905">
                <a:tc>
                  <a:txBody>
                    <a:bodyPr/>
                    <a:lstStyle/>
                    <a:p>
                      <a:pPr>
                        <a:lnSpc>
                          <a:spcPct val="115000"/>
                        </a:lnSpc>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600" noProof="0" dirty="0">
                          <a:effectLst/>
                        </a:rPr>
                        <a:t>Insurance vs Insurance and Investment</a:t>
                      </a:r>
                      <a:endParaRPr lang="en-US" sz="1600" noProof="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600" dirty="0">
                          <a:effectLst/>
                        </a:rPr>
                        <a:t>Investment vs </a:t>
                      </a:r>
                      <a:r>
                        <a:rPr lang="fr-FR" sz="1600" dirty="0" err="1">
                          <a:effectLst/>
                        </a:rPr>
                        <a:t>Insurance</a:t>
                      </a:r>
                      <a:r>
                        <a:rPr lang="fr-FR" sz="1600" dirty="0">
                          <a:effectLst/>
                        </a:rPr>
                        <a:t> and Investment</a:t>
                      </a:r>
                    </a:p>
                  </a:txBody>
                  <a:tcPr marL="68580" marR="68580" marT="0" marB="0"/>
                </a:tc>
                <a:tc>
                  <a:txBody>
                    <a:bodyPr/>
                    <a:lstStyle/>
                    <a:p>
                      <a:pPr>
                        <a:lnSpc>
                          <a:spcPct val="115000"/>
                        </a:lnSpc>
                        <a:spcAft>
                          <a:spcPts val="0"/>
                        </a:spcAft>
                      </a:pPr>
                      <a:r>
                        <a:rPr lang="fr-FR" sz="1600" dirty="0" err="1">
                          <a:effectLst/>
                        </a:rPr>
                        <a:t>Insurance</a:t>
                      </a:r>
                      <a:r>
                        <a:rPr lang="fr-FR" sz="1600" dirty="0">
                          <a:effectLst/>
                        </a:rPr>
                        <a:t> vs Investment</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1509">
                <a:tc>
                  <a:txBody>
                    <a:bodyPr/>
                    <a:lstStyle/>
                    <a:p>
                      <a:pPr>
                        <a:lnSpc>
                          <a:spcPct val="115000"/>
                        </a:lnSpc>
                        <a:spcAft>
                          <a:spcPts val="0"/>
                        </a:spcAft>
                      </a:pPr>
                      <a:r>
                        <a:rPr lang="en-US" sz="1800" noProof="0" dirty="0">
                          <a:effectLst/>
                        </a:rPr>
                        <a:t>Intercept</a:t>
                      </a:r>
                      <a:endParaRPr lang="en-US" sz="1800" noProof="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2.7550***</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0.9761</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1.7567***</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5591">
                <a:tc>
                  <a:txBody>
                    <a:bodyPr/>
                    <a:lstStyle/>
                    <a:p>
                      <a:pPr>
                        <a:lnSpc>
                          <a:spcPct val="115000"/>
                        </a:lnSpc>
                        <a:spcAft>
                          <a:spcPts val="0"/>
                        </a:spcAft>
                      </a:pPr>
                      <a:r>
                        <a:rPr lang="en-US" sz="1800">
                          <a:effectLst/>
                        </a:rPr>
                        <a:t>age55</a:t>
                      </a:r>
                      <a:endParaRPr lang="en-U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-1.1678**</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-0.7361</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-0.4094</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5591">
                <a:tc>
                  <a:txBody>
                    <a:bodyPr/>
                    <a:lstStyle/>
                    <a:p>
                      <a:pPr>
                        <a:lnSpc>
                          <a:spcPct val="115000"/>
                        </a:lnSpc>
                        <a:spcAft>
                          <a:spcPts val="0"/>
                        </a:spcAft>
                      </a:pPr>
                      <a:r>
                        <a:rPr lang="en-US" sz="1800">
                          <a:effectLst/>
                        </a:rPr>
                        <a:t>dipsup</a:t>
                      </a:r>
                      <a:endParaRPr lang="en-U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-0.9131**</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0.1684</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-1.0244***</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25591">
                <a:tc>
                  <a:txBody>
                    <a:bodyPr/>
                    <a:lstStyle/>
                    <a:p>
                      <a:pPr>
                        <a:lnSpc>
                          <a:spcPct val="115000"/>
                        </a:lnSpc>
                        <a:spcAft>
                          <a:spcPts val="0"/>
                        </a:spcAft>
                      </a:pPr>
                      <a:r>
                        <a:rPr lang="en-US" sz="1800">
                          <a:effectLst/>
                        </a:rPr>
                        <a:t>prev</a:t>
                      </a:r>
                      <a:endParaRPr lang="en-U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-0.8107*</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-0.3615</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-0.4988</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25591">
                <a:tc>
                  <a:txBody>
                    <a:bodyPr/>
                    <a:lstStyle/>
                    <a:p>
                      <a:pPr>
                        <a:lnSpc>
                          <a:spcPct val="115000"/>
                        </a:lnSpc>
                        <a:spcAft>
                          <a:spcPts val="0"/>
                        </a:spcAft>
                      </a:pPr>
                      <a:r>
                        <a:rPr lang="en-US" sz="1800">
                          <a:effectLst/>
                        </a:rPr>
                        <a:t>averse</a:t>
                      </a:r>
                      <a:endParaRPr lang="en-U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0.2732</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0.2831</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0.1974</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25591">
                <a:tc>
                  <a:txBody>
                    <a:bodyPr/>
                    <a:lstStyle/>
                    <a:p>
                      <a:pPr>
                        <a:lnSpc>
                          <a:spcPct val="115000"/>
                        </a:lnSpc>
                        <a:spcAft>
                          <a:spcPts val="0"/>
                        </a:spcAft>
                      </a:pPr>
                      <a:r>
                        <a:rPr lang="en-US" sz="1800">
                          <a:effectLst/>
                        </a:rPr>
                        <a:t>femme</a:t>
                      </a:r>
                      <a:endParaRPr lang="en-U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-0.2419</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-0.2523</a:t>
                      </a:r>
                      <a:endParaRPr lang="en-U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800" dirty="0">
                          <a:effectLst/>
                        </a:rPr>
                        <a:t>-0.0741</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3" name="ZoneTexte 2"/>
          <p:cNvSpPr txBox="1"/>
          <p:nvPr/>
        </p:nvSpPr>
        <p:spPr>
          <a:xfrm>
            <a:off x="464171" y="4698454"/>
            <a:ext cx="8424936" cy="1323439"/>
          </a:xfrm>
          <a:prstGeom prst="rect">
            <a:avLst/>
          </a:prstGeom>
          <a:noFill/>
        </p:spPr>
        <p:txBody>
          <a:bodyPr wrap="square" rtlCol="0">
            <a:spAutoFit/>
          </a:bodyPr>
          <a:lstStyle/>
          <a:p>
            <a:pPr algn="just"/>
            <a:r>
              <a:rPr lang="en-US" sz="2000" dirty="0">
                <a:latin typeface="+mj-lt"/>
              </a:rPr>
              <a:t>Comparing this table with the table in slide #19, we observe that the coefficients are very similar but not perfectly identical. The significance remains also very </a:t>
            </a:r>
            <a:r>
              <a:rPr lang="en-US" sz="2000" dirty="0" err="1">
                <a:latin typeface="+mj-lt"/>
              </a:rPr>
              <a:t>sta</a:t>
            </a:r>
            <a:r>
              <a:rPr lang="fr-FR" sz="2000" dirty="0" err="1">
                <a:latin typeface="+mj-lt"/>
              </a:rPr>
              <a:t>ble</a:t>
            </a:r>
            <a:r>
              <a:rPr lang="fr-FR" sz="2000" dirty="0">
                <a:latin typeface="+mj-lt"/>
              </a:rPr>
              <a:t> </a:t>
            </a:r>
            <a:r>
              <a:rPr lang="fr-FR" sz="2000" dirty="0" err="1">
                <a:latin typeface="+mj-lt"/>
              </a:rPr>
              <a:t>although</a:t>
            </a:r>
            <a:r>
              <a:rPr lang="fr-FR" sz="2000" dirty="0">
                <a:latin typeface="+mj-lt"/>
              </a:rPr>
              <a:t> the p value of the variable DIPSUP </a:t>
            </a:r>
            <a:r>
              <a:rPr lang="fr-FR" sz="2000" dirty="0" err="1">
                <a:latin typeface="+mj-lt"/>
              </a:rPr>
              <a:t>is</a:t>
            </a:r>
            <a:r>
              <a:rPr lang="fr-FR" sz="2000" dirty="0">
                <a:latin typeface="+mj-lt"/>
              </a:rPr>
              <a:t> </a:t>
            </a:r>
            <a:r>
              <a:rPr lang="fr-FR" sz="2000" dirty="0" err="1">
                <a:latin typeface="+mj-lt"/>
              </a:rPr>
              <a:t>now</a:t>
            </a:r>
            <a:r>
              <a:rPr lang="fr-FR" sz="2000" dirty="0">
                <a:latin typeface="+mj-lt"/>
              </a:rPr>
              <a:t> </a:t>
            </a:r>
            <a:r>
              <a:rPr lang="fr-FR" sz="2000" dirty="0" err="1">
                <a:latin typeface="+mj-lt"/>
              </a:rPr>
              <a:t>below</a:t>
            </a:r>
            <a:r>
              <a:rPr lang="fr-FR" sz="2000" dirty="0">
                <a:latin typeface="+mj-lt"/>
              </a:rPr>
              <a:t> 5%.</a:t>
            </a:r>
          </a:p>
        </p:txBody>
      </p:sp>
      <p:sp>
        <p:nvSpPr>
          <p:cNvPr id="4" name="ZoneTexte 3"/>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2561340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Estimation </a:t>
            </a:r>
            <a:r>
              <a:rPr lang="fr-FR" sz="2800" dirty="0" err="1"/>
              <a:t>with</a:t>
            </a:r>
            <a:r>
              <a:rPr lang="fr-FR" sz="2800" dirty="0"/>
              <a:t> multiple logit </a:t>
            </a:r>
            <a:r>
              <a:rPr lang="fr-FR" sz="2800" dirty="0" err="1"/>
              <a:t>models</a:t>
            </a:r>
            <a:r>
              <a:rPr lang="fr-FR" sz="2800" dirty="0"/>
              <a:t> (2)</a:t>
            </a:r>
          </a:p>
        </p:txBody>
      </p:sp>
      <p:sp>
        <p:nvSpPr>
          <p:cNvPr id="3" name="Espace réservé du contenu 2"/>
          <p:cNvSpPr>
            <a:spLocks noGrp="1"/>
          </p:cNvSpPr>
          <p:nvPr>
            <p:ph idx="1"/>
          </p:nvPr>
        </p:nvSpPr>
        <p:spPr>
          <a:xfrm>
            <a:off x="-35429" y="668708"/>
            <a:ext cx="9108504" cy="6216676"/>
          </a:xfrm>
        </p:spPr>
        <p:txBody>
          <a:bodyPr>
            <a:normAutofit/>
          </a:bodyPr>
          <a:lstStyle/>
          <a:p>
            <a:pPr algn="just"/>
            <a:r>
              <a:rPr lang="en-US" sz="1800" dirty="0"/>
              <a:t>The coefficients are unbiased but their standard deviation are somewhat larger.</a:t>
            </a:r>
          </a:p>
          <a:p>
            <a:pPr algn="just"/>
            <a:endParaRPr lang="en-US" sz="1800" dirty="0"/>
          </a:p>
          <a:p>
            <a:pPr algn="just"/>
            <a:r>
              <a:rPr lang="en-US" sz="1800" dirty="0"/>
              <a:t>Furthermore, the third column of the above table is not exactly similar to the difference between the first two.</a:t>
            </a:r>
          </a:p>
          <a:p>
            <a:pPr algn="just"/>
            <a:endParaRPr lang="fr-FR" sz="1800" dirty="0"/>
          </a:p>
          <a:p>
            <a:pPr algn="just"/>
            <a:r>
              <a:rPr lang="en-US" sz="1800" dirty="0"/>
              <a:t>Finally, estimation by binary logit will not give a global test of whether all coefficients associated with a variable are equal to zero. </a:t>
            </a:r>
          </a:p>
          <a:p>
            <a:pPr algn="just"/>
            <a:endParaRPr lang="fr-FR" sz="1800" dirty="0"/>
          </a:p>
          <a:p>
            <a:pPr algn="just"/>
            <a:r>
              <a:rPr lang="en-US" sz="1800" dirty="0"/>
              <a:t>It can be useful to perform such an analysis, especially when you have different sets of explanatory variables in different equations. However the main payoff is conceptual: it helps to understand that the multinomial logit is built up of binomial models.</a:t>
            </a:r>
          </a:p>
          <a:p>
            <a:pPr algn="just"/>
            <a:endParaRPr lang="fr-FR" sz="18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2" y="5916472"/>
            <a:ext cx="1403648" cy="828537"/>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3782" y="0"/>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2165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04664"/>
            <a:ext cx="9144000"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58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au 7"/>
          <p:cNvGraphicFramePr>
            <a:graphicFrameLocks noGrp="1"/>
          </p:cNvGraphicFramePr>
          <p:nvPr>
            <p:extLst>
              <p:ext uri="{D42A27DB-BD31-4B8C-83A1-F6EECF244321}">
                <p14:modId xmlns:p14="http://schemas.microsoft.com/office/powerpoint/2010/main" val="1144018936"/>
              </p:ext>
            </p:extLst>
          </p:nvPr>
        </p:nvGraphicFramePr>
        <p:xfrm>
          <a:off x="457200" y="548678"/>
          <a:ext cx="8229600" cy="5112567"/>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1653118746"/>
                    </a:ext>
                  </a:extLst>
                </a:gridCol>
                <a:gridCol w="1645920">
                  <a:extLst>
                    <a:ext uri="{9D8B030D-6E8A-4147-A177-3AD203B41FA5}">
                      <a16:colId xmlns:a16="http://schemas.microsoft.com/office/drawing/2014/main" val="3268090451"/>
                    </a:ext>
                  </a:extLst>
                </a:gridCol>
                <a:gridCol w="1645920">
                  <a:extLst>
                    <a:ext uri="{9D8B030D-6E8A-4147-A177-3AD203B41FA5}">
                      <a16:colId xmlns:a16="http://schemas.microsoft.com/office/drawing/2014/main" val="1511821163"/>
                    </a:ext>
                  </a:extLst>
                </a:gridCol>
                <a:gridCol w="1645920">
                  <a:extLst>
                    <a:ext uri="{9D8B030D-6E8A-4147-A177-3AD203B41FA5}">
                      <a16:colId xmlns:a16="http://schemas.microsoft.com/office/drawing/2014/main" val="1283414260"/>
                    </a:ext>
                  </a:extLst>
                </a:gridCol>
                <a:gridCol w="1645920">
                  <a:extLst>
                    <a:ext uri="{9D8B030D-6E8A-4147-A177-3AD203B41FA5}">
                      <a16:colId xmlns:a16="http://schemas.microsoft.com/office/drawing/2014/main" val="105139584"/>
                    </a:ext>
                  </a:extLst>
                </a:gridCol>
              </a:tblGrid>
              <a:tr h="833251">
                <a:tc gridSpan="5">
                  <a:txBody>
                    <a:bodyPr/>
                    <a:lstStyle/>
                    <a:p>
                      <a:pPr algn="ctr">
                        <a:lnSpc>
                          <a:spcPct val="107000"/>
                        </a:lnSpc>
                        <a:spcAft>
                          <a:spcPts val="0"/>
                        </a:spcAft>
                      </a:pPr>
                      <a:r>
                        <a:rPr lang="fr-FR" sz="1200">
                          <a:effectLst/>
                        </a:rPr>
                        <a:t>e108. Avez-vous envisagé qu’un jour vous</a:t>
                      </a:r>
                      <a:br>
                        <a:rPr lang="fr-FR" sz="1200">
                          <a:effectLst/>
                        </a:rPr>
                      </a:br>
                      <a:r>
                        <a:rPr lang="fr-FR" sz="1200">
                          <a:effectLst/>
                        </a:rPr>
                        <a:t>pourriez être dépendant(e)?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13852337"/>
                  </a:ext>
                </a:extLst>
              </a:tr>
              <a:tr h="833251">
                <a:tc>
                  <a:txBody>
                    <a:bodyPr/>
                    <a:lstStyle/>
                    <a:p>
                      <a:pPr algn="r">
                        <a:lnSpc>
                          <a:spcPct val="107000"/>
                        </a:lnSpc>
                        <a:spcAft>
                          <a:spcPts val="0"/>
                        </a:spcAft>
                      </a:pPr>
                      <a:r>
                        <a:rPr lang="fr-FR" sz="1200">
                          <a:effectLst/>
                        </a:rPr>
                        <a:t>e108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br>
                        <a:rPr lang="fr-FR" sz="1200">
                          <a:effectLst/>
                        </a:rPr>
                      </a:br>
                      <a:r>
                        <a:rPr lang="fr-FR" sz="1200">
                          <a:effectLst/>
                        </a:rPr>
                        <a:t>cumulée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br>
                        <a:rPr lang="fr-FR" sz="1200">
                          <a:effectLst/>
                        </a:rPr>
                      </a:br>
                      <a:r>
                        <a:rPr lang="fr-FR" sz="1200">
                          <a:effectLst/>
                        </a:rPr>
                        <a:t>cumulé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098634455"/>
                  </a:ext>
                </a:extLst>
              </a:tr>
              <a:tr h="492295">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0.55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0.55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56049285"/>
                  </a:ext>
                </a:extLst>
              </a:tr>
              <a:tr h="492295">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b="1" dirty="0">
                          <a:effectLst/>
                        </a:rPr>
                        <a:t>231</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b="1" dirty="0">
                          <a:effectLst/>
                        </a:rPr>
                        <a:t>7.08</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b="1" dirty="0">
                          <a:effectLst/>
                        </a:rPr>
                        <a:t>249</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b="1" dirty="0">
                          <a:effectLst/>
                        </a:rPr>
                        <a:t>7.63</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07470705"/>
                  </a:ext>
                </a:extLst>
              </a:tr>
              <a:tr h="492295">
                <a:tc>
                  <a:txBody>
                    <a:bodyPr/>
                    <a:lstStyle/>
                    <a:p>
                      <a:pPr algn="r">
                        <a:lnSpc>
                          <a:spcPct val="107000"/>
                        </a:lnSpc>
                        <a:spcAft>
                          <a:spcPts val="0"/>
                        </a:spcAft>
                      </a:pPr>
                      <a:r>
                        <a:rPr lang="fr-FR" sz="1200">
                          <a:effectLst/>
                        </a:rPr>
                        <a:t>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1236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37.86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1485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45.48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95325051"/>
                  </a:ext>
                </a:extLst>
              </a:tr>
              <a:tr h="492295">
                <a:tc>
                  <a:txBody>
                    <a:bodyPr/>
                    <a:lstStyle/>
                    <a:p>
                      <a:pPr algn="r">
                        <a:lnSpc>
                          <a:spcPct val="107000"/>
                        </a:lnSpc>
                        <a:spcAft>
                          <a:spcPts val="0"/>
                        </a:spcAft>
                      </a:pPr>
                      <a:r>
                        <a:rPr lang="fr-FR" sz="12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241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7.38</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1726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52.86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4400118"/>
                  </a:ext>
                </a:extLst>
              </a:tr>
              <a:tr h="492295">
                <a:tc>
                  <a:txBody>
                    <a:bodyPr/>
                    <a:lstStyle/>
                    <a:p>
                      <a:pPr algn="r">
                        <a:lnSpc>
                          <a:spcPct val="107000"/>
                        </a:lnSpc>
                        <a:spcAft>
                          <a:spcPts val="0"/>
                        </a:spcAft>
                      </a:pPr>
                      <a:r>
                        <a:rPr lang="fr-FR" sz="12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1078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33.02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2804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85.88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53141834"/>
                  </a:ext>
                </a:extLst>
              </a:tr>
              <a:tr h="492295">
                <a:tc>
                  <a:txBody>
                    <a:bodyPr/>
                    <a:lstStyle/>
                    <a:p>
                      <a:pPr algn="r">
                        <a:lnSpc>
                          <a:spcPct val="107000"/>
                        </a:lnSpc>
                        <a:spcAft>
                          <a:spcPts val="0"/>
                        </a:spcAft>
                      </a:pPr>
                      <a:r>
                        <a:rPr lang="fr-FR" sz="1200">
                          <a:effectLst/>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461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14.12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3265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18890106"/>
                  </a:ext>
                </a:extLst>
              </a:tr>
              <a:tr h="492295">
                <a:tc gridSpan="5">
                  <a:txBody>
                    <a:bodyPr/>
                    <a:lstStyle/>
                    <a:p>
                      <a:pPr algn="ctr">
                        <a:lnSpc>
                          <a:spcPct val="107000"/>
                        </a:lnSpc>
                        <a:spcAft>
                          <a:spcPts val="0"/>
                        </a:spcAft>
                      </a:pPr>
                      <a:r>
                        <a:rPr lang="fr-FR" sz="1200" dirty="0">
                          <a:effectLst/>
                        </a:rPr>
                        <a:t>Fréquence manquante = 351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191862208"/>
                  </a:ext>
                </a:extLst>
              </a:tr>
            </a:tbl>
          </a:graphicData>
        </a:graphic>
      </p:graphicFrame>
    </p:spTree>
    <p:extLst>
      <p:ext uri="{BB962C8B-B14F-4D97-AF65-F5344CB8AC3E}">
        <p14:creationId xmlns:p14="http://schemas.microsoft.com/office/powerpoint/2010/main" val="166507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414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5220072" y="3573016"/>
            <a:ext cx="184731" cy="369332"/>
          </a:xfrm>
          <a:prstGeom prst="rect">
            <a:avLst/>
          </a:prstGeom>
          <a:noFill/>
        </p:spPr>
        <p:txBody>
          <a:bodyPr wrap="none" rtlCol="0">
            <a:spAutoFit/>
          </a:bodyPr>
          <a:lstStyle/>
          <a:p>
            <a:endParaRPr lang="en-US" dirty="0"/>
          </a:p>
        </p:txBody>
      </p:sp>
      <p:sp>
        <p:nvSpPr>
          <p:cNvPr id="3" name="ZoneTexte 2"/>
          <p:cNvSpPr txBox="1"/>
          <p:nvPr/>
        </p:nvSpPr>
        <p:spPr>
          <a:xfrm>
            <a:off x="203378" y="4005064"/>
            <a:ext cx="871296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dependency insurance contract may be underwritten individually or within the framework of a collective contract initiated by a corporate entity, generally a company for the benefit of its employees.</a:t>
            </a:r>
            <a:endParaRPr lang="fr-FR" dirty="0"/>
          </a:p>
          <a:p>
            <a:pPr marL="285750" indent="-285750">
              <a:buFont typeface="Arial" panose="020B0604020202020204" pitchFamily="34" charset="0"/>
              <a:buChar char="•"/>
            </a:pPr>
            <a:r>
              <a:rPr lang="en-US" dirty="0"/>
              <a:t>According to the choices offered to respondents, the choices of households have been coded in three unordered categories : </a:t>
            </a:r>
          </a:p>
          <a:p>
            <a:endParaRPr lang="en-US" dirty="0"/>
          </a:p>
          <a:p>
            <a:r>
              <a:rPr lang="en-US" dirty="0"/>
              <a:t>1. Dependency insurance contract (individual or collective)</a:t>
            </a:r>
          </a:p>
          <a:p>
            <a:r>
              <a:rPr lang="en-US" dirty="0"/>
              <a:t>2. Private investments and savings</a:t>
            </a:r>
          </a:p>
          <a:p>
            <a:r>
              <a:rPr lang="en-US" dirty="0"/>
              <a:t>3. The two forms of plans simultaneously.</a:t>
            </a:r>
          </a:p>
          <a:p>
            <a:endParaRPr lang="fr-FR" dirty="0"/>
          </a:p>
          <a:p>
            <a:endParaRPr lang="en-US" dirty="0"/>
          </a:p>
        </p:txBody>
      </p:sp>
    </p:spTree>
    <p:extLst>
      <p:ext uri="{BB962C8B-B14F-4D97-AF65-F5344CB8AC3E}">
        <p14:creationId xmlns:p14="http://schemas.microsoft.com/office/powerpoint/2010/main" val="59302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844604452"/>
              </p:ext>
            </p:extLst>
          </p:nvPr>
        </p:nvGraphicFramePr>
        <p:xfrm>
          <a:off x="395536" y="-27384"/>
          <a:ext cx="8229600" cy="1846199"/>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3497008391"/>
                    </a:ext>
                  </a:extLst>
                </a:gridCol>
                <a:gridCol w="1645920">
                  <a:extLst>
                    <a:ext uri="{9D8B030D-6E8A-4147-A177-3AD203B41FA5}">
                      <a16:colId xmlns:a16="http://schemas.microsoft.com/office/drawing/2014/main" val="1346127183"/>
                    </a:ext>
                  </a:extLst>
                </a:gridCol>
                <a:gridCol w="1645920">
                  <a:extLst>
                    <a:ext uri="{9D8B030D-6E8A-4147-A177-3AD203B41FA5}">
                      <a16:colId xmlns:a16="http://schemas.microsoft.com/office/drawing/2014/main" val="1439781643"/>
                    </a:ext>
                  </a:extLst>
                </a:gridCol>
                <a:gridCol w="1645920">
                  <a:extLst>
                    <a:ext uri="{9D8B030D-6E8A-4147-A177-3AD203B41FA5}">
                      <a16:colId xmlns:a16="http://schemas.microsoft.com/office/drawing/2014/main" val="2908472267"/>
                    </a:ext>
                  </a:extLst>
                </a:gridCol>
                <a:gridCol w="1645920">
                  <a:extLst>
                    <a:ext uri="{9D8B030D-6E8A-4147-A177-3AD203B41FA5}">
                      <a16:colId xmlns:a16="http://schemas.microsoft.com/office/drawing/2014/main" val="1374924705"/>
                    </a:ext>
                  </a:extLst>
                </a:gridCol>
              </a:tblGrid>
              <a:tr h="432048">
                <a:tc gridSpan="5">
                  <a:txBody>
                    <a:bodyPr/>
                    <a:lstStyle/>
                    <a:p>
                      <a:pPr algn="ctr">
                        <a:lnSpc>
                          <a:spcPct val="107000"/>
                        </a:lnSpc>
                        <a:spcAft>
                          <a:spcPts val="0"/>
                        </a:spcAft>
                      </a:pPr>
                      <a:r>
                        <a:rPr lang="fr-FR" sz="1200">
                          <a:effectLst/>
                        </a:rPr>
                        <a:t>e110_1.J’ai pris une assurance dépendance</a:t>
                      </a:r>
                      <a:br>
                        <a:rPr lang="fr-FR" sz="1200">
                          <a:effectLst/>
                        </a:rPr>
                      </a:br>
                      <a:r>
                        <a:rPr lang="fr-FR" sz="1200">
                          <a:effectLst/>
                        </a:rPr>
                        <a:t>à titre individuel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52181844"/>
                  </a:ext>
                </a:extLst>
              </a:tr>
              <a:tr h="0">
                <a:tc>
                  <a:txBody>
                    <a:bodyPr/>
                    <a:lstStyle/>
                    <a:p>
                      <a:pPr algn="r">
                        <a:lnSpc>
                          <a:spcPct val="107000"/>
                        </a:lnSpc>
                        <a:spcAft>
                          <a:spcPts val="0"/>
                        </a:spcAft>
                      </a:pPr>
                      <a:r>
                        <a:rPr lang="fr-FR" sz="1200">
                          <a:effectLst/>
                        </a:rPr>
                        <a:t>e110_1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br>
                        <a:rPr lang="fr-FR" sz="1200">
                          <a:effectLst/>
                        </a:rPr>
                      </a:br>
                      <a:r>
                        <a:rPr lang="fr-FR" sz="1200">
                          <a:effectLst/>
                        </a:rPr>
                        <a:t>cumulée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br>
                        <a:rPr lang="fr-FR" sz="1200">
                          <a:effectLst/>
                        </a:rPr>
                      </a:br>
                      <a:r>
                        <a:rPr lang="fr-FR" sz="1200">
                          <a:effectLst/>
                        </a:rPr>
                        <a:t>cumulé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68451702"/>
                  </a:ext>
                </a:extLst>
              </a:tr>
              <a:tr h="0">
                <a:tc>
                  <a:txBody>
                    <a:bodyPr/>
                    <a:lstStyle/>
                    <a:p>
                      <a:pPr algn="r">
                        <a:lnSpc>
                          <a:spcPct val="107000"/>
                        </a:lnSpc>
                        <a:spcAft>
                          <a:spcPts val="0"/>
                        </a:spcAft>
                      </a:pPr>
                      <a:r>
                        <a:rPr lang="fr-FR" sz="12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78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33.77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78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33.77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25135364"/>
                  </a:ext>
                </a:extLst>
              </a:tr>
              <a:tr h="0">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153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66.23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231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7493446"/>
                  </a:ext>
                </a:extLst>
              </a:tr>
              <a:tr h="0">
                <a:tc gridSpan="5">
                  <a:txBody>
                    <a:bodyPr/>
                    <a:lstStyle/>
                    <a:p>
                      <a:pPr algn="ctr">
                        <a:lnSpc>
                          <a:spcPct val="107000"/>
                        </a:lnSpc>
                        <a:spcAft>
                          <a:spcPts val="0"/>
                        </a:spcAft>
                      </a:pPr>
                      <a:r>
                        <a:rPr lang="fr-FR" sz="1200" dirty="0">
                          <a:effectLst/>
                        </a:rPr>
                        <a:t>Fréquence manquante = 3385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43355423"/>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3369636977"/>
              </p:ext>
            </p:extLst>
          </p:nvPr>
        </p:nvGraphicFramePr>
        <p:xfrm>
          <a:off x="392925" y="1556793"/>
          <a:ext cx="8229600" cy="1846199"/>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2019547331"/>
                    </a:ext>
                  </a:extLst>
                </a:gridCol>
                <a:gridCol w="1645920">
                  <a:extLst>
                    <a:ext uri="{9D8B030D-6E8A-4147-A177-3AD203B41FA5}">
                      <a16:colId xmlns:a16="http://schemas.microsoft.com/office/drawing/2014/main" val="4226741793"/>
                    </a:ext>
                  </a:extLst>
                </a:gridCol>
                <a:gridCol w="1645920">
                  <a:extLst>
                    <a:ext uri="{9D8B030D-6E8A-4147-A177-3AD203B41FA5}">
                      <a16:colId xmlns:a16="http://schemas.microsoft.com/office/drawing/2014/main" val="127673757"/>
                    </a:ext>
                  </a:extLst>
                </a:gridCol>
                <a:gridCol w="1645920">
                  <a:extLst>
                    <a:ext uri="{9D8B030D-6E8A-4147-A177-3AD203B41FA5}">
                      <a16:colId xmlns:a16="http://schemas.microsoft.com/office/drawing/2014/main" val="3186427755"/>
                    </a:ext>
                  </a:extLst>
                </a:gridCol>
                <a:gridCol w="1645920">
                  <a:extLst>
                    <a:ext uri="{9D8B030D-6E8A-4147-A177-3AD203B41FA5}">
                      <a16:colId xmlns:a16="http://schemas.microsoft.com/office/drawing/2014/main" val="837295351"/>
                    </a:ext>
                  </a:extLst>
                </a:gridCol>
              </a:tblGrid>
              <a:tr h="458110">
                <a:tc gridSpan="5">
                  <a:txBody>
                    <a:bodyPr/>
                    <a:lstStyle/>
                    <a:p>
                      <a:pPr algn="ctr">
                        <a:lnSpc>
                          <a:spcPct val="107000"/>
                        </a:lnSpc>
                        <a:spcAft>
                          <a:spcPts val="0"/>
                        </a:spcAft>
                      </a:pPr>
                      <a:r>
                        <a:rPr lang="fr-FR" sz="1200" dirty="0">
                          <a:effectLst/>
                        </a:rPr>
                        <a:t>e110_2. J’ai une assurance dépendance dans</a:t>
                      </a:r>
                      <a:br>
                        <a:rPr lang="fr-FR" sz="1200" dirty="0">
                          <a:effectLst/>
                        </a:rPr>
                      </a:br>
                      <a:r>
                        <a:rPr lang="fr-FR" sz="1200" dirty="0">
                          <a:effectLst/>
                        </a:rPr>
                        <a:t>le cadre d’un contrat collectif</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42223820"/>
                  </a:ext>
                </a:extLst>
              </a:tr>
              <a:tr h="458110">
                <a:tc>
                  <a:txBody>
                    <a:bodyPr/>
                    <a:lstStyle/>
                    <a:p>
                      <a:pPr algn="r">
                        <a:lnSpc>
                          <a:spcPct val="107000"/>
                        </a:lnSpc>
                        <a:spcAft>
                          <a:spcPts val="0"/>
                        </a:spcAft>
                      </a:pPr>
                      <a:r>
                        <a:rPr lang="fr-FR" sz="1200">
                          <a:effectLst/>
                        </a:rPr>
                        <a:t>e110_2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br>
                        <a:rPr lang="fr-FR" sz="1200">
                          <a:effectLst/>
                        </a:rPr>
                      </a:br>
                      <a:r>
                        <a:rPr lang="fr-FR" sz="1200">
                          <a:effectLst/>
                        </a:rPr>
                        <a:t>cumulée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br>
                        <a:rPr lang="fr-FR" sz="1200">
                          <a:effectLst/>
                        </a:rPr>
                      </a:br>
                      <a:r>
                        <a:rPr lang="fr-FR" sz="1200">
                          <a:effectLst/>
                        </a:rPr>
                        <a:t>cumulé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95316010"/>
                  </a:ext>
                </a:extLst>
              </a:tr>
              <a:tr h="270657">
                <a:tc>
                  <a:txBody>
                    <a:bodyPr/>
                    <a:lstStyle/>
                    <a:p>
                      <a:pPr algn="r">
                        <a:lnSpc>
                          <a:spcPct val="107000"/>
                        </a:lnSpc>
                        <a:spcAft>
                          <a:spcPts val="0"/>
                        </a:spcAft>
                      </a:pPr>
                      <a:r>
                        <a:rPr lang="fr-FR" sz="12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205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88.74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205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88.74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642582420"/>
                  </a:ext>
                </a:extLst>
              </a:tr>
              <a:tr h="270657">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11.26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231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100.00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602602785"/>
                  </a:ext>
                </a:extLst>
              </a:tr>
              <a:tr h="270657">
                <a:tc gridSpan="5">
                  <a:txBody>
                    <a:bodyPr/>
                    <a:lstStyle/>
                    <a:p>
                      <a:pPr algn="ctr">
                        <a:lnSpc>
                          <a:spcPct val="107000"/>
                        </a:lnSpc>
                        <a:spcAft>
                          <a:spcPts val="0"/>
                        </a:spcAft>
                      </a:pPr>
                      <a:r>
                        <a:rPr lang="fr-FR" sz="1200" dirty="0">
                          <a:effectLst/>
                        </a:rPr>
                        <a:t>Fréquence manquante = 3385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92093220"/>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788756345"/>
              </p:ext>
            </p:extLst>
          </p:nvPr>
        </p:nvGraphicFramePr>
        <p:xfrm>
          <a:off x="392925" y="3068961"/>
          <a:ext cx="8229600" cy="2016225"/>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1947833976"/>
                    </a:ext>
                  </a:extLst>
                </a:gridCol>
                <a:gridCol w="1645920">
                  <a:extLst>
                    <a:ext uri="{9D8B030D-6E8A-4147-A177-3AD203B41FA5}">
                      <a16:colId xmlns:a16="http://schemas.microsoft.com/office/drawing/2014/main" val="927431180"/>
                    </a:ext>
                  </a:extLst>
                </a:gridCol>
                <a:gridCol w="1645920">
                  <a:extLst>
                    <a:ext uri="{9D8B030D-6E8A-4147-A177-3AD203B41FA5}">
                      <a16:colId xmlns:a16="http://schemas.microsoft.com/office/drawing/2014/main" val="150358879"/>
                    </a:ext>
                  </a:extLst>
                </a:gridCol>
                <a:gridCol w="1645920">
                  <a:extLst>
                    <a:ext uri="{9D8B030D-6E8A-4147-A177-3AD203B41FA5}">
                      <a16:colId xmlns:a16="http://schemas.microsoft.com/office/drawing/2014/main" val="2327708248"/>
                    </a:ext>
                  </a:extLst>
                </a:gridCol>
                <a:gridCol w="1645920">
                  <a:extLst>
                    <a:ext uri="{9D8B030D-6E8A-4147-A177-3AD203B41FA5}">
                      <a16:colId xmlns:a16="http://schemas.microsoft.com/office/drawing/2014/main" val="1938466673"/>
                    </a:ext>
                  </a:extLst>
                </a:gridCol>
              </a:tblGrid>
              <a:tr h="534462">
                <a:tc gridSpan="5">
                  <a:txBody>
                    <a:bodyPr/>
                    <a:lstStyle/>
                    <a:p>
                      <a:pPr algn="ctr">
                        <a:lnSpc>
                          <a:spcPct val="107000"/>
                        </a:lnSpc>
                        <a:spcAft>
                          <a:spcPts val="0"/>
                        </a:spcAft>
                      </a:pPr>
                      <a:r>
                        <a:rPr lang="fr-FR" sz="1200" dirty="0">
                          <a:effectLst/>
                        </a:rPr>
                        <a:t>e110_3.J’ai fait des aménagements spécifiques</a:t>
                      </a:r>
                      <a:br>
                        <a:rPr lang="fr-FR" sz="1200" dirty="0">
                          <a:effectLst/>
                        </a:rPr>
                      </a:br>
                      <a:r>
                        <a:rPr lang="fr-FR" sz="1200" dirty="0">
                          <a:effectLst/>
                        </a:rPr>
                        <a:t>dans mon logement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088545192"/>
                  </a:ext>
                </a:extLst>
              </a:tr>
              <a:tr h="534462">
                <a:tc>
                  <a:txBody>
                    <a:bodyPr/>
                    <a:lstStyle/>
                    <a:p>
                      <a:pPr algn="r">
                        <a:lnSpc>
                          <a:spcPct val="107000"/>
                        </a:lnSpc>
                        <a:spcAft>
                          <a:spcPts val="0"/>
                        </a:spcAft>
                      </a:pPr>
                      <a:r>
                        <a:rPr lang="fr-FR" sz="1200">
                          <a:effectLst/>
                        </a:rPr>
                        <a:t>e110_3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br>
                        <a:rPr lang="fr-FR" sz="1200">
                          <a:effectLst/>
                        </a:rPr>
                      </a:br>
                      <a:r>
                        <a:rPr lang="fr-FR" sz="1200">
                          <a:effectLst/>
                        </a:rPr>
                        <a:t>cumulée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br>
                        <a:rPr lang="fr-FR" sz="1200">
                          <a:effectLst/>
                        </a:rPr>
                      </a:br>
                      <a:r>
                        <a:rPr lang="fr-FR" sz="1200">
                          <a:effectLst/>
                        </a:rPr>
                        <a:t>cumulé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403236614"/>
                  </a:ext>
                </a:extLst>
              </a:tr>
              <a:tr h="315767">
                <a:tc>
                  <a:txBody>
                    <a:bodyPr/>
                    <a:lstStyle/>
                    <a:p>
                      <a:pPr algn="r">
                        <a:lnSpc>
                          <a:spcPct val="107000"/>
                        </a:lnSpc>
                        <a:spcAft>
                          <a:spcPts val="0"/>
                        </a:spcAft>
                      </a:pPr>
                      <a:r>
                        <a:rPr lang="fr-FR" sz="12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87.01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201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87.01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64506421"/>
                  </a:ext>
                </a:extLst>
              </a:tr>
              <a:tr h="315767">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12.99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231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35757582"/>
                  </a:ext>
                </a:extLst>
              </a:tr>
              <a:tr h="315767">
                <a:tc gridSpan="5">
                  <a:txBody>
                    <a:bodyPr/>
                    <a:lstStyle/>
                    <a:p>
                      <a:pPr algn="ctr">
                        <a:lnSpc>
                          <a:spcPct val="107000"/>
                        </a:lnSpc>
                        <a:spcAft>
                          <a:spcPts val="0"/>
                        </a:spcAft>
                      </a:pPr>
                      <a:r>
                        <a:rPr lang="fr-FR" sz="1200" dirty="0">
                          <a:effectLst/>
                        </a:rPr>
                        <a:t>Fréquence manquante = 3385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98455416"/>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24148332"/>
              </p:ext>
            </p:extLst>
          </p:nvPr>
        </p:nvGraphicFramePr>
        <p:xfrm>
          <a:off x="392925" y="4873249"/>
          <a:ext cx="8229600" cy="1984751"/>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1387736289"/>
                    </a:ext>
                  </a:extLst>
                </a:gridCol>
                <a:gridCol w="1645920">
                  <a:extLst>
                    <a:ext uri="{9D8B030D-6E8A-4147-A177-3AD203B41FA5}">
                      <a16:colId xmlns:a16="http://schemas.microsoft.com/office/drawing/2014/main" val="3731875681"/>
                    </a:ext>
                  </a:extLst>
                </a:gridCol>
                <a:gridCol w="1645920">
                  <a:extLst>
                    <a:ext uri="{9D8B030D-6E8A-4147-A177-3AD203B41FA5}">
                      <a16:colId xmlns:a16="http://schemas.microsoft.com/office/drawing/2014/main" val="1790692062"/>
                    </a:ext>
                  </a:extLst>
                </a:gridCol>
                <a:gridCol w="1645920">
                  <a:extLst>
                    <a:ext uri="{9D8B030D-6E8A-4147-A177-3AD203B41FA5}">
                      <a16:colId xmlns:a16="http://schemas.microsoft.com/office/drawing/2014/main" val="408634900"/>
                    </a:ext>
                  </a:extLst>
                </a:gridCol>
                <a:gridCol w="1645920">
                  <a:extLst>
                    <a:ext uri="{9D8B030D-6E8A-4147-A177-3AD203B41FA5}">
                      <a16:colId xmlns:a16="http://schemas.microsoft.com/office/drawing/2014/main" val="1872581402"/>
                    </a:ext>
                  </a:extLst>
                </a:gridCol>
              </a:tblGrid>
              <a:tr h="583893">
                <a:tc gridSpan="5">
                  <a:txBody>
                    <a:bodyPr/>
                    <a:lstStyle/>
                    <a:p>
                      <a:pPr algn="ctr">
                        <a:lnSpc>
                          <a:spcPct val="107000"/>
                        </a:lnSpc>
                        <a:spcAft>
                          <a:spcPts val="0"/>
                        </a:spcAft>
                      </a:pPr>
                      <a:r>
                        <a:rPr lang="fr-FR" sz="1200">
                          <a:effectLst/>
                        </a:rPr>
                        <a:t>e110_4.J’ai une épargne ou des compléments</a:t>
                      </a:r>
                      <a:br>
                        <a:rPr lang="fr-FR" sz="1200">
                          <a:effectLst/>
                        </a:rPr>
                      </a:br>
                      <a:r>
                        <a:rPr lang="fr-FR" sz="1200">
                          <a:effectLst/>
                        </a:rPr>
                        <a:t>de revenus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61627540"/>
                  </a:ext>
                </a:extLst>
              </a:tr>
              <a:tr h="505280">
                <a:tc>
                  <a:txBody>
                    <a:bodyPr/>
                    <a:lstStyle/>
                    <a:p>
                      <a:pPr algn="r">
                        <a:lnSpc>
                          <a:spcPct val="107000"/>
                        </a:lnSpc>
                        <a:spcAft>
                          <a:spcPts val="0"/>
                        </a:spcAft>
                      </a:pPr>
                      <a:r>
                        <a:rPr lang="fr-FR" sz="1200">
                          <a:effectLst/>
                        </a:rPr>
                        <a:t>e110_4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Fréquence</a:t>
                      </a:r>
                      <a:br>
                        <a:rPr lang="fr-FR" sz="1200">
                          <a:effectLst/>
                        </a:rPr>
                      </a:br>
                      <a:r>
                        <a:rPr lang="fr-FR" sz="1200">
                          <a:effectLst/>
                        </a:rPr>
                        <a:t>cumulée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Pourcentage</a:t>
                      </a:r>
                      <a:br>
                        <a:rPr lang="fr-FR" sz="1200">
                          <a:effectLst/>
                        </a:rPr>
                      </a:br>
                      <a:r>
                        <a:rPr lang="fr-FR" sz="1200">
                          <a:effectLst/>
                        </a:rPr>
                        <a:t>cumulé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803598413"/>
                  </a:ext>
                </a:extLst>
              </a:tr>
              <a:tr h="298526">
                <a:tc>
                  <a:txBody>
                    <a:bodyPr/>
                    <a:lstStyle/>
                    <a:p>
                      <a:pPr algn="r">
                        <a:lnSpc>
                          <a:spcPct val="107000"/>
                        </a:lnSpc>
                        <a:spcAft>
                          <a:spcPts val="0"/>
                        </a:spcAft>
                      </a:pPr>
                      <a:r>
                        <a:rPr lang="fr-FR" sz="12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161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69.70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161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69.70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60561194"/>
                  </a:ext>
                </a:extLst>
              </a:tr>
              <a:tr h="298526">
                <a:tc>
                  <a:txBody>
                    <a:bodyPr/>
                    <a:lstStyle/>
                    <a:p>
                      <a:pPr algn="r">
                        <a:lnSpc>
                          <a:spcPct val="107000"/>
                        </a:lnSpc>
                        <a:spcAft>
                          <a:spcPts val="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70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30.30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dirty="0">
                          <a:effectLst/>
                        </a:rPr>
                        <a:t>231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r">
                        <a:lnSpc>
                          <a:spcPct val="107000"/>
                        </a:lnSpc>
                        <a:spcAft>
                          <a:spcPts val="0"/>
                        </a:spcAft>
                      </a:pPr>
                      <a:r>
                        <a:rPr lang="fr-FR" sz="1200">
                          <a:effectLst/>
                        </a:rPr>
                        <a:t>100.00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927653301"/>
                  </a:ext>
                </a:extLst>
              </a:tr>
              <a:tr h="298526">
                <a:tc gridSpan="5">
                  <a:txBody>
                    <a:bodyPr/>
                    <a:lstStyle/>
                    <a:p>
                      <a:pPr algn="ctr">
                        <a:lnSpc>
                          <a:spcPct val="107000"/>
                        </a:lnSpc>
                        <a:spcAft>
                          <a:spcPts val="0"/>
                        </a:spcAft>
                      </a:pPr>
                      <a:r>
                        <a:rPr lang="fr-FR" sz="1200" dirty="0">
                          <a:effectLst/>
                        </a:rPr>
                        <a:t>Fréquence manquante = 3385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99957816"/>
                  </a:ext>
                </a:extLst>
              </a:tr>
            </a:tbl>
          </a:graphicData>
        </a:graphic>
      </p:graphicFrame>
    </p:spTree>
    <p:extLst>
      <p:ext uri="{BB962C8B-B14F-4D97-AF65-F5344CB8AC3E}">
        <p14:creationId xmlns:p14="http://schemas.microsoft.com/office/powerpoint/2010/main" val="309685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533"/>
            <a:ext cx="8229600" cy="504056"/>
          </a:xfrm>
        </p:spPr>
        <p:txBody>
          <a:bodyPr/>
          <a:lstStyle/>
          <a:p>
            <a:pPr algn="l"/>
            <a:r>
              <a:rPr lang="fr-FR" sz="2800" dirty="0"/>
              <a:t>Multinomial logit Model</a:t>
            </a:r>
          </a:p>
        </p:txBody>
      </p:sp>
      <p:sp>
        <p:nvSpPr>
          <p:cNvPr id="3" name="Espace réservé du contenu 2"/>
          <p:cNvSpPr>
            <a:spLocks noGrp="1"/>
          </p:cNvSpPr>
          <p:nvPr>
            <p:ph idx="1"/>
          </p:nvPr>
        </p:nvSpPr>
        <p:spPr>
          <a:xfrm>
            <a:off x="179512" y="620688"/>
            <a:ext cx="8820472" cy="5361283"/>
          </a:xfrm>
        </p:spPr>
        <p:txBody>
          <a:bodyPr>
            <a:normAutofit lnSpcReduction="10000"/>
          </a:bodyPr>
          <a:lstStyle/>
          <a:p>
            <a:pPr algn="just">
              <a:spcAft>
                <a:spcPts val="600"/>
              </a:spcAft>
            </a:pPr>
            <a:r>
              <a:rPr lang="en-US" sz="1800" dirty="0"/>
              <a:t>Multinomial logit regression model is designed to explain the choices of individuals between multiple unordered category or modality of a given variable. </a:t>
            </a:r>
          </a:p>
          <a:p>
            <a:pPr algn="just">
              <a:spcAft>
                <a:spcPts val="600"/>
              </a:spcAft>
            </a:pPr>
            <a:r>
              <a:rPr lang="en-US" sz="1800" dirty="0"/>
              <a:t>In this chapter, we consider models for unordered categories where the explanatory variables are the characteristics of the individual, and his environment. </a:t>
            </a:r>
          </a:p>
          <a:p>
            <a:pPr algn="just">
              <a:spcAft>
                <a:spcPts val="600"/>
              </a:spcAft>
            </a:pPr>
            <a:r>
              <a:rPr lang="en-US" sz="1800" dirty="0"/>
              <a:t>We will not deal with the conditional logit model where the explanatory variables include the characteristics of the choice options.</a:t>
            </a:r>
          </a:p>
          <a:p>
            <a:pPr algn="just">
              <a:spcAft>
                <a:spcPts val="600"/>
              </a:spcAft>
            </a:pPr>
            <a:r>
              <a:rPr lang="en-US" sz="1800" dirty="0"/>
              <a:t>The name of the model has been chosen because the outcome variable is assumed to be distributed according to a multinomial distribution rather than a binomial distribution. </a:t>
            </a:r>
          </a:p>
          <a:p>
            <a:pPr algn="just">
              <a:spcAft>
                <a:spcPts val="600"/>
              </a:spcAft>
            </a:pPr>
            <a:r>
              <a:rPr lang="en-US" sz="1800" dirty="0"/>
              <a:t>In our real study example, we will restrict the population to the households which have already made explicit choices to anticipate the situation of dependency.</a:t>
            </a:r>
          </a:p>
          <a:p>
            <a:pPr algn="just">
              <a:spcAft>
                <a:spcPts val="600"/>
              </a:spcAft>
            </a:pPr>
            <a:r>
              <a:rPr lang="en-US" sz="1800" dirty="0"/>
              <a:t>We’ll deal with a somehow limited sample of study as we observe only 231 households out of  3616 which claim to have made plans about that matter.</a:t>
            </a:r>
          </a:p>
          <a:p>
            <a:pPr algn="just"/>
            <a:endParaRPr lang="en-US" sz="1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6056847"/>
            <a:ext cx="1403648" cy="828537"/>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30916"/>
            <a:ext cx="1547664" cy="690991"/>
          </a:xfrm>
          <a:prstGeom prst="rect">
            <a:avLst/>
          </a:prstGeom>
        </p:spPr>
      </p:pic>
      <p:sp>
        <p:nvSpPr>
          <p:cNvPr id="7" name="ZoneTexte 6"/>
          <p:cNvSpPr txBox="1"/>
          <p:nvPr/>
        </p:nvSpPr>
        <p:spPr>
          <a:xfrm>
            <a:off x="6372200" y="6577607"/>
            <a:ext cx="2808312" cy="307777"/>
          </a:xfrm>
          <a:prstGeom prst="rect">
            <a:avLst/>
          </a:prstGeom>
          <a:noFill/>
        </p:spPr>
        <p:txBody>
          <a:bodyPr wrap="square" rtlCol="0">
            <a:spAutoFit/>
          </a:bodyPr>
          <a:lstStyle/>
          <a:p>
            <a:r>
              <a:rPr lang="fr-FR" sz="1400" dirty="0">
                <a:solidFill>
                  <a:prstClr val="black"/>
                </a:solidFill>
              </a:rPr>
              <a:t>Joseph Lanfranchi ISF 2021-22</a:t>
            </a:r>
          </a:p>
        </p:txBody>
      </p:sp>
    </p:spTree>
    <p:extLst>
      <p:ext uri="{BB962C8B-B14F-4D97-AF65-F5344CB8AC3E}">
        <p14:creationId xmlns:p14="http://schemas.microsoft.com/office/powerpoint/2010/main" val="387484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Exécutif">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écutif">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écutif">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écutif">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6234</TotalTime>
  <Words>5611</Words>
  <Application>Microsoft Office PowerPoint</Application>
  <PresentationFormat>Affichage à l'écran (4:3)</PresentationFormat>
  <Paragraphs>758</Paragraphs>
  <Slides>48</Slides>
  <Notes>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48</vt:i4>
      </vt:variant>
    </vt:vector>
  </HeadingPairs>
  <TitlesOfParts>
    <vt:vector size="58" baseType="lpstr">
      <vt:lpstr>Arial</vt:lpstr>
      <vt:lpstr>Calibri</vt:lpstr>
      <vt:lpstr>Cambria Math</vt:lpstr>
      <vt:lpstr>Century Gothic</vt:lpstr>
      <vt:lpstr>Copperplate Gothic Bold</vt:lpstr>
      <vt:lpstr>Courier New</vt:lpstr>
      <vt:lpstr>Palatino Linotype</vt:lpstr>
      <vt:lpstr>Times New Roman</vt:lpstr>
      <vt:lpstr>Exécutif</vt:lpstr>
      <vt:lpstr>1_Exécutif</vt:lpstr>
      <vt:lpstr>Université Panthéon-Assas Master 2 Ingénierie Statistique et Financière</vt:lpstr>
      <vt:lpstr>Introduction to dependency cover</vt:lpstr>
      <vt:lpstr>Introduction to dependency cover</vt:lpstr>
      <vt:lpstr>Introduction to dependency cover</vt:lpstr>
      <vt:lpstr>Présentation PowerPoint</vt:lpstr>
      <vt:lpstr>Présentation PowerPoint</vt:lpstr>
      <vt:lpstr>Présentation PowerPoint</vt:lpstr>
      <vt:lpstr>Présentation PowerPoint</vt:lpstr>
      <vt:lpstr>Multinomial logit Model</vt:lpstr>
      <vt:lpstr>Multinomial logit Model: basic notations</vt:lpstr>
      <vt:lpstr>Multinomial logit Model: basic notations (II)</vt:lpstr>
      <vt:lpstr>Multinomial logit Model: basic notations</vt:lpstr>
      <vt:lpstr>Multinomial logit Model: basic syntax</vt:lpstr>
      <vt:lpstr>Multinomial logit Model: output tables</vt:lpstr>
      <vt:lpstr>Multinomial logit Model: lecture of output (I)</vt:lpstr>
      <vt:lpstr>Multinomial logit Model: lecture of output (II)</vt:lpstr>
      <vt:lpstr>Multinomial logit Model: lecture of output (III)</vt:lpstr>
      <vt:lpstr>Présentation PowerPoint</vt:lpstr>
      <vt:lpstr>Multinomial logit Model: lecture of output</vt:lpstr>
      <vt:lpstr>Multinomial logit Model: lecture of output</vt:lpstr>
      <vt:lpstr>Présentation PowerPoint</vt:lpstr>
      <vt:lpstr>Multinomial logit Model: interpretation of odds</vt:lpstr>
      <vt:lpstr>Présentation PowerPoint</vt:lpstr>
      <vt:lpstr>Présentation PowerPoint</vt:lpstr>
      <vt:lpstr>Multinomial logit Model: tests of equality</vt:lpstr>
      <vt:lpstr>Multinomial logit Model: tests of equality (2)</vt:lpstr>
      <vt:lpstr>Multinomial logit Model: tests of equality (3)</vt:lpstr>
      <vt:lpstr>Multinomial logit: global significance</vt:lpstr>
      <vt:lpstr>Multinomial logit: global significance</vt:lpstr>
      <vt:lpstr>MML: expected frequencies of profiles</vt:lpstr>
      <vt:lpstr>Plots of predicted values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Marginal effects</vt:lpstr>
      <vt:lpstr>Marginal effects (2)</vt:lpstr>
      <vt:lpstr>Présentation PowerPoint</vt:lpstr>
      <vt:lpstr>Présentation PowerPoint</vt:lpstr>
      <vt:lpstr>Likely mistakes of effects interpretation</vt:lpstr>
      <vt:lpstr>Présentation PowerPoint</vt:lpstr>
      <vt:lpstr>Likely mistakes of effects interpretation</vt:lpstr>
      <vt:lpstr>Estimation with multiple logit models (1) </vt:lpstr>
      <vt:lpstr>Présentation PowerPoint</vt:lpstr>
      <vt:lpstr>Estimation with multiple logit models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Panthéon-Assas Master 2 Ingénierie Statistique et Financière</dc:title>
  <dc:creator>joseph lanfranchi</dc:creator>
  <cp:lastModifiedBy>UP2</cp:lastModifiedBy>
  <cp:revision>260</cp:revision>
  <dcterms:created xsi:type="dcterms:W3CDTF">2017-03-04T09:23:25Z</dcterms:created>
  <dcterms:modified xsi:type="dcterms:W3CDTF">2022-02-09T13:34:10Z</dcterms:modified>
</cp:coreProperties>
</file>