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 id="2147483672" r:id="rId3"/>
  </p:sldMasterIdLst>
  <p:notesMasterIdLst>
    <p:notesMasterId r:id="rId48"/>
  </p:notesMasterIdLst>
  <p:sldIdLst>
    <p:sldId id="257" r:id="rId4"/>
    <p:sldId id="258" r:id="rId5"/>
    <p:sldId id="280" r:id="rId6"/>
    <p:sldId id="259" r:id="rId7"/>
    <p:sldId id="279" r:id="rId8"/>
    <p:sldId id="260" r:id="rId9"/>
    <p:sldId id="282" r:id="rId10"/>
    <p:sldId id="262" r:id="rId11"/>
    <p:sldId id="264" r:id="rId12"/>
    <p:sldId id="263" r:id="rId13"/>
    <p:sldId id="281" r:id="rId14"/>
    <p:sldId id="261" r:id="rId15"/>
    <p:sldId id="256" r:id="rId16"/>
    <p:sldId id="265" r:id="rId17"/>
    <p:sldId id="266" r:id="rId18"/>
    <p:sldId id="283" r:id="rId19"/>
    <p:sldId id="287" r:id="rId20"/>
    <p:sldId id="288" r:id="rId21"/>
    <p:sldId id="267" r:id="rId22"/>
    <p:sldId id="284" r:id="rId23"/>
    <p:sldId id="268" r:id="rId24"/>
    <p:sldId id="289" r:id="rId25"/>
    <p:sldId id="285" r:id="rId26"/>
    <p:sldId id="269" r:id="rId27"/>
    <p:sldId id="278" r:id="rId28"/>
    <p:sldId id="290" r:id="rId29"/>
    <p:sldId id="291" r:id="rId30"/>
    <p:sldId id="292" r:id="rId31"/>
    <p:sldId id="270" r:id="rId32"/>
    <p:sldId id="293" r:id="rId33"/>
    <p:sldId id="294" r:id="rId34"/>
    <p:sldId id="271" r:id="rId35"/>
    <p:sldId id="272" r:id="rId36"/>
    <p:sldId id="295" r:id="rId37"/>
    <p:sldId id="296" r:id="rId38"/>
    <p:sldId id="273" r:id="rId39"/>
    <p:sldId id="286" r:id="rId40"/>
    <p:sldId id="274" r:id="rId41"/>
    <p:sldId id="275" r:id="rId42"/>
    <p:sldId id="297" r:id="rId43"/>
    <p:sldId id="276" r:id="rId44"/>
    <p:sldId id="298" r:id="rId45"/>
    <p:sldId id="299" r:id="rId46"/>
    <p:sldId id="27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75" autoAdjust="0"/>
    <p:restoredTop sz="94270" autoAdjust="0"/>
  </p:normalViewPr>
  <p:slideViewPr>
    <p:cSldViewPr>
      <p:cViewPr varScale="1">
        <p:scale>
          <a:sx n="104" d="100"/>
          <a:sy n="104" d="100"/>
        </p:scale>
        <p:origin x="229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F36820-8A52-47D8-A61C-4C981104472A}" type="datetimeFigureOut">
              <a:rPr lang="fr-FR" smtClean="0"/>
              <a:t>01/03/2022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435CE3-4E56-4280-BBCD-5B31DADEED91}" type="slidenum">
              <a:rPr lang="fr-FR" smtClean="0"/>
              <a:t>‹N°›</a:t>
            </a:fld>
            <a:endParaRPr lang="fr-FR"/>
          </a:p>
        </p:txBody>
      </p:sp>
    </p:spTree>
    <p:extLst>
      <p:ext uri="{BB962C8B-B14F-4D97-AF65-F5344CB8AC3E}">
        <p14:creationId xmlns:p14="http://schemas.microsoft.com/office/powerpoint/2010/main" val="1902475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D435CE3-4E56-4280-BBCD-5B31DADEED91}" type="slidenum">
              <a:rPr lang="fr-FR" smtClean="0"/>
              <a:t>15</a:t>
            </a:fld>
            <a:endParaRPr lang="fr-FR"/>
          </a:p>
        </p:txBody>
      </p:sp>
    </p:spTree>
    <p:extLst>
      <p:ext uri="{BB962C8B-B14F-4D97-AF65-F5344CB8AC3E}">
        <p14:creationId xmlns:p14="http://schemas.microsoft.com/office/powerpoint/2010/main" val="2363985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D435CE3-4E56-4280-BBCD-5B31DADEED91}" type="slidenum">
              <a:rPr lang="fr-FR" smtClean="0"/>
              <a:t>16</a:t>
            </a:fld>
            <a:endParaRPr lang="fr-FR"/>
          </a:p>
        </p:txBody>
      </p:sp>
    </p:spTree>
    <p:extLst>
      <p:ext uri="{BB962C8B-B14F-4D97-AF65-F5344CB8AC3E}">
        <p14:creationId xmlns:p14="http://schemas.microsoft.com/office/powerpoint/2010/main" val="2475879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a:p>
        </p:txBody>
      </p:sp>
      <p:sp>
        <p:nvSpPr>
          <p:cNvPr id="4" name="Espace réservé de la date 3"/>
          <p:cNvSpPr>
            <a:spLocks noGrp="1"/>
          </p:cNvSpPr>
          <p:nvPr>
            <p:ph type="dt" sz="half" idx="10"/>
          </p:nvPr>
        </p:nvSpPr>
        <p:spPr/>
        <p:txBody>
          <a:bodyPr/>
          <a:lstStyle/>
          <a:p>
            <a:fld id="{CA680FCF-EF46-41AE-87AE-4DCF44A87257}" type="datetimeFigureOut">
              <a:rPr lang="en-US" smtClean="0"/>
              <a:t>3/1/2022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5A411C9B-00AB-4FD6-9995-0CD51681D1D7}" type="slidenum">
              <a:rPr lang="en-US" smtClean="0"/>
              <a:t>‹N°›</a:t>
            </a:fld>
            <a:endParaRPr lang="en-US"/>
          </a:p>
        </p:txBody>
      </p:sp>
    </p:spTree>
    <p:extLst>
      <p:ext uri="{BB962C8B-B14F-4D97-AF65-F5344CB8AC3E}">
        <p14:creationId xmlns:p14="http://schemas.microsoft.com/office/powerpoint/2010/main" val="1443990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CA680FCF-EF46-41AE-87AE-4DCF44A87257}" type="datetimeFigureOut">
              <a:rPr lang="en-US" smtClean="0"/>
              <a:t>3/1/2022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5A411C9B-00AB-4FD6-9995-0CD51681D1D7}" type="slidenum">
              <a:rPr lang="en-US" smtClean="0"/>
              <a:t>‹N°›</a:t>
            </a:fld>
            <a:endParaRPr lang="en-US"/>
          </a:p>
        </p:txBody>
      </p:sp>
    </p:spTree>
    <p:extLst>
      <p:ext uri="{BB962C8B-B14F-4D97-AF65-F5344CB8AC3E}">
        <p14:creationId xmlns:p14="http://schemas.microsoft.com/office/powerpoint/2010/main" val="3847957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CA680FCF-EF46-41AE-87AE-4DCF44A87257}" type="datetimeFigureOut">
              <a:rPr lang="en-US" smtClean="0"/>
              <a:t>3/1/2022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5A411C9B-00AB-4FD6-9995-0CD51681D1D7}" type="slidenum">
              <a:rPr lang="en-US" smtClean="0"/>
              <a:t>‹N°›</a:t>
            </a:fld>
            <a:endParaRPr lang="en-US"/>
          </a:p>
        </p:txBody>
      </p:sp>
    </p:spTree>
    <p:extLst>
      <p:ext uri="{BB962C8B-B14F-4D97-AF65-F5344CB8AC3E}">
        <p14:creationId xmlns:p14="http://schemas.microsoft.com/office/powerpoint/2010/main" val="136406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fr-FR"/>
              <a:t>Modifiez le style du titre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01/03/2022</a:t>
            </a:fld>
            <a:endParaRPr lang="fr-FR" dirty="0">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fr-FR" dirty="0">
              <a:solidFill>
                <a:prstClr val="black">
                  <a:lumMod val="65000"/>
                  <a:lumOff val="35000"/>
                </a:prstClr>
              </a:solidFill>
            </a:endParaRPr>
          </a:p>
        </p:txBody>
      </p:sp>
    </p:spTree>
    <p:extLst>
      <p:ext uri="{BB962C8B-B14F-4D97-AF65-F5344CB8AC3E}">
        <p14:creationId xmlns:p14="http://schemas.microsoft.com/office/powerpoint/2010/main" val="72731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01/03/2022</a:t>
            </a:fld>
            <a:endParaRPr lang="fr-FR"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fr-FR"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39756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fr-FR"/>
              <a:t>Modifiez le style du titre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01/03/2022</a:t>
            </a:fld>
            <a:endParaRPr lang="fr-FR"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fr-FR"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409977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01/03/2022</a:t>
            </a:fld>
            <a:endParaRPr lang="fr-FR"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fr-FR"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148368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7" name="Date Placeholder 6"/>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01/03/2022</a:t>
            </a:fld>
            <a:endParaRPr lang="fr-FR" dirty="0">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fr-FR" dirty="0">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956992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01/03/2022</a:t>
            </a:fld>
            <a:endParaRPr lang="fr-FR"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fr-FR"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3278267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01/03/2022</a:t>
            </a:fld>
            <a:endParaRPr lang="fr-FR"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fr-FR"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42834729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fr-FR"/>
              <a:t>Modifiez le style du titre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01/03/2022</a:t>
            </a:fld>
            <a:endParaRPr lang="fr-FR"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fr-FR"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1922923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CA680FCF-EF46-41AE-87AE-4DCF44A87257}" type="datetimeFigureOut">
              <a:rPr lang="en-US" smtClean="0"/>
              <a:t>3/1/2022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5A411C9B-00AB-4FD6-9995-0CD51681D1D7}" type="slidenum">
              <a:rPr lang="en-US" smtClean="0"/>
              <a:t>‹N°›</a:t>
            </a:fld>
            <a:endParaRPr lang="en-US"/>
          </a:p>
        </p:txBody>
      </p:sp>
    </p:spTree>
    <p:extLst>
      <p:ext uri="{BB962C8B-B14F-4D97-AF65-F5344CB8AC3E}">
        <p14:creationId xmlns:p14="http://schemas.microsoft.com/office/powerpoint/2010/main" val="11098093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fr-FR"/>
              <a:t>Modifiez le style du titre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01/03/2022</a:t>
            </a:fld>
            <a:endParaRPr lang="fr-FR"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fr-FR"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244187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01/03/2022</a:t>
            </a:fld>
            <a:endParaRPr lang="fr-FR"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fr-FR"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13784767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01/03/2022</a:t>
            </a:fld>
            <a:endParaRPr lang="fr-FR"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fr-FR"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7802708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a:p>
        </p:txBody>
      </p:sp>
      <p:sp>
        <p:nvSpPr>
          <p:cNvPr id="4" name="Espace réservé de la date 3"/>
          <p:cNvSpPr>
            <a:spLocks noGrp="1"/>
          </p:cNvSpPr>
          <p:nvPr>
            <p:ph type="dt" sz="half" idx="10"/>
          </p:nvPr>
        </p:nvSpPr>
        <p:spPr/>
        <p:txBody>
          <a:bodyPr/>
          <a:lstStyle/>
          <a:p>
            <a:fld id="{CA680FCF-EF46-41AE-87AE-4DCF44A87257}" type="datetimeFigureOut">
              <a:rPr lang="en-US" smtClean="0">
                <a:solidFill>
                  <a:prstClr val="black">
                    <a:tint val="75000"/>
                  </a:prstClr>
                </a:solidFill>
              </a:rPr>
              <a:pPr/>
              <a:t>3/1/2022</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A411C9B-00AB-4FD6-9995-0CD51681D1D7}"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27493216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CA680FCF-EF46-41AE-87AE-4DCF44A87257}" type="datetimeFigureOut">
              <a:rPr lang="en-US" smtClean="0">
                <a:solidFill>
                  <a:prstClr val="black">
                    <a:tint val="75000"/>
                  </a:prstClr>
                </a:solidFill>
              </a:rPr>
              <a:pPr/>
              <a:t>3/1/2022</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A411C9B-00AB-4FD6-9995-0CD51681D1D7}"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34642757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CA680FCF-EF46-41AE-87AE-4DCF44A87257}" type="datetimeFigureOut">
              <a:rPr lang="en-US" smtClean="0">
                <a:solidFill>
                  <a:prstClr val="black">
                    <a:tint val="75000"/>
                  </a:prstClr>
                </a:solidFill>
              </a:rPr>
              <a:pPr/>
              <a:t>3/1/2022</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A411C9B-00AB-4FD6-9995-0CD51681D1D7}"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22695335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p:txBody>
          <a:bodyPr/>
          <a:lstStyle/>
          <a:p>
            <a:fld id="{CA680FCF-EF46-41AE-87AE-4DCF44A87257}" type="datetimeFigureOut">
              <a:rPr lang="en-US" smtClean="0">
                <a:solidFill>
                  <a:prstClr val="black">
                    <a:tint val="75000"/>
                  </a:prstClr>
                </a:solidFill>
              </a:rPr>
              <a:pPr/>
              <a:t>3/1/2022</a:t>
            </a:fld>
            <a:endParaRPr lang="en-US">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en-US">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5A411C9B-00AB-4FD6-9995-0CD51681D1D7}"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35263835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p:txBody>
          <a:bodyPr/>
          <a:lstStyle/>
          <a:p>
            <a:fld id="{CA680FCF-EF46-41AE-87AE-4DCF44A87257}" type="datetimeFigureOut">
              <a:rPr lang="en-US" smtClean="0">
                <a:solidFill>
                  <a:prstClr val="black">
                    <a:tint val="75000"/>
                  </a:prstClr>
                </a:solidFill>
              </a:rPr>
              <a:pPr/>
              <a:t>3/1/2022</a:t>
            </a:fld>
            <a:endParaRPr lang="en-US">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en-US">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5A411C9B-00AB-4FD6-9995-0CD51681D1D7}"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2131484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e la date 2"/>
          <p:cNvSpPr>
            <a:spLocks noGrp="1"/>
          </p:cNvSpPr>
          <p:nvPr>
            <p:ph type="dt" sz="half" idx="10"/>
          </p:nvPr>
        </p:nvSpPr>
        <p:spPr/>
        <p:txBody>
          <a:bodyPr/>
          <a:lstStyle/>
          <a:p>
            <a:fld id="{CA680FCF-EF46-41AE-87AE-4DCF44A87257}" type="datetimeFigureOut">
              <a:rPr lang="en-US" smtClean="0">
                <a:solidFill>
                  <a:prstClr val="black">
                    <a:tint val="75000"/>
                  </a:prstClr>
                </a:solidFill>
              </a:rPr>
              <a:pPr/>
              <a:t>3/1/2022</a:t>
            </a:fld>
            <a:endParaRPr lang="en-US">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en-US">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5A411C9B-00AB-4FD6-9995-0CD51681D1D7}"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7968896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A680FCF-EF46-41AE-87AE-4DCF44A87257}" type="datetimeFigureOut">
              <a:rPr lang="en-US" smtClean="0">
                <a:solidFill>
                  <a:prstClr val="black">
                    <a:tint val="75000"/>
                  </a:prstClr>
                </a:solidFill>
              </a:rPr>
              <a:pPr/>
              <a:t>3/1/2022</a:t>
            </a:fld>
            <a:endParaRPr lang="en-US">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en-US">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5A411C9B-00AB-4FD6-9995-0CD51681D1D7}"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3597244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CA680FCF-EF46-41AE-87AE-4DCF44A87257}" type="datetimeFigureOut">
              <a:rPr lang="en-US" smtClean="0"/>
              <a:t>3/1/2022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5A411C9B-00AB-4FD6-9995-0CD51681D1D7}" type="slidenum">
              <a:rPr lang="en-US" smtClean="0"/>
              <a:t>‹N°›</a:t>
            </a:fld>
            <a:endParaRPr lang="en-US"/>
          </a:p>
        </p:txBody>
      </p:sp>
    </p:spTree>
    <p:extLst>
      <p:ext uri="{BB962C8B-B14F-4D97-AF65-F5344CB8AC3E}">
        <p14:creationId xmlns:p14="http://schemas.microsoft.com/office/powerpoint/2010/main" val="42841426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CA680FCF-EF46-41AE-87AE-4DCF44A87257}" type="datetimeFigureOut">
              <a:rPr lang="en-US" smtClean="0">
                <a:solidFill>
                  <a:prstClr val="black">
                    <a:tint val="75000"/>
                  </a:prstClr>
                </a:solidFill>
              </a:rPr>
              <a:pPr/>
              <a:t>3/1/2022</a:t>
            </a:fld>
            <a:endParaRPr lang="en-US">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en-US">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5A411C9B-00AB-4FD6-9995-0CD51681D1D7}"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35649016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CA680FCF-EF46-41AE-87AE-4DCF44A87257}" type="datetimeFigureOut">
              <a:rPr lang="en-US" smtClean="0">
                <a:solidFill>
                  <a:prstClr val="black">
                    <a:tint val="75000"/>
                  </a:prstClr>
                </a:solidFill>
              </a:rPr>
              <a:pPr/>
              <a:t>3/1/2022</a:t>
            </a:fld>
            <a:endParaRPr lang="en-US">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en-US">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5A411C9B-00AB-4FD6-9995-0CD51681D1D7}"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31874415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CA680FCF-EF46-41AE-87AE-4DCF44A87257}" type="datetimeFigureOut">
              <a:rPr lang="en-US" smtClean="0">
                <a:solidFill>
                  <a:prstClr val="black">
                    <a:tint val="75000"/>
                  </a:prstClr>
                </a:solidFill>
              </a:rPr>
              <a:pPr/>
              <a:t>3/1/2022</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A411C9B-00AB-4FD6-9995-0CD51681D1D7}"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91267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CA680FCF-EF46-41AE-87AE-4DCF44A87257}" type="datetimeFigureOut">
              <a:rPr lang="en-US" smtClean="0">
                <a:solidFill>
                  <a:prstClr val="black">
                    <a:tint val="75000"/>
                  </a:prstClr>
                </a:solidFill>
              </a:rPr>
              <a:pPr/>
              <a:t>3/1/2022</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A411C9B-00AB-4FD6-9995-0CD51681D1D7}"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4290681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p:txBody>
          <a:bodyPr/>
          <a:lstStyle/>
          <a:p>
            <a:fld id="{CA680FCF-EF46-41AE-87AE-4DCF44A87257}" type="datetimeFigureOut">
              <a:rPr lang="en-US" smtClean="0"/>
              <a:t>3/1/2022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5A411C9B-00AB-4FD6-9995-0CD51681D1D7}" type="slidenum">
              <a:rPr lang="en-US" smtClean="0"/>
              <a:t>‹N°›</a:t>
            </a:fld>
            <a:endParaRPr lang="en-US"/>
          </a:p>
        </p:txBody>
      </p:sp>
    </p:spTree>
    <p:extLst>
      <p:ext uri="{BB962C8B-B14F-4D97-AF65-F5344CB8AC3E}">
        <p14:creationId xmlns:p14="http://schemas.microsoft.com/office/powerpoint/2010/main" val="848185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p:txBody>
          <a:bodyPr/>
          <a:lstStyle/>
          <a:p>
            <a:fld id="{CA680FCF-EF46-41AE-87AE-4DCF44A87257}" type="datetimeFigureOut">
              <a:rPr lang="en-US" smtClean="0"/>
              <a:t>3/1/2022</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5A411C9B-00AB-4FD6-9995-0CD51681D1D7}" type="slidenum">
              <a:rPr lang="en-US" smtClean="0"/>
              <a:t>‹N°›</a:t>
            </a:fld>
            <a:endParaRPr lang="en-US"/>
          </a:p>
        </p:txBody>
      </p:sp>
    </p:spTree>
    <p:extLst>
      <p:ext uri="{BB962C8B-B14F-4D97-AF65-F5344CB8AC3E}">
        <p14:creationId xmlns:p14="http://schemas.microsoft.com/office/powerpoint/2010/main" val="3835295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e la date 2"/>
          <p:cNvSpPr>
            <a:spLocks noGrp="1"/>
          </p:cNvSpPr>
          <p:nvPr>
            <p:ph type="dt" sz="half" idx="10"/>
          </p:nvPr>
        </p:nvSpPr>
        <p:spPr/>
        <p:txBody>
          <a:bodyPr/>
          <a:lstStyle/>
          <a:p>
            <a:fld id="{CA680FCF-EF46-41AE-87AE-4DCF44A87257}" type="datetimeFigureOut">
              <a:rPr lang="en-US" smtClean="0"/>
              <a:t>3/1/2022</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5A411C9B-00AB-4FD6-9995-0CD51681D1D7}" type="slidenum">
              <a:rPr lang="en-US" smtClean="0"/>
              <a:t>‹N°›</a:t>
            </a:fld>
            <a:endParaRPr lang="en-US"/>
          </a:p>
        </p:txBody>
      </p:sp>
    </p:spTree>
    <p:extLst>
      <p:ext uri="{BB962C8B-B14F-4D97-AF65-F5344CB8AC3E}">
        <p14:creationId xmlns:p14="http://schemas.microsoft.com/office/powerpoint/2010/main" val="428379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A680FCF-EF46-41AE-87AE-4DCF44A87257}" type="datetimeFigureOut">
              <a:rPr lang="en-US" smtClean="0"/>
              <a:t>3/1/2022</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5A411C9B-00AB-4FD6-9995-0CD51681D1D7}" type="slidenum">
              <a:rPr lang="en-US" smtClean="0"/>
              <a:t>‹N°›</a:t>
            </a:fld>
            <a:endParaRPr lang="en-US"/>
          </a:p>
        </p:txBody>
      </p:sp>
    </p:spTree>
    <p:extLst>
      <p:ext uri="{BB962C8B-B14F-4D97-AF65-F5344CB8AC3E}">
        <p14:creationId xmlns:p14="http://schemas.microsoft.com/office/powerpoint/2010/main" val="133411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CA680FCF-EF46-41AE-87AE-4DCF44A87257}" type="datetimeFigureOut">
              <a:rPr lang="en-US" smtClean="0"/>
              <a:t>3/1/2022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5A411C9B-00AB-4FD6-9995-0CD51681D1D7}" type="slidenum">
              <a:rPr lang="en-US" smtClean="0"/>
              <a:t>‹N°›</a:t>
            </a:fld>
            <a:endParaRPr lang="en-US"/>
          </a:p>
        </p:txBody>
      </p:sp>
    </p:spTree>
    <p:extLst>
      <p:ext uri="{BB962C8B-B14F-4D97-AF65-F5344CB8AC3E}">
        <p14:creationId xmlns:p14="http://schemas.microsoft.com/office/powerpoint/2010/main" val="3110341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CA680FCF-EF46-41AE-87AE-4DCF44A87257}" type="datetimeFigureOut">
              <a:rPr lang="en-US" smtClean="0"/>
              <a:t>3/1/2022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5A411C9B-00AB-4FD6-9995-0CD51681D1D7}" type="slidenum">
              <a:rPr lang="en-US" smtClean="0"/>
              <a:t>‹N°›</a:t>
            </a:fld>
            <a:endParaRPr lang="en-US"/>
          </a:p>
        </p:txBody>
      </p:sp>
    </p:spTree>
    <p:extLst>
      <p:ext uri="{BB962C8B-B14F-4D97-AF65-F5344CB8AC3E}">
        <p14:creationId xmlns:p14="http://schemas.microsoft.com/office/powerpoint/2010/main" val="274421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80FCF-EF46-41AE-87AE-4DCF44A87257}" type="datetimeFigureOut">
              <a:rPr lang="en-US" smtClean="0"/>
              <a:t>3/1/2022</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11C9B-00AB-4FD6-9995-0CD51681D1D7}" type="slidenum">
              <a:rPr lang="en-US" smtClean="0"/>
              <a:t>‹N°›</a:t>
            </a:fld>
            <a:endParaRPr lang="en-US"/>
          </a:p>
        </p:txBody>
      </p:sp>
    </p:spTree>
    <p:extLst>
      <p:ext uri="{BB962C8B-B14F-4D97-AF65-F5344CB8AC3E}">
        <p14:creationId xmlns:p14="http://schemas.microsoft.com/office/powerpoint/2010/main" val="3666399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E3422282-E93B-4FA9-A749-6956A40ACAA3}" type="datetimeFigureOut">
              <a:rPr lang="fr-FR" smtClean="0">
                <a:solidFill>
                  <a:prstClr val="black">
                    <a:lumMod val="65000"/>
                    <a:lumOff val="35000"/>
                  </a:prstClr>
                </a:solidFill>
              </a:rPr>
              <a:pPr/>
              <a:t>01/03/2022</a:t>
            </a:fld>
            <a:endParaRPr lang="fr-FR" dirty="0">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fr-FR" dirty="0">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738737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80FCF-EF46-41AE-87AE-4DCF44A87257}" type="datetimeFigureOut">
              <a:rPr lang="en-US" smtClean="0">
                <a:solidFill>
                  <a:prstClr val="black">
                    <a:tint val="75000"/>
                  </a:prstClr>
                </a:solidFill>
              </a:rPr>
              <a:pPr/>
              <a:t>3/1/2022</a:t>
            </a:fld>
            <a:endParaRPr lang="en-US">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11C9B-00AB-4FD6-9995-0CD51681D1D7}"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5715481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à coins arrondis 6"/>
          <p:cNvSpPr/>
          <p:nvPr/>
        </p:nvSpPr>
        <p:spPr>
          <a:xfrm>
            <a:off x="1835696" y="5733256"/>
            <a:ext cx="6840760" cy="432048"/>
          </a:xfrm>
          <a:prstGeom prst="round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solidFill>
                <a:prstClr val="black"/>
              </a:solidFill>
            </a:endParaRPr>
          </a:p>
        </p:txBody>
      </p:sp>
      <p:sp>
        <p:nvSpPr>
          <p:cNvPr id="2" name="Titre 1"/>
          <p:cNvSpPr>
            <a:spLocks noGrp="1"/>
          </p:cNvSpPr>
          <p:nvPr>
            <p:ph type="ctrTitle"/>
          </p:nvPr>
        </p:nvSpPr>
        <p:spPr>
          <a:xfrm>
            <a:off x="323528" y="609601"/>
            <a:ext cx="8496944" cy="2099319"/>
          </a:xfrm>
        </p:spPr>
        <p:txBody>
          <a:bodyPr anchor="t"/>
          <a:lstStyle/>
          <a:p>
            <a:pPr>
              <a:lnSpc>
                <a:spcPct val="150000"/>
              </a:lnSpc>
            </a:pPr>
            <a:r>
              <a:rPr lang="fr-FR" sz="2800" dirty="0">
                <a:solidFill>
                  <a:srgbClr val="FF0000"/>
                </a:solidFill>
              </a:rPr>
              <a:t>Université Panthéon-Assas</a:t>
            </a:r>
            <a:br>
              <a:rPr lang="fr-FR" sz="2800" dirty="0"/>
            </a:br>
            <a:r>
              <a:rPr lang="fr-FR" sz="2400" dirty="0">
                <a:solidFill>
                  <a:schemeClr val="bg2">
                    <a:lumMod val="10000"/>
                  </a:schemeClr>
                </a:solidFill>
              </a:rPr>
              <a:t>Master 2</a:t>
            </a:r>
            <a:br>
              <a:rPr lang="fr-FR" sz="2800" dirty="0"/>
            </a:br>
            <a:r>
              <a:rPr lang="fr-FR" sz="3600" dirty="0">
                <a:latin typeface="Copperplate Gothic Bold" panose="020E0705020206020404" pitchFamily="34" charset="0"/>
              </a:rPr>
              <a:t>I</a:t>
            </a:r>
            <a:r>
              <a:rPr lang="fr-FR" sz="2400" dirty="0">
                <a:latin typeface="Copperplate Gothic Bold" panose="020E0705020206020404" pitchFamily="34" charset="0"/>
              </a:rPr>
              <a:t>ngénierie </a:t>
            </a:r>
            <a:r>
              <a:rPr lang="fr-FR" sz="3600" dirty="0">
                <a:latin typeface="Copperplate Gothic Bold" panose="020E0705020206020404" pitchFamily="34" charset="0"/>
              </a:rPr>
              <a:t>S</a:t>
            </a:r>
            <a:r>
              <a:rPr lang="fr-FR" sz="2400" dirty="0">
                <a:latin typeface="Copperplate Gothic Bold" panose="020E0705020206020404" pitchFamily="34" charset="0"/>
              </a:rPr>
              <a:t>tatistique et </a:t>
            </a:r>
            <a:r>
              <a:rPr lang="fr-FR" sz="3600" dirty="0">
                <a:latin typeface="Copperplate Gothic Bold" panose="020E0705020206020404" pitchFamily="34" charset="0"/>
              </a:rPr>
              <a:t>F</a:t>
            </a:r>
            <a:r>
              <a:rPr lang="fr-FR" sz="2400" dirty="0">
                <a:latin typeface="Copperplate Gothic Bold" panose="020E0705020206020404" pitchFamily="34" charset="0"/>
              </a:rPr>
              <a:t>inancière</a:t>
            </a:r>
          </a:p>
        </p:txBody>
      </p:sp>
      <p:sp>
        <p:nvSpPr>
          <p:cNvPr id="3" name="Sous-titre 2"/>
          <p:cNvSpPr>
            <a:spLocks noGrp="1"/>
          </p:cNvSpPr>
          <p:nvPr>
            <p:ph type="subTitle" idx="1"/>
          </p:nvPr>
        </p:nvSpPr>
        <p:spPr>
          <a:xfrm>
            <a:off x="2123728" y="5733256"/>
            <a:ext cx="6400800" cy="438944"/>
          </a:xfrm>
        </p:spPr>
        <p:txBody>
          <a:bodyPr>
            <a:normAutofit lnSpcReduction="10000"/>
          </a:bodyPr>
          <a:lstStyle/>
          <a:p>
            <a:pPr algn="r"/>
            <a:r>
              <a:rPr lang="fr-FR" dirty="0">
                <a:solidFill>
                  <a:srgbClr val="002060"/>
                </a:solidFill>
              </a:rPr>
              <a:t>Joseph Lanfranchi</a:t>
            </a:r>
            <a:r>
              <a:rPr lang="fr-FR">
                <a:solidFill>
                  <a:srgbClr val="002060"/>
                </a:solidFill>
              </a:rPr>
              <a:t>, 2021-22</a:t>
            </a:r>
            <a:endParaRPr lang="fr-FR" dirty="0">
              <a:solidFill>
                <a:srgbClr val="002060"/>
              </a:solidFill>
            </a:endParaRPr>
          </a:p>
        </p:txBody>
      </p:sp>
      <p:sp>
        <p:nvSpPr>
          <p:cNvPr id="4" name="ZoneTexte 3"/>
          <p:cNvSpPr txBox="1"/>
          <p:nvPr/>
        </p:nvSpPr>
        <p:spPr>
          <a:xfrm>
            <a:off x="971600" y="2996952"/>
            <a:ext cx="7344816" cy="1446550"/>
          </a:xfrm>
          <a:prstGeom prst="rect">
            <a:avLst/>
          </a:prstGeom>
          <a:noFill/>
        </p:spPr>
        <p:txBody>
          <a:bodyPr wrap="square" rtlCol="0">
            <a:spAutoFit/>
          </a:bodyPr>
          <a:lstStyle/>
          <a:p>
            <a:pPr lvl="0" algn="ctr"/>
            <a:r>
              <a:rPr lang="fr-FR" sz="4400" b="1" dirty="0" err="1">
                <a:solidFill>
                  <a:srgbClr val="2F5897">
                    <a:lumMod val="75000"/>
                  </a:srgbClr>
                </a:solidFill>
              </a:rPr>
              <a:t>Insurance</a:t>
            </a:r>
            <a:r>
              <a:rPr lang="fr-FR" sz="4400" b="1" dirty="0">
                <a:solidFill>
                  <a:srgbClr val="2F5897">
                    <a:lumMod val="75000"/>
                  </a:srgbClr>
                </a:solidFill>
              </a:rPr>
              <a:t> </a:t>
            </a:r>
            <a:r>
              <a:rPr lang="fr-FR" sz="4400" b="1" dirty="0" err="1">
                <a:solidFill>
                  <a:srgbClr val="2F5897">
                    <a:lumMod val="75000"/>
                  </a:srgbClr>
                </a:solidFill>
              </a:rPr>
              <a:t>Econometrics</a:t>
            </a:r>
            <a:endParaRPr lang="fr-FR" sz="4400" b="1" dirty="0">
              <a:solidFill>
                <a:srgbClr val="2F5897">
                  <a:lumMod val="75000"/>
                </a:srgbClr>
              </a:solidFill>
            </a:endParaRPr>
          </a:p>
          <a:p>
            <a:pPr lvl="0" algn="ctr"/>
            <a:r>
              <a:rPr lang="fr-FR" sz="4400" b="1" dirty="0" err="1">
                <a:solidFill>
                  <a:srgbClr val="2F5897">
                    <a:lumMod val="75000"/>
                  </a:srgbClr>
                </a:solidFill>
              </a:rPr>
              <a:t>Regression</a:t>
            </a:r>
            <a:r>
              <a:rPr lang="fr-FR" sz="4400" b="1" dirty="0">
                <a:solidFill>
                  <a:srgbClr val="2F5897">
                    <a:lumMod val="75000"/>
                  </a:srgbClr>
                </a:solidFill>
              </a:rPr>
              <a:t> for Count Data</a:t>
            </a:r>
          </a:p>
        </p:txBody>
      </p:sp>
      <p:cxnSp>
        <p:nvCxnSpPr>
          <p:cNvPr id="6" name="Connecteur droit 5"/>
          <p:cNvCxnSpPr/>
          <p:nvPr/>
        </p:nvCxnSpPr>
        <p:spPr>
          <a:xfrm flipV="1">
            <a:off x="683568" y="2564904"/>
            <a:ext cx="7776864" cy="72008"/>
          </a:xfrm>
          <a:prstGeom prst="line">
            <a:avLst/>
          </a:prstGeom>
        </p:spPr>
        <p:style>
          <a:lnRef idx="3">
            <a:schemeClr val="accent1"/>
          </a:lnRef>
          <a:fillRef idx="0">
            <a:schemeClr val="accent1"/>
          </a:fillRef>
          <a:effectRef idx="2">
            <a:schemeClr val="accent1"/>
          </a:effectRef>
          <a:fontRef idx="minor">
            <a:schemeClr val="tx1"/>
          </a:fontRef>
        </p:style>
      </p:cxn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5754637"/>
            <a:ext cx="1403648" cy="828537"/>
          </a:xfrm>
          <a:prstGeom prst="rect">
            <a:avLst/>
          </a:prstGeom>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116631"/>
            <a:ext cx="1547664" cy="690991"/>
          </a:xfrm>
          <a:prstGeom prst="rect">
            <a:avLst/>
          </a:prstGeom>
        </p:spPr>
      </p:pic>
    </p:spTree>
    <p:extLst>
      <p:ext uri="{BB962C8B-B14F-4D97-AF65-F5344CB8AC3E}">
        <p14:creationId xmlns:p14="http://schemas.microsoft.com/office/powerpoint/2010/main" val="36019949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764704"/>
            <a:ext cx="8064895"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7524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620688"/>
            <a:ext cx="7632848"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77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8237"/>
            <a:ext cx="8229600" cy="504056"/>
          </a:xfrm>
        </p:spPr>
        <p:txBody>
          <a:bodyPr/>
          <a:lstStyle/>
          <a:p>
            <a:pPr algn="l"/>
            <a:r>
              <a:rPr lang="en-US" sz="2400" dirty="0"/>
              <a:t>Count data model: The Poisson regression model</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0" y="692696"/>
                <a:ext cx="8999127" cy="5361283"/>
              </a:xfrm>
            </p:spPr>
            <p:txBody>
              <a:bodyPr>
                <a:normAutofit fontScale="92500" lnSpcReduction="10000"/>
              </a:bodyPr>
              <a:lstStyle/>
              <a:p>
                <a:pPr algn="just"/>
                <a:r>
                  <a:rPr lang="en-US" sz="1800" dirty="0"/>
                  <a:t>The Poisson is the starting point for count data analysis, though it is often inadequate. This implies a Poisson distribution for the number of occurrences of the event, with density, or more formally probability mass function :</a:t>
                </a:r>
              </a:p>
              <a:p>
                <a:pPr marL="0" indent="0" algn="just">
                  <a:buNone/>
                </a:pPr>
                <a14:m>
                  <m:oMathPara xmlns:m="http://schemas.openxmlformats.org/officeDocument/2006/math">
                    <m:oMathParaPr>
                      <m:jc m:val="centerGroup"/>
                    </m:oMathParaPr>
                    <m:oMath xmlns:m="http://schemas.openxmlformats.org/officeDocument/2006/math">
                      <m:func>
                        <m:funcPr>
                          <m:ctrlPr>
                            <a:rPr lang="en-US" sz="1800" b="0" i="1" smtClean="0">
                              <a:latin typeface="Cambria Math" panose="02040503050406030204" pitchFamily="18" charset="0"/>
                            </a:rPr>
                          </m:ctrlPr>
                        </m:funcPr>
                        <m:fName>
                          <m:r>
                            <m:rPr>
                              <m:sty m:val="p"/>
                            </m:rPr>
                            <a:rPr lang="en-US" sz="1800" b="0" i="0" smtClean="0">
                              <a:latin typeface="Cambria Math"/>
                            </a:rPr>
                            <m:t>Pr</m:t>
                          </m:r>
                        </m:fName>
                        <m:e>
                          <m:d>
                            <m:dPr>
                              <m:ctrlPr>
                                <a:rPr lang="en-US" sz="1800" b="0" i="1" smtClean="0">
                                  <a:latin typeface="Cambria Math" panose="02040503050406030204" pitchFamily="18" charset="0"/>
                                </a:rPr>
                              </m:ctrlPr>
                            </m:dPr>
                            <m:e>
                              <m:r>
                                <a:rPr lang="en-US" sz="1800" b="0" i="1" smtClean="0">
                                  <a:latin typeface="Cambria Math"/>
                                </a:rPr>
                                <m:t>𝑌</m:t>
                              </m:r>
                              <m:r>
                                <a:rPr lang="en-US" sz="1800" b="0" i="1" smtClean="0">
                                  <a:latin typeface="Cambria Math"/>
                                </a:rPr>
                                <m:t>=</m:t>
                              </m:r>
                              <m:r>
                                <a:rPr lang="en-US" sz="1800" b="0" i="1" smtClean="0">
                                  <a:latin typeface="Cambria Math"/>
                                </a:rPr>
                                <m:t>𝑦</m:t>
                              </m:r>
                            </m:e>
                          </m:d>
                        </m:e>
                      </m:func>
                      <m:r>
                        <a:rPr lang="en-US" sz="1800" b="0" i="1" smtClean="0">
                          <a:latin typeface="Cambria Math"/>
                        </a:rPr>
                        <m:t>=</m:t>
                      </m:r>
                      <m:f>
                        <m:fPr>
                          <m:ctrlPr>
                            <a:rPr lang="en-US" sz="1800" b="0" i="1" smtClean="0">
                              <a:latin typeface="Cambria Math" panose="02040503050406030204" pitchFamily="18" charset="0"/>
                            </a:rPr>
                          </m:ctrlPr>
                        </m:fPr>
                        <m:num>
                          <m:sSup>
                            <m:sSupPr>
                              <m:ctrlPr>
                                <a:rPr lang="en-US" sz="1800" b="0" i="1" smtClean="0">
                                  <a:latin typeface="Cambria Math" panose="02040503050406030204" pitchFamily="18" charset="0"/>
                                </a:rPr>
                              </m:ctrlPr>
                            </m:sSupPr>
                            <m:e>
                              <m:r>
                                <a:rPr lang="en-US" sz="1800" b="0" i="1" smtClean="0">
                                  <a:latin typeface="Cambria Math"/>
                                </a:rPr>
                                <m:t>𝑒</m:t>
                              </m:r>
                            </m:e>
                            <m:sup>
                              <m:r>
                                <a:rPr lang="en-US" sz="1800" b="0" i="1" smtClean="0">
                                  <a:latin typeface="Cambria Math"/>
                                </a:rPr>
                                <m:t>−</m:t>
                              </m:r>
                              <m:r>
                                <a:rPr lang="en-US" sz="1800" b="0" i="1" smtClean="0">
                                  <a:latin typeface="Cambria Math"/>
                                  <a:ea typeface="Cambria Math"/>
                                </a:rPr>
                                <m:t>𝜇</m:t>
                              </m:r>
                            </m:sup>
                          </m:sSup>
                          <m:sSup>
                            <m:sSupPr>
                              <m:ctrlPr>
                                <a:rPr lang="en-US" sz="1800" b="0" i="1" smtClean="0">
                                  <a:latin typeface="Cambria Math" panose="02040503050406030204" pitchFamily="18" charset="0"/>
                                </a:rPr>
                              </m:ctrlPr>
                            </m:sSupPr>
                            <m:e>
                              <m:r>
                                <a:rPr lang="en-US" sz="1800" b="0" i="1" smtClean="0">
                                  <a:latin typeface="Cambria Math"/>
                                  <a:ea typeface="Cambria Math"/>
                                </a:rPr>
                                <m:t>𝜇</m:t>
                              </m:r>
                            </m:e>
                            <m:sup>
                              <m:r>
                                <a:rPr lang="en-US" sz="1800" b="0" i="1" smtClean="0">
                                  <a:latin typeface="Cambria Math"/>
                                </a:rPr>
                                <m:t>𝑦</m:t>
                              </m:r>
                            </m:sup>
                          </m:sSup>
                        </m:num>
                        <m:den>
                          <m:r>
                            <a:rPr lang="en-US" sz="1800" b="0" i="1" smtClean="0">
                              <a:latin typeface="Cambria Math"/>
                            </a:rPr>
                            <m:t>𝑦</m:t>
                          </m:r>
                          <m:r>
                            <a:rPr lang="en-US" sz="1800" b="0" i="1" smtClean="0">
                              <a:latin typeface="Cambria Math"/>
                            </a:rPr>
                            <m:t>!</m:t>
                          </m:r>
                        </m:den>
                      </m:f>
                      <m:r>
                        <a:rPr lang="en-US" sz="1800" b="0" i="1" smtClean="0">
                          <a:latin typeface="Cambria Math"/>
                        </a:rPr>
                        <m:t>, </m:t>
                      </m:r>
                      <m:r>
                        <a:rPr lang="en-US" sz="1800" b="0" i="1" smtClean="0">
                          <a:latin typeface="Cambria Math"/>
                        </a:rPr>
                        <m:t>𝑦</m:t>
                      </m:r>
                      <m:r>
                        <a:rPr lang="en-US" sz="1800" b="0" i="1" smtClean="0">
                          <a:latin typeface="Cambria Math"/>
                        </a:rPr>
                        <m:t>=0,1,2,…</m:t>
                      </m:r>
                    </m:oMath>
                  </m:oMathPara>
                </a14:m>
                <a:endParaRPr lang="en-US" sz="1800" dirty="0"/>
              </a:p>
              <a:p>
                <a:pPr marL="0" indent="0" algn="just">
                  <a:buNone/>
                </a:pPr>
                <a:r>
                  <a:rPr lang="en-US" sz="1800" dirty="0"/>
                  <a:t>where </a:t>
                </a:r>
                <a14:m>
                  <m:oMath xmlns:m="http://schemas.openxmlformats.org/officeDocument/2006/math">
                    <m:r>
                      <a:rPr lang="en-US" sz="1800" i="1">
                        <a:latin typeface="Cambria Math"/>
                        <a:ea typeface="Cambria Math"/>
                      </a:rPr>
                      <m:t>𝜇</m:t>
                    </m:r>
                  </m:oMath>
                </a14:m>
                <a:r>
                  <a:rPr lang="en-US" sz="1800" dirty="0"/>
                  <a:t> is an intensity or rate parameter.</a:t>
                </a:r>
              </a:p>
              <a:p>
                <a:pPr marL="0" indent="0" algn="just">
                  <a:buNone/>
                </a:pPr>
                <a:endParaRPr lang="en-US" sz="1800" dirty="0"/>
              </a:p>
              <a:p>
                <a:pPr algn="just"/>
                <a:r>
                  <a:rPr lang="en-US" sz="1800" dirty="0"/>
                  <a:t>The first two moments of this distribution are:</a:t>
                </a:r>
              </a:p>
              <a:p>
                <a:pPr algn="just"/>
                <a:endParaRPr lang="en-US" sz="1800" dirty="0"/>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n-US" sz="1800" i="1" smtClean="0">
                              <a:latin typeface="Cambria Math" panose="02040503050406030204" pitchFamily="18" charset="0"/>
                            </a:rPr>
                          </m:ctrlPr>
                        </m:dPr>
                        <m:e>
                          <m:eqArr>
                            <m:eqArrPr>
                              <m:ctrlPr>
                                <a:rPr lang="en-US" sz="1800" i="1" smtClean="0">
                                  <a:latin typeface="Cambria Math" panose="02040503050406030204" pitchFamily="18" charset="0"/>
                                </a:rPr>
                              </m:ctrlPr>
                            </m:eqArrPr>
                            <m:e>
                              <m:r>
                                <a:rPr lang="en-US" sz="1800" b="0" i="1" smtClean="0">
                                  <a:latin typeface="Cambria Math"/>
                                </a:rPr>
                                <m:t>𝐸</m:t>
                              </m:r>
                              <m:d>
                                <m:dPr>
                                  <m:ctrlPr>
                                    <a:rPr lang="en-US" sz="1800" b="0" i="1" smtClean="0">
                                      <a:latin typeface="Cambria Math" panose="02040503050406030204" pitchFamily="18" charset="0"/>
                                    </a:rPr>
                                  </m:ctrlPr>
                                </m:dPr>
                                <m:e>
                                  <m:r>
                                    <a:rPr lang="en-US" sz="1800" b="0" i="1" smtClean="0">
                                      <a:latin typeface="Cambria Math"/>
                                    </a:rPr>
                                    <m:t>𝑌</m:t>
                                  </m:r>
                                </m:e>
                              </m:d>
                              <m:r>
                                <a:rPr lang="en-US" sz="1800" b="0" i="1" smtClean="0">
                                  <a:latin typeface="Cambria Math"/>
                                </a:rPr>
                                <m:t>=</m:t>
                              </m:r>
                              <m:r>
                                <a:rPr lang="en-US" sz="1800" b="0" i="1" smtClean="0">
                                  <a:latin typeface="Cambria Math"/>
                                  <a:ea typeface="Cambria Math"/>
                                </a:rPr>
                                <m:t>𝜇</m:t>
                              </m:r>
                            </m:e>
                            <m:e>
                              <m:r>
                                <a:rPr lang="en-US" sz="1800" b="0" i="1" smtClean="0">
                                  <a:latin typeface="Cambria Math"/>
                                </a:rPr>
                                <m:t>𝑉𝑎𝑟</m:t>
                              </m:r>
                              <m:d>
                                <m:dPr>
                                  <m:ctrlPr>
                                    <a:rPr lang="en-US" sz="1800" b="0" i="1" smtClean="0">
                                      <a:latin typeface="Cambria Math" panose="02040503050406030204" pitchFamily="18" charset="0"/>
                                    </a:rPr>
                                  </m:ctrlPr>
                                </m:dPr>
                                <m:e>
                                  <m:r>
                                    <a:rPr lang="en-US" sz="1800" b="0" i="1" smtClean="0">
                                      <a:latin typeface="Cambria Math"/>
                                    </a:rPr>
                                    <m:t>𝑌</m:t>
                                  </m:r>
                                </m:e>
                              </m:d>
                              <m:r>
                                <a:rPr lang="en-US" sz="1800" b="0" i="1" smtClean="0">
                                  <a:latin typeface="Cambria Math"/>
                                </a:rPr>
                                <m:t>=</m:t>
                              </m:r>
                              <m:r>
                                <a:rPr lang="en-US" sz="1800" b="0" i="1" smtClean="0">
                                  <a:latin typeface="Cambria Math"/>
                                  <a:ea typeface="Cambria Math"/>
                                </a:rPr>
                                <m:t>𝜇</m:t>
                              </m:r>
                            </m:e>
                          </m:eqArr>
                        </m:e>
                      </m:d>
                    </m:oMath>
                  </m:oMathPara>
                </a14:m>
                <a:endParaRPr lang="en-US" sz="1800" dirty="0"/>
              </a:p>
              <a:p>
                <a:pPr marL="0" indent="0" algn="just">
                  <a:buNone/>
                </a:pPr>
                <a:endParaRPr lang="en-US" sz="1800" dirty="0"/>
              </a:p>
              <a:p>
                <a:pPr algn="just"/>
                <a:r>
                  <a:rPr lang="en-US" sz="1800" dirty="0"/>
                  <a:t>So the parameter of intensity is equal to the expected value of the count variable. Furthermore, this set of equalities shows the well-known </a:t>
                </a:r>
                <a:r>
                  <a:rPr lang="en-US" sz="1800" dirty="0" err="1"/>
                  <a:t>equidispersion</a:t>
                </a:r>
                <a:r>
                  <a:rPr lang="en-US" sz="1800" dirty="0"/>
                  <a:t> (equality of mean and variance) property of the Poisson distribution. </a:t>
                </a:r>
              </a:p>
              <a:p>
                <a:pPr algn="just"/>
                <a:endParaRPr lang="en-US" sz="1800" dirty="0"/>
              </a:p>
              <a:p>
                <a:pPr algn="just"/>
                <a:r>
                  <a:rPr lang="en-US" sz="1800" dirty="0"/>
                  <a:t>As 𝜇 gets larger, the mode of the distribution moves away from 0 and the distribution looks more and more like a normal distribution. For an unitary value of the intensity parameter, the probability that </a:t>
                </a:r>
                <a:r>
                  <a:rPr lang="en-US" sz="1800" i="1" dirty="0"/>
                  <a:t>Y=0</a:t>
                </a:r>
                <a:r>
                  <a:rPr lang="en-US" sz="1800" dirty="0"/>
                  <a:t> equals 0,368. For a value of 5, this probability falls to 0,0067.</a:t>
                </a:r>
              </a:p>
              <a:p>
                <a:pPr marL="361950" indent="0" algn="just">
                  <a:lnSpc>
                    <a:spcPct val="150000"/>
                  </a:lnSpc>
                  <a:buNone/>
                </a:pPr>
                <a:endParaRPr lang="en-US" sz="18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0" y="692696"/>
                <a:ext cx="8999127" cy="5361283"/>
              </a:xfrm>
              <a:blipFill>
                <a:blip r:embed="rId2"/>
                <a:stretch>
                  <a:fillRect l="-407" t="-910" r="-407" b="-1593"/>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6345494"/>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6336" y="4769"/>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355637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908720"/>
            <a:ext cx="7200800" cy="3815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ZoneTexte 3"/>
              <p:cNvSpPr txBox="1"/>
              <p:nvPr/>
            </p:nvSpPr>
            <p:spPr>
              <a:xfrm>
                <a:off x="1115616" y="4869160"/>
                <a:ext cx="6912768" cy="369332"/>
              </a:xfrm>
              <a:prstGeom prst="rect">
                <a:avLst/>
              </a:prstGeom>
              <a:noFill/>
            </p:spPr>
            <p:txBody>
              <a:bodyPr wrap="square" rtlCol="0">
                <a:spAutoFit/>
              </a:bodyPr>
              <a:lstStyle/>
              <a:p>
                <a:pPr algn="ctr"/>
                <a:r>
                  <a:rPr lang="fr-FR" dirty="0"/>
                  <a:t>This distribution </a:t>
                </a:r>
                <a:r>
                  <a:rPr lang="fr-FR" dirty="0" err="1"/>
                  <a:t>is</a:t>
                </a:r>
                <a:r>
                  <a:rPr lang="fr-FR" dirty="0"/>
                  <a:t> the </a:t>
                </a:r>
                <a:r>
                  <a:rPr lang="fr-FR" dirty="0" err="1"/>
                  <a:t>theoretical</a:t>
                </a:r>
                <a:r>
                  <a:rPr lang="fr-FR" dirty="0"/>
                  <a:t> distribution </a:t>
                </a:r>
                <a:r>
                  <a:rPr lang="fr-FR" dirty="0" err="1"/>
                  <a:t>when</a:t>
                </a:r>
                <a:r>
                  <a:rPr lang="fr-FR" dirty="0"/>
                  <a:t> </a:t>
                </a:r>
                <a14:m>
                  <m:oMath xmlns:m="http://schemas.openxmlformats.org/officeDocument/2006/math">
                    <m:r>
                      <a:rPr lang="fr-FR" i="1" smtClean="0">
                        <a:latin typeface="Cambria Math"/>
                        <a:ea typeface="Cambria Math"/>
                      </a:rPr>
                      <m:t>𝜇</m:t>
                    </m:r>
                    <m:r>
                      <a:rPr lang="fr-FR" b="0" i="1" smtClean="0">
                        <a:latin typeface="Cambria Math"/>
                        <a:ea typeface="Cambria Math"/>
                      </a:rPr>
                      <m:t>=1,5</m:t>
                    </m:r>
                  </m:oMath>
                </a14:m>
                <a:endParaRPr lang="fr-FR" dirty="0"/>
              </a:p>
            </p:txBody>
          </p:sp>
        </mc:Choice>
        <mc:Fallback xmlns="">
          <p:sp>
            <p:nvSpPr>
              <p:cNvPr id="4" name="ZoneTexte 3"/>
              <p:cNvSpPr txBox="1">
                <a:spLocks noRot="1" noChangeAspect="1" noMove="1" noResize="1" noEditPoints="1" noAdjustHandles="1" noChangeArrowheads="1" noChangeShapeType="1" noTextEdit="1"/>
              </p:cNvSpPr>
              <p:nvPr/>
            </p:nvSpPr>
            <p:spPr>
              <a:xfrm>
                <a:off x="1115616" y="4869160"/>
                <a:ext cx="6912768" cy="369332"/>
              </a:xfrm>
              <a:prstGeom prst="rect">
                <a:avLst/>
              </a:prstGeom>
              <a:blipFill rotWithShape="1">
                <a:blip r:embed="rId3"/>
                <a:stretch>
                  <a:fillRect t="-8333" b="-26667"/>
                </a:stretch>
              </a:blipFill>
            </p:spPr>
            <p:txBody>
              <a:bodyPr/>
              <a:lstStyle/>
              <a:p>
                <a:r>
                  <a:rPr lang="fr-FR">
                    <a:noFill/>
                  </a:rPr>
                  <a:t> </a:t>
                </a:r>
              </a:p>
            </p:txBody>
          </p:sp>
        </mc:Fallback>
      </mc:AlternateContent>
    </p:spTree>
    <p:extLst>
      <p:ext uri="{BB962C8B-B14F-4D97-AF65-F5344CB8AC3E}">
        <p14:creationId xmlns:p14="http://schemas.microsoft.com/office/powerpoint/2010/main" val="501006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48" y="0"/>
            <a:ext cx="8229600" cy="504056"/>
          </a:xfrm>
        </p:spPr>
        <p:txBody>
          <a:bodyPr/>
          <a:lstStyle/>
          <a:p>
            <a:pPr algn="l"/>
            <a:r>
              <a:rPr lang="fr-FR" sz="2400" dirty="0"/>
              <a:t>The Poisson </a:t>
            </a:r>
            <a:r>
              <a:rPr lang="fr-FR" sz="2400" dirty="0" err="1"/>
              <a:t>regression</a:t>
            </a:r>
            <a:r>
              <a:rPr lang="fr-FR" sz="2400" dirty="0"/>
              <a:t> model (2)</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0" y="666296"/>
                <a:ext cx="9147448" cy="5525407"/>
              </a:xfrm>
            </p:spPr>
            <p:txBody>
              <a:bodyPr>
                <a:normAutofit fontScale="85000" lnSpcReduction="20000"/>
              </a:bodyPr>
              <a:lstStyle/>
              <a:p>
                <a:pPr algn="just">
                  <a:lnSpc>
                    <a:spcPct val="130000"/>
                  </a:lnSpc>
                </a:pPr>
                <a:r>
                  <a:rPr lang="en-US" sz="1800" dirty="0"/>
                  <a:t>We need to specify how the parameter 𝜇 depends on the explanatory variables. First, we write  </a:t>
                </a:r>
                <a14:m>
                  <m:oMath xmlns:m="http://schemas.openxmlformats.org/officeDocument/2006/math">
                    <m:sSub>
                      <m:sSubPr>
                        <m:ctrlPr>
                          <a:rPr lang="en-US" sz="1800" i="1" dirty="0" smtClean="0">
                            <a:latin typeface="Cambria Math" panose="02040503050406030204" pitchFamily="18" charset="0"/>
                          </a:rPr>
                        </m:ctrlPr>
                      </m:sSubPr>
                      <m:e>
                        <m:r>
                          <a:rPr lang="en-US" sz="1800" i="1" dirty="0">
                            <a:latin typeface="Cambria Math"/>
                          </a:rPr>
                          <m:t>𝜇</m:t>
                        </m:r>
                      </m:e>
                      <m:sub>
                        <m:r>
                          <a:rPr lang="fr-FR" sz="1800" b="0" i="1" dirty="0" smtClean="0">
                            <a:latin typeface="Cambria Math"/>
                          </a:rPr>
                          <m:t>𝑖</m:t>
                        </m:r>
                      </m:sub>
                    </m:sSub>
                    <m:r>
                      <a:rPr lang="fr-FR" sz="1800" b="0" i="1" dirty="0" smtClean="0">
                        <a:latin typeface="Cambria Math"/>
                      </a:rPr>
                      <m:t> </m:t>
                    </m:r>
                  </m:oMath>
                </a14:m>
                <a:r>
                  <a:rPr lang="en-US" sz="1800" dirty="0"/>
                  <a:t>with a subscript </a:t>
                </a:r>
                <a14:m>
                  <m:oMath xmlns:m="http://schemas.openxmlformats.org/officeDocument/2006/math">
                    <m:r>
                      <a:rPr lang="en-US" sz="1800" i="1" dirty="0" smtClean="0">
                        <a:latin typeface="Cambria Math"/>
                      </a:rPr>
                      <m:t>𝑖</m:t>
                    </m:r>
                  </m:oMath>
                </a14:m>
                <a:r>
                  <a:rPr lang="en-US" sz="1800" dirty="0"/>
                  <a:t> to allow the parameter to vary across individuals:  </a:t>
                </a:r>
                <a14:m>
                  <m:oMath xmlns:m="http://schemas.openxmlformats.org/officeDocument/2006/math">
                    <m:r>
                      <a:rPr lang="en-US" sz="1800" i="1" dirty="0" smtClean="0">
                        <a:latin typeface="Cambria Math"/>
                      </a:rPr>
                      <m:t>𝑖</m:t>
                    </m:r>
                    <m:r>
                      <a:rPr lang="en-US" sz="1800" i="1" dirty="0">
                        <a:latin typeface="Cambria Math"/>
                      </a:rPr>
                      <m:t>= 1,</m:t>
                    </m:r>
                    <m:r>
                      <a:rPr lang="en-US" sz="1800" i="1" dirty="0" smtClean="0">
                        <a:latin typeface="Cambria Math"/>
                      </a:rPr>
                      <m:t>…, </m:t>
                    </m:r>
                    <m:r>
                      <a:rPr lang="en-US" sz="1800" i="1" dirty="0" smtClean="0">
                        <a:latin typeface="Cambria Math"/>
                      </a:rPr>
                      <m:t>𝑛</m:t>
                    </m:r>
                  </m:oMath>
                </a14:m>
                <a:r>
                  <a:rPr lang="en-US" sz="1800" dirty="0"/>
                  <a:t>. Then the Poisson regression model is derived from the Poisson distribution by parameterizing the relation between the mean parameter and covariates (regressors) </a:t>
                </a:r>
                <a14:m>
                  <m:oMath xmlns:m="http://schemas.openxmlformats.org/officeDocument/2006/math">
                    <m:r>
                      <a:rPr lang="en-US" sz="1800" i="1" dirty="0" smtClean="0">
                        <a:latin typeface="Cambria Math"/>
                      </a:rPr>
                      <m:t>𝑥</m:t>
                    </m:r>
                  </m:oMath>
                </a14:m>
                <a:r>
                  <a:rPr lang="en-US" sz="1800" dirty="0"/>
                  <a:t>.</a:t>
                </a:r>
              </a:p>
              <a:p>
                <a:pPr algn="just">
                  <a:lnSpc>
                    <a:spcPct val="130000"/>
                  </a:lnSpc>
                </a:pPr>
                <a:r>
                  <a:rPr lang="en-US" sz="1800" dirty="0"/>
                  <a:t>A first requirement comes from the fact that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a:rPr>
                          <m:t>𝜇</m:t>
                        </m:r>
                      </m:e>
                      <m:sub>
                        <m:r>
                          <a:rPr lang="fr-FR" sz="1800" i="1" dirty="0">
                            <a:latin typeface="Cambria Math"/>
                          </a:rPr>
                          <m:t>𝑖</m:t>
                        </m:r>
                      </m:sub>
                    </m:sSub>
                  </m:oMath>
                </a14:m>
                <a:r>
                  <a:rPr lang="en-US" sz="1800" dirty="0"/>
                  <a:t> cannot be less than 0. Hence, it is standard to let </a:t>
                </a:r>
                <a14:m>
                  <m:oMath xmlns:m="http://schemas.openxmlformats.org/officeDocument/2006/math">
                    <m:sSub>
                      <m:sSubPr>
                        <m:ctrlPr>
                          <a:rPr lang="en-US" sz="1800" i="1" dirty="0">
                            <a:solidFill>
                              <a:prstClr val="black">
                                <a:lumMod val="50000"/>
                                <a:lumOff val="50000"/>
                              </a:prstClr>
                            </a:solidFill>
                            <a:latin typeface="Cambria Math" panose="02040503050406030204" pitchFamily="18" charset="0"/>
                          </a:rPr>
                        </m:ctrlPr>
                      </m:sSubPr>
                      <m:e>
                        <m:r>
                          <a:rPr lang="en-US" sz="1800" i="1" dirty="0">
                            <a:solidFill>
                              <a:prstClr val="black">
                                <a:lumMod val="50000"/>
                                <a:lumOff val="50000"/>
                              </a:prstClr>
                            </a:solidFill>
                            <a:latin typeface="Cambria Math"/>
                          </a:rPr>
                          <m:t>𝜇</m:t>
                        </m:r>
                      </m:e>
                      <m:sub>
                        <m:r>
                          <a:rPr lang="fr-FR" sz="1800" i="1" dirty="0">
                            <a:solidFill>
                              <a:prstClr val="black">
                                <a:lumMod val="50000"/>
                                <a:lumOff val="50000"/>
                              </a:prstClr>
                            </a:solidFill>
                            <a:latin typeface="Cambria Math"/>
                          </a:rPr>
                          <m:t>𝑖</m:t>
                        </m:r>
                      </m:sub>
                    </m:sSub>
                    <m:r>
                      <a:rPr lang="fr-FR" sz="1800" i="1" dirty="0">
                        <a:solidFill>
                          <a:prstClr val="black">
                            <a:lumMod val="50000"/>
                            <a:lumOff val="50000"/>
                          </a:prstClr>
                        </a:solidFill>
                        <a:latin typeface="Cambria Math"/>
                      </a:rPr>
                      <m:t> </m:t>
                    </m:r>
                  </m:oMath>
                </a14:m>
                <a:r>
                  <a:rPr lang="en-US" sz="1800" dirty="0"/>
                  <a:t>be a </a:t>
                </a:r>
                <a:r>
                  <a:rPr lang="en-US" sz="1800" dirty="0" err="1"/>
                  <a:t>loglinear</a:t>
                </a:r>
                <a:r>
                  <a:rPr lang="en-US" sz="1800" dirty="0"/>
                  <a:t> function of the </a:t>
                </a:r>
                <a14:m>
                  <m:oMath xmlns:m="http://schemas.openxmlformats.org/officeDocument/2006/math">
                    <m:r>
                      <a:rPr lang="en-US" sz="1800" i="1" dirty="0" smtClean="0">
                        <a:latin typeface="Cambria Math"/>
                      </a:rPr>
                      <m:t>𝑥</m:t>
                    </m:r>
                  </m:oMath>
                </a14:m>
                <a:r>
                  <a:rPr lang="en-US" sz="1800" dirty="0"/>
                  <a:t> variables. This ensures that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a:rPr>
                          <m:t>𝜇</m:t>
                        </m:r>
                      </m:e>
                      <m:sub>
                        <m:r>
                          <a:rPr lang="fr-FR" sz="1800" i="1" dirty="0">
                            <a:latin typeface="Cambria Math"/>
                          </a:rPr>
                          <m:t>𝑖</m:t>
                        </m:r>
                      </m:sub>
                    </m:sSub>
                    <m:r>
                      <a:rPr lang="fr-FR" sz="1800" i="1" dirty="0">
                        <a:latin typeface="Cambria Math"/>
                      </a:rPr>
                      <m:t> </m:t>
                    </m:r>
                  </m:oMath>
                </a14:m>
                <a:r>
                  <a:rPr lang="en-US" sz="1800" dirty="0"/>
                  <a:t> will be greater than 0 for any values of the </a:t>
                </a:r>
                <a14:m>
                  <m:oMath xmlns:m="http://schemas.openxmlformats.org/officeDocument/2006/math">
                    <m:r>
                      <a:rPr lang="en-US" sz="1800" i="1" dirty="0" smtClean="0">
                        <a:latin typeface="Cambria Math"/>
                      </a:rPr>
                      <m:t>𝑥</m:t>
                    </m:r>
                  </m:oMath>
                </a14:m>
                <a:r>
                  <a:rPr lang="en-US" sz="1800" dirty="0"/>
                  <a:t>’s or the </a:t>
                </a:r>
                <a14:m>
                  <m:oMath xmlns:m="http://schemas.openxmlformats.org/officeDocument/2006/math">
                    <m:r>
                      <a:rPr lang="en-US" sz="1800" i="1" smtClean="0">
                        <a:latin typeface="Cambria Math"/>
                        <a:ea typeface="Cambria Math"/>
                      </a:rPr>
                      <m:t>𝛽</m:t>
                    </m:r>
                  </m:oMath>
                </a14:m>
                <a:r>
                  <a:rPr lang="en-US" sz="1800" dirty="0"/>
                  <a:t>’s</a:t>
                </a:r>
                <a:r>
                  <a:rPr lang="fr-FR" sz="1800" dirty="0"/>
                  <a:t>:</a:t>
                </a:r>
              </a:p>
              <a:p>
                <a:pPr algn="just">
                  <a:lnSpc>
                    <a:spcPct val="130000"/>
                  </a:lnSpc>
                </a:pPr>
                <a:endParaRPr lang="fr-FR" sz="1800" dirty="0"/>
              </a:p>
              <a:p>
                <a:pPr marL="0" indent="0" algn="ctr">
                  <a:lnSpc>
                    <a:spcPct val="130000"/>
                  </a:lnSpc>
                  <a:buNone/>
                </a:pPr>
                <a14:m>
                  <m:oMath xmlns:m="http://schemas.openxmlformats.org/officeDocument/2006/math">
                    <m:func>
                      <m:funcPr>
                        <m:ctrlPr>
                          <a:rPr lang="fr-FR" sz="1800" b="0" i="1" smtClean="0">
                            <a:latin typeface="Cambria Math" panose="02040503050406030204" pitchFamily="18" charset="0"/>
                          </a:rPr>
                        </m:ctrlPr>
                      </m:funcPr>
                      <m:fName>
                        <m:r>
                          <m:rPr>
                            <m:sty m:val="p"/>
                          </m:rPr>
                          <a:rPr lang="fr-FR" sz="1800" b="0" i="0" smtClean="0">
                            <a:latin typeface="Cambria Math"/>
                          </a:rPr>
                          <m:t>log</m:t>
                        </m:r>
                      </m:fName>
                      <m:e>
                        <m:sSub>
                          <m:sSubPr>
                            <m:ctrlPr>
                              <a:rPr lang="fr-FR" sz="1800" b="0" i="1" smtClean="0">
                                <a:latin typeface="Cambria Math" panose="02040503050406030204" pitchFamily="18" charset="0"/>
                              </a:rPr>
                            </m:ctrlPr>
                          </m:sSubPr>
                          <m:e>
                            <m:r>
                              <a:rPr lang="fr-FR" sz="1800" b="0" i="1" smtClean="0">
                                <a:latin typeface="Cambria Math"/>
                                <a:ea typeface="Cambria Math"/>
                              </a:rPr>
                              <m:t>𝜇</m:t>
                            </m:r>
                          </m:e>
                          <m:sub>
                            <m:r>
                              <a:rPr lang="fr-FR" sz="1800" b="0" i="1" smtClean="0">
                                <a:latin typeface="Cambria Math"/>
                              </a:rPr>
                              <m:t>𝑖</m:t>
                            </m:r>
                          </m:sub>
                        </m:sSub>
                        <m:r>
                          <a:rPr lang="fr-FR" sz="1800" b="0" i="1" smtClean="0">
                            <a:latin typeface="Cambria Math"/>
                          </a:rPr>
                          <m:t>=</m:t>
                        </m:r>
                        <m:sSub>
                          <m:sSubPr>
                            <m:ctrlPr>
                              <a:rPr lang="fr-FR" sz="1800" b="0" i="1" smtClean="0">
                                <a:latin typeface="Cambria Math" panose="02040503050406030204" pitchFamily="18" charset="0"/>
                              </a:rPr>
                            </m:ctrlPr>
                          </m:sSubPr>
                          <m:e>
                            <m:r>
                              <a:rPr lang="fr-FR" sz="1800" i="1">
                                <a:latin typeface="Cambria Math"/>
                                <a:ea typeface="Cambria Math"/>
                              </a:rPr>
                              <m:t>𝛽</m:t>
                            </m:r>
                          </m:e>
                          <m:sub>
                            <m:r>
                              <a:rPr lang="fr-FR" sz="1800" b="0" i="1" smtClean="0">
                                <a:latin typeface="Cambria Math"/>
                              </a:rPr>
                              <m:t>0</m:t>
                            </m:r>
                          </m:sub>
                        </m:sSub>
                        <m:r>
                          <a:rPr lang="fr-FR" sz="1800" b="0" i="1" smtClean="0">
                            <a:latin typeface="Cambria Math"/>
                          </a:rPr>
                          <m:t>+</m:t>
                        </m:r>
                        <m:sSub>
                          <m:sSubPr>
                            <m:ctrlPr>
                              <a:rPr lang="fr-FR" sz="1800" i="1">
                                <a:latin typeface="Cambria Math" panose="02040503050406030204" pitchFamily="18" charset="0"/>
                              </a:rPr>
                            </m:ctrlPr>
                          </m:sSubPr>
                          <m:e>
                            <m:r>
                              <a:rPr lang="fr-FR" sz="1800" i="1">
                                <a:latin typeface="Cambria Math"/>
                                <a:ea typeface="Cambria Math"/>
                              </a:rPr>
                              <m:t>𝛽</m:t>
                            </m:r>
                          </m:e>
                          <m:sub>
                            <m:r>
                              <a:rPr lang="fr-FR" sz="1800" b="0" i="1" smtClean="0">
                                <a:latin typeface="Cambria Math"/>
                              </a:rPr>
                              <m:t>1</m:t>
                            </m:r>
                          </m:sub>
                        </m:sSub>
                        <m:sSub>
                          <m:sSubPr>
                            <m:ctrlPr>
                              <a:rPr lang="fr-FR" sz="1800" i="1" smtClean="0">
                                <a:latin typeface="Cambria Math" panose="02040503050406030204" pitchFamily="18" charset="0"/>
                              </a:rPr>
                            </m:ctrlPr>
                          </m:sSubPr>
                          <m:e>
                            <m:r>
                              <a:rPr lang="fr-FR" sz="1800" b="0" i="1" smtClean="0">
                                <a:latin typeface="Cambria Math"/>
                              </a:rPr>
                              <m:t>𝑥</m:t>
                            </m:r>
                          </m:e>
                          <m:sub>
                            <m:r>
                              <a:rPr lang="fr-FR" sz="1800" b="0" i="1" smtClean="0">
                                <a:latin typeface="Cambria Math"/>
                              </a:rPr>
                              <m:t>𝑖</m:t>
                            </m:r>
                            <m:r>
                              <a:rPr lang="fr-FR" sz="1800" b="0" i="1" smtClean="0">
                                <a:latin typeface="Cambria Math"/>
                              </a:rPr>
                              <m:t>1</m:t>
                            </m:r>
                          </m:sub>
                        </m:sSub>
                        <m:r>
                          <a:rPr lang="fr-FR" sz="1800" b="0" i="1" smtClean="0">
                            <a:latin typeface="Cambria Math"/>
                          </a:rPr>
                          <m:t>+</m:t>
                        </m:r>
                        <m:sSub>
                          <m:sSubPr>
                            <m:ctrlPr>
                              <a:rPr lang="fr-FR" sz="1800" i="1">
                                <a:latin typeface="Cambria Math" panose="02040503050406030204" pitchFamily="18" charset="0"/>
                              </a:rPr>
                            </m:ctrlPr>
                          </m:sSubPr>
                          <m:e>
                            <m:r>
                              <a:rPr lang="fr-FR" sz="1800" i="1">
                                <a:latin typeface="Cambria Math"/>
                                <a:ea typeface="Cambria Math"/>
                              </a:rPr>
                              <m:t>𝛽</m:t>
                            </m:r>
                          </m:e>
                          <m:sub>
                            <m:r>
                              <a:rPr lang="fr-FR" sz="1800" b="0" i="1" smtClean="0">
                                <a:latin typeface="Cambria Math"/>
                              </a:rPr>
                              <m:t>2</m:t>
                            </m:r>
                          </m:sub>
                        </m:sSub>
                        <m:sSub>
                          <m:sSubPr>
                            <m:ctrlPr>
                              <a:rPr lang="fr-FR" sz="1800" i="1">
                                <a:latin typeface="Cambria Math" panose="02040503050406030204" pitchFamily="18" charset="0"/>
                              </a:rPr>
                            </m:ctrlPr>
                          </m:sSubPr>
                          <m:e>
                            <m:r>
                              <a:rPr lang="fr-FR" sz="1800" i="1">
                                <a:latin typeface="Cambria Math"/>
                              </a:rPr>
                              <m:t>𝑥</m:t>
                            </m:r>
                          </m:e>
                          <m:sub>
                            <m:r>
                              <a:rPr lang="fr-FR" sz="1800" i="1">
                                <a:latin typeface="Cambria Math"/>
                              </a:rPr>
                              <m:t>𝑖</m:t>
                            </m:r>
                            <m:r>
                              <a:rPr lang="fr-FR" sz="1800" b="0" i="1" smtClean="0">
                                <a:latin typeface="Cambria Math"/>
                              </a:rPr>
                              <m:t>2</m:t>
                            </m:r>
                          </m:sub>
                        </m:sSub>
                        <m:r>
                          <a:rPr lang="fr-FR" sz="1800" b="0" i="1" smtClean="0">
                            <a:latin typeface="Cambria Math"/>
                          </a:rPr>
                          <m:t>+…+</m:t>
                        </m:r>
                        <m:sSub>
                          <m:sSubPr>
                            <m:ctrlPr>
                              <a:rPr lang="fr-FR" sz="1800" i="1">
                                <a:latin typeface="Cambria Math" panose="02040503050406030204" pitchFamily="18" charset="0"/>
                              </a:rPr>
                            </m:ctrlPr>
                          </m:sSubPr>
                          <m:e>
                            <m:r>
                              <a:rPr lang="fr-FR" sz="1800" i="1">
                                <a:latin typeface="Cambria Math"/>
                                <a:ea typeface="Cambria Math"/>
                              </a:rPr>
                              <m:t>𝛽</m:t>
                            </m:r>
                          </m:e>
                          <m:sub>
                            <m:r>
                              <a:rPr lang="fr-FR" sz="1800" b="0" i="1" smtClean="0">
                                <a:latin typeface="Cambria Math"/>
                              </a:rPr>
                              <m:t>𝑝</m:t>
                            </m:r>
                          </m:sub>
                        </m:sSub>
                        <m:sSub>
                          <m:sSubPr>
                            <m:ctrlPr>
                              <a:rPr lang="fr-FR" sz="1800" i="1">
                                <a:latin typeface="Cambria Math" panose="02040503050406030204" pitchFamily="18" charset="0"/>
                              </a:rPr>
                            </m:ctrlPr>
                          </m:sSubPr>
                          <m:e>
                            <m:r>
                              <a:rPr lang="fr-FR" sz="1800" i="1">
                                <a:latin typeface="Cambria Math"/>
                              </a:rPr>
                              <m:t>𝑥</m:t>
                            </m:r>
                          </m:e>
                          <m:sub>
                            <m:r>
                              <a:rPr lang="fr-FR" sz="1800" i="1">
                                <a:latin typeface="Cambria Math"/>
                              </a:rPr>
                              <m:t>𝑖</m:t>
                            </m:r>
                            <m:r>
                              <a:rPr lang="fr-FR" sz="1800" b="0" i="1" smtClean="0">
                                <a:latin typeface="Cambria Math"/>
                              </a:rPr>
                              <m:t>𝑝</m:t>
                            </m:r>
                          </m:sub>
                        </m:sSub>
                      </m:e>
                    </m:func>
                  </m:oMath>
                </a14:m>
                <a:r>
                  <a:rPr lang="fr-FR" sz="1800" dirty="0"/>
                  <a:t> (1)</a:t>
                </a:r>
              </a:p>
              <a:p>
                <a:pPr algn="just">
                  <a:lnSpc>
                    <a:spcPct val="130000"/>
                  </a:lnSpc>
                </a:pPr>
                <a:endParaRPr lang="fr-FR" sz="1800" dirty="0"/>
              </a:p>
              <a:p>
                <a:pPr algn="just">
                  <a:lnSpc>
                    <a:spcPct val="130000"/>
                  </a:lnSpc>
                </a:pPr>
                <a:r>
                  <a:rPr lang="en-US" sz="1800" dirty="0"/>
                  <a:t>This model specification can also be written as:</a:t>
                </a:r>
              </a:p>
              <a:p>
                <a:pPr algn="just">
                  <a:lnSpc>
                    <a:spcPct val="130000"/>
                  </a:lnSpc>
                </a:pPr>
                <a:endParaRPr lang="fr-FR" sz="1800" dirty="0"/>
              </a:p>
              <a:p>
                <a:pPr marL="0" indent="0" algn="just">
                  <a:lnSpc>
                    <a:spcPct val="130000"/>
                  </a:lnSpc>
                  <a:buNone/>
                </a:pPr>
                <a14:m>
                  <m:oMathPara xmlns:m="http://schemas.openxmlformats.org/officeDocument/2006/math">
                    <m:oMathParaPr>
                      <m:jc m:val="centerGroup"/>
                    </m:oMathParaPr>
                    <m:oMath xmlns:m="http://schemas.openxmlformats.org/officeDocument/2006/math">
                      <m:sSub>
                        <m:sSubPr>
                          <m:ctrlPr>
                            <a:rPr lang="fr-FR" sz="1800" i="1">
                              <a:latin typeface="Cambria Math" panose="02040503050406030204" pitchFamily="18" charset="0"/>
                            </a:rPr>
                          </m:ctrlPr>
                        </m:sSubPr>
                        <m:e>
                          <m:r>
                            <a:rPr lang="fr-FR" sz="1800" i="1">
                              <a:latin typeface="Cambria Math"/>
                              <a:ea typeface="Cambria Math"/>
                            </a:rPr>
                            <m:t>𝜇</m:t>
                          </m:r>
                        </m:e>
                        <m:sub>
                          <m:r>
                            <a:rPr lang="fr-FR" sz="1800" i="1">
                              <a:latin typeface="Cambria Math"/>
                            </a:rPr>
                            <m:t>𝑖</m:t>
                          </m:r>
                        </m:sub>
                      </m:sSub>
                      <m:r>
                        <a:rPr lang="fr-FR" sz="1800" i="1">
                          <a:latin typeface="Cambria Math"/>
                        </a:rPr>
                        <m:t>=</m:t>
                      </m:r>
                      <m:func>
                        <m:funcPr>
                          <m:ctrlPr>
                            <a:rPr lang="fr-FR" sz="1800" b="0" i="1" smtClean="0">
                              <a:latin typeface="Cambria Math" panose="02040503050406030204" pitchFamily="18" charset="0"/>
                            </a:rPr>
                          </m:ctrlPr>
                        </m:funcPr>
                        <m:fName>
                          <m:r>
                            <m:rPr>
                              <m:sty m:val="p"/>
                            </m:rPr>
                            <a:rPr lang="fr-FR" sz="1800" b="0" i="0" smtClean="0">
                              <a:latin typeface="Cambria Math"/>
                            </a:rPr>
                            <m:t>exp</m:t>
                          </m:r>
                        </m:fName>
                        <m:e>
                          <m:d>
                            <m:dPr>
                              <m:ctrlPr>
                                <a:rPr lang="fr-FR" sz="1800" b="0" i="1" smtClean="0">
                                  <a:latin typeface="Cambria Math" panose="02040503050406030204" pitchFamily="18" charset="0"/>
                                </a:rPr>
                              </m:ctrlPr>
                            </m:dPr>
                            <m:e>
                              <m:sSub>
                                <m:sSubPr>
                                  <m:ctrlPr>
                                    <a:rPr lang="fr-FR" sz="1800" i="1">
                                      <a:latin typeface="Cambria Math" panose="02040503050406030204" pitchFamily="18" charset="0"/>
                                    </a:rPr>
                                  </m:ctrlPr>
                                </m:sSubPr>
                                <m:e>
                                  <m:r>
                                    <a:rPr lang="fr-FR" sz="1800" i="1">
                                      <a:latin typeface="Cambria Math"/>
                                      <a:ea typeface="Cambria Math"/>
                                    </a:rPr>
                                    <m:t>𝛽</m:t>
                                  </m:r>
                                </m:e>
                                <m:sub>
                                  <m:r>
                                    <a:rPr lang="fr-FR" sz="1800" i="1">
                                      <a:latin typeface="Cambria Math"/>
                                    </a:rPr>
                                    <m:t>0</m:t>
                                  </m:r>
                                </m:sub>
                              </m:sSub>
                              <m:r>
                                <a:rPr lang="fr-FR" sz="1800" i="1">
                                  <a:latin typeface="Cambria Math"/>
                                </a:rPr>
                                <m:t>+</m:t>
                              </m:r>
                              <m:sSub>
                                <m:sSubPr>
                                  <m:ctrlPr>
                                    <a:rPr lang="fr-FR" sz="1800" i="1">
                                      <a:latin typeface="Cambria Math" panose="02040503050406030204" pitchFamily="18" charset="0"/>
                                    </a:rPr>
                                  </m:ctrlPr>
                                </m:sSubPr>
                                <m:e>
                                  <m:r>
                                    <a:rPr lang="fr-FR" sz="1800" i="1">
                                      <a:latin typeface="Cambria Math"/>
                                      <a:ea typeface="Cambria Math"/>
                                    </a:rPr>
                                    <m:t>𝛽</m:t>
                                  </m:r>
                                </m:e>
                                <m:sub>
                                  <m:r>
                                    <a:rPr lang="fr-FR" sz="1800" i="1">
                                      <a:latin typeface="Cambria Math"/>
                                    </a:rPr>
                                    <m:t>1</m:t>
                                  </m:r>
                                </m:sub>
                              </m:sSub>
                              <m:sSub>
                                <m:sSubPr>
                                  <m:ctrlPr>
                                    <a:rPr lang="fr-FR" sz="1800" i="1">
                                      <a:latin typeface="Cambria Math" panose="02040503050406030204" pitchFamily="18" charset="0"/>
                                    </a:rPr>
                                  </m:ctrlPr>
                                </m:sSubPr>
                                <m:e>
                                  <m:r>
                                    <a:rPr lang="fr-FR" sz="1800" i="1">
                                      <a:latin typeface="Cambria Math"/>
                                    </a:rPr>
                                    <m:t>𝑥</m:t>
                                  </m:r>
                                </m:e>
                                <m:sub>
                                  <m:r>
                                    <a:rPr lang="fr-FR" sz="1800" i="1">
                                      <a:latin typeface="Cambria Math"/>
                                    </a:rPr>
                                    <m:t>𝑖</m:t>
                                  </m:r>
                                  <m:r>
                                    <a:rPr lang="fr-FR" sz="1800" i="1">
                                      <a:latin typeface="Cambria Math"/>
                                    </a:rPr>
                                    <m:t>1</m:t>
                                  </m:r>
                                </m:sub>
                              </m:sSub>
                              <m:r>
                                <a:rPr lang="fr-FR" sz="1800" i="1">
                                  <a:latin typeface="Cambria Math"/>
                                </a:rPr>
                                <m:t>+</m:t>
                              </m:r>
                              <m:sSub>
                                <m:sSubPr>
                                  <m:ctrlPr>
                                    <a:rPr lang="fr-FR" sz="1800" i="1">
                                      <a:latin typeface="Cambria Math" panose="02040503050406030204" pitchFamily="18" charset="0"/>
                                    </a:rPr>
                                  </m:ctrlPr>
                                </m:sSubPr>
                                <m:e>
                                  <m:r>
                                    <a:rPr lang="fr-FR" sz="1800" i="1">
                                      <a:latin typeface="Cambria Math"/>
                                      <a:ea typeface="Cambria Math"/>
                                    </a:rPr>
                                    <m:t>𝛽</m:t>
                                  </m:r>
                                </m:e>
                                <m:sub>
                                  <m:r>
                                    <a:rPr lang="fr-FR" sz="1800" i="1">
                                      <a:latin typeface="Cambria Math"/>
                                    </a:rPr>
                                    <m:t>2</m:t>
                                  </m:r>
                                </m:sub>
                              </m:sSub>
                              <m:sSub>
                                <m:sSubPr>
                                  <m:ctrlPr>
                                    <a:rPr lang="fr-FR" sz="1800" i="1">
                                      <a:latin typeface="Cambria Math" panose="02040503050406030204" pitchFamily="18" charset="0"/>
                                    </a:rPr>
                                  </m:ctrlPr>
                                </m:sSubPr>
                                <m:e>
                                  <m:r>
                                    <a:rPr lang="fr-FR" sz="1800" i="1">
                                      <a:latin typeface="Cambria Math"/>
                                    </a:rPr>
                                    <m:t>𝑥</m:t>
                                  </m:r>
                                </m:e>
                                <m:sub>
                                  <m:r>
                                    <a:rPr lang="fr-FR" sz="1800" i="1">
                                      <a:latin typeface="Cambria Math"/>
                                    </a:rPr>
                                    <m:t>𝑖</m:t>
                                  </m:r>
                                  <m:r>
                                    <a:rPr lang="fr-FR" sz="1800" i="1">
                                      <a:latin typeface="Cambria Math"/>
                                    </a:rPr>
                                    <m:t>2</m:t>
                                  </m:r>
                                </m:sub>
                              </m:sSub>
                              <m:r>
                                <a:rPr lang="fr-FR" sz="1800" i="1">
                                  <a:latin typeface="Cambria Math"/>
                                </a:rPr>
                                <m:t>+…+</m:t>
                              </m:r>
                              <m:sSub>
                                <m:sSubPr>
                                  <m:ctrlPr>
                                    <a:rPr lang="fr-FR" sz="1800" i="1">
                                      <a:latin typeface="Cambria Math" panose="02040503050406030204" pitchFamily="18" charset="0"/>
                                    </a:rPr>
                                  </m:ctrlPr>
                                </m:sSubPr>
                                <m:e>
                                  <m:r>
                                    <a:rPr lang="fr-FR" sz="1800" i="1">
                                      <a:latin typeface="Cambria Math"/>
                                      <a:ea typeface="Cambria Math"/>
                                    </a:rPr>
                                    <m:t>𝛽</m:t>
                                  </m:r>
                                </m:e>
                                <m:sub>
                                  <m:r>
                                    <a:rPr lang="fr-FR" sz="1800" i="1">
                                      <a:latin typeface="Cambria Math"/>
                                    </a:rPr>
                                    <m:t>𝑝</m:t>
                                  </m:r>
                                </m:sub>
                              </m:sSub>
                              <m:sSub>
                                <m:sSubPr>
                                  <m:ctrlPr>
                                    <a:rPr lang="fr-FR" sz="1800" i="1">
                                      <a:latin typeface="Cambria Math" panose="02040503050406030204" pitchFamily="18" charset="0"/>
                                    </a:rPr>
                                  </m:ctrlPr>
                                </m:sSubPr>
                                <m:e>
                                  <m:r>
                                    <a:rPr lang="fr-FR" sz="1800" i="1">
                                      <a:latin typeface="Cambria Math"/>
                                    </a:rPr>
                                    <m:t>𝑥</m:t>
                                  </m:r>
                                </m:e>
                                <m:sub>
                                  <m:r>
                                    <a:rPr lang="fr-FR" sz="1800" i="1">
                                      <a:latin typeface="Cambria Math"/>
                                    </a:rPr>
                                    <m:t>𝑖𝑝</m:t>
                                  </m:r>
                                </m:sub>
                              </m:sSub>
                            </m:e>
                          </m:d>
                        </m:e>
                      </m:func>
                    </m:oMath>
                  </m:oMathPara>
                </a14:m>
                <a:endParaRPr lang="fr-FR" sz="1800" b="0" dirty="0"/>
              </a:p>
              <a:p>
                <a:pPr algn="just">
                  <a:lnSpc>
                    <a:spcPct val="130000"/>
                  </a:lnSpc>
                </a:pPr>
                <a:endParaRPr lang="fr-FR" sz="1800" dirty="0"/>
              </a:p>
              <a:p>
                <a:pPr algn="just">
                  <a:lnSpc>
                    <a:spcPct val="130000"/>
                  </a:lnSpc>
                </a:pPr>
                <a:r>
                  <a:rPr lang="en-US" sz="1800" dirty="0"/>
                  <a:t>That’s all there is to say about the model. By the property of equality of mean and variance of the count variable </a:t>
                </a:r>
                <a:r>
                  <a:rPr lang="en-US" sz="1800" i="1" dirty="0"/>
                  <a:t>Y, </a:t>
                </a:r>
                <a:r>
                  <a:rPr lang="en-US" sz="1800" dirty="0"/>
                  <a:t>we can assess that the Poisson regression is intrinsically heteroskedastic:</a:t>
                </a:r>
              </a:p>
              <a:p>
                <a:pPr algn="just">
                  <a:lnSpc>
                    <a:spcPct val="130000"/>
                  </a:lnSpc>
                </a:pPr>
                <a:endParaRPr lang="en-US" sz="1800" dirty="0"/>
              </a:p>
              <a:p>
                <a:pPr marL="0" indent="0" algn="just">
                  <a:lnSpc>
                    <a:spcPct val="130000"/>
                  </a:lnSpc>
                  <a:buNone/>
                </a:pPr>
                <a14:m>
                  <m:oMathPara xmlns:m="http://schemas.openxmlformats.org/officeDocument/2006/math">
                    <m:oMathParaPr>
                      <m:jc m:val="centerGroup"/>
                    </m:oMathParaPr>
                    <m:oMath xmlns:m="http://schemas.openxmlformats.org/officeDocument/2006/math">
                      <m:r>
                        <a:rPr lang="fr-FR" sz="1800" b="0" i="1" smtClean="0">
                          <a:latin typeface="Cambria Math"/>
                        </a:rPr>
                        <m:t>𝑉</m:t>
                      </m:r>
                      <m:d>
                        <m:dPr>
                          <m:ctrlPr>
                            <a:rPr lang="fr-FR" sz="1800" b="0" i="1" smtClean="0">
                              <a:latin typeface="Cambria Math" panose="02040503050406030204" pitchFamily="18" charset="0"/>
                            </a:rPr>
                          </m:ctrlPr>
                        </m:dPr>
                        <m:e>
                          <m:sSub>
                            <m:sSubPr>
                              <m:ctrlPr>
                                <a:rPr lang="fr-FR" sz="1800" i="1">
                                  <a:latin typeface="Cambria Math" panose="02040503050406030204" pitchFamily="18" charset="0"/>
                                </a:rPr>
                              </m:ctrlPr>
                            </m:sSubPr>
                            <m:e>
                              <m:r>
                                <a:rPr lang="fr-FR" sz="1800" i="1">
                                  <a:latin typeface="Cambria Math"/>
                                </a:rPr>
                                <m:t>𝑌</m:t>
                              </m:r>
                            </m:e>
                            <m:sub>
                              <m:r>
                                <a:rPr lang="fr-FR" sz="1800" i="1">
                                  <a:latin typeface="Cambria Math"/>
                                </a:rPr>
                                <m:t>𝑖</m:t>
                              </m:r>
                            </m:sub>
                          </m:sSub>
                        </m:e>
                        <m:e>
                          <m:sSub>
                            <m:sSubPr>
                              <m:ctrlPr>
                                <a:rPr lang="fr-FR" sz="1800" b="0" i="1" smtClean="0">
                                  <a:latin typeface="Cambria Math" panose="02040503050406030204" pitchFamily="18" charset="0"/>
                                </a:rPr>
                              </m:ctrlPr>
                            </m:sSubPr>
                            <m:e>
                              <m:r>
                                <a:rPr lang="fr-FR" sz="1800" b="0" i="1" smtClean="0">
                                  <a:latin typeface="Cambria Math"/>
                                </a:rPr>
                                <m:t>𝑥</m:t>
                              </m:r>
                            </m:e>
                            <m:sub>
                              <m:r>
                                <a:rPr lang="fr-FR" sz="1800" b="0" i="1" smtClean="0">
                                  <a:latin typeface="Cambria Math"/>
                                </a:rPr>
                                <m:t>𝑖</m:t>
                              </m:r>
                            </m:sub>
                          </m:sSub>
                        </m:e>
                      </m:d>
                      <m:r>
                        <a:rPr lang="fr-FR" sz="1800" b="0" i="1" smtClean="0">
                          <a:latin typeface="Cambria Math"/>
                        </a:rPr>
                        <m:t>=</m:t>
                      </m:r>
                      <m:func>
                        <m:funcPr>
                          <m:ctrlPr>
                            <a:rPr lang="fr-FR" sz="1800" i="1">
                              <a:latin typeface="Cambria Math" panose="02040503050406030204" pitchFamily="18" charset="0"/>
                            </a:rPr>
                          </m:ctrlPr>
                        </m:funcPr>
                        <m:fName>
                          <m:r>
                            <m:rPr>
                              <m:sty m:val="p"/>
                            </m:rPr>
                            <a:rPr lang="fr-FR" sz="1800">
                              <a:latin typeface="Cambria Math"/>
                            </a:rPr>
                            <m:t>exp</m:t>
                          </m:r>
                        </m:fName>
                        <m:e>
                          <m:d>
                            <m:dPr>
                              <m:ctrlPr>
                                <a:rPr lang="fr-FR" sz="1800" i="1">
                                  <a:latin typeface="Cambria Math" panose="02040503050406030204" pitchFamily="18" charset="0"/>
                                </a:rPr>
                              </m:ctrlPr>
                            </m:dPr>
                            <m:e>
                              <m:sSub>
                                <m:sSubPr>
                                  <m:ctrlPr>
                                    <a:rPr lang="fr-FR" sz="1800" i="1">
                                      <a:latin typeface="Cambria Math" panose="02040503050406030204" pitchFamily="18" charset="0"/>
                                    </a:rPr>
                                  </m:ctrlPr>
                                </m:sSubPr>
                                <m:e>
                                  <m:r>
                                    <a:rPr lang="fr-FR" sz="1800" i="1">
                                      <a:latin typeface="Cambria Math"/>
                                      <a:ea typeface="Cambria Math"/>
                                    </a:rPr>
                                    <m:t>𝛽</m:t>
                                  </m:r>
                                </m:e>
                                <m:sub>
                                  <m:r>
                                    <a:rPr lang="fr-FR" sz="1800" i="1">
                                      <a:latin typeface="Cambria Math"/>
                                    </a:rPr>
                                    <m:t>0</m:t>
                                  </m:r>
                                </m:sub>
                              </m:sSub>
                              <m:r>
                                <a:rPr lang="fr-FR" sz="1800" i="1">
                                  <a:latin typeface="Cambria Math"/>
                                </a:rPr>
                                <m:t>+</m:t>
                              </m:r>
                              <m:sSub>
                                <m:sSubPr>
                                  <m:ctrlPr>
                                    <a:rPr lang="fr-FR" sz="1800" i="1">
                                      <a:latin typeface="Cambria Math" panose="02040503050406030204" pitchFamily="18" charset="0"/>
                                    </a:rPr>
                                  </m:ctrlPr>
                                </m:sSubPr>
                                <m:e>
                                  <m:r>
                                    <a:rPr lang="fr-FR" sz="1800" i="1">
                                      <a:latin typeface="Cambria Math"/>
                                      <a:ea typeface="Cambria Math"/>
                                    </a:rPr>
                                    <m:t>𝛽</m:t>
                                  </m:r>
                                </m:e>
                                <m:sub>
                                  <m:r>
                                    <a:rPr lang="fr-FR" sz="1800" i="1">
                                      <a:latin typeface="Cambria Math"/>
                                    </a:rPr>
                                    <m:t>1</m:t>
                                  </m:r>
                                </m:sub>
                              </m:sSub>
                              <m:sSub>
                                <m:sSubPr>
                                  <m:ctrlPr>
                                    <a:rPr lang="fr-FR" sz="1800" i="1">
                                      <a:latin typeface="Cambria Math" panose="02040503050406030204" pitchFamily="18" charset="0"/>
                                    </a:rPr>
                                  </m:ctrlPr>
                                </m:sSubPr>
                                <m:e>
                                  <m:r>
                                    <a:rPr lang="fr-FR" sz="1800" i="1">
                                      <a:latin typeface="Cambria Math"/>
                                    </a:rPr>
                                    <m:t>𝑥</m:t>
                                  </m:r>
                                </m:e>
                                <m:sub>
                                  <m:r>
                                    <a:rPr lang="fr-FR" sz="1800" i="1">
                                      <a:latin typeface="Cambria Math"/>
                                    </a:rPr>
                                    <m:t>𝑖</m:t>
                                  </m:r>
                                  <m:r>
                                    <a:rPr lang="fr-FR" sz="1800" i="1">
                                      <a:latin typeface="Cambria Math"/>
                                    </a:rPr>
                                    <m:t>1</m:t>
                                  </m:r>
                                </m:sub>
                              </m:sSub>
                              <m:r>
                                <a:rPr lang="fr-FR" sz="1800" i="1">
                                  <a:latin typeface="Cambria Math"/>
                                </a:rPr>
                                <m:t>+</m:t>
                              </m:r>
                              <m:sSub>
                                <m:sSubPr>
                                  <m:ctrlPr>
                                    <a:rPr lang="fr-FR" sz="1800" i="1">
                                      <a:latin typeface="Cambria Math" panose="02040503050406030204" pitchFamily="18" charset="0"/>
                                    </a:rPr>
                                  </m:ctrlPr>
                                </m:sSubPr>
                                <m:e>
                                  <m:r>
                                    <a:rPr lang="fr-FR" sz="1800" i="1">
                                      <a:latin typeface="Cambria Math"/>
                                      <a:ea typeface="Cambria Math"/>
                                    </a:rPr>
                                    <m:t>𝛽</m:t>
                                  </m:r>
                                </m:e>
                                <m:sub>
                                  <m:r>
                                    <a:rPr lang="fr-FR" sz="1800" i="1">
                                      <a:latin typeface="Cambria Math"/>
                                    </a:rPr>
                                    <m:t>2</m:t>
                                  </m:r>
                                </m:sub>
                              </m:sSub>
                              <m:sSub>
                                <m:sSubPr>
                                  <m:ctrlPr>
                                    <a:rPr lang="fr-FR" sz="1800" i="1">
                                      <a:latin typeface="Cambria Math" panose="02040503050406030204" pitchFamily="18" charset="0"/>
                                    </a:rPr>
                                  </m:ctrlPr>
                                </m:sSubPr>
                                <m:e>
                                  <m:r>
                                    <a:rPr lang="fr-FR" sz="1800" i="1">
                                      <a:latin typeface="Cambria Math"/>
                                    </a:rPr>
                                    <m:t>𝑥</m:t>
                                  </m:r>
                                </m:e>
                                <m:sub>
                                  <m:r>
                                    <a:rPr lang="fr-FR" sz="1800" i="1">
                                      <a:latin typeface="Cambria Math"/>
                                    </a:rPr>
                                    <m:t>𝑖</m:t>
                                  </m:r>
                                  <m:r>
                                    <a:rPr lang="fr-FR" sz="1800" i="1">
                                      <a:latin typeface="Cambria Math"/>
                                    </a:rPr>
                                    <m:t>2</m:t>
                                  </m:r>
                                </m:sub>
                              </m:sSub>
                              <m:r>
                                <a:rPr lang="fr-FR" sz="1800" i="1">
                                  <a:latin typeface="Cambria Math"/>
                                </a:rPr>
                                <m:t>+…+</m:t>
                              </m:r>
                              <m:sSub>
                                <m:sSubPr>
                                  <m:ctrlPr>
                                    <a:rPr lang="fr-FR" sz="1800" i="1">
                                      <a:latin typeface="Cambria Math" panose="02040503050406030204" pitchFamily="18" charset="0"/>
                                    </a:rPr>
                                  </m:ctrlPr>
                                </m:sSubPr>
                                <m:e>
                                  <m:r>
                                    <a:rPr lang="fr-FR" sz="1800" i="1">
                                      <a:latin typeface="Cambria Math"/>
                                      <a:ea typeface="Cambria Math"/>
                                    </a:rPr>
                                    <m:t>𝛽</m:t>
                                  </m:r>
                                </m:e>
                                <m:sub>
                                  <m:r>
                                    <a:rPr lang="fr-FR" sz="1800" i="1">
                                      <a:latin typeface="Cambria Math"/>
                                    </a:rPr>
                                    <m:t>𝑝</m:t>
                                  </m:r>
                                </m:sub>
                              </m:sSub>
                              <m:sSub>
                                <m:sSubPr>
                                  <m:ctrlPr>
                                    <a:rPr lang="fr-FR" sz="1800" i="1">
                                      <a:latin typeface="Cambria Math" panose="02040503050406030204" pitchFamily="18" charset="0"/>
                                    </a:rPr>
                                  </m:ctrlPr>
                                </m:sSubPr>
                                <m:e>
                                  <m:r>
                                    <a:rPr lang="fr-FR" sz="1800" i="1">
                                      <a:latin typeface="Cambria Math"/>
                                    </a:rPr>
                                    <m:t>𝑥</m:t>
                                  </m:r>
                                </m:e>
                                <m:sub>
                                  <m:r>
                                    <a:rPr lang="fr-FR" sz="1800" i="1">
                                      <a:latin typeface="Cambria Math"/>
                                    </a:rPr>
                                    <m:t>𝑖𝑝</m:t>
                                  </m:r>
                                </m:sub>
                              </m:sSub>
                            </m:e>
                          </m:d>
                        </m:e>
                      </m:func>
                    </m:oMath>
                  </m:oMathPara>
                </a14:m>
                <a:endParaRPr lang="en-US" sz="1800" dirty="0"/>
              </a:p>
              <a:p>
                <a:pPr marL="0" indent="0" algn="just">
                  <a:lnSpc>
                    <a:spcPct val="130000"/>
                  </a:lnSpc>
                  <a:buNone/>
                </a:pPr>
                <a:endParaRPr lang="en-US" sz="1800" dirty="0"/>
              </a:p>
              <a:p>
                <a:pPr algn="just"/>
                <a:endParaRPr lang="fr-FR" sz="18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0" y="666296"/>
                <a:ext cx="9147448" cy="5525407"/>
              </a:xfrm>
              <a:blipFill>
                <a:blip r:embed="rId2"/>
                <a:stretch>
                  <a:fillRect l="-200" t="-110" r="-200"/>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029463"/>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2320" y="0"/>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88607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504056"/>
          </a:xfrm>
        </p:spPr>
        <p:txBody>
          <a:bodyPr/>
          <a:lstStyle/>
          <a:p>
            <a:pPr algn="l"/>
            <a:r>
              <a:rPr lang="fr-FR" sz="2400" dirty="0"/>
              <a:t>The Poisson </a:t>
            </a:r>
            <a:r>
              <a:rPr lang="fr-FR" sz="2400" dirty="0" err="1"/>
              <a:t>regression</a:t>
            </a:r>
            <a:r>
              <a:rPr lang="fr-FR" sz="2400" dirty="0"/>
              <a:t> model (3)</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78655" y="692696"/>
                <a:ext cx="8820472" cy="5361283"/>
              </a:xfrm>
            </p:spPr>
            <p:txBody>
              <a:bodyPr>
                <a:normAutofit/>
              </a:bodyPr>
              <a:lstStyle/>
              <a:p>
                <a:pPr algn="just">
                  <a:lnSpc>
                    <a:spcPct val="120000"/>
                  </a:lnSpc>
                  <a:spcAft>
                    <a:spcPts val="1200"/>
                  </a:spcAft>
                </a:pPr>
                <a:r>
                  <a:rPr lang="en-US" sz="1800" dirty="0"/>
                  <a:t>We’ll estimate the model by maximum likelihood. This is accomplished with PROC GENMOD. </a:t>
                </a:r>
              </a:p>
              <a:p>
                <a:pPr algn="just">
                  <a:lnSpc>
                    <a:spcPct val="120000"/>
                  </a:lnSpc>
                  <a:spcAft>
                    <a:spcPts val="1200"/>
                  </a:spcAft>
                </a:pPr>
                <a:r>
                  <a:rPr lang="en-US" sz="1800" dirty="0"/>
                  <a:t>Note that the model does not say that the marginal distribution of </a:t>
                </a:r>
                <a14:m>
                  <m:oMath xmlns:m="http://schemas.openxmlformats.org/officeDocument/2006/math">
                    <m:r>
                      <a:rPr lang="en-US" sz="1800" i="1" dirty="0" smtClean="0">
                        <a:latin typeface="Cambria Math" panose="02040503050406030204" pitchFamily="18" charset="0"/>
                      </a:rPr>
                      <m:t>𝑦</m:t>
                    </m:r>
                  </m:oMath>
                </a14:m>
                <a:r>
                  <a:rPr lang="en-US" sz="1800" dirty="0"/>
                  <a:t> will necessarily be Poisson. Instead, </a:t>
                </a:r>
                <a14:m>
                  <m:oMath xmlns:m="http://schemas.openxmlformats.org/officeDocument/2006/math">
                    <m:r>
                      <a:rPr lang="en-US" sz="1800" i="1" smtClean="0">
                        <a:latin typeface="Cambria Math"/>
                      </a:rPr>
                      <m:t>𝑦</m:t>
                    </m:r>
                  </m:oMath>
                </a14:m>
                <a:r>
                  <a:rPr lang="en-US" sz="1800" dirty="0"/>
                  <a:t> has a Poisson distribution conditional on the values of the explanatory variables. If the </a:t>
                </a:r>
                <a14:m>
                  <m:oMath xmlns:m="http://schemas.openxmlformats.org/officeDocument/2006/math">
                    <m:r>
                      <a:rPr lang="en-US" sz="1800" i="1" smtClean="0">
                        <a:latin typeface="Cambria Math"/>
                      </a:rPr>
                      <m:t>𝑥</m:t>
                    </m:r>
                  </m:oMath>
                </a14:m>
                <a:r>
                  <a:rPr lang="en-US" sz="1800" dirty="0"/>
                  <a:t> variables have large coefficients and large variances, the marginal distribution of </a:t>
                </a:r>
                <a14:m>
                  <m:oMath xmlns:m="http://schemas.openxmlformats.org/officeDocument/2006/math">
                    <m:r>
                      <a:rPr lang="en-US" sz="1800" i="1" dirty="0" smtClean="0">
                        <a:latin typeface="Cambria Math" panose="02040503050406030204" pitchFamily="18" charset="0"/>
                      </a:rPr>
                      <m:t>𝑦</m:t>
                    </m:r>
                  </m:oMath>
                </a14:m>
                <a:r>
                  <a:rPr lang="en-US" sz="1800" dirty="0"/>
                  <a:t> may look very different from a Poisson distribution. </a:t>
                </a:r>
              </a:p>
              <a:p>
                <a:pPr algn="just">
                  <a:lnSpc>
                    <a:spcPct val="120000"/>
                  </a:lnSpc>
                  <a:spcAft>
                    <a:spcPts val="1200"/>
                  </a:spcAft>
                </a:pPr>
                <a:r>
                  <a:rPr lang="en-US" sz="1800" dirty="0"/>
                  <a:t>In that case, it may be necessary to change the hypothesis about the random process generating the observations.</a:t>
                </a:r>
              </a:p>
              <a:p>
                <a:pPr algn="just">
                  <a:lnSpc>
                    <a:spcPct val="120000"/>
                  </a:lnSpc>
                  <a:spcAft>
                    <a:spcPts val="1200"/>
                  </a:spcAft>
                </a:pPr>
                <a:r>
                  <a:rPr lang="en-US" sz="1800" dirty="0"/>
                  <a:t>To fit a Poisson regression, we use the DIST=POISSON option, which can be abbreviated D=P. When a Poisson regression is requested, the </a:t>
                </a:r>
                <a:r>
                  <a:rPr lang="en-US" sz="1800" dirty="0" err="1"/>
                  <a:t>loglinear</a:t>
                </a:r>
                <a:r>
                  <a:rPr lang="en-US" sz="1800" dirty="0"/>
                  <a:t> model in equation (1) above is the default. </a:t>
                </a:r>
              </a:p>
              <a:p>
                <a:pPr algn="just"/>
                <a:endParaRPr lang="fr-FR" sz="1800" dirty="0"/>
              </a:p>
              <a:p>
                <a:pPr algn="just"/>
                <a:endParaRPr lang="fr-FR" sz="18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78655" y="692696"/>
                <a:ext cx="8820472" cy="5361283"/>
              </a:xfrm>
              <a:blipFill>
                <a:blip r:embed="rId3"/>
                <a:stretch>
                  <a:fillRect l="-415" t="-228" r="-622"/>
                </a:stretch>
              </a:blipFill>
            </p:spPr>
            <p:txBody>
              <a:bodyPr/>
              <a:lstStyle/>
              <a:p>
                <a:r>
                  <a:rPr lang="fr-FR">
                    <a:noFill/>
                  </a:rPr>
                  <a:t> </a:t>
                </a:r>
              </a:p>
            </p:txBody>
          </p:sp>
        </mc:Fallback>
      </mc:AlternateContent>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6029463"/>
            <a:ext cx="1403648" cy="828537"/>
          </a:xfrm>
          <a:prstGeom prst="rect">
            <a:avLst/>
          </a:prstGeom>
        </p:spPr>
      </p:pic>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33785" y="0"/>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203357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504056"/>
          </a:xfrm>
        </p:spPr>
        <p:txBody>
          <a:bodyPr/>
          <a:lstStyle/>
          <a:p>
            <a:pPr algn="l"/>
            <a:r>
              <a:rPr lang="fr-FR" sz="2400" dirty="0"/>
              <a:t>The Poisson </a:t>
            </a:r>
            <a:r>
              <a:rPr lang="fr-FR" sz="2400" dirty="0" err="1"/>
              <a:t>regression</a:t>
            </a:r>
            <a:r>
              <a:rPr lang="fr-FR" sz="2400" dirty="0"/>
              <a:t> model (4)</a:t>
            </a:r>
          </a:p>
        </p:txBody>
      </p:sp>
      <p:sp>
        <p:nvSpPr>
          <p:cNvPr id="3" name="Espace réservé du contenu 2"/>
          <p:cNvSpPr>
            <a:spLocks noGrp="1"/>
          </p:cNvSpPr>
          <p:nvPr>
            <p:ph idx="1"/>
          </p:nvPr>
        </p:nvSpPr>
        <p:spPr>
          <a:xfrm>
            <a:off x="178655" y="692696"/>
            <a:ext cx="8820472" cy="5361283"/>
          </a:xfrm>
        </p:spPr>
        <p:txBody>
          <a:bodyPr>
            <a:normAutofit/>
          </a:bodyPr>
          <a:lstStyle/>
          <a:p>
            <a:pPr algn="just">
              <a:lnSpc>
                <a:spcPct val="120000"/>
              </a:lnSpc>
              <a:spcAft>
                <a:spcPts val="1200"/>
              </a:spcAft>
            </a:pPr>
            <a:r>
              <a:rPr lang="en-US" sz="1800" dirty="0"/>
              <a:t>In the output we can see that all variables are significant to explain the number of doctor visits. Notice that the two private and social insurance have a positive effect on the extent of doctors visits. Among the other determinants of doctor visits, activity limitation and the number of chronic conditions have also positive effects, like manhood. </a:t>
            </a:r>
          </a:p>
          <a:p>
            <a:pPr algn="just">
              <a:lnSpc>
                <a:spcPct val="120000"/>
              </a:lnSpc>
              <a:spcAft>
                <a:spcPts val="1200"/>
              </a:spcAft>
            </a:pPr>
            <a:r>
              <a:rPr lang="en-US" sz="1800" dirty="0"/>
              <a:t>For the health professional visits, individuals privately insured are still visiting doctors more often but that is not the case of Medicaid utilizers. This social program does not pay for giving access to non doctor health care. Hence, the Medicaid dummy has to be interpreted as an indicator of having limited assets. Then, poor elderly people are not sufficiently wealthy to finance health professional visit. </a:t>
            </a:r>
          </a:p>
          <a:p>
            <a:pPr algn="just">
              <a:lnSpc>
                <a:spcPct val="120000"/>
              </a:lnSpc>
              <a:spcAft>
                <a:spcPts val="1200"/>
              </a:spcAft>
            </a:pPr>
            <a:r>
              <a:rPr lang="en-US" sz="1800" dirty="0"/>
              <a:t>Another change in the results: women are more likely to demand this type of visit than men. </a:t>
            </a:r>
            <a:endParaRPr lang="fr-FR" sz="1800" dirty="0"/>
          </a:p>
          <a:p>
            <a:pPr algn="just"/>
            <a:endParaRPr lang="fr-FR" sz="1800" dirty="0"/>
          </a:p>
          <a:p>
            <a:pPr algn="just"/>
            <a:endParaRPr lang="fr-FR" sz="1800" dirty="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029463"/>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33785" y="0"/>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241000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2489264611"/>
              </p:ext>
            </p:extLst>
          </p:nvPr>
        </p:nvGraphicFramePr>
        <p:xfrm>
          <a:off x="611560" y="438"/>
          <a:ext cx="8229600" cy="369570"/>
        </p:xfrm>
        <a:graphic>
          <a:graphicData uri="http://schemas.openxmlformats.org/drawingml/2006/table">
            <a:tbl>
              <a:tblPr/>
              <a:tblGrid>
                <a:gridCol w="2743200">
                  <a:extLst>
                    <a:ext uri="{9D8B030D-6E8A-4147-A177-3AD203B41FA5}">
                      <a16:colId xmlns:a16="http://schemas.microsoft.com/office/drawing/2014/main" val="1730461201"/>
                    </a:ext>
                  </a:extLst>
                </a:gridCol>
                <a:gridCol w="2743200">
                  <a:extLst>
                    <a:ext uri="{9D8B030D-6E8A-4147-A177-3AD203B41FA5}">
                      <a16:colId xmlns:a16="http://schemas.microsoft.com/office/drawing/2014/main" val="877011780"/>
                    </a:ext>
                  </a:extLst>
                </a:gridCol>
                <a:gridCol w="2743200">
                  <a:extLst>
                    <a:ext uri="{9D8B030D-6E8A-4147-A177-3AD203B41FA5}">
                      <a16:colId xmlns:a16="http://schemas.microsoft.com/office/drawing/2014/main" val="1177351885"/>
                    </a:ext>
                  </a:extLst>
                </a:gridCol>
              </a:tblGrid>
              <a:tr h="0">
                <a:tc>
                  <a:txBody>
                    <a:bodyPr/>
                    <a:lstStyle/>
                    <a:p>
                      <a:pPr fontAlgn="t"/>
                      <a:r>
                        <a:rPr lang="fr-FR" b="0" i="0">
                          <a:solidFill>
                            <a:srgbClr val="000000"/>
                          </a:solidFill>
                          <a:effectLst/>
                          <a:latin typeface="Arial" panose="020B0604020202020204" pitchFamily="34" charset="0"/>
                        </a:rPr>
                        <a:t>Variable dépendante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docvis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dirty="0">
                          <a:solidFill>
                            <a:srgbClr val="000000"/>
                          </a:solidFill>
                          <a:effectLst/>
                          <a:latin typeface="Arial" panose="020B0604020202020204" pitchFamily="34" charset="0"/>
                        </a:rPr>
                        <a:t># </a:t>
                      </a:r>
                      <a:r>
                        <a:rPr lang="fr-FR" b="0" i="0" dirty="0" err="1">
                          <a:solidFill>
                            <a:srgbClr val="000000"/>
                          </a:solidFill>
                          <a:effectLst/>
                          <a:latin typeface="Arial" panose="020B0604020202020204" pitchFamily="34" charset="0"/>
                        </a:rPr>
                        <a:t>doctor</a:t>
                      </a:r>
                      <a:r>
                        <a:rPr lang="fr-FR" b="0" i="0" dirty="0">
                          <a:solidFill>
                            <a:srgbClr val="000000"/>
                          </a:solidFill>
                          <a:effectLst/>
                          <a:latin typeface="Arial" panose="020B0604020202020204" pitchFamily="34" charset="0"/>
                        </a:rPr>
                        <a:t> </a:t>
                      </a:r>
                      <a:r>
                        <a:rPr lang="fr-FR" b="0" i="0" dirty="0" err="1">
                          <a:solidFill>
                            <a:srgbClr val="000000"/>
                          </a:solidFill>
                          <a:effectLst/>
                          <a:latin typeface="Arial" panose="020B0604020202020204" pitchFamily="34" charset="0"/>
                        </a:rPr>
                        <a:t>visits</a:t>
                      </a:r>
                      <a:endParaRPr lang="fr-FR" b="0"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803934306"/>
                  </a:ext>
                </a:extLst>
              </a:tr>
            </a:tbl>
          </a:graphicData>
        </a:graphic>
      </p:graphicFrame>
      <p:graphicFrame>
        <p:nvGraphicFramePr>
          <p:cNvPr id="3" name="Tableau 2"/>
          <p:cNvGraphicFramePr>
            <a:graphicFrameLocks noGrp="1"/>
          </p:cNvGraphicFramePr>
          <p:nvPr>
            <p:extLst>
              <p:ext uri="{D42A27DB-BD31-4B8C-83A1-F6EECF244321}">
                <p14:modId xmlns:p14="http://schemas.microsoft.com/office/powerpoint/2010/main" val="4086504276"/>
              </p:ext>
            </p:extLst>
          </p:nvPr>
        </p:nvGraphicFramePr>
        <p:xfrm>
          <a:off x="611560" y="374751"/>
          <a:ext cx="8553944" cy="6303986"/>
        </p:xfrm>
        <a:graphic>
          <a:graphicData uri="http://schemas.openxmlformats.org/drawingml/2006/table">
            <a:tbl>
              <a:tblPr/>
              <a:tblGrid>
                <a:gridCol w="1069243">
                  <a:extLst>
                    <a:ext uri="{9D8B030D-6E8A-4147-A177-3AD203B41FA5}">
                      <a16:colId xmlns:a16="http://schemas.microsoft.com/office/drawing/2014/main" val="2509980721"/>
                    </a:ext>
                  </a:extLst>
                </a:gridCol>
                <a:gridCol w="1069243">
                  <a:extLst>
                    <a:ext uri="{9D8B030D-6E8A-4147-A177-3AD203B41FA5}">
                      <a16:colId xmlns:a16="http://schemas.microsoft.com/office/drawing/2014/main" val="2197440681"/>
                    </a:ext>
                  </a:extLst>
                </a:gridCol>
                <a:gridCol w="1069243">
                  <a:extLst>
                    <a:ext uri="{9D8B030D-6E8A-4147-A177-3AD203B41FA5}">
                      <a16:colId xmlns:a16="http://schemas.microsoft.com/office/drawing/2014/main" val="1699134519"/>
                    </a:ext>
                  </a:extLst>
                </a:gridCol>
                <a:gridCol w="1069243">
                  <a:extLst>
                    <a:ext uri="{9D8B030D-6E8A-4147-A177-3AD203B41FA5}">
                      <a16:colId xmlns:a16="http://schemas.microsoft.com/office/drawing/2014/main" val="168205069"/>
                    </a:ext>
                  </a:extLst>
                </a:gridCol>
                <a:gridCol w="1069243">
                  <a:extLst>
                    <a:ext uri="{9D8B030D-6E8A-4147-A177-3AD203B41FA5}">
                      <a16:colId xmlns:a16="http://schemas.microsoft.com/office/drawing/2014/main" val="2365943333"/>
                    </a:ext>
                  </a:extLst>
                </a:gridCol>
                <a:gridCol w="1069243">
                  <a:extLst>
                    <a:ext uri="{9D8B030D-6E8A-4147-A177-3AD203B41FA5}">
                      <a16:colId xmlns:a16="http://schemas.microsoft.com/office/drawing/2014/main" val="2971273550"/>
                    </a:ext>
                  </a:extLst>
                </a:gridCol>
                <a:gridCol w="1069243">
                  <a:extLst>
                    <a:ext uri="{9D8B030D-6E8A-4147-A177-3AD203B41FA5}">
                      <a16:colId xmlns:a16="http://schemas.microsoft.com/office/drawing/2014/main" val="1664247340"/>
                    </a:ext>
                  </a:extLst>
                </a:gridCol>
                <a:gridCol w="1069243">
                  <a:extLst>
                    <a:ext uri="{9D8B030D-6E8A-4147-A177-3AD203B41FA5}">
                      <a16:colId xmlns:a16="http://schemas.microsoft.com/office/drawing/2014/main" val="3053005319"/>
                    </a:ext>
                  </a:extLst>
                </a:gridCol>
              </a:tblGrid>
              <a:tr h="435222">
                <a:tc gridSpan="8">
                  <a:txBody>
                    <a:bodyPr/>
                    <a:lstStyle/>
                    <a:p>
                      <a:pPr fontAlgn="t"/>
                      <a:r>
                        <a:rPr lang="fr-FR" sz="1500" b="0" i="0">
                          <a:solidFill>
                            <a:srgbClr val="000000"/>
                          </a:solidFill>
                          <a:effectLst/>
                          <a:latin typeface="Arial" panose="020B0604020202020204" pitchFamily="34" charset="0"/>
                        </a:rPr>
                        <a:t>Analyse des paramètres estimés du maximum de vraisemblance</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969608211"/>
                  </a:ext>
                </a:extLst>
              </a:tr>
              <a:tr h="1081322">
                <a:tc>
                  <a:txBody>
                    <a:bodyPr/>
                    <a:lstStyle/>
                    <a:p>
                      <a:pPr fontAlgn="t"/>
                      <a:r>
                        <a:rPr lang="fr-FR" sz="1500" b="0" i="0">
                          <a:solidFill>
                            <a:srgbClr val="000000"/>
                          </a:solidFill>
                          <a:effectLst/>
                          <a:latin typeface="Arial" panose="020B0604020202020204" pitchFamily="34" charset="0"/>
                        </a:rPr>
                        <a:t>Paramètre</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DDL</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Estimation</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Erreur</a:t>
                      </a:r>
                      <a:br>
                        <a:rPr lang="fr-FR" sz="1500" b="0" i="0">
                          <a:solidFill>
                            <a:srgbClr val="000000"/>
                          </a:solidFill>
                          <a:effectLst/>
                          <a:latin typeface="Arial" panose="020B0604020202020204" pitchFamily="34" charset="0"/>
                        </a:rPr>
                      </a:br>
                      <a:r>
                        <a:rPr lang="fr-FR" sz="1500" b="0" i="0">
                          <a:solidFill>
                            <a:srgbClr val="000000"/>
                          </a:solidFill>
                          <a:effectLst/>
                          <a:latin typeface="Arial" panose="020B0604020202020204" pitchFamily="34" charset="0"/>
                        </a:rPr>
                        <a:t>type</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gridSpan="2">
                  <a:txBody>
                    <a:bodyPr/>
                    <a:lstStyle/>
                    <a:p>
                      <a:pPr fontAlgn="t"/>
                      <a:r>
                        <a:rPr lang="fr-FR" sz="1500" b="0" i="0">
                          <a:solidFill>
                            <a:srgbClr val="000000"/>
                          </a:solidFill>
                          <a:effectLst/>
                          <a:latin typeface="Arial" panose="020B0604020202020204" pitchFamily="34" charset="0"/>
                        </a:rPr>
                        <a:t>Intervalle de confiance</a:t>
                      </a:r>
                      <a:br>
                        <a:rPr lang="fr-FR" sz="1500" b="0" i="0">
                          <a:solidFill>
                            <a:srgbClr val="000000"/>
                          </a:solidFill>
                          <a:effectLst/>
                          <a:latin typeface="Arial" panose="020B0604020202020204" pitchFamily="34" charset="0"/>
                        </a:rPr>
                      </a:br>
                      <a:r>
                        <a:rPr lang="fr-FR" sz="1500" b="0" i="0">
                          <a:solidFill>
                            <a:srgbClr val="000000"/>
                          </a:solidFill>
                          <a:effectLst/>
                          <a:latin typeface="Arial" panose="020B0604020202020204" pitchFamily="34" charset="0"/>
                        </a:rPr>
                        <a:t>de Wald à95%</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a:txBody>
                    <a:bodyPr/>
                    <a:lstStyle/>
                    <a:p>
                      <a:pPr fontAlgn="t"/>
                      <a:r>
                        <a:rPr lang="fr-FR" sz="1500" b="0" i="0">
                          <a:solidFill>
                            <a:srgbClr val="000000"/>
                          </a:solidFill>
                          <a:effectLst/>
                          <a:latin typeface="Arial" panose="020B0604020202020204" pitchFamily="34" charset="0"/>
                        </a:rPr>
                        <a:t>Khi-2 de Wald</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Pr &gt; khi-2</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97708034"/>
                  </a:ext>
                </a:extLst>
              </a:tr>
              <a:tr h="435222">
                <a:tc>
                  <a:txBody>
                    <a:bodyPr/>
                    <a:lstStyle/>
                    <a:p>
                      <a:pPr fontAlgn="t"/>
                      <a:r>
                        <a:rPr lang="fr-FR" sz="1500" b="0" i="0">
                          <a:solidFill>
                            <a:srgbClr val="000000"/>
                          </a:solidFill>
                          <a:effectLst/>
                          <a:latin typeface="Arial" panose="020B0604020202020204" pitchFamily="34" charset="0"/>
                        </a:rPr>
                        <a:t>Intercept</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-10.1210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0.9719</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-12.0259</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-8.2160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108.44</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&lt;.0001</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679655232"/>
                  </a:ext>
                </a:extLst>
              </a:tr>
              <a:tr h="435222">
                <a:tc>
                  <a:txBody>
                    <a:bodyPr/>
                    <a:lstStyle/>
                    <a:p>
                      <a:pPr fontAlgn="t"/>
                      <a:r>
                        <a:rPr lang="fr-FR" sz="1500" b="0" i="0">
                          <a:solidFill>
                            <a:srgbClr val="000000"/>
                          </a:solidFill>
                          <a:effectLst/>
                          <a:latin typeface="Arial" panose="020B0604020202020204" pitchFamily="34" charset="0"/>
                        </a:rPr>
                        <a:t>private</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0.1222</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0.0144</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0.0939</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0.1505</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71.59</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&lt;.0001</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47633373"/>
                  </a:ext>
                </a:extLst>
              </a:tr>
              <a:tr h="435222">
                <a:tc>
                  <a:txBody>
                    <a:bodyPr/>
                    <a:lstStyle/>
                    <a:p>
                      <a:pPr fontAlgn="t"/>
                      <a:r>
                        <a:rPr lang="fr-FR" sz="1500" b="0" i="0">
                          <a:solidFill>
                            <a:srgbClr val="000000"/>
                          </a:solidFill>
                          <a:effectLst/>
                          <a:latin typeface="Arial" panose="020B0604020202020204" pitchFamily="34" charset="0"/>
                        </a:rPr>
                        <a:t>medicaid</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0.1372</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0.0193</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0.0993</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0.1750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50.34</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&lt;.0001</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92581617"/>
                  </a:ext>
                </a:extLst>
              </a:tr>
              <a:tr h="435222">
                <a:tc>
                  <a:txBody>
                    <a:bodyPr/>
                    <a:lstStyle/>
                    <a:p>
                      <a:pPr fontAlgn="t"/>
                      <a:r>
                        <a:rPr lang="fr-FR" sz="1500" b="0" i="0">
                          <a:solidFill>
                            <a:srgbClr val="000000"/>
                          </a:solidFill>
                          <a:effectLst/>
                          <a:latin typeface="Arial" panose="020B0604020202020204" pitchFamily="34" charset="0"/>
                        </a:rPr>
                        <a:t>age</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0.2962</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0.0260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0.2453</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0.3470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130.19</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&lt;.0001</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54833951"/>
                  </a:ext>
                </a:extLst>
              </a:tr>
              <a:tr h="435222">
                <a:tc>
                  <a:txBody>
                    <a:bodyPr/>
                    <a:lstStyle/>
                    <a:p>
                      <a:pPr fontAlgn="t"/>
                      <a:r>
                        <a:rPr lang="fr-FR" sz="1500" b="0" i="0">
                          <a:solidFill>
                            <a:srgbClr val="000000"/>
                          </a:solidFill>
                          <a:effectLst/>
                          <a:latin typeface="Arial" panose="020B0604020202020204" pitchFamily="34" charset="0"/>
                        </a:rPr>
                        <a:t>age2</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-0.0020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0.0002</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-0.0023</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-0.0016</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128.30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&lt;.0001</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06730579"/>
                  </a:ext>
                </a:extLst>
              </a:tr>
              <a:tr h="435222">
                <a:tc>
                  <a:txBody>
                    <a:bodyPr/>
                    <a:lstStyle/>
                    <a:p>
                      <a:pPr fontAlgn="t"/>
                      <a:r>
                        <a:rPr lang="fr-FR" sz="1500" b="0" i="0">
                          <a:solidFill>
                            <a:srgbClr val="000000"/>
                          </a:solidFill>
                          <a:effectLst/>
                          <a:latin typeface="Arial" panose="020B0604020202020204" pitchFamily="34" charset="0"/>
                        </a:rPr>
                        <a:t>educyr</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0.0249</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0.0019</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0.0211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0.0287</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164.57</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&lt;.0001</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66267182"/>
                  </a:ext>
                </a:extLst>
              </a:tr>
              <a:tr h="435222">
                <a:tc>
                  <a:txBody>
                    <a:bodyPr/>
                    <a:lstStyle/>
                    <a:p>
                      <a:pPr fontAlgn="t"/>
                      <a:r>
                        <a:rPr lang="fr-FR" sz="1500" b="0" i="0">
                          <a:solidFill>
                            <a:srgbClr val="000000"/>
                          </a:solidFill>
                          <a:effectLst/>
                          <a:latin typeface="Arial" panose="020B0604020202020204" pitchFamily="34" charset="0"/>
                        </a:rPr>
                        <a:t>female</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-0.0484</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0.0131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-0.0741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-0.0226</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13.56</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0.0002</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84247529"/>
                  </a:ext>
                </a:extLst>
              </a:tr>
              <a:tr h="435222">
                <a:tc>
                  <a:txBody>
                    <a:bodyPr/>
                    <a:lstStyle/>
                    <a:p>
                      <a:pPr fontAlgn="t"/>
                      <a:r>
                        <a:rPr lang="fr-FR" sz="1500" b="0" i="0">
                          <a:solidFill>
                            <a:srgbClr val="000000"/>
                          </a:solidFill>
                          <a:effectLst/>
                          <a:latin typeface="Arial" panose="020B0604020202020204" pitchFamily="34" charset="0"/>
                        </a:rPr>
                        <a:t>bh</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-0.1596</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0.0170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-0.1928</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-0.1263</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88.52</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&lt;.0001</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930876021"/>
                  </a:ext>
                </a:extLst>
              </a:tr>
              <a:tr h="435222">
                <a:tc>
                  <a:txBody>
                    <a:bodyPr/>
                    <a:lstStyle/>
                    <a:p>
                      <a:pPr fontAlgn="t"/>
                      <a:r>
                        <a:rPr lang="fr-FR" sz="1500" b="0" i="0">
                          <a:solidFill>
                            <a:srgbClr val="000000"/>
                          </a:solidFill>
                          <a:effectLst/>
                          <a:latin typeface="Arial" panose="020B0604020202020204" pitchFamily="34" charset="0"/>
                        </a:rPr>
                        <a:t>actlim</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0.1873</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0.0146</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0.1587</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0.2159</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165.18</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&lt;.0001</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65160662"/>
                  </a:ext>
                </a:extLst>
              </a:tr>
              <a:tr h="435222">
                <a:tc>
                  <a:txBody>
                    <a:bodyPr/>
                    <a:lstStyle/>
                    <a:p>
                      <a:pPr fontAlgn="t"/>
                      <a:r>
                        <a:rPr lang="fr-FR" sz="1500" b="0" i="0">
                          <a:solidFill>
                            <a:srgbClr val="000000"/>
                          </a:solidFill>
                          <a:effectLst/>
                          <a:latin typeface="Arial" panose="020B0604020202020204" pitchFamily="34" charset="0"/>
                        </a:rPr>
                        <a:t>totchr</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0.2487</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0.0047</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0.2396</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0.2578</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2855.92</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&lt;.0001</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37145564"/>
                  </a:ext>
                </a:extLst>
              </a:tr>
              <a:tr h="435222">
                <a:tc>
                  <a:txBody>
                    <a:bodyPr/>
                    <a:lstStyle/>
                    <a:p>
                      <a:pPr fontAlgn="t"/>
                      <a:r>
                        <a:rPr lang="fr-FR" sz="1500" b="0" i="0" dirty="0">
                          <a:solidFill>
                            <a:srgbClr val="000000"/>
                          </a:solidFill>
                          <a:effectLst/>
                          <a:latin typeface="Arial" panose="020B0604020202020204" pitchFamily="34" charset="0"/>
                        </a:rPr>
                        <a:t>Echelle</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dirty="0">
                          <a:solidFill>
                            <a:srgbClr val="000000"/>
                          </a:solidFill>
                          <a:effectLst/>
                          <a:latin typeface="Arial" panose="020B0604020202020204" pitchFamily="34" charset="0"/>
                        </a:rPr>
                        <a:t>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dirty="0">
                          <a:solidFill>
                            <a:srgbClr val="000000"/>
                          </a:solidFill>
                          <a:effectLst/>
                          <a:latin typeface="Arial" panose="020B0604020202020204" pitchFamily="34" charset="0"/>
                        </a:rPr>
                        <a:t>1.0000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dirty="0">
                          <a:solidFill>
                            <a:srgbClr val="000000"/>
                          </a:solidFill>
                          <a:effectLst/>
                          <a:latin typeface="Arial" panose="020B0604020202020204" pitchFamily="34" charset="0"/>
                        </a:rPr>
                        <a:t>0.0000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dirty="0">
                          <a:solidFill>
                            <a:srgbClr val="000000"/>
                          </a:solidFill>
                          <a:effectLst/>
                          <a:latin typeface="Arial" panose="020B0604020202020204" pitchFamily="34" charset="0"/>
                        </a:rPr>
                        <a:t>1.0000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dirty="0">
                          <a:solidFill>
                            <a:srgbClr val="000000"/>
                          </a:solidFill>
                          <a:effectLst/>
                          <a:latin typeface="Arial" panose="020B0604020202020204" pitchFamily="34" charset="0"/>
                        </a:rPr>
                        <a:t>1.0000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dirty="0">
                          <a:solidFill>
                            <a:srgbClr val="000000"/>
                          </a:solidFill>
                          <a:effectLst/>
                          <a:latin typeface="Arial" panose="020B0604020202020204" pitchFamily="34" charset="0"/>
                        </a:rPr>
                        <a:t> </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dirty="0">
                          <a:solidFill>
                            <a:srgbClr val="000000"/>
                          </a:solidFill>
                          <a:effectLst/>
                          <a:latin typeface="Arial" panose="020B0604020202020204" pitchFamily="34" charset="0"/>
                        </a:rPr>
                        <a:t> </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4177560820"/>
                  </a:ext>
                </a:extLst>
              </a:tr>
            </a:tbl>
          </a:graphicData>
        </a:graphic>
      </p:graphicFrame>
      <p:sp>
        <p:nvSpPr>
          <p:cNvPr id="4" name="Rectangle 1"/>
          <p:cNvSpPr>
            <a:spLocks noChangeArrowheads="1"/>
          </p:cNvSpPr>
          <p:nvPr/>
        </p:nvSpPr>
        <p:spPr bwMode="auto">
          <a:xfrm>
            <a:off x="459553" y="1312877"/>
            <a:ext cx="112412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58" tIns="45720" rIns="53958"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rgbClr val="000000"/>
                </a:solidFill>
                <a:effectLst/>
                <a:latin typeface="Arial" panose="020B0604020202020204" pitchFamily="34" charset="0"/>
                <a:cs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406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4283134406"/>
              </p:ext>
            </p:extLst>
          </p:nvPr>
        </p:nvGraphicFramePr>
        <p:xfrm>
          <a:off x="251519" y="0"/>
          <a:ext cx="8517633" cy="918210"/>
        </p:xfrm>
        <a:graphic>
          <a:graphicData uri="http://schemas.openxmlformats.org/drawingml/2006/table">
            <a:tbl>
              <a:tblPr/>
              <a:tblGrid>
                <a:gridCol w="2839211">
                  <a:extLst>
                    <a:ext uri="{9D8B030D-6E8A-4147-A177-3AD203B41FA5}">
                      <a16:colId xmlns:a16="http://schemas.microsoft.com/office/drawing/2014/main" val="4194949786"/>
                    </a:ext>
                  </a:extLst>
                </a:gridCol>
                <a:gridCol w="2839211">
                  <a:extLst>
                    <a:ext uri="{9D8B030D-6E8A-4147-A177-3AD203B41FA5}">
                      <a16:colId xmlns:a16="http://schemas.microsoft.com/office/drawing/2014/main" val="2802428175"/>
                    </a:ext>
                  </a:extLst>
                </a:gridCol>
                <a:gridCol w="2839211">
                  <a:extLst>
                    <a:ext uri="{9D8B030D-6E8A-4147-A177-3AD203B41FA5}">
                      <a16:colId xmlns:a16="http://schemas.microsoft.com/office/drawing/2014/main" val="2394087831"/>
                    </a:ext>
                  </a:extLst>
                </a:gridCol>
              </a:tblGrid>
              <a:tr h="0">
                <a:tc>
                  <a:txBody>
                    <a:bodyPr/>
                    <a:lstStyle/>
                    <a:p>
                      <a:pPr fontAlgn="t"/>
                      <a:r>
                        <a:rPr lang="fr-FR" b="0" i="0">
                          <a:solidFill>
                            <a:srgbClr val="000000"/>
                          </a:solidFill>
                          <a:effectLst/>
                          <a:latin typeface="Arial" panose="020B0604020202020204" pitchFamily="34" charset="0"/>
                        </a:rPr>
                        <a:t>Variable dépendante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nonphysician</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#Visits to health professional, but not doctor</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515298963"/>
                  </a:ext>
                </a:extLst>
              </a:tr>
            </a:tbl>
          </a:graphicData>
        </a:graphic>
      </p:graphicFrame>
      <p:sp>
        <p:nvSpPr>
          <p:cNvPr id="5" name="Rectangle 1"/>
          <p:cNvSpPr>
            <a:spLocks noChangeArrowheads="1"/>
          </p:cNvSpPr>
          <p:nvPr/>
        </p:nvSpPr>
        <p:spPr bwMode="auto">
          <a:xfrm>
            <a:off x="219516" y="-323641"/>
            <a:ext cx="94640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58" tIns="45720" rIns="53958"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rgbClr val="000000"/>
                </a:solidFill>
                <a:effectLst/>
                <a:latin typeface="Arial" panose="020B0604020202020204" pitchFamily="34" charset="0"/>
                <a:cs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au 5"/>
          <p:cNvGraphicFramePr>
            <a:graphicFrameLocks noGrp="1"/>
          </p:cNvGraphicFramePr>
          <p:nvPr>
            <p:extLst>
              <p:ext uri="{D42A27DB-BD31-4B8C-83A1-F6EECF244321}">
                <p14:modId xmlns:p14="http://schemas.microsoft.com/office/powerpoint/2010/main" val="2516806992"/>
              </p:ext>
            </p:extLst>
          </p:nvPr>
        </p:nvGraphicFramePr>
        <p:xfrm>
          <a:off x="0" y="893536"/>
          <a:ext cx="9144000" cy="5904662"/>
        </p:xfrm>
        <a:graphic>
          <a:graphicData uri="http://schemas.openxmlformats.org/drawingml/2006/table">
            <a:tbl>
              <a:tblPr/>
              <a:tblGrid>
                <a:gridCol w="967349">
                  <a:extLst>
                    <a:ext uri="{9D8B030D-6E8A-4147-A177-3AD203B41FA5}">
                      <a16:colId xmlns:a16="http://schemas.microsoft.com/office/drawing/2014/main" val="1618709276"/>
                    </a:ext>
                  </a:extLst>
                </a:gridCol>
                <a:gridCol w="967349">
                  <a:extLst>
                    <a:ext uri="{9D8B030D-6E8A-4147-A177-3AD203B41FA5}">
                      <a16:colId xmlns:a16="http://schemas.microsoft.com/office/drawing/2014/main" val="1139897079"/>
                    </a:ext>
                  </a:extLst>
                </a:gridCol>
                <a:gridCol w="967349">
                  <a:extLst>
                    <a:ext uri="{9D8B030D-6E8A-4147-A177-3AD203B41FA5}">
                      <a16:colId xmlns:a16="http://schemas.microsoft.com/office/drawing/2014/main" val="2921220854"/>
                    </a:ext>
                  </a:extLst>
                </a:gridCol>
                <a:gridCol w="967349">
                  <a:extLst>
                    <a:ext uri="{9D8B030D-6E8A-4147-A177-3AD203B41FA5}">
                      <a16:colId xmlns:a16="http://schemas.microsoft.com/office/drawing/2014/main" val="3310986031"/>
                    </a:ext>
                  </a:extLst>
                </a:gridCol>
                <a:gridCol w="967349">
                  <a:extLst>
                    <a:ext uri="{9D8B030D-6E8A-4147-A177-3AD203B41FA5}">
                      <a16:colId xmlns:a16="http://schemas.microsoft.com/office/drawing/2014/main" val="3302362030"/>
                    </a:ext>
                  </a:extLst>
                </a:gridCol>
                <a:gridCol w="967349">
                  <a:extLst>
                    <a:ext uri="{9D8B030D-6E8A-4147-A177-3AD203B41FA5}">
                      <a16:colId xmlns:a16="http://schemas.microsoft.com/office/drawing/2014/main" val="3303029706"/>
                    </a:ext>
                  </a:extLst>
                </a:gridCol>
                <a:gridCol w="1669953">
                  <a:extLst>
                    <a:ext uri="{9D8B030D-6E8A-4147-A177-3AD203B41FA5}">
                      <a16:colId xmlns:a16="http://schemas.microsoft.com/office/drawing/2014/main" val="1613443495"/>
                    </a:ext>
                  </a:extLst>
                </a:gridCol>
                <a:gridCol w="1669953">
                  <a:extLst>
                    <a:ext uri="{9D8B030D-6E8A-4147-A177-3AD203B41FA5}">
                      <a16:colId xmlns:a16="http://schemas.microsoft.com/office/drawing/2014/main" val="2693427510"/>
                    </a:ext>
                  </a:extLst>
                </a:gridCol>
              </a:tblGrid>
              <a:tr h="353333">
                <a:tc gridSpan="8">
                  <a:txBody>
                    <a:bodyPr/>
                    <a:lstStyle/>
                    <a:p>
                      <a:pPr fontAlgn="t"/>
                      <a:r>
                        <a:rPr lang="fr-FR" sz="1300" b="0" i="0">
                          <a:solidFill>
                            <a:srgbClr val="000000"/>
                          </a:solidFill>
                          <a:effectLst/>
                          <a:latin typeface="Arial" panose="020B0604020202020204" pitchFamily="34" charset="0"/>
                        </a:rPr>
                        <a:t>Analyse des paramètres estimés du maximum de vraisemblance</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724261743"/>
                  </a:ext>
                </a:extLst>
              </a:tr>
              <a:tr h="877866">
                <a:tc>
                  <a:txBody>
                    <a:bodyPr/>
                    <a:lstStyle/>
                    <a:p>
                      <a:pPr fontAlgn="t"/>
                      <a:r>
                        <a:rPr lang="fr-FR" sz="1300" b="0" i="0">
                          <a:solidFill>
                            <a:srgbClr val="000000"/>
                          </a:solidFill>
                          <a:effectLst/>
                          <a:latin typeface="Arial" panose="020B0604020202020204" pitchFamily="34" charset="0"/>
                        </a:rPr>
                        <a:t>Paramètre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DDL</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Estimation</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Erreur</a:t>
                      </a:r>
                      <a:br>
                        <a:rPr lang="fr-FR" sz="1300" b="0" i="0">
                          <a:solidFill>
                            <a:srgbClr val="000000"/>
                          </a:solidFill>
                          <a:effectLst/>
                          <a:latin typeface="Arial" panose="020B0604020202020204" pitchFamily="34" charset="0"/>
                        </a:rPr>
                      </a:br>
                      <a:r>
                        <a:rPr lang="fr-FR" sz="1300" b="0" i="0">
                          <a:solidFill>
                            <a:srgbClr val="000000"/>
                          </a:solidFill>
                          <a:effectLst/>
                          <a:latin typeface="Arial" panose="020B0604020202020204" pitchFamily="34" charset="0"/>
                        </a:rPr>
                        <a:t>type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gridSpan="2">
                  <a:txBody>
                    <a:bodyPr/>
                    <a:lstStyle/>
                    <a:p>
                      <a:pPr fontAlgn="t"/>
                      <a:r>
                        <a:rPr lang="fr-FR" sz="1300" b="0" i="0">
                          <a:solidFill>
                            <a:srgbClr val="000000"/>
                          </a:solidFill>
                          <a:effectLst/>
                          <a:latin typeface="Arial" panose="020B0604020202020204" pitchFamily="34" charset="0"/>
                        </a:rPr>
                        <a:t>Intervalle de confiance</a:t>
                      </a:r>
                      <a:br>
                        <a:rPr lang="fr-FR" sz="1300" b="0" i="0">
                          <a:solidFill>
                            <a:srgbClr val="000000"/>
                          </a:solidFill>
                          <a:effectLst/>
                          <a:latin typeface="Arial" panose="020B0604020202020204" pitchFamily="34" charset="0"/>
                        </a:rPr>
                      </a:br>
                      <a:r>
                        <a:rPr lang="fr-FR" sz="1300" b="0" i="0">
                          <a:solidFill>
                            <a:srgbClr val="000000"/>
                          </a:solidFill>
                          <a:effectLst/>
                          <a:latin typeface="Arial" panose="020B0604020202020204" pitchFamily="34" charset="0"/>
                        </a:rPr>
                        <a:t>de Wald à95%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a:txBody>
                    <a:bodyPr/>
                    <a:lstStyle/>
                    <a:p>
                      <a:pPr fontAlgn="t"/>
                      <a:r>
                        <a:rPr lang="fr-FR" sz="1300" b="0" i="0">
                          <a:solidFill>
                            <a:srgbClr val="000000"/>
                          </a:solidFill>
                          <a:effectLst/>
                          <a:latin typeface="Arial" panose="020B0604020202020204" pitchFamily="34" charset="0"/>
                        </a:rPr>
                        <a:t>Khi-2 de Wald</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Pr &gt; khi-2</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63691228"/>
                  </a:ext>
                </a:extLst>
              </a:tr>
              <a:tr h="877866">
                <a:tc>
                  <a:txBody>
                    <a:bodyPr/>
                    <a:lstStyle/>
                    <a:p>
                      <a:pPr fontAlgn="t"/>
                      <a:r>
                        <a:rPr lang="fr-FR" sz="1300" b="0" i="0">
                          <a:solidFill>
                            <a:srgbClr val="000000"/>
                          </a:solidFill>
                          <a:effectLst/>
                          <a:latin typeface="Arial" panose="020B0604020202020204" pitchFamily="34" charset="0"/>
                        </a:rPr>
                        <a:t>Intercept</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-19.4884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1.5689</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-22.5634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-16.4135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154.31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66027961"/>
                  </a:ext>
                </a:extLst>
              </a:tr>
              <a:tr h="353333">
                <a:tc>
                  <a:txBody>
                    <a:bodyPr/>
                    <a:lstStyle/>
                    <a:p>
                      <a:pPr fontAlgn="t"/>
                      <a:r>
                        <a:rPr lang="fr-FR" sz="1300" b="0" i="0">
                          <a:solidFill>
                            <a:srgbClr val="000000"/>
                          </a:solidFill>
                          <a:effectLst/>
                          <a:latin typeface="Arial" panose="020B0604020202020204" pitchFamily="34" charset="0"/>
                        </a:rPr>
                        <a:t>private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0.1548</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0.0222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0.1112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0.1984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48.47</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67651704"/>
                  </a:ext>
                </a:extLst>
              </a:tr>
              <a:tr h="615600">
                <a:tc>
                  <a:txBody>
                    <a:bodyPr/>
                    <a:lstStyle/>
                    <a:p>
                      <a:pPr fontAlgn="t"/>
                      <a:r>
                        <a:rPr lang="fr-FR" sz="1300" b="0" i="0">
                          <a:solidFill>
                            <a:srgbClr val="000000"/>
                          </a:solidFill>
                          <a:effectLst/>
                          <a:latin typeface="Arial" panose="020B0604020202020204" pitchFamily="34" charset="0"/>
                        </a:rPr>
                        <a:t>medicaid</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-0.3664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0.0375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-0.4400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-0.2929</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95.25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957262227"/>
                  </a:ext>
                </a:extLst>
              </a:tr>
              <a:tr h="353333">
                <a:tc>
                  <a:txBody>
                    <a:bodyPr/>
                    <a:lstStyle/>
                    <a:p>
                      <a:pPr fontAlgn="t"/>
                      <a:r>
                        <a:rPr lang="fr-FR" sz="1300" b="0" i="0">
                          <a:solidFill>
                            <a:srgbClr val="000000"/>
                          </a:solidFill>
                          <a:effectLst/>
                          <a:latin typeface="Arial" panose="020B0604020202020204" pitchFamily="34" charset="0"/>
                        </a:rPr>
                        <a:t>age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0.5070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0.0419</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0.4249</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0.5891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146.57</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01501126"/>
                  </a:ext>
                </a:extLst>
              </a:tr>
              <a:tr h="353333">
                <a:tc>
                  <a:txBody>
                    <a:bodyPr/>
                    <a:lstStyle/>
                    <a:p>
                      <a:pPr fontAlgn="t"/>
                      <a:r>
                        <a:rPr lang="fr-FR" sz="1300" b="0" i="0">
                          <a:solidFill>
                            <a:srgbClr val="000000"/>
                          </a:solidFill>
                          <a:effectLst/>
                          <a:latin typeface="Arial" panose="020B0604020202020204" pitchFamily="34" charset="0"/>
                        </a:rPr>
                        <a:t>age2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-0.0034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0.0003</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-0.0039</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-0.0028</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145.75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03633974"/>
                  </a:ext>
                </a:extLst>
              </a:tr>
              <a:tr h="353333">
                <a:tc>
                  <a:txBody>
                    <a:bodyPr/>
                    <a:lstStyle/>
                    <a:p>
                      <a:pPr fontAlgn="t"/>
                      <a:r>
                        <a:rPr lang="fr-FR" sz="1300" b="0" i="0">
                          <a:solidFill>
                            <a:srgbClr val="000000"/>
                          </a:solidFill>
                          <a:effectLst/>
                          <a:latin typeface="Arial" panose="020B0604020202020204" pitchFamily="34" charset="0"/>
                        </a:rPr>
                        <a:t>educyr</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0.0787</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0.0034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0.0721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0.0853</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543.78</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92606399"/>
                  </a:ext>
                </a:extLst>
              </a:tr>
              <a:tr h="353333">
                <a:tc>
                  <a:txBody>
                    <a:bodyPr/>
                    <a:lstStyle/>
                    <a:p>
                      <a:pPr fontAlgn="t"/>
                      <a:r>
                        <a:rPr lang="fr-FR" sz="1300" b="0" i="0">
                          <a:solidFill>
                            <a:srgbClr val="000000"/>
                          </a:solidFill>
                          <a:effectLst/>
                          <a:latin typeface="Arial" panose="020B0604020202020204" pitchFamily="34" charset="0"/>
                        </a:rPr>
                        <a:t>female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0.0962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0.0209</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0.0553</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0.1371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21.25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80523648"/>
                  </a:ext>
                </a:extLst>
              </a:tr>
              <a:tr h="353333">
                <a:tc>
                  <a:txBody>
                    <a:bodyPr/>
                    <a:lstStyle/>
                    <a:p>
                      <a:pPr fontAlgn="t"/>
                      <a:r>
                        <a:rPr lang="fr-FR" sz="1300" b="0" i="0">
                          <a:solidFill>
                            <a:srgbClr val="000000"/>
                          </a:solidFill>
                          <a:effectLst/>
                          <a:latin typeface="Arial" panose="020B0604020202020204" pitchFamily="34" charset="0"/>
                        </a:rPr>
                        <a:t>bh</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-0.4519</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0.0308</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-0.5123</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-0.3914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214.57</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72345538"/>
                  </a:ext>
                </a:extLst>
              </a:tr>
              <a:tr h="353333">
                <a:tc>
                  <a:txBody>
                    <a:bodyPr/>
                    <a:lstStyle/>
                    <a:p>
                      <a:pPr fontAlgn="t"/>
                      <a:r>
                        <a:rPr lang="fr-FR" sz="1300" b="0" i="0">
                          <a:solidFill>
                            <a:srgbClr val="000000"/>
                          </a:solidFill>
                          <a:effectLst/>
                          <a:latin typeface="Arial" panose="020B0604020202020204" pitchFamily="34" charset="0"/>
                        </a:rPr>
                        <a:t>actlim</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0.3443</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0.0229</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0.2994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0.3892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226.00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934218508"/>
                  </a:ext>
                </a:extLst>
              </a:tr>
              <a:tr h="353333">
                <a:tc>
                  <a:txBody>
                    <a:bodyPr/>
                    <a:lstStyle/>
                    <a:p>
                      <a:pPr fontAlgn="t"/>
                      <a:r>
                        <a:rPr lang="fr-FR" sz="1300" b="0" i="0">
                          <a:solidFill>
                            <a:srgbClr val="000000"/>
                          </a:solidFill>
                          <a:effectLst/>
                          <a:latin typeface="Arial" panose="020B0604020202020204" pitchFamily="34" charset="0"/>
                        </a:rPr>
                        <a:t>totchr</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0.2060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0.0075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0.1914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0.2207</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759.53</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381305679"/>
                  </a:ext>
                </a:extLst>
              </a:tr>
              <a:tr h="353333">
                <a:tc>
                  <a:txBody>
                    <a:bodyPr/>
                    <a:lstStyle/>
                    <a:p>
                      <a:pPr fontAlgn="t"/>
                      <a:r>
                        <a:rPr lang="fr-FR" sz="1300" b="0" i="0">
                          <a:solidFill>
                            <a:srgbClr val="000000"/>
                          </a:solidFill>
                          <a:effectLst/>
                          <a:latin typeface="Arial" panose="020B0604020202020204" pitchFamily="34" charset="0"/>
                        </a:rPr>
                        <a:t>Echelle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1.0000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0.0000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1.0000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1.0000</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tc>
                  <a:txBody>
                    <a:bodyPr/>
                    <a:lstStyle/>
                    <a:p>
                      <a:endParaRPr lang="fr-FR" sz="1300"/>
                    </a:p>
                  </a:txBody>
                  <a:tcPr marL="67010" marR="67010" marT="33505" marB="33505">
                    <a:lnL>
                      <a:noFill/>
                    </a:lnL>
                    <a:lnT>
                      <a:noFill/>
                    </a:lnT>
                  </a:tcPr>
                </a:tc>
                <a:tc>
                  <a:txBody>
                    <a:bodyPr/>
                    <a:lstStyle/>
                    <a:p>
                      <a:endParaRPr lang="fr-FR" sz="1300" dirty="0"/>
                    </a:p>
                  </a:txBody>
                  <a:tcPr marL="67010" marR="67010" marT="33505" marB="33505">
                    <a:lnT>
                      <a:noFill/>
                    </a:lnT>
                  </a:tcPr>
                </a:tc>
                <a:extLst>
                  <a:ext uri="{0D108BD9-81ED-4DB2-BD59-A6C34878D82A}">
                    <a16:rowId xmlns:a16="http://schemas.microsoft.com/office/drawing/2014/main" val="1382372728"/>
                  </a:ext>
                </a:extLst>
              </a:tr>
            </a:tbl>
          </a:graphicData>
        </a:graphic>
      </p:graphicFrame>
    </p:spTree>
    <p:extLst>
      <p:ext uri="{BB962C8B-B14F-4D97-AF65-F5344CB8AC3E}">
        <p14:creationId xmlns:p14="http://schemas.microsoft.com/office/powerpoint/2010/main" val="355099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504056"/>
          </a:xfrm>
        </p:spPr>
        <p:txBody>
          <a:bodyPr/>
          <a:lstStyle/>
          <a:p>
            <a:pPr algn="l"/>
            <a:br>
              <a:rPr lang="fr-FR" sz="2400" dirty="0"/>
            </a:br>
            <a:br>
              <a:rPr lang="fr-FR" sz="2400" dirty="0"/>
            </a:br>
            <a:br>
              <a:rPr lang="fr-FR" sz="2400" dirty="0"/>
            </a:br>
            <a:br>
              <a:rPr lang="fr-FR" sz="2400" dirty="0"/>
            </a:br>
            <a:r>
              <a:rPr lang="fr-FR" sz="2400" dirty="0" err="1"/>
              <a:t>Meaning</a:t>
            </a:r>
            <a:r>
              <a:rPr lang="fr-FR" sz="2400" dirty="0"/>
              <a:t> of </a:t>
            </a:r>
            <a:r>
              <a:rPr lang="fr-FR" sz="2400" dirty="0" err="1"/>
              <a:t>estimated</a:t>
            </a:r>
            <a:r>
              <a:rPr lang="fr-FR" sz="2400" dirty="0"/>
              <a:t> coefficients in the Poisson model</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78655" y="692696"/>
                <a:ext cx="8820472" cy="5361283"/>
              </a:xfrm>
            </p:spPr>
            <p:txBody>
              <a:bodyPr>
                <a:normAutofit lnSpcReduction="10000"/>
              </a:bodyPr>
              <a:lstStyle/>
              <a:p>
                <a:pPr algn="just">
                  <a:lnSpc>
                    <a:spcPct val="120000"/>
                  </a:lnSpc>
                </a:pPr>
                <a:r>
                  <a:rPr lang="en-US" sz="2000" dirty="0"/>
                  <a:t>Because the dependent variable is logged, we can interpret the coefficients much like logistic regression coefficients.</a:t>
                </a:r>
              </a:p>
              <a:p>
                <a:pPr algn="just">
                  <a:lnSpc>
                    <a:spcPct val="120000"/>
                  </a:lnSpc>
                </a:pPr>
                <a:r>
                  <a:rPr lang="en-US" sz="2000" dirty="0"/>
                  <a:t>According to the count model:</a:t>
                </a:r>
              </a:p>
              <a:p>
                <a:pPr marL="0" indent="0" algn="just">
                  <a:lnSpc>
                    <a:spcPct val="120000"/>
                  </a:lnSpc>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a:ea typeface="Cambria Math"/>
                            </a:rPr>
                            <m:t>𝜇</m:t>
                          </m:r>
                        </m:e>
                        <m:sub>
                          <m:r>
                            <a:rPr lang="en-US" sz="2000" i="1">
                              <a:latin typeface="Cambria Math"/>
                            </a:rPr>
                            <m:t>𝑖</m:t>
                          </m:r>
                        </m:sub>
                      </m:sSub>
                      <m:r>
                        <a:rPr lang="en-US" sz="2000" i="1">
                          <a:latin typeface="Cambria Math"/>
                        </a:rPr>
                        <m:t>=</m:t>
                      </m:r>
                      <m:func>
                        <m:funcPr>
                          <m:ctrlPr>
                            <a:rPr lang="en-US" sz="2000" i="1">
                              <a:latin typeface="Cambria Math" panose="02040503050406030204" pitchFamily="18" charset="0"/>
                            </a:rPr>
                          </m:ctrlPr>
                        </m:funcPr>
                        <m:fName>
                          <m:r>
                            <m:rPr>
                              <m:sty m:val="p"/>
                            </m:rPr>
                            <a:rPr lang="en-US" sz="2000">
                              <a:latin typeface="Cambria Math"/>
                            </a:rPr>
                            <m:t>exp</m:t>
                          </m:r>
                        </m:fName>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ea typeface="Cambria Math"/>
                                    </a:rPr>
                                    <m:t>𝛽</m:t>
                                  </m:r>
                                </m:e>
                                <m:sub>
                                  <m:r>
                                    <a:rPr lang="en-US" sz="2000" i="1">
                                      <a:latin typeface="Cambria Math"/>
                                    </a:rPr>
                                    <m:t>0</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ea typeface="Cambria Math"/>
                                    </a:rPr>
                                    <m:t>𝛽</m:t>
                                  </m:r>
                                </m:e>
                                <m:sub>
                                  <m:r>
                                    <a:rPr lang="en-US" sz="2000" i="1">
                                      <a:latin typeface="Cambria Math"/>
                                    </a:rPr>
                                    <m:t>1</m:t>
                                  </m:r>
                                </m:sub>
                              </m:sSub>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𝑖</m:t>
                                  </m:r>
                                  <m:r>
                                    <a:rPr lang="en-US" sz="2000" i="1">
                                      <a:latin typeface="Cambria Math"/>
                                    </a:rPr>
                                    <m:t>1</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ea typeface="Cambria Math"/>
                                    </a:rPr>
                                    <m:t>𝛽</m:t>
                                  </m:r>
                                </m:e>
                                <m:sub>
                                  <m:r>
                                    <a:rPr lang="en-US" sz="2000" i="1">
                                      <a:latin typeface="Cambria Math"/>
                                    </a:rPr>
                                    <m:t>2</m:t>
                                  </m:r>
                                </m:sub>
                              </m:sSub>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𝑖</m:t>
                                  </m:r>
                                  <m:r>
                                    <a:rPr lang="en-US" sz="2000" i="1">
                                      <a:latin typeface="Cambria Math"/>
                                    </a:rPr>
                                    <m:t>2</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ea typeface="Cambria Math"/>
                                    </a:rPr>
                                    <m:t>𝛽</m:t>
                                  </m:r>
                                </m:e>
                                <m:sub>
                                  <m:r>
                                    <a:rPr lang="en-US" sz="2000" i="1">
                                      <a:latin typeface="Cambria Math"/>
                                    </a:rPr>
                                    <m:t>𝑝</m:t>
                                  </m:r>
                                </m:sub>
                              </m:sSub>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𝑖𝑝</m:t>
                                  </m:r>
                                </m:sub>
                              </m:sSub>
                            </m:e>
                          </m:d>
                        </m:e>
                      </m:func>
                      <m:r>
                        <a:rPr lang="en-US" sz="2000" b="0" i="0" smtClean="0">
                          <a:latin typeface="Cambria Math"/>
                        </a:rPr>
                        <m:t>, </m:t>
                      </m:r>
                    </m:oMath>
                  </m:oMathPara>
                </a14:m>
                <a:endParaRPr lang="en-US" sz="2000" dirty="0"/>
              </a:p>
              <a:p>
                <a:pPr marL="0" indent="0" algn="just">
                  <a:lnSpc>
                    <a:spcPct val="120000"/>
                  </a:lnSpc>
                  <a:buNone/>
                </a:pPr>
                <a:endParaRPr lang="en-US" sz="2000" dirty="0"/>
              </a:p>
              <a:p>
                <a:pPr marL="0" indent="0" algn="just">
                  <a:lnSpc>
                    <a:spcPct val="120000"/>
                  </a:lnSpc>
                  <a:buNone/>
                </a:pPr>
                <a:r>
                  <a:rPr lang="en-US" sz="2000" dirty="0"/>
                  <a:t>the coefficient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ea typeface="Cambria Math"/>
                          </a:rPr>
                          <m:t>𝛽</m:t>
                        </m:r>
                      </m:e>
                      <m:sub>
                        <m:r>
                          <a:rPr lang="en-US" sz="2000" i="1">
                            <a:latin typeface="Cambria Math"/>
                          </a:rPr>
                          <m:t>1</m:t>
                        </m:r>
                      </m:sub>
                    </m:sSub>
                  </m:oMath>
                </a14:m>
                <a:r>
                  <a:rPr lang="en-US" sz="2000" dirty="0"/>
                  <a:t> evaluates the percentage change in the number of visits of a one unit change in the variable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1</m:t>
                        </m:r>
                      </m:sub>
                    </m:sSub>
                    <m:r>
                      <a:rPr lang="en-US" sz="2000" b="0" i="0" smtClean="0">
                        <a:latin typeface="Cambria Math"/>
                      </a:rPr>
                      <m:t>.</m:t>
                    </m:r>
                  </m:oMath>
                </a14:m>
                <a:endParaRPr lang="en-US" sz="2000" dirty="0"/>
              </a:p>
              <a:p>
                <a:pPr algn="just">
                  <a:lnSpc>
                    <a:spcPct val="120000"/>
                  </a:lnSpc>
                </a:pPr>
                <a:endParaRPr lang="en-US" sz="2000" dirty="0"/>
              </a:p>
              <a:p>
                <a:pPr algn="just">
                  <a:lnSpc>
                    <a:spcPct val="120000"/>
                  </a:lnSpc>
                </a:pPr>
                <a:r>
                  <a:rPr lang="en-US" sz="2000" dirty="0"/>
                  <a:t>In our regression results, this means that a private insurance contract is associated with a 12,2% increase in the number of doctor visits and with a 15,5% increase in the health professional visits. However, being insured by the program Medicaid is associated with an increase of 13,7% of doctor visits but with a decrease of 37% of other health visits. </a:t>
                </a:r>
              </a:p>
              <a:p>
                <a:pPr algn="just"/>
                <a:endParaRPr lang="en-US" sz="1800" dirty="0"/>
              </a:p>
              <a:p>
                <a:pPr algn="just"/>
                <a:endParaRPr lang="en-US" sz="18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78655" y="692696"/>
                <a:ext cx="8820472" cy="5361283"/>
              </a:xfrm>
              <a:blipFill>
                <a:blip r:embed="rId2"/>
                <a:stretch>
                  <a:fillRect l="-691" t="-683" r="-760"/>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029463"/>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32848" y="-93468"/>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188586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6" y="-5911"/>
            <a:ext cx="8229600" cy="504056"/>
          </a:xfrm>
        </p:spPr>
        <p:txBody>
          <a:bodyPr/>
          <a:lstStyle/>
          <a:p>
            <a:pPr algn="l"/>
            <a:r>
              <a:rPr lang="fr-FR" sz="2400" dirty="0"/>
              <a:t>The </a:t>
            </a:r>
            <a:r>
              <a:rPr lang="fr-FR" sz="2400" dirty="0" err="1"/>
              <a:t>effect</a:t>
            </a:r>
            <a:r>
              <a:rPr lang="fr-FR" sz="2400" dirty="0"/>
              <a:t> of </a:t>
            </a:r>
            <a:r>
              <a:rPr lang="fr-FR" sz="2400" dirty="0" err="1"/>
              <a:t>insurance</a:t>
            </a:r>
            <a:r>
              <a:rPr lang="fr-FR" sz="2400" dirty="0"/>
              <a:t> </a:t>
            </a:r>
            <a:r>
              <a:rPr lang="fr-FR" sz="2400" dirty="0" err="1"/>
              <a:t>contracts</a:t>
            </a:r>
            <a:r>
              <a:rPr lang="fr-FR" sz="2400" dirty="0"/>
              <a:t> on </a:t>
            </a:r>
            <a:r>
              <a:rPr lang="fr-FR" sz="2400" dirty="0" err="1"/>
              <a:t>health</a:t>
            </a:r>
            <a:r>
              <a:rPr lang="fr-FR" sz="2400" dirty="0"/>
              <a:t> </a:t>
            </a:r>
            <a:r>
              <a:rPr lang="fr-FR" sz="2400" dirty="0" err="1"/>
              <a:t>consumption</a:t>
            </a:r>
            <a:endParaRPr lang="fr-FR" sz="2400" dirty="0"/>
          </a:p>
        </p:txBody>
      </p:sp>
      <p:sp>
        <p:nvSpPr>
          <p:cNvPr id="3" name="Espace réservé du contenu 2"/>
          <p:cNvSpPr>
            <a:spLocks noGrp="1"/>
          </p:cNvSpPr>
          <p:nvPr>
            <p:ph idx="1"/>
          </p:nvPr>
        </p:nvSpPr>
        <p:spPr>
          <a:xfrm>
            <a:off x="0" y="677775"/>
            <a:ext cx="8820472" cy="6038799"/>
          </a:xfrm>
        </p:spPr>
        <p:txBody>
          <a:bodyPr>
            <a:noAutofit/>
          </a:bodyPr>
          <a:lstStyle/>
          <a:p>
            <a:pPr algn="just">
              <a:lnSpc>
                <a:spcPct val="114000"/>
              </a:lnSpc>
              <a:spcAft>
                <a:spcPts val="1200"/>
              </a:spcAft>
            </a:pPr>
            <a:r>
              <a:rPr lang="en-US" sz="1800" dirty="0"/>
              <a:t>In this last lecture on modelling insurance </a:t>
            </a:r>
            <a:r>
              <a:rPr lang="en-US" sz="1800" dirty="0" err="1"/>
              <a:t>behaviour</a:t>
            </a:r>
            <a:r>
              <a:rPr lang="en-US" sz="1800" dirty="0"/>
              <a:t>, our goal is to explain how access to private or public health insurance induces the patient to increase their health care demand.</a:t>
            </a:r>
          </a:p>
          <a:p>
            <a:pPr algn="just">
              <a:lnSpc>
                <a:spcPct val="114000"/>
              </a:lnSpc>
              <a:spcAft>
                <a:spcPts val="1200"/>
              </a:spcAft>
            </a:pPr>
            <a:endParaRPr lang="en-US" sz="1800" dirty="0"/>
          </a:p>
          <a:p>
            <a:pPr algn="just">
              <a:lnSpc>
                <a:spcPct val="114000"/>
              </a:lnSpc>
              <a:spcAft>
                <a:spcPts val="1200"/>
              </a:spcAft>
            </a:pPr>
            <a:r>
              <a:rPr lang="en-US" sz="1800" dirty="0"/>
              <a:t>Indeed, risk pooling provided by public or private insurance contract is likely to create moral hazard from the insured party. </a:t>
            </a:r>
          </a:p>
          <a:p>
            <a:pPr algn="just">
              <a:lnSpc>
                <a:spcPct val="114000"/>
              </a:lnSpc>
              <a:spcAft>
                <a:spcPts val="1200"/>
              </a:spcAft>
            </a:pPr>
            <a:endParaRPr lang="en-US" sz="1800" dirty="0"/>
          </a:p>
          <a:p>
            <a:pPr algn="just">
              <a:lnSpc>
                <a:spcPct val="114000"/>
              </a:lnSpc>
              <a:spcAft>
                <a:spcPts val="1200"/>
              </a:spcAft>
            </a:pPr>
            <a:r>
              <a:rPr lang="en-US" sz="1800" dirty="0"/>
              <a:t>We make a distinction between ex ante and ex post moral hazard. This last term depicts a situation where people who hold health insurance consume more health services than would be optimal. This name has been chosen because the behavior occurs </a:t>
            </a:r>
            <a:r>
              <a:rPr lang="en-US" sz="1800" i="1" dirty="0"/>
              <a:t>after</a:t>
            </a:r>
            <a:r>
              <a:rPr lang="en-US" sz="1800" dirty="0"/>
              <a:t> the loss associated with the risk has occurred.</a:t>
            </a:r>
          </a:p>
          <a:p>
            <a:pPr marL="0" indent="0" algn="just">
              <a:buNone/>
            </a:pPr>
            <a:r>
              <a:rPr lang="en-US" sz="1700" dirty="0"/>
              <a:t> </a:t>
            </a:r>
          </a:p>
          <a:p>
            <a:pPr algn="just"/>
            <a:endParaRPr lang="en-US" sz="1700" dirty="0"/>
          </a:p>
          <a:p>
            <a:pPr algn="just"/>
            <a:endParaRPr lang="fr-FR" sz="1700" dirty="0"/>
          </a:p>
          <a:p>
            <a:pPr marL="361950" indent="0" algn="just">
              <a:lnSpc>
                <a:spcPct val="150000"/>
              </a:lnSpc>
              <a:buNone/>
            </a:pPr>
            <a:endParaRPr lang="fr-FR" sz="1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471115"/>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8384" y="23163"/>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53500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504056"/>
          </a:xfrm>
        </p:spPr>
        <p:txBody>
          <a:bodyPr/>
          <a:lstStyle/>
          <a:p>
            <a:pPr algn="l"/>
            <a:br>
              <a:rPr lang="fr-FR" sz="2400" dirty="0"/>
            </a:br>
            <a:br>
              <a:rPr lang="fr-FR" sz="2400" dirty="0"/>
            </a:br>
            <a:br>
              <a:rPr lang="fr-FR" sz="2400" dirty="0"/>
            </a:br>
            <a:br>
              <a:rPr lang="fr-FR" sz="2400" dirty="0"/>
            </a:br>
            <a:r>
              <a:rPr lang="fr-FR" sz="2400" dirty="0" err="1"/>
              <a:t>Meaning</a:t>
            </a:r>
            <a:r>
              <a:rPr lang="fr-FR" sz="2400" dirty="0"/>
              <a:t> of </a:t>
            </a:r>
            <a:r>
              <a:rPr lang="fr-FR" sz="2400" dirty="0" err="1"/>
              <a:t>estimated</a:t>
            </a:r>
            <a:r>
              <a:rPr lang="fr-FR" sz="2400" dirty="0"/>
              <a:t> coefficients in the Poisson model</a:t>
            </a:r>
          </a:p>
        </p:txBody>
      </p:sp>
      <p:sp>
        <p:nvSpPr>
          <p:cNvPr id="3" name="Espace réservé du contenu 2"/>
          <p:cNvSpPr>
            <a:spLocks noGrp="1"/>
          </p:cNvSpPr>
          <p:nvPr>
            <p:ph idx="1"/>
          </p:nvPr>
        </p:nvSpPr>
        <p:spPr>
          <a:xfrm>
            <a:off x="178655" y="692696"/>
            <a:ext cx="8820472" cy="5361283"/>
          </a:xfrm>
        </p:spPr>
        <p:txBody>
          <a:bodyPr>
            <a:normAutofit/>
          </a:bodyPr>
          <a:lstStyle/>
          <a:p>
            <a:pPr algn="just">
              <a:lnSpc>
                <a:spcPct val="120000"/>
              </a:lnSpc>
              <a:spcAft>
                <a:spcPts val="1200"/>
              </a:spcAft>
            </a:pPr>
            <a:r>
              <a:rPr lang="en-US" sz="2000" dirty="0"/>
              <a:t>Among the variables measuring the health state, suffering from physical limitation raises the number of doctor visits by 18,7%, while every supplementary chronic disease implies a 24,9% increase of these visits.</a:t>
            </a:r>
          </a:p>
          <a:p>
            <a:pPr algn="just">
              <a:lnSpc>
                <a:spcPct val="120000"/>
              </a:lnSpc>
              <a:spcAft>
                <a:spcPts val="1200"/>
              </a:spcAft>
            </a:pPr>
            <a:r>
              <a:rPr lang="en-US" sz="2000" dirty="0"/>
              <a:t>Women have 4,8% less doctor visits than men but 9,6% more health professional visits. </a:t>
            </a:r>
          </a:p>
          <a:p>
            <a:pPr algn="just">
              <a:lnSpc>
                <a:spcPct val="120000"/>
              </a:lnSpc>
              <a:spcAft>
                <a:spcPts val="1200"/>
              </a:spcAft>
            </a:pPr>
            <a:r>
              <a:rPr lang="en-US" sz="2000" dirty="0"/>
              <a:t>For the age, we can say that the effect is increasing then decreasing on the number of doctor visits with a maximum at 74,05 years old (-29.62/2*-0.20).</a:t>
            </a:r>
          </a:p>
          <a:p>
            <a:pPr algn="just"/>
            <a:endParaRPr lang="en-US" sz="2000" dirty="0"/>
          </a:p>
          <a:p>
            <a:pPr algn="just"/>
            <a:endParaRPr lang="en-US" sz="1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029463"/>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2848" y="-93468"/>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220233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930"/>
            <a:ext cx="8229600" cy="504056"/>
          </a:xfrm>
        </p:spPr>
        <p:txBody>
          <a:bodyPr/>
          <a:lstStyle/>
          <a:p>
            <a:pPr algn="l"/>
            <a:r>
              <a:rPr lang="fr-FR" sz="2400" dirty="0" err="1"/>
              <a:t>Overdispersion</a:t>
            </a:r>
            <a:r>
              <a:rPr lang="fr-FR" sz="2400" dirty="0"/>
              <a:t> of observations</a:t>
            </a:r>
          </a:p>
        </p:txBody>
      </p:sp>
      <p:sp>
        <p:nvSpPr>
          <p:cNvPr id="3" name="Espace réservé du contenu 2"/>
          <p:cNvSpPr>
            <a:spLocks noGrp="1"/>
          </p:cNvSpPr>
          <p:nvPr>
            <p:ph idx="1"/>
          </p:nvPr>
        </p:nvSpPr>
        <p:spPr>
          <a:xfrm>
            <a:off x="0" y="615220"/>
            <a:ext cx="8999984" cy="6336704"/>
          </a:xfrm>
        </p:spPr>
        <p:txBody>
          <a:bodyPr>
            <a:normAutofit fontScale="47500" lnSpcReduction="20000"/>
          </a:bodyPr>
          <a:lstStyle/>
          <a:p>
            <a:pPr algn="just">
              <a:lnSpc>
                <a:spcPct val="140000"/>
              </a:lnSpc>
              <a:spcAft>
                <a:spcPts val="1200"/>
              </a:spcAft>
            </a:pPr>
            <a:r>
              <a:rPr lang="en-US" sz="4300" dirty="0"/>
              <a:t>Overdispersion can be detected using the two goodness-of-fit chi-squares, the deviance and the Pearson chi-square. In the Poisson model, the variance of the dependent variable should be equal to its mean. In fact, the variance is often much higher than that. Hence, we must take into account the overdispersion of observations. </a:t>
            </a:r>
          </a:p>
          <a:p>
            <a:pPr algn="just">
              <a:lnSpc>
                <a:spcPct val="140000"/>
              </a:lnSpc>
              <a:spcAft>
                <a:spcPts val="1200"/>
              </a:spcAft>
            </a:pPr>
            <a:r>
              <a:rPr lang="en-US" sz="4300" dirty="0"/>
              <a:t>Note that in our results for the number of doctor visits, the deviance is 5 times as large as the number of degrees of freedom. This large ratio of deviance to degrees of freedom does suggest an overdispersion problem with the model.</a:t>
            </a:r>
          </a:p>
          <a:p>
            <a:pPr algn="just">
              <a:lnSpc>
                <a:spcPct val="140000"/>
              </a:lnSpc>
              <a:spcAft>
                <a:spcPts val="1200"/>
              </a:spcAft>
            </a:pPr>
            <a:r>
              <a:rPr lang="en-US" sz="4300" dirty="0"/>
              <a:t>To recognize an overdispersion problem, we take the ratio of the goodness-of-fit chi-square to its degrees of freedom, and compare the result with one. When those ratios are largely superior to unity, overdispersion of observations is very likely. </a:t>
            </a:r>
          </a:p>
          <a:p>
            <a:pPr algn="just"/>
            <a:endParaRPr lang="fr-FR" sz="1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837" y="6951924"/>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5342" y="-228865"/>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237503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633555796"/>
              </p:ext>
            </p:extLst>
          </p:nvPr>
        </p:nvGraphicFramePr>
        <p:xfrm>
          <a:off x="611560" y="399046"/>
          <a:ext cx="8229600" cy="2766060"/>
        </p:xfrm>
        <a:graphic>
          <a:graphicData uri="http://schemas.openxmlformats.org/drawingml/2006/table">
            <a:tbl>
              <a:tblPr/>
              <a:tblGrid>
                <a:gridCol w="2057400">
                  <a:extLst>
                    <a:ext uri="{9D8B030D-6E8A-4147-A177-3AD203B41FA5}">
                      <a16:colId xmlns:a16="http://schemas.microsoft.com/office/drawing/2014/main" val="564737898"/>
                    </a:ext>
                  </a:extLst>
                </a:gridCol>
                <a:gridCol w="2057400">
                  <a:extLst>
                    <a:ext uri="{9D8B030D-6E8A-4147-A177-3AD203B41FA5}">
                      <a16:colId xmlns:a16="http://schemas.microsoft.com/office/drawing/2014/main" val="2515558120"/>
                    </a:ext>
                  </a:extLst>
                </a:gridCol>
                <a:gridCol w="2057400">
                  <a:extLst>
                    <a:ext uri="{9D8B030D-6E8A-4147-A177-3AD203B41FA5}">
                      <a16:colId xmlns:a16="http://schemas.microsoft.com/office/drawing/2014/main" val="2795372146"/>
                    </a:ext>
                  </a:extLst>
                </a:gridCol>
                <a:gridCol w="2057400">
                  <a:extLst>
                    <a:ext uri="{9D8B030D-6E8A-4147-A177-3AD203B41FA5}">
                      <a16:colId xmlns:a16="http://schemas.microsoft.com/office/drawing/2014/main" val="2012634689"/>
                    </a:ext>
                  </a:extLst>
                </a:gridCol>
              </a:tblGrid>
              <a:tr h="0">
                <a:tc gridSpan="4">
                  <a:txBody>
                    <a:bodyPr/>
                    <a:lstStyle/>
                    <a:p>
                      <a:pPr fontAlgn="t"/>
                      <a:r>
                        <a:rPr lang="fr-FR" b="0" i="0">
                          <a:solidFill>
                            <a:srgbClr val="000000"/>
                          </a:solidFill>
                          <a:effectLst/>
                          <a:latin typeface="Arial" panose="020B0604020202020204" pitchFamily="34" charset="0"/>
                        </a:rPr>
                        <a:t>Critères d'évaluation de l'adéquation</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72707849"/>
                  </a:ext>
                </a:extLst>
              </a:tr>
              <a:tr h="0">
                <a:tc>
                  <a:txBody>
                    <a:bodyPr/>
                    <a:lstStyle/>
                    <a:p>
                      <a:pPr fontAlgn="t"/>
                      <a:r>
                        <a:rPr lang="fr-FR" b="0" i="0">
                          <a:solidFill>
                            <a:srgbClr val="000000"/>
                          </a:solidFill>
                          <a:effectLst/>
                          <a:latin typeface="Arial" panose="020B0604020202020204" pitchFamily="34" charset="0"/>
                        </a:rPr>
                        <a:t>Critère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DDL</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Valeur</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Valeur/DDL</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92612006"/>
                  </a:ext>
                </a:extLst>
              </a:tr>
              <a:tr h="0">
                <a:tc>
                  <a:txBody>
                    <a:bodyPr/>
                    <a:lstStyle/>
                    <a:p>
                      <a:pPr fontAlgn="t"/>
                      <a:r>
                        <a:rPr lang="fr-FR" b="0" i="0">
                          <a:solidFill>
                            <a:srgbClr val="000000"/>
                          </a:solidFill>
                          <a:effectLst/>
                          <a:latin typeface="Arial" panose="020B0604020202020204" pitchFamily="34" charset="0"/>
                        </a:rPr>
                        <a:t>Ecart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18288.4460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4.9873</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31648809"/>
                  </a:ext>
                </a:extLst>
              </a:tr>
              <a:tr h="0">
                <a:tc>
                  <a:txBody>
                    <a:bodyPr/>
                    <a:lstStyle/>
                    <a:p>
                      <a:pPr fontAlgn="t"/>
                      <a:r>
                        <a:rPr lang="fr-FR" b="0" i="0">
                          <a:solidFill>
                            <a:srgbClr val="000000"/>
                          </a:solidFill>
                          <a:effectLst/>
                          <a:latin typeface="Arial" panose="020B0604020202020204" pitchFamily="34" charset="0"/>
                        </a:rPr>
                        <a:t>Déviance normalisée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18288.4460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4.9873</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03609219"/>
                  </a:ext>
                </a:extLst>
              </a:tr>
              <a:tr h="0">
                <a:tc>
                  <a:txBody>
                    <a:bodyPr/>
                    <a:lstStyle/>
                    <a:p>
                      <a:pPr fontAlgn="t"/>
                      <a:r>
                        <a:rPr lang="fr-FR" b="0" i="0">
                          <a:solidFill>
                            <a:srgbClr val="000000"/>
                          </a:solidFill>
                          <a:effectLst/>
                          <a:latin typeface="Arial" panose="020B0604020202020204" pitchFamily="34" charset="0"/>
                        </a:rPr>
                        <a:t>Khi2 de Pearson</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23232.8352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6.3357</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97820759"/>
                  </a:ext>
                </a:extLst>
              </a:tr>
              <a:tr h="0">
                <a:tc>
                  <a:txBody>
                    <a:bodyPr/>
                    <a:lstStyle/>
                    <a:p>
                      <a:pPr fontAlgn="t"/>
                      <a:r>
                        <a:rPr lang="fr-FR" b="0" i="0">
                          <a:solidFill>
                            <a:srgbClr val="000000"/>
                          </a:solidFill>
                          <a:effectLst/>
                          <a:latin typeface="Arial" panose="020B0604020202020204" pitchFamily="34" charset="0"/>
                        </a:rPr>
                        <a:t>Pearson normalisé X2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dirty="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23232.8352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dirty="0">
                          <a:solidFill>
                            <a:srgbClr val="000000"/>
                          </a:solidFill>
                          <a:effectLst/>
                          <a:latin typeface="Arial" panose="020B0604020202020204" pitchFamily="34" charset="0"/>
                        </a:rPr>
                        <a:t>6.3357</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785770867"/>
                  </a:ext>
                </a:extLst>
              </a:tr>
            </a:tbl>
          </a:graphicData>
        </a:graphic>
      </p:graphicFrame>
      <p:graphicFrame>
        <p:nvGraphicFramePr>
          <p:cNvPr id="3" name="Tableau 2"/>
          <p:cNvGraphicFramePr>
            <a:graphicFrameLocks noGrp="1"/>
          </p:cNvGraphicFramePr>
          <p:nvPr>
            <p:extLst>
              <p:ext uri="{D42A27DB-BD31-4B8C-83A1-F6EECF244321}">
                <p14:modId xmlns:p14="http://schemas.microsoft.com/office/powerpoint/2010/main" val="1292283529"/>
              </p:ext>
            </p:extLst>
          </p:nvPr>
        </p:nvGraphicFramePr>
        <p:xfrm>
          <a:off x="611560" y="438"/>
          <a:ext cx="8229600" cy="369570"/>
        </p:xfrm>
        <a:graphic>
          <a:graphicData uri="http://schemas.openxmlformats.org/drawingml/2006/table">
            <a:tbl>
              <a:tblPr/>
              <a:tblGrid>
                <a:gridCol w="2743200">
                  <a:extLst>
                    <a:ext uri="{9D8B030D-6E8A-4147-A177-3AD203B41FA5}">
                      <a16:colId xmlns:a16="http://schemas.microsoft.com/office/drawing/2014/main" val="1730461201"/>
                    </a:ext>
                  </a:extLst>
                </a:gridCol>
                <a:gridCol w="2743200">
                  <a:extLst>
                    <a:ext uri="{9D8B030D-6E8A-4147-A177-3AD203B41FA5}">
                      <a16:colId xmlns:a16="http://schemas.microsoft.com/office/drawing/2014/main" val="877011780"/>
                    </a:ext>
                  </a:extLst>
                </a:gridCol>
                <a:gridCol w="2743200">
                  <a:extLst>
                    <a:ext uri="{9D8B030D-6E8A-4147-A177-3AD203B41FA5}">
                      <a16:colId xmlns:a16="http://schemas.microsoft.com/office/drawing/2014/main" val="1177351885"/>
                    </a:ext>
                  </a:extLst>
                </a:gridCol>
              </a:tblGrid>
              <a:tr h="0">
                <a:tc>
                  <a:txBody>
                    <a:bodyPr/>
                    <a:lstStyle/>
                    <a:p>
                      <a:pPr fontAlgn="t"/>
                      <a:r>
                        <a:rPr lang="fr-FR" b="0" i="0">
                          <a:solidFill>
                            <a:srgbClr val="000000"/>
                          </a:solidFill>
                          <a:effectLst/>
                          <a:latin typeface="Arial" panose="020B0604020202020204" pitchFamily="34" charset="0"/>
                        </a:rPr>
                        <a:t>Variable dépendante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docvis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dirty="0">
                          <a:solidFill>
                            <a:srgbClr val="000000"/>
                          </a:solidFill>
                          <a:effectLst/>
                          <a:latin typeface="Arial" panose="020B0604020202020204" pitchFamily="34" charset="0"/>
                        </a:rPr>
                        <a:t># </a:t>
                      </a:r>
                      <a:r>
                        <a:rPr lang="fr-FR" b="0" i="0" dirty="0" err="1">
                          <a:solidFill>
                            <a:srgbClr val="000000"/>
                          </a:solidFill>
                          <a:effectLst/>
                          <a:latin typeface="Arial" panose="020B0604020202020204" pitchFamily="34" charset="0"/>
                        </a:rPr>
                        <a:t>doctor</a:t>
                      </a:r>
                      <a:r>
                        <a:rPr lang="fr-FR" b="0" i="0" dirty="0">
                          <a:solidFill>
                            <a:srgbClr val="000000"/>
                          </a:solidFill>
                          <a:effectLst/>
                          <a:latin typeface="Arial" panose="020B0604020202020204" pitchFamily="34" charset="0"/>
                        </a:rPr>
                        <a:t> </a:t>
                      </a:r>
                      <a:r>
                        <a:rPr lang="fr-FR" b="0" i="0" dirty="0" err="1">
                          <a:solidFill>
                            <a:srgbClr val="000000"/>
                          </a:solidFill>
                          <a:effectLst/>
                          <a:latin typeface="Arial" panose="020B0604020202020204" pitchFamily="34" charset="0"/>
                        </a:rPr>
                        <a:t>visits</a:t>
                      </a:r>
                      <a:endParaRPr lang="fr-FR" b="0"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803934306"/>
                  </a:ext>
                </a:extLst>
              </a:tr>
            </a:tbl>
          </a:graphicData>
        </a:graphic>
      </p:graphicFrame>
      <p:graphicFrame>
        <p:nvGraphicFramePr>
          <p:cNvPr id="4" name="Tableau 3"/>
          <p:cNvGraphicFramePr>
            <a:graphicFrameLocks noGrp="1"/>
          </p:cNvGraphicFramePr>
          <p:nvPr>
            <p:extLst>
              <p:ext uri="{D42A27DB-BD31-4B8C-83A1-F6EECF244321}">
                <p14:modId xmlns:p14="http://schemas.microsoft.com/office/powerpoint/2010/main" val="3304085623"/>
              </p:ext>
            </p:extLst>
          </p:nvPr>
        </p:nvGraphicFramePr>
        <p:xfrm>
          <a:off x="323527" y="3356992"/>
          <a:ext cx="8517633" cy="918210"/>
        </p:xfrm>
        <a:graphic>
          <a:graphicData uri="http://schemas.openxmlformats.org/drawingml/2006/table">
            <a:tbl>
              <a:tblPr/>
              <a:tblGrid>
                <a:gridCol w="2839211">
                  <a:extLst>
                    <a:ext uri="{9D8B030D-6E8A-4147-A177-3AD203B41FA5}">
                      <a16:colId xmlns:a16="http://schemas.microsoft.com/office/drawing/2014/main" val="4194949786"/>
                    </a:ext>
                  </a:extLst>
                </a:gridCol>
                <a:gridCol w="2839211">
                  <a:extLst>
                    <a:ext uri="{9D8B030D-6E8A-4147-A177-3AD203B41FA5}">
                      <a16:colId xmlns:a16="http://schemas.microsoft.com/office/drawing/2014/main" val="2802428175"/>
                    </a:ext>
                  </a:extLst>
                </a:gridCol>
                <a:gridCol w="2839211">
                  <a:extLst>
                    <a:ext uri="{9D8B030D-6E8A-4147-A177-3AD203B41FA5}">
                      <a16:colId xmlns:a16="http://schemas.microsoft.com/office/drawing/2014/main" val="2394087831"/>
                    </a:ext>
                  </a:extLst>
                </a:gridCol>
              </a:tblGrid>
              <a:tr h="0">
                <a:tc>
                  <a:txBody>
                    <a:bodyPr/>
                    <a:lstStyle/>
                    <a:p>
                      <a:pPr fontAlgn="t"/>
                      <a:r>
                        <a:rPr lang="fr-FR" b="0" i="0">
                          <a:solidFill>
                            <a:srgbClr val="000000"/>
                          </a:solidFill>
                          <a:effectLst/>
                          <a:latin typeface="Arial" panose="020B0604020202020204" pitchFamily="34" charset="0"/>
                        </a:rPr>
                        <a:t>Variable dépendante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nonphysician</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#Visits to health professional, but not doctor</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515298963"/>
                  </a:ext>
                </a:extLst>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660709036"/>
              </p:ext>
            </p:extLst>
          </p:nvPr>
        </p:nvGraphicFramePr>
        <p:xfrm>
          <a:off x="323527" y="4272153"/>
          <a:ext cx="8517632" cy="2396490"/>
        </p:xfrm>
        <a:graphic>
          <a:graphicData uri="http://schemas.openxmlformats.org/drawingml/2006/table">
            <a:tbl>
              <a:tblPr/>
              <a:tblGrid>
                <a:gridCol w="2129408">
                  <a:extLst>
                    <a:ext uri="{9D8B030D-6E8A-4147-A177-3AD203B41FA5}">
                      <a16:colId xmlns:a16="http://schemas.microsoft.com/office/drawing/2014/main" val="4080839879"/>
                    </a:ext>
                  </a:extLst>
                </a:gridCol>
                <a:gridCol w="2129408">
                  <a:extLst>
                    <a:ext uri="{9D8B030D-6E8A-4147-A177-3AD203B41FA5}">
                      <a16:colId xmlns:a16="http://schemas.microsoft.com/office/drawing/2014/main" val="3861805255"/>
                    </a:ext>
                  </a:extLst>
                </a:gridCol>
                <a:gridCol w="2129408">
                  <a:extLst>
                    <a:ext uri="{9D8B030D-6E8A-4147-A177-3AD203B41FA5}">
                      <a16:colId xmlns:a16="http://schemas.microsoft.com/office/drawing/2014/main" val="746021718"/>
                    </a:ext>
                  </a:extLst>
                </a:gridCol>
                <a:gridCol w="2129408">
                  <a:extLst>
                    <a:ext uri="{9D8B030D-6E8A-4147-A177-3AD203B41FA5}">
                      <a16:colId xmlns:a16="http://schemas.microsoft.com/office/drawing/2014/main" val="646933440"/>
                    </a:ext>
                  </a:extLst>
                </a:gridCol>
              </a:tblGrid>
              <a:tr h="0">
                <a:tc>
                  <a:txBody>
                    <a:bodyPr/>
                    <a:lstStyle/>
                    <a:p>
                      <a:pPr fontAlgn="t"/>
                      <a:r>
                        <a:rPr lang="fr-FR" b="0" i="0">
                          <a:solidFill>
                            <a:srgbClr val="000000"/>
                          </a:solidFill>
                          <a:effectLst/>
                          <a:latin typeface="Arial" panose="020B0604020202020204" pitchFamily="34" charset="0"/>
                        </a:rPr>
                        <a:t>Critère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DDL</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Valeur</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Valeur/DDL</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8717871"/>
                  </a:ext>
                </a:extLst>
              </a:tr>
              <a:tr h="0">
                <a:tc>
                  <a:txBody>
                    <a:bodyPr/>
                    <a:lstStyle/>
                    <a:p>
                      <a:pPr fontAlgn="t"/>
                      <a:r>
                        <a:rPr lang="fr-FR" b="0" i="0">
                          <a:solidFill>
                            <a:srgbClr val="000000"/>
                          </a:solidFill>
                          <a:effectLst/>
                          <a:latin typeface="Arial" panose="020B0604020202020204" pitchFamily="34" charset="0"/>
                        </a:rPr>
                        <a:t>Ecart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27226.7059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7.4248</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18962451"/>
                  </a:ext>
                </a:extLst>
              </a:tr>
              <a:tr h="0">
                <a:tc>
                  <a:txBody>
                    <a:bodyPr/>
                    <a:lstStyle/>
                    <a:p>
                      <a:pPr fontAlgn="t"/>
                      <a:r>
                        <a:rPr lang="fr-FR" b="0" i="0">
                          <a:solidFill>
                            <a:srgbClr val="000000"/>
                          </a:solidFill>
                          <a:effectLst/>
                          <a:latin typeface="Arial" panose="020B0604020202020204" pitchFamily="34" charset="0"/>
                        </a:rPr>
                        <a:t>Déviance normalisée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27226.7059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7.4248</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83762886"/>
                  </a:ext>
                </a:extLst>
              </a:tr>
              <a:tr h="0">
                <a:tc>
                  <a:txBody>
                    <a:bodyPr/>
                    <a:lstStyle/>
                    <a:p>
                      <a:pPr fontAlgn="t"/>
                      <a:r>
                        <a:rPr lang="fr-FR" b="0" i="0">
                          <a:solidFill>
                            <a:srgbClr val="000000"/>
                          </a:solidFill>
                          <a:effectLst/>
                          <a:latin typeface="Arial" panose="020B0604020202020204" pitchFamily="34" charset="0"/>
                        </a:rPr>
                        <a:t>Khi2 de Pearson</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79163.9009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21.5882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16996370"/>
                  </a:ext>
                </a:extLst>
              </a:tr>
              <a:tr h="0">
                <a:tc>
                  <a:txBody>
                    <a:bodyPr/>
                    <a:lstStyle/>
                    <a:p>
                      <a:pPr fontAlgn="t"/>
                      <a:r>
                        <a:rPr lang="fr-FR" b="0" i="0">
                          <a:solidFill>
                            <a:srgbClr val="000000"/>
                          </a:solidFill>
                          <a:effectLst/>
                          <a:latin typeface="Arial" panose="020B0604020202020204" pitchFamily="34" charset="0"/>
                        </a:rPr>
                        <a:t>Pearson normalisé X2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79163.9009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dirty="0">
                          <a:solidFill>
                            <a:srgbClr val="000000"/>
                          </a:solidFill>
                          <a:effectLst/>
                          <a:latin typeface="Arial" panose="020B0604020202020204" pitchFamily="34" charset="0"/>
                        </a:rPr>
                        <a:t>21.5882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226873144"/>
                  </a:ext>
                </a:extLst>
              </a:tr>
            </a:tbl>
          </a:graphicData>
        </a:graphic>
      </p:graphicFrame>
    </p:spTree>
    <p:extLst>
      <p:ext uri="{BB962C8B-B14F-4D97-AF65-F5344CB8AC3E}">
        <p14:creationId xmlns:p14="http://schemas.microsoft.com/office/powerpoint/2010/main" val="2391481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34" y="70101"/>
            <a:ext cx="8229600" cy="504056"/>
          </a:xfrm>
        </p:spPr>
        <p:txBody>
          <a:bodyPr/>
          <a:lstStyle/>
          <a:p>
            <a:pPr algn="l"/>
            <a:r>
              <a:rPr lang="fr-FR" sz="2400" dirty="0" err="1"/>
              <a:t>Overdispersion</a:t>
            </a:r>
            <a:r>
              <a:rPr lang="fr-FR" sz="2400" dirty="0"/>
              <a:t> of observations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0" y="772742"/>
                <a:ext cx="8999984" cy="6336704"/>
              </a:xfrm>
            </p:spPr>
            <p:txBody>
              <a:bodyPr>
                <a:normAutofit/>
              </a:bodyPr>
              <a:lstStyle/>
              <a:p>
                <a:pPr algn="just">
                  <a:lnSpc>
                    <a:spcPct val="120000"/>
                  </a:lnSpc>
                  <a:spcAft>
                    <a:spcPts val="600"/>
                  </a:spcAft>
                </a:pPr>
                <a:r>
                  <a:rPr lang="en-US" sz="2000" dirty="0"/>
                  <a:t>It’s not always appropriate to calculate a p-value for this statistic because the predicted values of </a:t>
                </a:r>
                <a14:m>
                  <m:oMath xmlns:m="http://schemas.openxmlformats.org/officeDocument/2006/math">
                    <m:r>
                      <a:rPr lang="fr-FR" sz="2000" b="0" i="1" smtClean="0">
                        <a:latin typeface="Cambria Math"/>
                      </a:rPr>
                      <m:t>𝑌</m:t>
                    </m:r>
                  </m:oMath>
                </a14:m>
                <a:r>
                  <a:rPr lang="en-US" sz="2000" dirty="0"/>
                  <a:t> is quite small for many of the elderly people. </a:t>
                </a:r>
              </a:p>
              <a:p>
                <a:pPr algn="just">
                  <a:lnSpc>
                    <a:spcPct val="120000"/>
                  </a:lnSpc>
                  <a:spcAft>
                    <a:spcPts val="600"/>
                  </a:spcAft>
                </a:pPr>
                <a:r>
                  <a:rPr lang="en-US" sz="2000" dirty="0"/>
                  <a:t>In such a case, when predicted values are small, the deviance is not well approximated by a chi-square distribution. </a:t>
                </a:r>
              </a:p>
              <a:p>
                <a:pPr algn="just">
                  <a:lnSpc>
                    <a:spcPct val="120000"/>
                  </a:lnSpc>
                  <a:spcAft>
                    <a:spcPts val="600"/>
                  </a:spcAft>
                </a:pPr>
                <a:r>
                  <a:rPr lang="en-US" sz="2000" dirty="0"/>
                  <a:t>Large overdispersion leads to grossly deflated standard errors and grossly inflated t-statistics in the usual ML output, and hence it is important to correct for that problem if you want to use statistical tests for the significance of the estimated coefficients. </a:t>
                </a:r>
              </a:p>
              <a:p>
                <a:pPr algn="just">
                  <a:lnSpc>
                    <a:spcPct val="120000"/>
                  </a:lnSpc>
                  <a:spcAft>
                    <a:spcPts val="600"/>
                  </a:spcAft>
                </a:pPr>
                <a:r>
                  <a:rPr lang="en-US" sz="2000" dirty="0"/>
                  <a:t>Hence, in our results, we can believe in the value of these coefficients but we have seen that their t statistics are very high. </a:t>
                </a:r>
              </a:p>
              <a:p>
                <a:pPr algn="just">
                  <a:lnSpc>
                    <a:spcPct val="120000"/>
                  </a:lnSpc>
                </a:pPr>
                <a:endParaRPr lang="en-US" sz="2000" dirty="0"/>
              </a:p>
              <a:p>
                <a:pPr algn="just"/>
                <a:endParaRPr lang="en-US" sz="2000" dirty="0"/>
              </a:p>
              <a:p>
                <a:pPr algn="just"/>
                <a:endParaRPr lang="fr-FR" sz="20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0" y="772742"/>
                <a:ext cx="8999984" cy="6336704"/>
              </a:xfrm>
              <a:blipFill>
                <a:blip r:embed="rId2"/>
                <a:stretch>
                  <a:fillRect l="-610" t="-192" r="-678"/>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837" y="6951924"/>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32848" y="0"/>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359790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9545"/>
            <a:ext cx="8229600" cy="504056"/>
          </a:xfrm>
        </p:spPr>
        <p:txBody>
          <a:bodyPr/>
          <a:lstStyle/>
          <a:p>
            <a:pPr algn="l"/>
            <a:r>
              <a:rPr lang="fr-FR" sz="2400" dirty="0" err="1"/>
              <a:t>Overdispersion</a:t>
            </a:r>
            <a:r>
              <a:rPr lang="fr-FR" sz="2400" dirty="0"/>
              <a:t> of observations (II)</a:t>
            </a:r>
          </a:p>
        </p:txBody>
      </p:sp>
      <p:sp>
        <p:nvSpPr>
          <p:cNvPr id="3" name="Espace réservé du contenu 2"/>
          <p:cNvSpPr>
            <a:spLocks noGrp="1"/>
          </p:cNvSpPr>
          <p:nvPr>
            <p:ph idx="1"/>
          </p:nvPr>
        </p:nvSpPr>
        <p:spPr>
          <a:xfrm>
            <a:off x="178655" y="692696"/>
            <a:ext cx="8820472" cy="6768752"/>
          </a:xfrm>
        </p:spPr>
        <p:txBody>
          <a:bodyPr>
            <a:normAutofit/>
          </a:bodyPr>
          <a:lstStyle/>
          <a:p>
            <a:pPr algn="just">
              <a:lnSpc>
                <a:spcPct val="120000"/>
              </a:lnSpc>
              <a:spcAft>
                <a:spcPts val="1200"/>
              </a:spcAft>
            </a:pPr>
            <a:r>
              <a:rPr lang="en-US" sz="2000" dirty="0"/>
              <a:t>What can we do about the problem of overdispersion? </a:t>
            </a:r>
          </a:p>
          <a:p>
            <a:pPr algn="just">
              <a:lnSpc>
                <a:spcPct val="120000"/>
              </a:lnSpc>
              <a:spcAft>
                <a:spcPts val="1200"/>
              </a:spcAft>
            </a:pPr>
            <a:r>
              <a:rPr lang="en-US" sz="2000" dirty="0"/>
              <a:t>First, we have to remember  that provided the conditional mean is correctly specified, the Poisson MLE is still consistent.</a:t>
            </a:r>
          </a:p>
          <a:p>
            <a:pPr algn="just">
              <a:lnSpc>
                <a:spcPct val="120000"/>
              </a:lnSpc>
              <a:spcAft>
                <a:spcPts val="1200"/>
              </a:spcAft>
            </a:pPr>
            <a:r>
              <a:rPr lang="en-US" sz="2000" dirty="0"/>
              <a:t>Hence, in a first step, it’s a simple matter to correct the standard errors and chi-squares. </a:t>
            </a:r>
          </a:p>
          <a:p>
            <a:pPr algn="just">
              <a:lnSpc>
                <a:spcPct val="120000"/>
              </a:lnSpc>
              <a:spcAft>
                <a:spcPts val="1200"/>
              </a:spcAft>
            </a:pPr>
            <a:r>
              <a:rPr lang="en-US" sz="2000" dirty="0"/>
              <a:t>It is then necessary to determine a dispersion parameter and increase the variance-covariance matrix of estimated parameters with the value of this parameter. </a:t>
            </a:r>
          </a:p>
          <a:p>
            <a:pPr algn="just">
              <a:lnSpc>
                <a:spcPct val="120000"/>
              </a:lnSpc>
              <a:spcAft>
                <a:spcPts val="1200"/>
              </a:spcAft>
            </a:pPr>
            <a:endParaRPr lang="en-US" sz="2000" dirty="0"/>
          </a:p>
          <a:p>
            <a:pPr algn="just">
              <a:spcAft>
                <a:spcPts val="1200"/>
              </a:spcAft>
            </a:pPr>
            <a:endParaRPr lang="fr-FR" sz="1800" dirty="0"/>
          </a:p>
          <a:p>
            <a:pPr algn="just"/>
            <a:endParaRPr lang="fr-FR" sz="1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3160" y="6885384"/>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3785" y="116631"/>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173235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81751"/>
            <a:ext cx="8229600" cy="504056"/>
          </a:xfrm>
        </p:spPr>
        <p:txBody>
          <a:bodyPr/>
          <a:lstStyle/>
          <a:p>
            <a:pPr algn="l"/>
            <a:r>
              <a:rPr lang="fr-FR" sz="2400" dirty="0" err="1"/>
              <a:t>Overdispersion</a:t>
            </a:r>
            <a:r>
              <a:rPr lang="fr-FR" sz="2400" dirty="0"/>
              <a:t> of observations (III)</a:t>
            </a:r>
          </a:p>
        </p:txBody>
      </p:sp>
      <p:sp>
        <p:nvSpPr>
          <p:cNvPr id="3" name="Espace réservé du contenu 2"/>
          <p:cNvSpPr>
            <a:spLocks noGrp="1"/>
          </p:cNvSpPr>
          <p:nvPr>
            <p:ph idx="1"/>
          </p:nvPr>
        </p:nvSpPr>
        <p:spPr>
          <a:xfrm>
            <a:off x="178655" y="692696"/>
            <a:ext cx="8820472" cy="6768752"/>
          </a:xfrm>
        </p:spPr>
        <p:txBody>
          <a:bodyPr>
            <a:normAutofit/>
          </a:bodyPr>
          <a:lstStyle/>
          <a:p>
            <a:pPr algn="just"/>
            <a:r>
              <a:rPr lang="en-US" sz="2000" dirty="0"/>
              <a:t>The ratio of the goodness-of-fit chi-square to its degrees of freedom is estimated using the deviance or the Pearson chi-square. These dispersion parameters are fairly close, but the theory of MLE suggests the use of the Pearson chi-square.</a:t>
            </a:r>
          </a:p>
          <a:p>
            <a:pPr algn="just"/>
            <a:endParaRPr lang="en-US" sz="2000" dirty="0"/>
          </a:p>
          <a:p>
            <a:pPr algn="just"/>
            <a:r>
              <a:rPr lang="en-US" sz="2000" dirty="0"/>
              <a:t>Method: take the ratio of the goodness-of-fit chi-square to its degrees of freedom, and call the result C. Then, divide the chi-square statistic for each coefficient by C. Finally, multiply the standard error of each coefficient by the square root of C.</a:t>
            </a:r>
          </a:p>
          <a:p>
            <a:pPr algn="just"/>
            <a:endParaRPr lang="en-US" sz="2000" dirty="0"/>
          </a:p>
          <a:p>
            <a:pPr algn="just"/>
            <a:r>
              <a:rPr lang="en-US" sz="2000" dirty="0"/>
              <a:t>In </a:t>
            </a:r>
            <a:r>
              <a:rPr lang="en-US" sz="2000" dirty="0" err="1"/>
              <a:t>Sas</a:t>
            </a:r>
            <a:r>
              <a:rPr lang="en-US" sz="2000" dirty="0"/>
              <a:t>, the corrections just described can be automatically invoked by putting either SCALE=P (for Pearson) or SCALE=D (for deviance) as options in the MODEL statement of the proc GENMOD. </a:t>
            </a:r>
          </a:p>
          <a:p>
            <a:pPr algn="just"/>
            <a:endParaRPr lang="en-US" sz="2000" dirty="0"/>
          </a:p>
          <a:p>
            <a:pPr algn="just"/>
            <a:r>
              <a:rPr lang="en-US" sz="2000" dirty="0"/>
              <a:t>The only variable losing significance at 5% level is the individual gender, that does not explain the number of visits to any type of health practitioner.</a:t>
            </a:r>
          </a:p>
          <a:p>
            <a:pPr algn="just"/>
            <a:endParaRPr lang="fr-FR" sz="1800" dirty="0"/>
          </a:p>
          <a:p>
            <a:pPr algn="just"/>
            <a:endParaRPr lang="fr-FR" sz="1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3160" y="6885384"/>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4408" y="11750"/>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8609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4198894146"/>
              </p:ext>
            </p:extLst>
          </p:nvPr>
        </p:nvGraphicFramePr>
        <p:xfrm>
          <a:off x="395536" y="332656"/>
          <a:ext cx="8229600" cy="2396490"/>
        </p:xfrm>
        <a:graphic>
          <a:graphicData uri="http://schemas.openxmlformats.org/drawingml/2006/table">
            <a:tbl>
              <a:tblPr/>
              <a:tblGrid>
                <a:gridCol w="2057400">
                  <a:extLst>
                    <a:ext uri="{9D8B030D-6E8A-4147-A177-3AD203B41FA5}">
                      <a16:colId xmlns:a16="http://schemas.microsoft.com/office/drawing/2014/main" val="3994243808"/>
                    </a:ext>
                  </a:extLst>
                </a:gridCol>
                <a:gridCol w="2057400">
                  <a:extLst>
                    <a:ext uri="{9D8B030D-6E8A-4147-A177-3AD203B41FA5}">
                      <a16:colId xmlns:a16="http://schemas.microsoft.com/office/drawing/2014/main" val="4290925540"/>
                    </a:ext>
                  </a:extLst>
                </a:gridCol>
                <a:gridCol w="2057400">
                  <a:extLst>
                    <a:ext uri="{9D8B030D-6E8A-4147-A177-3AD203B41FA5}">
                      <a16:colId xmlns:a16="http://schemas.microsoft.com/office/drawing/2014/main" val="769171873"/>
                    </a:ext>
                  </a:extLst>
                </a:gridCol>
                <a:gridCol w="2057400">
                  <a:extLst>
                    <a:ext uri="{9D8B030D-6E8A-4147-A177-3AD203B41FA5}">
                      <a16:colId xmlns:a16="http://schemas.microsoft.com/office/drawing/2014/main" val="184025220"/>
                    </a:ext>
                  </a:extLst>
                </a:gridCol>
              </a:tblGrid>
              <a:tr h="0">
                <a:tc>
                  <a:txBody>
                    <a:bodyPr/>
                    <a:lstStyle/>
                    <a:p>
                      <a:pPr fontAlgn="t"/>
                      <a:r>
                        <a:rPr lang="fr-FR" b="0" i="0">
                          <a:solidFill>
                            <a:srgbClr val="000000"/>
                          </a:solidFill>
                          <a:effectLst/>
                          <a:latin typeface="Arial" panose="020B0604020202020204" pitchFamily="34" charset="0"/>
                        </a:rPr>
                        <a:t>Critère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DDL</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Valeur</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Valeur/DDL</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6056296"/>
                  </a:ext>
                </a:extLst>
              </a:tr>
              <a:tr h="0">
                <a:tc>
                  <a:txBody>
                    <a:bodyPr/>
                    <a:lstStyle/>
                    <a:p>
                      <a:pPr fontAlgn="t"/>
                      <a:r>
                        <a:rPr lang="fr-FR" b="0" i="0">
                          <a:solidFill>
                            <a:srgbClr val="000000"/>
                          </a:solidFill>
                          <a:effectLst/>
                          <a:latin typeface="Arial" panose="020B0604020202020204" pitchFamily="34" charset="0"/>
                        </a:rPr>
                        <a:t>Ecart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18288.4460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4.9873</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76560759"/>
                  </a:ext>
                </a:extLst>
              </a:tr>
              <a:tr h="0">
                <a:tc>
                  <a:txBody>
                    <a:bodyPr/>
                    <a:lstStyle/>
                    <a:p>
                      <a:pPr fontAlgn="t"/>
                      <a:r>
                        <a:rPr lang="fr-FR" b="0" i="0">
                          <a:solidFill>
                            <a:srgbClr val="000000"/>
                          </a:solidFill>
                          <a:effectLst/>
                          <a:latin typeface="Arial" panose="020B0604020202020204" pitchFamily="34" charset="0"/>
                        </a:rPr>
                        <a:t>Déviance normalisée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3667.0000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1.0000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98099619"/>
                  </a:ext>
                </a:extLst>
              </a:tr>
              <a:tr h="0">
                <a:tc>
                  <a:txBody>
                    <a:bodyPr/>
                    <a:lstStyle/>
                    <a:p>
                      <a:pPr fontAlgn="t"/>
                      <a:r>
                        <a:rPr lang="fr-FR" b="0" i="0">
                          <a:solidFill>
                            <a:srgbClr val="000000"/>
                          </a:solidFill>
                          <a:effectLst/>
                          <a:latin typeface="Arial" panose="020B0604020202020204" pitchFamily="34" charset="0"/>
                        </a:rPr>
                        <a:t>Khi2 de Pearson</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23232.8352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6.3357</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5890860"/>
                  </a:ext>
                </a:extLst>
              </a:tr>
              <a:tr h="0">
                <a:tc>
                  <a:txBody>
                    <a:bodyPr/>
                    <a:lstStyle/>
                    <a:p>
                      <a:pPr fontAlgn="t"/>
                      <a:r>
                        <a:rPr lang="fr-FR" b="0" i="0">
                          <a:solidFill>
                            <a:srgbClr val="000000"/>
                          </a:solidFill>
                          <a:effectLst/>
                          <a:latin typeface="Arial" panose="020B0604020202020204" pitchFamily="34" charset="0"/>
                        </a:rPr>
                        <a:t>Pearson normalisé X2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4658.3951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dirty="0">
                          <a:solidFill>
                            <a:srgbClr val="000000"/>
                          </a:solidFill>
                          <a:effectLst/>
                          <a:latin typeface="Arial" panose="020B0604020202020204" pitchFamily="34" charset="0"/>
                        </a:rPr>
                        <a:t>1.2704</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566096744"/>
                  </a:ext>
                </a:extLst>
              </a:tr>
            </a:tbl>
          </a:graphicData>
        </a:graphic>
      </p:graphicFrame>
      <p:graphicFrame>
        <p:nvGraphicFramePr>
          <p:cNvPr id="3" name="Tableau 2"/>
          <p:cNvGraphicFramePr>
            <a:graphicFrameLocks noGrp="1"/>
          </p:cNvGraphicFramePr>
          <p:nvPr>
            <p:extLst>
              <p:ext uri="{D42A27DB-BD31-4B8C-83A1-F6EECF244321}">
                <p14:modId xmlns:p14="http://schemas.microsoft.com/office/powerpoint/2010/main" val="2868960683"/>
              </p:ext>
            </p:extLst>
          </p:nvPr>
        </p:nvGraphicFramePr>
        <p:xfrm>
          <a:off x="395536" y="3429000"/>
          <a:ext cx="8229600" cy="2396490"/>
        </p:xfrm>
        <a:graphic>
          <a:graphicData uri="http://schemas.openxmlformats.org/drawingml/2006/table">
            <a:tbl>
              <a:tblPr/>
              <a:tblGrid>
                <a:gridCol w="2057400">
                  <a:extLst>
                    <a:ext uri="{9D8B030D-6E8A-4147-A177-3AD203B41FA5}">
                      <a16:colId xmlns:a16="http://schemas.microsoft.com/office/drawing/2014/main" val="89631747"/>
                    </a:ext>
                  </a:extLst>
                </a:gridCol>
                <a:gridCol w="2057400">
                  <a:extLst>
                    <a:ext uri="{9D8B030D-6E8A-4147-A177-3AD203B41FA5}">
                      <a16:colId xmlns:a16="http://schemas.microsoft.com/office/drawing/2014/main" val="523839769"/>
                    </a:ext>
                  </a:extLst>
                </a:gridCol>
                <a:gridCol w="2057400">
                  <a:extLst>
                    <a:ext uri="{9D8B030D-6E8A-4147-A177-3AD203B41FA5}">
                      <a16:colId xmlns:a16="http://schemas.microsoft.com/office/drawing/2014/main" val="3348757301"/>
                    </a:ext>
                  </a:extLst>
                </a:gridCol>
                <a:gridCol w="2057400">
                  <a:extLst>
                    <a:ext uri="{9D8B030D-6E8A-4147-A177-3AD203B41FA5}">
                      <a16:colId xmlns:a16="http://schemas.microsoft.com/office/drawing/2014/main" val="1625750692"/>
                    </a:ext>
                  </a:extLst>
                </a:gridCol>
              </a:tblGrid>
              <a:tr h="0">
                <a:tc>
                  <a:txBody>
                    <a:bodyPr/>
                    <a:lstStyle/>
                    <a:p>
                      <a:pPr fontAlgn="t"/>
                      <a:r>
                        <a:rPr lang="fr-FR" b="0" i="0">
                          <a:solidFill>
                            <a:srgbClr val="000000"/>
                          </a:solidFill>
                          <a:effectLst/>
                          <a:latin typeface="Arial" panose="020B0604020202020204" pitchFamily="34" charset="0"/>
                        </a:rPr>
                        <a:t>Critère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DDL</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Valeur</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Valeur/DDL</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734071143"/>
                  </a:ext>
                </a:extLst>
              </a:tr>
              <a:tr h="0">
                <a:tc>
                  <a:txBody>
                    <a:bodyPr/>
                    <a:lstStyle/>
                    <a:p>
                      <a:pPr fontAlgn="t"/>
                      <a:r>
                        <a:rPr lang="fr-FR" b="0" i="0">
                          <a:solidFill>
                            <a:srgbClr val="000000"/>
                          </a:solidFill>
                          <a:effectLst/>
                          <a:latin typeface="Arial" panose="020B0604020202020204" pitchFamily="34" charset="0"/>
                        </a:rPr>
                        <a:t>Ecart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27226.7059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7.4248</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17178508"/>
                  </a:ext>
                </a:extLst>
              </a:tr>
              <a:tr h="0">
                <a:tc>
                  <a:txBody>
                    <a:bodyPr/>
                    <a:lstStyle/>
                    <a:p>
                      <a:pPr fontAlgn="t"/>
                      <a:r>
                        <a:rPr lang="fr-FR" b="0" i="0">
                          <a:solidFill>
                            <a:srgbClr val="000000"/>
                          </a:solidFill>
                          <a:effectLst/>
                          <a:latin typeface="Arial" panose="020B0604020202020204" pitchFamily="34" charset="0"/>
                        </a:rPr>
                        <a:t>Déviance normalisée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3667.0000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1.0000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957523476"/>
                  </a:ext>
                </a:extLst>
              </a:tr>
              <a:tr h="0">
                <a:tc>
                  <a:txBody>
                    <a:bodyPr/>
                    <a:lstStyle/>
                    <a:p>
                      <a:pPr fontAlgn="t"/>
                      <a:r>
                        <a:rPr lang="fr-FR" b="0" i="0">
                          <a:solidFill>
                            <a:srgbClr val="000000"/>
                          </a:solidFill>
                          <a:effectLst/>
                          <a:latin typeface="Arial" panose="020B0604020202020204" pitchFamily="34" charset="0"/>
                        </a:rPr>
                        <a:t>Khi2 de Pearson</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79163.9009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21.5882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47773952"/>
                  </a:ext>
                </a:extLst>
              </a:tr>
              <a:tr h="0">
                <a:tc>
                  <a:txBody>
                    <a:bodyPr/>
                    <a:lstStyle/>
                    <a:p>
                      <a:pPr fontAlgn="t"/>
                      <a:r>
                        <a:rPr lang="fr-FR" b="0" i="0">
                          <a:solidFill>
                            <a:srgbClr val="000000"/>
                          </a:solidFill>
                          <a:effectLst/>
                          <a:latin typeface="Arial" panose="020B0604020202020204" pitchFamily="34" charset="0"/>
                        </a:rPr>
                        <a:t>Pearson normalisé X2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10662.1060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dirty="0">
                          <a:solidFill>
                            <a:srgbClr val="000000"/>
                          </a:solidFill>
                          <a:effectLst/>
                          <a:latin typeface="Arial" panose="020B0604020202020204" pitchFamily="34" charset="0"/>
                        </a:rPr>
                        <a:t>2.9076</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839939211"/>
                  </a:ext>
                </a:extLst>
              </a:tr>
            </a:tbl>
          </a:graphicData>
        </a:graphic>
      </p:graphicFrame>
    </p:spTree>
    <p:extLst>
      <p:ext uri="{BB962C8B-B14F-4D97-AF65-F5344CB8AC3E}">
        <p14:creationId xmlns:p14="http://schemas.microsoft.com/office/powerpoint/2010/main" val="3907346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2074434973"/>
              </p:ext>
            </p:extLst>
          </p:nvPr>
        </p:nvGraphicFramePr>
        <p:xfrm>
          <a:off x="179511" y="260651"/>
          <a:ext cx="8784976" cy="6408713"/>
        </p:xfrm>
        <a:graphic>
          <a:graphicData uri="http://schemas.openxmlformats.org/drawingml/2006/table">
            <a:tbl>
              <a:tblPr/>
              <a:tblGrid>
                <a:gridCol w="929368">
                  <a:extLst>
                    <a:ext uri="{9D8B030D-6E8A-4147-A177-3AD203B41FA5}">
                      <a16:colId xmlns:a16="http://schemas.microsoft.com/office/drawing/2014/main" val="3797059310"/>
                    </a:ext>
                  </a:extLst>
                </a:gridCol>
                <a:gridCol w="929368">
                  <a:extLst>
                    <a:ext uri="{9D8B030D-6E8A-4147-A177-3AD203B41FA5}">
                      <a16:colId xmlns:a16="http://schemas.microsoft.com/office/drawing/2014/main" val="2265052937"/>
                    </a:ext>
                  </a:extLst>
                </a:gridCol>
                <a:gridCol w="929368">
                  <a:extLst>
                    <a:ext uri="{9D8B030D-6E8A-4147-A177-3AD203B41FA5}">
                      <a16:colId xmlns:a16="http://schemas.microsoft.com/office/drawing/2014/main" val="540343987"/>
                    </a:ext>
                  </a:extLst>
                </a:gridCol>
                <a:gridCol w="929368">
                  <a:extLst>
                    <a:ext uri="{9D8B030D-6E8A-4147-A177-3AD203B41FA5}">
                      <a16:colId xmlns:a16="http://schemas.microsoft.com/office/drawing/2014/main" val="3351732743"/>
                    </a:ext>
                  </a:extLst>
                </a:gridCol>
                <a:gridCol w="929368">
                  <a:extLst>
                    <a:ext uri="{9D8B030D-6E8A-4147-A177-3AD203B41FA5}">
                      <a16:colId xmlns:a16="http://schemas.microsoft.com/office/drawing/2014/main" val="501133368"/>
                    </a:ext>
                  </a:extLst>
                </a:gridCol>
                <a:gridCol w="929368">
                  <a:extLst>
                    <a:ext uri="{9D8B030D-6E8A-4147-A177-3AD203B41FA5}">
                      <a16:colId xmlns:a16="http://schemas.microsoft.com/office/drawing/2014/main" val="3495857510"/>
                    </a:ext>
                  </a:extLst>
                </a:gridCol>
                <a:gridCol w="1604384">
                  <a:extLst>
                    <a:ext uri="{9D8B030D-6E8A-4147-A177-3AD203B41FA5}">
                      <a16:colId xmlns:a16="http://schemas.microsoft.com/office/drawing/2014/main" val="3248412987"/>
                    </a:ext>
                  </a:extLst>
                </a:gridCol>
                <a:gridCol w="1604384">
                  <a:extLst>
                    <a:ext uri="{9D8B030D-6E8A-4147-A177-3AD203B41FA5}">
                      <a16:colId xmlns:a16="http://schemas.microsoft.com/office/drawing/2014/main" val="1481180215"/>
                    </a:ext>
                  </a:extLst>
                </a:gridCol>
              </a:tblGrid>
              <a:tr h="383495">
                <a:tc gridSpan="8">
                  <a:txBody>
                    <a:bodyPr/>
                    <a:lstStyle/>
                    <a:p>
                      <a:pPr fontAlgn="t"/>
                      <a:r>
                        <a:rPr lang="fr-FR" sz="1300" b="0" i="0">
                          <a:solidFill>
                            <a:srgbClr val="000000"/>
                          </a:solidFill>
                          <a:effectLst/>
                          <a:latin typeface="Arial" panose="020B0604020202020204" pitchFamily="34" charset="0"/>
                        </a:rPr>
                        <a:t>Analyse des paramètres estimés du maximum de vraisemblance</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240984379"/>
                  </a:ext>
                </a:extLst>
              </a:tr>
              <a:tr h="952806">
                <a:tc>
                  <a:txBody>
                    <a:bodyPr/>
                    <a:lstStyle/>
                    <a:p>
                      <a:pPr fontAlgn="t"/>
                      <a:r>
                        <a:rPr lang="fr-FR" sz="1300" b="0" i="0">
                          <a:solidFill>
                            <a:srgbClr val="000000"/>
                          </a:solidFill>
                          <a:effectLst/>
                          <a:latin typeface="Arial" panose="020B0604020202020204" pitchFamily="34" charset="0"/>
                        </a:rPr>
                        <a:t>Paramètre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DDL</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Estimation</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Erreur</a:t>
                      </a:r>
                      <a:br>
                        <a:rPr lang="fr-FR" sz="1300" b="0" i="0">
                          <a:solidFill>
                            <a:srgbClr val="000000"/>
                          </a:solidFill>
                          <a:effectLst/>
                          <a:latin typeface="Arial" panose="020B0604020202020204" pitchFamily="34" charset="0"/>
                        </a:rPr>
                      </a:br>
                      <a:r>
                        <a:rPr lang="fr-FR" sz="1300" b="0" i="0">
                          <a:solidFill>
                            <a:srgbClr val="000000"/>
                          </a:solidFill>
                          <a:effectLst/>
                          <a:latin typeface="Arial" panose="020B0604020202020204" pitchFamily="34" charset="0"/>
                        </a:rPr>
                        <a:t>type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gridSpan="2">
                  <a:txBody>
                    <a:bodyPr/>
                    <a:lstStyle/>
                    <a:p>
                      <a:pPr fontAlgn="t"/>
                      <a:r>
                        <a:rPr lang="fr-FR" sz="1300" b="0" i="0">
                          <a:solidFill>
                            <a:srgbClr val="000000"/>
                          </a:solidFill>
                          <a:effectLst/>
                          <a:latin typeface="Arial" panose="020B0604020202020204" pitchFamily="34" charset="0"/>
                        </a:rPr>
                        <a:t>Intervalle de confiance</a:t>
                      </a:r>
                      <a:br>
                        <a:rPr lang="fr-FR" sz="1300" b="0" i="0">
                          <a:solidFill>
                            <a:srgbClr val="000000"/>
                          </a:solidFill>
                          <a:effectLst/>
                          <a:latin typeface="Arial" panose="020B0604020202020204" pitchFamily="34" charset="0"/>
                        </a:rPr>
                      </a:br>
                      <a:r>
                        <a:rPr lang="fr-FR" sz="1300" b="0" i="0">
                          <a:solidFill>
                            <a:srgbClr val="000000"/>
                          </a:solidFill>
                          <a:effectLst/>
                          <a:latin typeface="Arial" panose="020B0604020202020204" pitchFamily="34" charset="0"/>
                        </a:rPr>
                        <a:t>de Wald à95%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a:txBody>
                    <a:bodyPr/>
                    <a:lstStyle/>
                    <a:p>
                      <a:pPr fontAlgn="t"/>
                      <a:r>
                        <a:rPr lang="fr-FR" sz="1300" b="0" i="0">
                          <a:solidFill>
                            <a:srgbClr val="000000"/>
                          </a:solidFill>
                          <a:effectLst/>
                          <a:latin typeface="Arial" panose="020B0604020202020204" pitchFamily="34" charset="0"/>
                        </a:rPr>
                        <a:t>Khi-2 de Wald</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Pr &gt; khi-2</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0262019"/>
                  </a:ext>
                </a:extLst>
              </a:tr>
              <a:tr h="952806">
                <a:tc>
                  <a:txBody>
                    <a:bodyPr/>
                    <a:lstStyle/>
                    <a:p>
                      <a:pPr fontAlgn="t"/>
                      <a:r>
                        <a:rPr lang="fr-FR" sz="1300" b="0" i="0">
                          <a:solidFill>
                            <a:srgbClr val="000000"/>
                          </a:solidFill>
                          <a:effectLst/>
                          <a:latin typeface="Arial" panose="020B0604020202020204" pitchFamily="34" charset="0"/>
                        </a:rPr>
                        <a:t>Intercept</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-10.1210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2.1705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-14.3752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-5.8668</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21.74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61034534"/>
                  </a:ext>
                </a:extLst>
              </a:tr>
              <a:tr h="383495">
                <a:tc>
                  <a:txBody>
                    <a:bodyPr/>
                    <a:lstStyle/>
                    <a:p>
                      <a:pPr fontAlgn="t"/>
                      <a:r>
                        <a:rPr lang="fr-FR" sz="1300" b="0" i="0">
                          <a:solidFill>
                            <a:srgbClr val="000000"/>
                          </a:solidFill>
                          <a:effectLst/>
                          <a:latin typeface="Arial" panose="020B0604020202020204" pitchFamily="34" charset="0"/>
                        </a:rPr>
                        <a:t>private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0.1222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0.0322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0.0590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0.1854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14.35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0.0002</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34511218"/>
                  </a:ext>
                </a:extLst>
              </a:tr>
              <a:tr h="668151">
                <a:tc>
                  <a:txBody>
                    <a:bodyPr/>
                    <a:lstStyle/>
                    <a:p>
                      <a:pPr fontAlgn="t"/>
                      <a:r>
                        <a:rPr lang="fr-FR" sz="1300" b="0" i="0">
                          <a:solidFill>
                            <a:srgbClr val="000000"/>
                          </a:solidFill>
                          <a:effectLst/>
                          <a:latin typeface="Arial" panose="020B0604020202020204" pitchFamily="34" charset="0"/>
                        </a:rPr>
                        <a:t>medicaid</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0.1372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0.0432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0.0525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0.2218</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10.09</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0.0015</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699601954"/>
                  </a:ext>
                </a:extLst>
              </a:tr>
              <a:tr h="383495">
                <a:tc>
                  <a:txBody>
                    <a:bodyPr/>
                    <a:lstStyle/>
                    <a:p>
                      <a:pPr fontAlgn="t"/>
                      <a:r>
                        <a:rPr lang="fr-FR" sz="1300" b="0" i="0">
                          <a:solidFill>
                            <a:srgbClr val="000000"/>
                          </a:solidFill>
                          <a:effectLst/>
                          <a:latin typeface="Arial" panose="020B0604020202020204" pitchFamily="34" charset="0"/>
                        </a:rPr>
                        <a:t>age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0.2962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0.0580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0.1825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0.4098</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26.11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18731117"/>
                  </a:ext>
                </a:extLst>
              </a:tr>
              <a:tr h="383495">
                <a:tc>
                  <a:txBody>
                    <a:bodyPr/>
                    <a:lstStyle/>
                    <a:p>
                      <a:pPr fontAlgn="t"/>
                      <a:r>
                        <a:rPr lang="fr-FR" sz="1300" b="0" i="0">
                          <a:solidFill>
                            <a:srgbClr val="000000"/>
                          </a:solidFill>
                          <a:effectLst/>
                          <a:latin typeface="Arial" panose="020B0604020202020204" pitchFamily="34" charset="0"/>
                        </a:rPr>
                        <a:t>age2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-0.0020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0.0004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-0.0027</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-0.0012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25.73</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92963267"/>
                  </a:ext>
                </a:extLst>
              </a:tr>
              <a:tr h="383495">
                <a:tc>
                  <a:txBody>
                    <a:bodyPr/>
                    <a:lstStyle/>
                    <a:p>
                      <a:pPr fontAlgn="t"/>
                      <a:r>
                        <a:rPr lang="fr-FR" sz="1300" b="0" i="0">
                          <a:solidFill>
                            <a:srgbClr val="000000"/>
                          </a:solidFill>
                          <a:effectLst/>
                          <a:latin typeface="Arial" panose="020B0604020202020204" pitchFamily="34" charset="0"/>
                        </a:rPr>
                        <a:t>educyr</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0.0249</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0.0043</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0.0164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0.0334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33.00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50526946"/>
                  </a:ext>
                </a:extLst>
              </a:tr>
              <a:tr h="383495">
                <a:tc>
                  <a:txBody>
                    <a:bodyPr/>
                    <a:lstStyle/>
                    <a:p>
                      <a:pPr fontAlgn="t"/>
                      <a:r>
                        <a:rPr lang="fr-FR" sz="1300" b="0" i="0">
                          <a:solidFill>
                            <a:srgbClr val="000000"/>
                          </a:solidFill>
                          <a:effectLst/>
                          <a:latin typeface="Arial" panose="020B0604020202020204" pitchFamily="34" charset="0"/>
                        </a:rPr>
                        <a:t>female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-0.0484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0.0293</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-0.1059</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0.0091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2.72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0.0991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57089948"/>
                  </a:ext>
                </a:extLst>
              </a:tr>
              <a:tr h="383495">
                <a:tc>
                  <a:txBody>
                    <a:bodyPr/>
                    <a:lstStyle/>
                    <a:p>
                      <a:pPr fontAlgn="t"/>
                      <a:r>
                        <a:rPr lang="fr-FR" sz="1300" b="0" i="0">
                          <a:solidFill>
                            <a:srgbClr val="000000"/>
                          </a:solidFill>
                          <a:effectLst/>
                          <a:latin typeface="Arial" panose="020B0604020202020204" pitchFamily="34" charset="0"/>
                        </a:rPr>
                        <a:t>bh</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-0.1596</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0.0379</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-0.2338</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-0.0853</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17.75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74155942"/>
                  </a:ext>
                </a:extLst>
              </a:tr>
              <a:tr h="383495">
                <a:tc>
                  <a:txBody>
                    <a:bodyPr/>
                    <a:lstStyle/>
                    <a:p>
                      <a:pPr fontAlgn="t"/>
                      <a:r>
                        <a:rPr lang="fr-FR" sz="1300" b="0" i="0">
                          <a:solidFill>
                            <a:srgbClr val="000000"/>
                          </a:solidFill>
                          <a:effectLst/>
                          <a:latin typeface="Arial" panose="020B0604020202020204" pitchFamily="34" charset="0"/>
                        </a:rPr>
                        <a:t>actlim</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0.1873</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0.0325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0.1235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0.2511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33.12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21582276"/>
                  </a:ext>
                </a:extLst>
              </a:tr>
              <a:tr h="383495">
                <a:tc>
                  <a:txBody>
                    <a:bodyPr/>
                    <a:lstStyle/>
                    <a:p>
                      <a:pPr fontAlgn="t"/>
                      <a:r>
                        <a:rPr lang="fr-FR" sz="1300" b="0" i="0">
                          <a:solidFill>
                            <a:srgbClr val="000000"/>
                          </a:solidFill>
                          <a:effectLst/>
                          <a:latin typeface="Arial" panose="020B0604020202020204" pitchFamily="34" charset="0"/>
                        </a:rPr>
                        <a:t>totchr</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0.2487</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0.0104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0.2283</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0.2690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572.64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86941396"/>
                  </a:ext>
                </a:extLst>
              </a:tr>
              <a:tr h="383495">
                <a:tc>
                  <a:txBody>
                    <a:bodyPr/>
                    <a:lstStyle/>
                    <a:p>
                      <a:pPr fontAlgn="t"/>
                      <a:r>
                        <a:rPr lang="fr-FR" sz="1300" b="0" i="0">
                          <a:solidFill>
                            <a:srgbClr val="000000"/>
                          </a:solidFill>
                          <a:effectLst/>
                          <a:latin typeface="Arial" panose="020B0604020202020204" pitchFamily="34" charset="0"/>
                        </a:rPr>
                        <a:t>Echelle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2.2332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0.0000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2.2332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2.2332</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tc>
                  <a:txBody>
                    <a:bodyPr/>
                    <a:lstStyle/>
                    <a:p>
                      <a:endParaRPr lang="fr-FR" sz="1300"/>
                    </a:p>
                  </a:txBody>
                  <a:tcPr marL="67010" marR="67010" marT="33505" marB="33505">
                    <a:lnL>
                      <a:noFill/>
                    </a:lnL>
                    <a:lnT>
                      <a:noFill/>
                    </a:lnT>
                  </a:tcPr>
                </a:tc>
                <a:tc>
                  <a:txBody>
                    <a:bodyPr/>
                    <a:lstStyle/>
                    <a:p>
                      <a:endParaRPr lang="fr-FR" sz="1300" dirty="0"/>
                    </a:p>
                  </a:txBody>
                  <a:tcPr marL="67010" marR="67010" marT="33505" marB="33505">
                    <a:lnT>
                      <a:noFill/>
                    </a:lnT>
                  </a:tcPr>
                </a:tc>
                <a:extLst>
                  <a:ext uri="{0D108BD9-81ED-4DB2-BD59-A6C34878D82A}">
                    <a16:rowId xmlns:a16="http://schemas.microsoft.com/office/drawing/2014/main" val="806966037"/>
                  </a:ext>
                </a:extLst>
              </a:tr>
            </a:tbl>
          </a:graphicData>
        </a:graphic>
      </p:graphicFrame>
    </p:spTree>
    <p:extLst>
      <p:ext uri="{BB962C8B-B14F-4D97-AF65-F5344CB8AC3E}">
        <p14:creationId xmlns:p14="http://schemas.microsoft.com/office/powerpoint/2010/main" val="4096793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3126385683"/>
              </p:ext>
            </p:extLst>
          </p:nvPr>
        </p:nvGraphicFramePr>
        <p:xfrm>
          <a:off x="467544" y="260645"/>
          <a:ext cx="7841488" cy="6264698"/>
        </p:xfrm>
        <a:graphic>
          <a:graphicData uri="http://schemas.openxmlformats.org/drawingml/2006/table">
            <a:tbl>
              <a:tblPr/>
              <a:tblGrid>
                <a:gridCol w="1152128">
                  <a:extLst>
                    <a:ext uri="{9D8B030D-6E8A-4147-A177-3AD203B41FA5}">
                      <a16:colId xmlns:a16="http://schemas.microsoft.com/office/drawing/2014/main" val="1836928100"/>
                    </a:ext>
                  </a:extLst>
                </a:gridCol>
                <a:gridCol w="576064">
                  <a:extLst>
                    <a:ext uri="{9D8B030D-6E8A-4147-A177-3AD203B41FA5}">
                      <a16:colId xmlns:a16="http://schemas.microsoft.com/office/drawing/2014/main" val="732101201"/>
                    </a:ext>
                  </a:extLst>
                </a:gridCol>
                <a:gridCol w="1212366">
                  <a:extLst>
                    <a:ext uri="{9D8B030D-6E8A-4147-A177-3AD203B41FA5}">
                      <a16:colId xmlns:a16="http://schemas.microsoft.com/office/drawing/2014/main" val="2322959257"/>
                    </a:ext>
                  </a:extLst>
                </a:gridCol>
                <a:gridCol w="980186">
                  <a:extLst>
                    <a:ext uri="{9D8B030D-6E8A-4147-A177-3AD203B41FA5}">
                      <a16:colId xmlns:a16="http://schemas.microsoft.com/office/drawing/2014/main" val="337450155"/>
                    </a:ext>
                  </a:extLst>
                </a:gridCol>
                <a:gridCol w="980186">
                  <a:extLst>
                    <a:ext uri="{9D8B030D-6E8A-4147-A177-3AD203B41FA5}">
                      <a16:colId xmlns:a16="http://schemas.microsoft.com/office/drawing/2014/main" val="726250676"/>
                    </a:ext>
                  </a:extLst>
                </a:gridCol>
                <a:gridCol w="980186">
                  <a:extLst>
                    <a:ext uri="{9D8B030D-6E8A-4147-A177-3AD203B41FA5}">
                      <a16:colId xmlns:a16="http://schemas.microsoft.com/office/drawing/2014/main" val="742767347"/>
                    </a:ext>
                  </a:extLst>
                </a:gridCol>
                <a:gridCol w="980186">
                  <a:extLst>
                    <a:ext uri="{9D8B030D-6E8A-4147-A177-3AD203B41FA5}">
                      <a16:colId xmlns:a16="http://schemas.microsoft.com/office/drawing/2014/main" val="3117733438"/>
                    </a:ext>
                  </a:extLst>
                </a:gridCol>
                <a:gridCol w="980186">
                  <a:extLst>
                    <a:ext uri="{9D8B030D-6E8A-4147-A177-3AD203B41FA5}">
                      <a16:colId xmlns:a16="http://schemas.microsoft.com/office/drawing/2014/main" val="1074820873"/>
                    </a:ext>
                  </a:extLst>
                </a:gridCol>
              </a:tblGrid>
              <a:tr h="464584">
                <a:tc gridSpan="8">
                  <a:txBody>
                    <a:bodyPr/>
                    <a:lstStyle/>
                    <a:p>
                      <a:pPr fontAlgn="t"/>
                      <a:r>
                        <a:rPr lang="fr-FR" sz="1600" b="0" i="0">
                          <a:solidFill>
                            <a:srgbClr val="000000"/>
                          </a:solidFill>
                          <a:effectLst/>
                          <a:latin typeface="Arial" panose="020B0604020202020204" pitchFamily="34" charset="0"/>
                        </a:rPr>
                        <a:t>Analyse des paramètres estimés du maximum de vraisemblance</a:t>
                      </a:r>
                    </a:p>
                  </a:txBody>
                  <a:tcPr marL="43253" marR="43253" marT="43253" marB="4325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714040766"/>
                  </a:ext>
                </a:extLst>
              </a:tr>
              <a:tr h="1154274">
                <a:tc>
                  <a:txBody>
                    <a:bodyPr/>
                    <a:lstStyle/>
                    <a:p>
                      <a:pPr fontAlgn="t"/>
                      <a:r>
                        <a:rPr lang="fr-FR" sz="1600" b="0" i="0">
                          <a:solidFill>
                            <a:srgbClr val="000000"/>
                          </a:solidFill>
                          <a:effectLst/>
                          <a:latin typeface="Arial" panose="020B0604020202020204" pitchFamily="34" charset="0"/>
                        </a:rPr>
                        <a:t>Paramètre</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dirty="0">
                          <a:solidFill>
                            <a:srgbClr val="000000"/>
                          </a:solidFill>
                          <a:effectLst/>
                          <a:latin typeface="Arial" panose="020B0604020202020204" pitchFamily="34" charset="0"/>
                        </a:rPr>
                        <a:t>DDL</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Estimation</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Erreur</a:t>
                      </a:r>
                      <a:br>
                        <a:rPr lang="fr-FR" sz="1600" b="0" i="0">
                          <a:solidFill>
                            <a:srgbClr val="000000"/>
                          </a:solidFill>
                          <a:effectLst/>
                          <a:latin typeface="Arial" panose="020B0604020202020204" pitchFamily="34" charset="0"/>
                        </a:rPr>
                      </a:br>
                      <a:r>
                        <a:rPr lang="fr-FR" sz="1600" b="0" i="0">
                          <a:solidFill>
                            <a:srgbClr val="000000"/>
                          </a:solidFill>
                          <a:effectLst/>
                          <a:latin typeface="Arial" panose="020B0604020202020204" pitchFamily="34" charset="0"/>
                        </a:rPr>
                        <a:t>type</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gridSpan="2">
                  <a:txBody>
                    <a:bodyPr/>
                    <a:lstStyle/>
                    <a:p>
                      <a:pPr fontAlgn="t"/>
                      <a:r>
                        <a:rPr lang="fr-FR" sz="1600" b="0" i="0" dirty="0">
                          <a:solidFill>
                            <a:srgbClr val="000000"/>
                          </a:solidFill>
                          <a:effectLst/>
                          <a:latin typeface="Arial" panose="020B0604020202020204" pitchFamily="34" charset="0"/>
                        </a:rPr>
                        <a:t>Intervalle de confiance</a:t>
                      </a:r>
                      <a:br>
                        <a:rPr lang="fr-FR" sz="1600" b="0" i="0" dirty="0">
                          <a:solidFill>
                            <a:srgbClr val="000000"/>
                          </a:solidFill>
                          <a:effectLst/>
                          <a:latin typeface="Arial" panose="020B0604020202020204" pitchFamily="34" charset="0"/>
                        </a:rPr>
                      </a:br>
                      <a:r>
                        <a:rPr lang="fr-FR" sz="1600" b="0" i="0" dirty="0">
                          <a:solidFill>
                            <a:srgbClr val="000000"/>
                          </a:solidFill>
                          <a:effectLst/>
                          <a:latin typeface="Arial" panose="020B0604020202020204" pitchFamily="34" charset="0"/>
                        </a:rPr>
                        <a:t>de Wald à 95%</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a:txBody>
                    <a:bodyPr/>
                    <a:lstStyle/>
                    <a:p>
                      <a:pPr fontAlgn="t"/>
                      <a:r>
                        <a:rPr lang="fr-FR" sz="1600" b="0" i="0">
                          <a:solidFill>
                            <a:srgbClr val="000000"/>
                          </a:solidFill>
                          <a:effectLst/>
                          <a:latin typeface="Arial" panose="020B0604020202020204" pitchFamily="34" charset="0"/>
                        </a:rPr>
                        <a:t>Khi-2 de Wald</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Pr &gt; khi-2</a:t>
                      </a:r>
                    </a:p>
                  </a:txBody>
                  <a:tcPr marL="43253" marR="43253" marT="43253" marB="4325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46388605"/>
                  </a:ext>
                </a:extLst>
              </a:tr>
              <a:tr h="464584">
                <a:tc>
                  <a:txBody>
                    <a:bodyPr/>
                    <a:lstStyle/>
                    <a:p>
                      <a:pPr fontAlgn="t"/>
                      <a:r>
                        <a:rPr lang="fr-FR" sz="1600" b="0" i="0">
                          <a:solidFill>
                            <a:srgbClr val="000000"/>
                          </a:solidFill>
                          <a:effectLst/>
                          <a:latin typeface="Arial" panose="020B0604020202020204" pitchFamily="34" charset="0"/>
                        </a:rPr>
                        <a:t>Intercept</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1</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-19.4884</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4.2749</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-27.8672</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-11.1097</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20.78</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&lt;.0001</a:t>
                      </a:r>
                    </a:p>
                  </a:txBody>
                  <a:tcPr marL="43253" marR="43253" marT="43253" marB="4325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753573084"/>
                  </a:ext>
                </a:extLst>
              </a:tr>
              <a:tr h="464584">
                <a:tc>
                  <a:txBody>
                    <a:bodyPr/>
                    <a:lstStyle/>
                    <a:p>
                      <a:pPr fontAlgn="t"/>
                      <a:r>
                        <a:rPr lang="fr-FR" sz="1600" b="0" i="0">
                          <a:solidFill>
                            <a:srgbClr val="000000"/>
                          </a:solidFill>
                          <a:effectLst/>
                          <a:latin typeface="Arial" panose="020B0604020202020204" pitchFamily="34" charset="0"/>
                        </a:rPr>
                        <a:t>private</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1</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0.1548</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0.0606</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0.0361</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0.2736</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6.53</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0.0106</a:t>
                      </a:r>
                    </a:p>
                  </a:txBody>
                  <a:tcPr marL="43253" marR="43253" marT="43253" marB="4325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00172250"/>
                  </a:ext>
                </a:extLst>
              </a:tr>
              <a:tr h="464584">
                <a:tc>
                  <a:txBody>
                    <a:bodyPr/>
                    <a:lstStyle/>
                    <a:p>
                      <a:pPr fontAlgn="t"/>
                      <a:r>
                        <a:rPr lang="fr-FR" sz="1600" b="0" i="0">
                          <a:solidFill>
                            <a:srgbClr val="000000"/>
                          </a:solidFill>
                          <a:effectLst/>
                          <a:latin typeface="Arial" panose="020B0604020202020204" pitchFamily="34" charset="0"/>
                        </a:rPr>
                        <a:t>medicaid</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1</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-0.3664</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0.1023</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-0.5670</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-0.1659</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12.83</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0.0003</a:t>
                      </a:r>
                    </a:p>
                  </a:txBody>
                  <a:tcPr marL="43253" marR="43253" marT="43253" marB="4325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85063373"/>
                  </a:ext>
                </a:extLst>
              </a:tr>
              <a:tr h="464584">
                <a:tc>
                  <a:txBody>
                    <a:bodyPr/>
                    <a:lstStyle/>
                    <a:p>
                      <a:pPr fontAlgn="t"/>
                      <a:r>
                        <a:rPr lang="fr-FR" sz="1600" b="0" i="0">
                          <a:solidFill>
                            <a:srgbClr val="000000"/>
                          </a:solidFill>
                          <a:effectLst/>
                          <a:latin typeface="Arial" panose="020B0604020202020204" pitchFamily="34" charset="0"/>
                        </a:rPr>
                        <a:t>age</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1</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0.5070</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0.1141</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0.2834</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0.7307</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19.74</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&lt;.0001</a:t>
                      </a:r>
                    </a:p>
                  </a:txBody>
                  <a:tcPr marL="43253" marR="43253" marT="43253" marB="4325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69517616"/>
                  </a:ext>
                </a:extLst>
              </a:tr>
              <a:tr h="464584">
                <a:tc>
                  <a:txBody>
                    <a:bodyPr/>
                    <a:lstStyle/>
                    <a:p>
                      <a:pPr fontAlgn="t"/>
                      <a:r>
                        <a:rPr lang="fr-FR" sz="1600" b="0" i="0">
                          <a:solidFill>
                            <a:srgbClr val="000000"/>
                          </a:solidFill>
                          <a:effectLst/>
                          <a:latin typeface="Arial" panose="020B0604020202020204" pitchFamily="34" charset="0"/>
                        </a:rPr>
                        <a:t>age2</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1</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-0.0034</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0.0008</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-0.0048</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-0.0019</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19.63</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&lt;.0001</a:t>
                      </a:r>
                    </a:p>
                  </a:txBody>
                  <a:tcPr marL="43253" marR="43253" marT="43253" marB="4325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68753574"/>
                  </a:ext>
                </a:extLst>
              </a:tr>
              <a:tr h="464584">
                <a:tc>
                  <a:txBody>
                    <a:bodyPr/>
                    <a:lstStyle/>
                    <a:p>
                      <a:pPr fontAlgn="t"/>
                      <a:r>
                        <a:rPr lang="fr-FR" sz="1600" b="0" i="0">
                          <a:solidFill>
                            <a:srgbClr val="000000"/>
                          </a:solidFill>
                          <a:effectLst/>
                          <a:latin typeface="Arial" panose="020B0604020202020204" pitchFamily="34" charset="0"/>
                        </a:rPr>
                        <a:t>educyr</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1</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0.0787</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0.0092</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0.0607</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0.0967</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73.24</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&lt;.0001</a:t>
                      </a:r>
                    </a:p>
                  </a:txBody>
                  <a:tcPr marL="43253" marR="43253" marT="43253" marB="4325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69278481"/>
                  </a:ext>
                </a:extLst>
              </a:tr>
              <a:tr h="464584">
                <a:tc>
                  <a:txBody>
                    <a:bodyPr/>
                    <a:lstStyle/>
                    <a:p>
                      <a:pPr fontAlgn="t"/>
                      <a:r>
                        <a:rPr lang="fr-FR" sz="1600" b="0" i="0">
                          <a:solidFill>
                            <a:srgbClr val="000000"/>
                          </a:solidFill>
                          <a:effectLst/>
                          <a:latin typeface="Arial" panose="020B0604020202020204" pitchFamily="34" charset="0"/>
                        </a:rPr>
                        <a:t>female</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1</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0.0962</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0.0569</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-0.0153</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0.2077</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2.86</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0.0907</a:t>
                      </a:r>
                    </a:p>
                  </a:txBody>
                  <a:tcPr marL="43253" marR="43253" marT="43253" marB="4325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66386697"/>
                  </a:ext>
                </a:extLst>
              </a:tr>
              <a:tr h="464584">
                <a:tc>
                  <a:txBody>
                    <a:bodyPr/>
                    <a:lstStyle/>
                    <a:p>
                      <a:pPr fontAlgn="t"/>
                      <a:r>
                        <a:rPr lang="fr-FR" sz="1600" b="0" i="0">
                          <a:solidFill>
                            <a:srgbClr val="000000"/>
                          </a:solidFill>
                          <a:effectLst/>
                          <a:latin typeface="Arial" panose="020B0604020202020204" pitchFamily="34" charset="0"/>
                        </a:rPr>
                        <a:t>bh</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1</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-0.4519</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0.0841</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-0.6166</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-0.2871</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28.90</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&lt;.0001</a:t>
                      </a:r>
                    </a:p>
                  </a:txBody>
                  <a:tcPr marL="43253" marR="43253" marT="43253" marB="4325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750867097"/>
                  </a:ext>
                </a:extLst>
              </a:tr>
              <a:tr h="464584">
                <a:tc>
                  <a:txBody>
                    <a:bodyPr/>
                    <a:lstStyle/>
                    <a:p>
                      <a:pPr fontAlgn="t"/>
                      <a:r>
                        <a:rPr lang="fr-FR" sz="1600" b="0" i="0">
                          <a:solidFill>
                            <a:srgbClr val="000000"/>
                          </a:solidFill>
                          <a:effectLst/>
                          <a:latin typeface="Arial" panose="020B0604020202020204" pitchFamily="34" charset="0"/>
                        </a:rPr>
                        <a:t>actlim</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1</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0.3443</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0.0624</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0.2220</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0.4666</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30.44</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600" b="0" i="0">
                          <a:solidFill>
                            <a:srgbClr val="000000"/>
                          </a:solidFill>
                          <a:effectLst/>
                          <a:latin typeface="Arial" panose="020B0604020202020204" pitchFamily="34" charset="0"/>
                        </a:rPr>
                        <a:t>&lt;.0001</a:t>
                      </a:r>
                    </a:p>
                  </a:txBody>
                  <a:tcPr marL="43253" marR="43253" marT="43253" marB="4325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85622540"/>
                  </a:ext>
                </a:extLst>
              </a:tr>
              <a:tr h="464584">
                <a:tc>
                  <a:txBody>
                    <a:bodyPr/>
                    <a:lstStyle/>
                    <a:p>
                      <a:pPr fontAlgn="t"/>
                      <a:r>
                        <a:rPr lang="fr-FR" sz="1600" b="0" i="0">
                          <a:solidFill>
                            <a:srgbClr val="000000"/>
                          </a:solidFill>
                          <a:effectLst/>
                          <a:latin typeface="Arial" panose="020B0604020202020204" pitchFamily="34" charset="0"/>
                        </a:rPr>
                        <a:t>totchr</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600" b="0" i="0">
                          <a:solidFill>
                            <a:srgbClr val="000000"/>
                          </a:solidFill>
                          <a:effectLst/>
                          <a:latin typeface="Arial" panose="020B0604020202020204" pitchFamily="34" charset="0"/>
                        </a:rPr>
                        <a:t>1</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600" b="0" i="0">
                          <a:solidFill>
                            <a:srgbClr val="000000"/>
                          </a:solidFill>
                          <a:effectLst/>
                          <a:latin typeface="Arial" panose="020B0604020202020204" pitchFamily="34" charset="0"/>
                        </a:rPr>
                        <a:t>0.2060</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600" b="0" i="0">
                          <a:solidFill>
                            <a:srgbClr val="000000"/>
                          </a:solidFill>
                          <a:effectLst/>
                          <a:latin typeface="Arial" panose="020B0604020202020204" pitchFamily="34" charset="0"/>
                        </a:rPr>
                        <a:t>0.0204</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600" b="0" i="0">
                          <a:solidFill>
                            <a:srgbClr val="000000"/>
                          </a:solidFill>
                          <a:effectLst/>
                          <a:latin typeface="Arial" panose="020B0604020202020204" pitchFamily="34" charset="0"/>
                        </a:rPr>
                        <a:t>0.1661</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600" b="0" i="0">
                          <a:solidFill>
                            <a:srgbClr val="000000"/>
                          </a:solidFill>
                          <a:effectLst/>
                          <a:latin typeface="Arial" panose="020B0604020202020204" pitchFamily="34" charset="0"/>
                        </a:rPr>
                        <a:t>0.2460</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600" b="0" i="0">
                          <a:solidFill>
                            <a:srgbClr val="000000"/>
                          </a:solidFill>
                          <a:effectLst/>
                          <a:latin typeface="Arial" panose="020B0604020202020204" pitchFamily="34" charset="0"/>
                        </a:rPr>
                        <a:t>102.30</a:t>
                      </a:r>
                    </a:p>
                  </a:txBody>
                  <a:tcPr marL="43253" marR="43253" marT="43253" marB="432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600" b="0" i="0" dirty="0">
                          <a:solidFill>
                            <a:srgbClr val="000000"/>
                          </a:solidFill>
                          <a:effectLst/>
                          <a:latin typeface="Arial" panose="020B0604020202020204" pitchFamily="34" charset="0"/>
                        </a:rPr>
                        <a:t>&lt;.0001</a:t>
                      </a:r>
                    </a:p>
                  </a:txBody>
                  <a:tcPr marL="43253" marR="43253" marT="43253" marB="4325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915978612"/>
                  </a:ext>
                </a:extLst>
              </a:tr>
            </a:tbl>
          </a:graphicData>
        </a:graphic>
      </p:graphicFrame>
    </p:spTree>
    <p:extLst>
      <p:ext uri="{BB962C8B-B14F-4D97-AF65-F5344CB8AC3E}">
        <p14:creationId xmlns:p14="http://schemas.microsoft.com/office/powerpoint/2010/main" val="1936548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81751"/>
            <a:ext cx="8229600" cy="504056"/>
          </a:xfrm>
        </p:spPr>
        <p:txBody>
          <a:bodyPr/>
          <a:lstStyle/>
          <a:p>
            <a:pPr algn="l"/>
            <a:r>
              <a:rPr lang="fr-FR" sz="2400" dirty="0" err="1"/>
              <a:t>Some</a:t>
            </a:r>
            <a:r>
              <a:rPr lang="fr-FR" sz="2400" dirty="0"/>
              <a:t> </a:t>
            </a:r>
            <a:r>
              <a:rPr lang="fr-FR" sz="2400" dirty="0" err="1"/>
              <a:t>proximity</a:t>
            </a:r>
            <a:r>
              <a:rPr lang="fr-FR" sz="2400" dirty="0"/>
              <a:t> </a:t>
            </a:r>
            <a:r>
              <a:rPr lang="fr-FR" sz="2400" dirty="0" err="1"/>
              <a:t>with</a:t>
            </a:r>
            <a:r>
              <a:rPr lang="fr-FR" sz="2400" dirty="0"/>
              <a:t> the OLS</a:t>
            </a:r>
          </a:p>
        </p:txBody>
      </p:sp>
      <p:sp>
        <p:nvSpPr>
          <p:cNvPr id="3" name="Espace réservé du contenu 2"/>
          <p:cNvSpPr>
            <a:spLocks noGrp="1"/>
          </p:cNvSpPr>
          <p:nvPr>
            <p:ph idx="1"/>
          </p:nvPr>
        </p:nvSpPr>
        <p:spPr>
          <a:xfrm>
            <a:off x="178655" y="692696"/>
            <a:ext cx="8820472" cy="5361283"/>
          </a:xfrm>
        </p:spPr>
        <p:txBody>
          <a:bodyPr>
            <a:normAutofit/>
          </a:bodyPr>
          <a:lstStyle/>
          <a:p>
            <a:pPr algn="just">
              <a:lnSpc>
                <a:spcPct val="120000"/>
              </a:lnSpc>
            </a:pPr>
            <a:r>
              <a:rPr lang="en-US" sz="2000" dirty="0"/>
              <a:t>Ordinary linear regression is not susceptible to the problem of overdispersion because it automatically estimates a scale parameter that is used in calculating standard errors and test statistics. The scale parameter for a linear regression is just the estimated standard deviation of the disturbance term, sometimes called the root mean squared error.</a:t>
            </a:r>
          </a:p>
          <a:p>
            <a:pPr algn="just">
              <a:lnSpc>
                <a:spcPct val="120000"/>
              </a:lnSpc>
            </a:pPr>
            <a:r>
              <a:rPr lang="en-US" sz="2000" dirty="0"/>
              <a:t>To illustrate this point, we can use ordinary least squares (OLS) to regress the two models and the results, while not identical to those in previous output, are quite close, as we can see from the age effect (max at 77,35). </a:t>
            </a:r>
          </a:p>
          <a:p>
            <a:pPr algn="just">
              <a:lnSpc>
                <a:spcPct val="120000"/>
              </a:lnSpc>
            </a:pPr>
            <a:r>
              <a:rPr lang="en-US" sz="2000" dirty="0"/>
              <a:t>In general, Poisson regression with a correction for overdispersion is better than ordinary least squares but OLS may be better than Poisson regression without the overdispersion correction.</a:t>
            </a:r>
            <a:endParaRPr lang="fr-FR" sz="2000" dirty="0"/>
          </a:p>
          <a:p>
            <a:pPr algn="just"/>
            <a:endParaRPr lang="fr-FR" sz="1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029463"/>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78749" y="0"/>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66489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6" y="-5911"/>
            <a:ext cx="8229600" cy="504056"/>
          </a:xfrm>
        </p:spPr>
        <p:txBody>
          <a:bodyPr/>
          <a:lstStyle/>
          <a:p>
            <a:pPr algn="l"/>
            <a:r>
              <a:rPr lang="fr-FR" sz="2400" dirty="0"/>
              <a:t>The </a:t>
            </a:r>
            <a:r>
              <a:rPr lang="fr-FR" sz="2400" dirty="0" err="1"/>
              <a:t>effect</a:t>
            </a:r>
            <a:r>
              <a:rPr lang="fr-FR" sz="2400" dirty="0"/>
              <a:t> of </a:t>
            </a:r>
            <a:r>
              <a:rPr lang="fr-FR" sz="2400" dirty="0" err="1"/>
              <a:t>insurance</a:t>
            </a:r>
            <a:r>
              <a:rPr lang="fr-FR" sz="2400" dirty="0"/>
              <a:t> </a:t>
            </a:r>
            <a:r>
              <a:rPr lang="fr-FR" sz="2400" dirty="0" err="1"/>
              <a:t>contracts</a:t>
            </a:r>
            <a:r>
              <a:rPr lang="fr-FR" sz="2400" dirty="0"/>
              <a:t> on </a:t>
            </a:r>
            <a:r>
              <a:rPr lang="fr-FR" sz="2400" dirty="0" err="1"/>
              <a:t>health</a:t>
            </a:r>
            <a:r>
              <a:rPr lang="fr-FR" sz="2400" dirty="0"/>
              <a:t> </a:t>
            </a:r>
            <a:r>
              <a:rPr lang="fr-FR" sz="2400" dirty="0" err="1"/>
              <a:t>consumption</a:t>
            </a:r>
            <a:endParaRPr lang="fr-FR" sz="2400" dirty="0"/>
          </a:p>
        </p:txBody>
      </p:sp>
      <p:sp>
        <p:nvSpPr>
          <p:cNvPr id="3" name="Espace réservé du contenu 2"/>
          <p:cNvSpPr>
            <a:spLocks noGrp="1"/>
          </p:cNvSpPr>
          <p:nvPr>
            <p:ph idx="1"/>
          </p:nvPr>
        </p:nvSpPr>
        <p:spPr>
          <a:xfrm>
            <a:off x="0" y="743228"/>
            <a:ext cx="8820472" cy="6038799"/>
          </a:xfrm>
        </p:spPr>
        <p:txBody>
          <a:bodyPr>
            <a:noAutofit/>
          </a:bodyPr>
          <a:lstStyle/>
          <a:p>
            <a:pPr algn="just">
              <a:lnSpc>
                <a:spcPct val="114000"/>
              </a:lnSpc>
              <a:spcAft>
                <a:spcPts val="1200"/>
              </a:spcAft>
            </a:pPr>
            <a:r>
              <a:rPr lang="en-US" sz="1800" dirty="0"/>
              <a:t>This effect arises because insurance companies pay for treatment rather than indemnifying the patient. As it is difficult to observe the necessary health service, patient can chose to over consume.</a:t>
            </a:r>
          </a:p>
          <a:p>
            <a:pPr algn="just">
              <a:lnSpc>
                <a:spcPct val="114000"/>
              </a:lnSpc>
              <a:spcAft>
                <a:spcPts val="1200"/>
              </a:spcAft>
            </a:pPr>
            <a:endParaRPr lang="en-US" sz="1800" dirty="0"/>
          </a:p>
          <a:p>
            <a:pPr algn="just">
              <a:lnSpc>
                <a:spcPct val="114000"/>
              </a:lnSpc>
              <a:spcAft>
                <a:spcPts val="1200"/>
              </a:spcAft>
            </a:pPr>
            <a:r>
              <a:rPr lang="en-US" sz="1800" dirty="0"/>
              <a:t>On the contrary, the term ex ante moral hazard refers to another type of asymmetric information situation where people chose to underprovide effort for protecting themselves or an asset after signing an insurance contract with an insurance company. This last behavior is denoted as ex-ante moral hazard.</a:t>
            </a:r>
          </a:p>
          <a:p>
            <a:pPr algn="just">
              <a:lnSpc>
                <a:spcPct val="114000"/>
              </a:lnSpc>
              <a:spcAft>
                <a:spcPts val="1200"/>
              </a:spcAft>
            </a:pPr>
            <a:endParaRPr lang="en-US" sz="1800" dirty="0"/>
          </a:p>
          <a:p>
            <a:pPr algn="just">
              <a:lnSpc>
                <a:spcPct val="114000"/>
              </a:lnSpc>
              <a:spcAft>
                <a:spcPts val="1200"/>
              </a:spcAft>
            </a:pPr>
            <a:r>
              <a:rPr lang="en-US" sz="1800" dirty="0"/>
              <a:t>Moral hazard may not be the only explanation for the positive relationship between health demand and insurance. The causality may be reversed with more fragile individuals choosing to insure themselves more extensively.</a:t>
            </a:r>
          </a:p>
          <a:p>
            <a:pPr marL="0" indent="0" algn="just">
              <a:buNone/>
            </a:pPr>
            <a:r>
              <a:rPr lang="en-US" sz="1700" dirty="0"/>
              <a:t> </a:t>
            </a:r>
          </a:p>
          <a:p>
            <a:pPr algn="just"/>
            <a:endParaRPr lang="en-US" sz="1700" dirty="0"/>
          </a:p>
          <a:p>
            <a:pPr algn="just"/>
            <a:endParaRPr lang="fr-FR" sz="1700" dirty="0"/>
          </a:p>
          <a:p>
            <a:pPr marL="361950" indent="0" algn="just">
              <a:lnSpc>
                <a:spcPct val="150000"/>
              </a:lnSpc>
              <a:buNone/>
            </a:pPr>
            <a:endParaRPr lang="fr-FR" sz="1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6056847"/>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8384" y="23163"/>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269963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3300758381"/>
              </p:ext>
            </p:extLst>
          </p:nvPr>
        </p:nvGraphicFramePr>
        <p:xfrm>
          <a:off x="323529" y="476677"/>
          <a:ext cx="8352926" cy="6048670"/>
        </p:xfrm>
        <a:graphic>
          <a:graphicData uri="http://schemas.openxmlformats.org/drawingml/2006/table">
            <a:tbl>
              <a:tblPr/>
              <a:tblGrid>
                <a:gridCol w="883661">
                  <a:extLst>
                    <a:ext uri="{9D8B030D-6E8A-4147-A177-3AD203B41FA5}">
                      <a16:colId xmlns:a16="http://schemas.microsoft.com/office/drawing/2014/main" val="3570572022"/>
                    </a:ext>
                  </a:extLst>
                </a:gridCol>
                <a:gridCol w="883661">
                  <a:extLst>
                    <a:ext uri="{9D8B030D-6E8A-4147-A177-3AD203B41FA5}">
                      <a16:colId xmlns:a16="http://schemas.microsoft.com/office/drawing/2014/main" val="2110041894"/>
                    </a:ext>
                  </a:extLst>
                </a:gridCol>
                <a:gridCol w="883661">
                  <a:extLst>
                    <a:ext uri="{9D8B030D-6E8A-4147-A177-3AD203B41FA5}">
                      <a16:colId xmlns:a16="http://schemas.microsoft.com/office/drawing/2014/main" val="129257645"/>
                    </a:ext>
                  </a:extLst>
                </a:gridCol>
                <a:gridCol w="883661">
                  <a:extLst>
                    <a:ext uri="{9D8B030D-6E8A-4147-A177-3AD203B41FA5}">
                      <a16:colId xmlns:a16="http://schemas.microsoft.com/office/drawing/2014/main" val="3830830655"/>
                    </a:ext>
                  </a:extLst>
                </a:gridCol>
                <a:gridCol w="883661">
                  <a:extLst>
                    <a:ext uri="{9D8B030D-6E8A-4147-A177-3AD203B41FA5}">
                      <a16:colId xmlns:a16="http://schemas.microsoft.com/office/drawing/2014/main" val="2537011134"/>
                    </a:ext>
                  </a:extLst>
                </a:gridCol>
                <a:gridCol w="883661">
                  <a:extLst>
                    <a:ext uri="{9D8B030D-6E8A-4147-A177-3AD203B41FA5}">
                      <a16:colId xmlns:a16="http://schemas.microsoft.com/office/drawing/2014/main" val="196764092"/>
                    </a:ext>
                  </a:extLst>
                </a:gridCol>
                <a:gridCol w="1525480">
                  <a:extLst>
                    <a:ext uri="{9D8B030D-6E8A-4147-A177-3AD203B41FA5}">
                      <a16:colId xmlns:a16="http://schemas.microsoft.com/office/drawing/2014/main" val="3556862369"/>
                    </a:ext>
                  </a:extLst>
                </a:gridCol>
                <a:gridCol w="1525480">
                  <a:extLst>
                    <a:ext uri="{9D8B030D-6E8A-4147-A177-3AD203B41FA5}">
                      <a16:colId xmlns:a16="http://schemas.microsoft.com/office/drawing/2014/main" val="1546072655"/>
                    </a:ext>
                  </a:extLst>
                </a:gridCol>
              </a:tblGrid>
              <a:tr h="361950">
                <a:tc gridSpan="8">
                  <a:txBody>
                    <a:bodyPr/>
                    <a:lstStyle/>
                    <a:p>
                      <a:pPr fontAlgn="t"/>
                      <a:r>
                        <a:rPr lang="fr-FR" sz="1300" b="0" i="0">
                          <a:solidFill>
                            <a:srgbClr val="000000"/>
                          </a:solidFill>
                          <a:effectLst/>
                          <a:latin typeface="Arial" panose="020B0604020202020204" pitchFamily="34" charset="0"/>
                        </a:rPr>
                        <a:t>Analyse des paramètres estimés du maximum de vraisemblance</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329507347"/>
                  </a:ext>
                </a:extLst>
              </a:tr>
              <a:tr h="899278">
                <a:tc>
                  <a:txBody>
                    <a:bodyPr/>
                    <a:lstStyle/>
                    <a:p>
                      <a:pPr fontAlgn="t"/>
                      <a:r>
                        <a:rPr lang="fr-FR" sz="1300" b="0" i="0">
                          <a:solidFill>
                            <a:srgbClr val="000000"/>
                          </a:solidFill>
                          <a:effectLst/>
                          <a:latin typeface="Arial" panose="020B0604020202020204" pitchFamily="34" charset="0"/>
                        </a:rPr>
                        <a:t>Paramètre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DDL</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Estimation</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Erreur</a:t>
                      </a:r>
                      <a:br>
                        <a:rPr lang="fr-FR" sz="1300" b="0" i="0">
                          <a:solidFill>
                            <a:srgbClr val="000000"/>
                          </a:solidFill>
                          <a:effectLst/>
                          <a:latin typeface="Arial" panose="020B0604020202020204" pitchFamily="34" charset="0"/>
                        </a:rPr>
                      </a:br>
                      <a:r>
                        <a:rPr lang="fr-FR" sz="1300" b="0" i="0">
                          <a:solidFill>
                            <a:srgbClr val="000000"/>
                          </a:solidFill>
                          <a:effectLst/>
                          <a:latin typeface="Arial" panose="020B0604020202020204" pitchFamily="34" charset="0"/>
                        </a:rPr>
                        <a:t>type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gridSpan="2">
                  <a:txBody>
                    <a:bodyPr/>
                    <a:lstStyle/>
                    <a:p>
                      <a:pPr fontAlgn="t"/>
                      <a:r>
                        <a:rPr lang="fr-FR" sz="1300" b="0" i="0">
                          <a:solidFill>
                            <a:srgbClr val="000000"/>
                          </a:solidFill>
                          <a:effectLst/>
                          <a:latin typeface="Arial" panose="020B0604020202020204" pitchFamily="34" charset="0"/>
                        </a:rPr>
                        <a:t>Intervalle de confiance</a:t>
                      </a:r>
                      <a:br>
                        <a:rPr lang="fr-FR" sz="1300" b="0" i="0">
                          <a:solidFill>
                            <a:srgbClr val="000000"/>
                          </a:solidFill>
                          <a:effectLst/>
                          <a:latin typeface="Arial" panose="020B0604020202020204" pitchFamily="34" charset="0"/>
                        </a:rPr>
                      </a:br>
                      <a:r>
                        <a:rPr lang="fr-FR" sz="1300" b="0" i="0">
                          <a:solidFill>
                            <a:srgbClr val="000000"/>
                          </a:solidFill>
                          <a:effectLst/>
                          <a:latin typeface="Arial" panose="020B0604020202020204" pitchFamily="34" charset="0"/>
                        </a:rPr>
                        <a:t>de Wald à95%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a:txBody>
                    <a:bodyPr/>
                    <a:lstStyle/>
                    <a:p>
                      <a:pPr fontAlgn="t"/>
                      <a:r>
                        <a:rPr lang="fr-FR" sz="1300" b="0" i="0">
                          <a:solidFill>
                            <a:srgbClr val="000000"/>
                          </a:solidFill>
                          <a:effectLst/>
                          <a:latin typeface="Arial" panose="020B0604020202020204" pitchFamily="34" charset="0"/>
                        </a:rPr>
                        <a:t>Khi-2 de Wald</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Pr &gt; khi-2</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6477880"/>
                  </a:ext>
                </a:extLst>
              </a:tr>
              <a:tr h="899278">
                <a:tc>
                  <a:txBody>
                    <a:bodyPr/>
                    <a:lstStyle/>
                    <a:p>
                      <a:pPr fontAlgn="t"/>
                      <a:r>
                        <a:rPr lang="fr-FR" sz="1300" b="0" i="0">
                          <a:solidFill>
                            <a:srgbClr val="000000"/>
                          </a:solidFill>
                          <a:effectLst/>
                          <a:latin typeface="Arial" panose="020B0604020202020204" pitchFamily="34" charset="0"/>
                        </a:rPr>
                        <a:t>Intercept</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-11.2128</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2.3180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-15.7560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-6.6695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23.40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6918786"/>
                  </a:ext>
                </a:extLst>
              </a:tr>
              <a:tr h="361950">
                <a:tc>
                  <a:txBody>
                    <a:bodyPr/>
                    <a:lstStyle/>
                    <a:p>
                      <a:pPr fontAlgn="t"/>
                      <a:r>
                        <a:rPr lang="fr-FR" sz="1300" b="0" i="0">
                          <a:solidFill>
                            <a:srgbClr val="000000"/>
                          </a:solidFill>
                          <a:effectLst/>
                          <a:latin typeface="Arial" panose="020B0604020202020204" pitchFamily="34" charset="0"/>
                        </a:rPr>
                        <a:t>private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0.1837</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0.0349</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0.1153</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0.2520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27.75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53349222"/>
                  </a:ext>
                </a:extLst>
              </a:tr>
              <a:tr h="630614">
                <a:tc>
                  <a:txBody>
                    <a:bodyPr/>
                    <a:lstStyle/>
                    <a:p>
                      <a:pPr fontAlgn="t"/>
                      <a:r>
                        <a:rPr lang="fr-FR" sz="1300" b="0" i="0">
                          <a:solidFill>
                            <a:srgbClr val="000000"/>
                          </a:solidFill>
                          <a:effectLst/>
                          <a:latin typeface="Arial" panose="020B0604020202020204" pitchFamily="34" charset="0"/>
                        </a:rPr>
                        <a:t>medicaid</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0.1224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0.0484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0.0276</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0.2172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6.40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0.0114</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40940575"/>
                  </a:ext>
                </a:extLst>
              </a:tr>
              <a:tr h="361950">
                <a:tc>
                  <a:txBody>
                    <a:bodyPr/>
                    <a:lstStyle/>
                    <a:p>
                      <a:pPr fontAlgn="t"/>
                      <a:r>
                        <a:rPr lang="fr-FR" sz="1300" b="0" i="0">
                          <a:solidFill>
                            <a:srgbClr val="000000"/>
                          </a:solidFill>
                          <a:effectLst/>
                          <a:latin typeface="Arial" panose="020B0604020202020204" pitchFamily="34" charset="0"/>
                        </a:rPr>
                        <a:t>age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0.3101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0.0620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0.1886</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0.4317</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25.01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59917850"/>
                  </a:ext>
                </a:extLst>
              </a:tr>
              <a:tr h="361950">
                <a:tc>
                  <a:txBody>
                    <a:bodyPr/>
                    <a:lstStyle/>
                    <a:p>
                      <a:pPr fontAlgn="t"/>
                      <a:r>
                        <a:rPr lang="fr-FR" sz="1300" b="0" i="0">
                          <a:solidFill>
                            <a:srgbClr val="000000"/>
                          </a:solidFill>
                          <a:effectLst/>
                          <a:latin typeface="Arial" panose="020B0604020202020204" pitchFamily="34" charset="0"/>
                        </a:rPr>
                        <a:t>age2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-0.0020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0.0004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-0.0028</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-0.0012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24.23</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2911382"/>
                  </a:ext>
                </a:extLst>
              </a:tr>
              <a:tr h="361950">
                <a:tc>
                  <a:txBody>
                    <a:bodyPr/>
                    <a:lstStyle/>
                    <a:p>
                      <a:pPr fontAlgn="t"/>
                      <a:r>
                        <a:rPr lang="fr-FR" sz="1300" b="0" i="0">
                          <a:solidFill>
                            <a:srgbClr val="000000"/>
                          </a:solidFill>
                          <a:effectLst/>
                          <a:latin typeface="Arial" panose="020B0604020202020204" pitchFamily="34" charset="0"/>
                        </a:rPr>
                        <a:t>educyr</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0.0219</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0.0047</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0.0128</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0.0311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22.22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628129295"/>
                  </a:ext>
                </a:extLst>
              </a:tr>
              <a:tr h="361950">
                <a:tc>
                  <a:txBody>
                    <a:bodyPr/>
                    <a:lstStyle/>
                    <a:p>
                      <a:pPr fontAlgn="t"/>
                      <a:r>
                        <a:rPr lang="fr-FR" sz="1300" b="0" i="0">
                          <a:solidFill>
                            <a:srgbClr val="000000"/>
                          </a:solidFill>
                          <a:effectLst/>
                          <a:latin typeface="Arial" panose="020B0604020202020204" pitchFamily="34" charset="0"/>
                        </a:rPr>
                        <a:t>female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0.0327</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0.0321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-0.0302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0.0956</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1.04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0.3086</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50511003"/>
                  </a:ext>
                </a:extLst>
              </a:tr>
              <a:tr h="361950">
                <a:tc>
                  <a:txBody>
                    <a:bodyPr/>
                    <a:lstStyle/>
                    <a:p>
                      <a:pPr fontAlgn="t"/>
                      <a:r>
                        <a:rPr lang="fr-FR" sz="1300" b="0" i="0">
                          <a:solidFill>
                            <a:srgbClr val="000000"/>
                          </a:solidFill>
                          <a:effectLst/>
                          <a:latin typeface="Arial" panose="020B0604020202020204" pitchFamily="34" charset="0"/>
                        </a:rPr>
                        <a:t>bh</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-0.2014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0.0402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-0.2802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-0.1225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25.08</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43452717"/>
                  </a:ext>
                </a:extLst>
              </a:tr>
              <a:tr h="361950">
                <a:tc>
                  <a:txBody>
                    <a:bodyPr/>
                    <a:lstStyle/>
                    <a:p>
                      <a:pPr fontAlgn="t"/>
                      <a:r>
                        <a:rPr lang="fr-FR" sz="1300" b="0" i="0">
                          <a:solidFill>
                            <a:srgbClr val="000000"/>
                          </a:solidFill>
                          <a:effectLst/>
                          <a:latin typeface="Arial" panose="020B0604020202020204" pitchFamily="34" charset="0"/>
                        </a:rPr>
                        <a:t>actlim</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0.1435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0.0372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0.0707</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0.2164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14.91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16813905"/>
                  </a:ext>
                </a:extLst>
              </a:tr>
              <a:tr h="361950">
                <a:tc>
                  <a:txBody>
                    <a:bodyPr/>
                    <a:lstStyle/>
                    <a:p>
                      <a:pPr fontAlgn="t"/>
                      <a:r>
                        <a:rPr lang="fr-FR" sz="1300" b="0" i="0">
                          <a:solidFill>
                            <a:srgbClr val="000000"/>
                          </a:solidFill>
                          <a:effectLst/>
                          <a:latin typeface="Arial" panose="020B0604020202020204" pitchFamily="34" charset="0"/>
                        </a:rPr>
                        <a:t>totchr</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0.3329</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0.0124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0.3086</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0.3573</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717.99</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300149960"/>
                  </a:ext>
                </a:extLst>
              </a:tr>
              <a:tr h="361950">
                <a:tc>
                  <a:txBody>
                    <a:bodyPr/>
                    <a:lstStyle/>
                    <a:p>
                      <a:pPr fontAlgn="t"/>
                      <a:r>
                        <a:rPr lang="fr-FR" sz="1300" b="0" i="0">
                          <a:solidFill>
                            <a:srgbClr val="000000"/>
                          </a:solidFill>
                          <a:effectLst/>
                          <a:latin typeface="Arial" panose="020B0604020202020204" pitchFamily="34" charset="0"/>
                        </a:rPr>
                        <a:t>Echelle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0.9405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0.0110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0.9192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0.9622</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tc>
                  <a:txBody>
                    <a:bodyPr/>
                    <a:lstStyle/>
                    <a:p>
                      <a:endParaRPr lang="fr-FR" sz="1300"/>
                    </a:p>
                  </a:txBody>
                  <a:tcPr marL="67010" marR="67010" marT="33505" marB="33505">
                    <a:lnL>
                      <a:noFill/>
                    </a:lnL>
                    <a:lnT>
                      <a:noFill/>
                    </a:lnT>
                  </a:tcPr>
                </a:tc>
                <a:tc>
                  <a:txBody>
                    <a:bodyPr/>
                    <a:lstStyle/>
                    <a:p>
                      <a:endParaRPr lang="fr-FR" sz="1300" dirty="0"/>
                    </a:p>
                  </a:txBody>
                  <a:tcPr marL="67010" marR="67010" marT="33505" marB="33505">
                    <a:lnT>
                      <a:noFill/>
                    </a:lnT>
                  </a:tcPr>
                </a:tc>
                <a:extLst>
                  <a:ext uri="{0D108BD9-81ED-4DB2-BD59-A6C34878D82A}">
                    <a16:rowId xmlns:a16="http://schemas.microsoft.com/office/drawing/2014/main" val="111084739"/>
                  </a:ext>
                </a:extLst>
              </a:tr>
            </a:tbl>
          </a:graphicData>
        </a:graphic>
      </p:graphicFrame>
    </p:spTree>
    <p:extLst>
      <p:ext uri="{BB962C8B-B14F-4D97-AF65-F5344CB8AC3E}">
        <p14:creationId xmlns:p14="http://schemas.microsoft.com/office/powerpoint/2010/main" val="4156050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4132322789"/>
              </p:ext>
            </p:extLst>
          </p:nvPr>
        </p:nvGraphicFramePr>
        <p:xfrm>
          <a:off x="323529" y="332660"/>
          <a:ext cx="8352926" cy="5793504"/>
        </p:xfrm>
        <a:graphic>
          <a:graphicData uri="http://schemas.openxmlformats.org/drawingml/2006/table">
            <a:tbl>
              <a:tblPr/>
              <a:tblGrid>
                <a:gridCol w="883661">
                  <a:extLst>
                    <a:ext uri="{9D8B030D-6E8A-4147-A177-3AD203B41FA5}">
                      <a16:colId xmlns:a16="http://schemas.microsoft.com/office/drawing/2014/main" val="903120934"/>
                    </a:ext>
                  </a:extLst>
                </a:gridCol>
                <a:gridCol w="883661">
                  <a:extLst>
                    <a:ext uri="{9D8B030D-6E8A-4147-A177-3AD203B41FA5}">
                      <a16:colId xmlns:a16="http://schemas.microsoft.com/office/drawing/2014/main" val="591720663"/>
                    </a:ext>
                  </a:extLst>
                </a:gridCol>
                <a:gridCol w="883661">
                  <a:extLst>
                    <a:ext uri="{9D8B030D-6E8A-4147-A177-3AD203B41FA5}">
                      <a16:colId xmlns:a16="http://schemas.microsoft.com/office/drawing/2014/main" val="1576768589"/>
                    </a:ext>
                  </a:extLst>
                </a:gridCol>
                <a:gridCol w="883661">
                  <a:extLst>
                    <a:ext uri="{9D8B030D-6E8A-4147-A177-3AD203B41FA5}">
                      <a16:colId xmlns:a16="http://schemas.microsoft.com/office/drawing/2014/main" val="1639566175"/>
                    </a:ext>
                  </a:extLst>
                </a:gridCol>
                <a:gridCol w="883661">
                  <a:extLst>
                    <a:ext uri="{9D8B030D-6E8A-4147-A177-3AD203B41FA5}">
                      <a16:colId xmlns:a16="http://schemas.microsoft.com/office/drawing/2014/main" val="3197229246"/>
                    </a:ext>
                  </a:extLst>
                </a:gridCol>
                <a:gridCol w="883661">
                  <a:extLst>
                    <a:ext uri="{9D8B030D-6E8A-4147-A177-3AD203B41FA5}">
                      <a16:colId xmlns:a16="http://schemas.microsoft.com/office/drawing/2014/main" val="2047360337"/>
                    </a:ext>
                  </a:extLst>
                </a:gridCol>
                <a:gridCol w="1525480">
                  <a:extLst>
                    <a:ext uri="{9D8B030D-6E8A-4147-A177-3AD203B41FA5}">
                      <a16:colId xmlns:a16="http://schemas.microsoft.com/office/drawing/2014/main" val="918488140"/>
                    </a:ext>
                  </a:extLst>
                </a:gridCol>
                <a:gridCol w="1525480">
                  <a:extLst>
                    <a:ext uri="{9D8B030D-6E8A-4147-A177-3AD203B41FA5}">
                      <a16:colId xmlns:a16="http://schemas.microsoft.com/office/drawing/2014/main" val="1065806497"/>
                    </a:ext>
                  </a:extLst>
                </a:gridCol>
              </a:tblGrid>
              <a:tr h="346681">
                <a:tc gridSpan="8">
                  <a:txBody>
                    <a:bodyPr/>
                    <a:lstStyle/>
                    <a:p>
                      <a:pPr fontAlgn="t"/>
                      <a:r>
                        <a:rPr lang="fr-FR" sz="1300" b="0" i="0">
                          <a:solidFill>
                            <a:srgbClr val="000000"/>
                          </a:solidFill>
                          <a:effectLst/>
                          <a:latin typeface="Arial" panose="020B0604020202020204" pitchFamily="34" charset="0"/>
                        </a:rPr>
                        <a:t>Analyse des paramètres estimés du maximum de vraisemblance</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529892860"/>
                  </a:ext>
                </a:extLst>
              </a:tr>
              <a:tr h="861341">
                <a:tc>
                  <a:txBody>
                    <a:bodyPr/>
                    <a:lstStyle/>
                    <a:p>
                      <a:pPr fontAlgn="t"/>
                      <a:r>
                        <a:rPr lang="fr-FR" sz="1300" b="0" i="0">
                          <a:solidFill>
                            <a:srgbClr val="000000"/>
                          </a:solidFill>
                          <a:effectLst/>
                          <a:latin typeface="Arial" panose="020B0604020202020204" pitchFamily="34" charset="0"/>
                        </a:rPr>
                        <a:t>Paramètre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DDL</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Estimation</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Erreur</a:t>
                      </a:r>
                      <a:br>
                        <a:rPr lang="fr-FR" sz="1300" b="0" i="0">
                          <a:solidFill>
                            <a:srgbClr val="000000"/>
                          </a:solidFill>
                          <a:effectLst/>
                          <a:latin typeface="Arial" panose="020B0604020202020204" pitchFamily="34" charset="0"/>
                        </a:rPr>
                      </a:br>
                      <a:r>
                        <a:rPr lang="fr-FR" sz="1300" b="0" i="0">
                          <a:solidFill>
                            <a:srgbClr val="000000"/>
                          </a:solidFill>
                          <a:effectLst/>
                          <a:latin typeface="Arial" panose="020B0604020202020204" pitchFamily="34" charset="0"/>
                        </a:rPr>
                        <a:t>type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gridSpan="2">
                  <a:txBody>
                    <a:bodyPr/>
                    <a:lstStyle/>
                    <a:p>
                      <a:pPr fontAlgn="t"/>
                      <a:r>
                        <a:rPr lang="fr-FR" sz="1300" b="0" i="0">
                          <a:solidFill>
                            <a:srgbClr val="000000"/>
                          </a:solidFill>
                          <a:effectLst/>
                          <a:latin typeface="Arial" panose="020B0604020202020204" pitchFamily="34" charset="0"/>
                        </a:rPr>
                        <a:t>Intervalle de confiance</a:t>
                      </a:r>
                      <a:br>
                        <a:rPr lang="fr-FR" sz="1300" b="0" i="0">
                          <a:solidFill>
                            <a:srgbClr val="000000"/>
                          </a:solidFill>
                          <a:effectLst/>
                          <a:latin typeface="Arial" panose="020B0604020202020204" pitchFamily="34" charset="0"/>
                        </a:rPr>
                      </a:br>
                      <a:r>
                        <a:rPr lang="fr-FR" sz="1300" b="0" i="0">
                          <a:solidFill>
                            <a:srgbClr val="000000"/>
                          </a:solidFill>
                          <a:effectLst/>
                          <a:latin typeface="Arial" panose="020B0604020202020204" pitchFamily="34" charset="0"/>
                        </a:rPr>
                        <a:t>de Wald à95%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a:txBody>
                    <a:bodyPr/>
                    <a:lstStyle/>
                    <a:p>
                      <a:pPr fontAlgn="t"/>
                      <a:r>
                        <a:rPr lang="fr-FR" sz="1300" b="0" i="0">
                          <a:solidFill>
                            <a:srgbClr val="000000"/>
                          </a:solidFill>
                          <a:effectLst/>
                          <a:latin typeface="Arial" panose="020B0604020202020204" pitchFamily="34" charset="0"/>
                        </a:rPr>
                        <a:t>Khi-2 de Wald</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Pr &gt; khi-2</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80459385"/>
                  </a:ext>
                </a:extLst>
              </a:tr>
              <a:tr h="861341">
                <a:tc>
                  <a:txBody>
                    <a:bodyPr/>
                    <a:lstStyle/>
                    <a:p>
                      <a:pPr fontAlgn="t"/>
                      <a:r>
                        <a:rPr lang="fr-FR" sz="1300" b="0" i="0">
                          <a:solidFill>
                            <a:srgbClr val="000000"/>
                          </a:solidFill>
                          <a:effectLst/>
                          <a:latin typeface="Arial" panose="020B0604020202020204" pitchFamily="34" charset="0"/>
                        </a:rPr>
                        <a:t>Intercept</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-12.3955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2.7055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-17.6981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-7.0929</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20.99</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48053273"/>
                  </a:ext>
                </a:extLst>
              </a:tr>
              <a:tr h="346681">
                <a:tc>
                  <a:txBody>
                    <a:bodyPr/>
                    <a:lstStyle/>
                    <a:p>
                      <a:pPr fontAlgn="t"/>
                      <a:r>
                        <a:rPr lang="fr-FR" sz="1300" b="0" i="0">
                          <a:solidFill>
                            <a:srgbClr val="000000"/>
                          </a:solidFill>
                          <a:effectLst/>
                          <a:latin typeface="Arial" panose="020B0604020202020204" pitchFamily="34" charset="0"/>
                        </a:rPr>
                        <a:t>private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0.1342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0.0407</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0.0545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0.2140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10.88</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0.0010</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940828415"/>
                  </a:ext>
                </a:extLst>
              </a:tr>
              <a:tr h="604012">
                <a:tc>
                  <a:txBody>
                    <a:bodyPr/>
                    <a:lstStyle/>
                    <a:p>
                      <a:pPr fontAlgn="t"/>
                      <a:r>
                        <a:rPr lang="fr-FR" sz="1300" b="0" i="0">
                          <a:solidFill>
                            <a:srgbClr val="000000"/>
                          </a:solidFill>
                          <a:effectLst/>
                          <a:latin typeface="Arial" panose="020B0604020202020204" pitchFamily="34" charset="0"/>
                        </a:rPr>
                        <a:t>medicaid</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-0.2167</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0.0565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-0.3274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-0.1060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14.72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84262037"/>
                  </a:ext>
                </a:extLst>
              </a:tr>
              <a:tr h="346681">
                <a:tc>
                  <a:txBody>
                    <a:bodyPr/>
                    <a:lstStyle/>
                    <a:p>
                      <a:pPr fontAlgn="t"/>
                      <a:r>
                        <a:rPr lang="fr-FR" sz="1300" b="0" i="0">
                          <a:solidFill>
                            <a:srgbClr val="000000"/>
                          </a:solidFill>
                          <a:effectLst/>
                          <a:latin typeface="Arial" panose="020B0604020202020204" pitchFamily="34" charset="0"/>
                        </a:rPr>
                        <a:t>age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0.3189</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0.0724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0.1771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0.4608</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19.42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79213893"/>
                  </a:ext>
                </a:extLst>
              </a:tr>
              <a:tr h="346681">
                <a:tc>
                  <a:txBody>
                    <a:bodyPr/>
                    <a:lstStyle/>
                    <a:p>
                      <a:pPr fontAlgn="t"/>
                      <a:r>
                        <a:rPr lang="fr-FR" sz="1300" b="0" i="0">
                          <a:solidFill>
                            <a:srgbClr val="000000"/>
                          </a:solidFill>
                          <a:effectLst/>
                          <a:latin typeface="Arial" panose="020B0604020202020204" pitchFamily="34" charset="0"/>
                        </a:rPr>
                        <a:t>age2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-0.0021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0.0005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-0.0031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-0.0012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19.80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95424710"/>
                  </a:ext>
                </a:extLst>
              </a:tr>
              <a:tr h="346681">
                <a:tc>
                  <a:txBody>
                    <a:bodyPr/>
                    <a:lstStyle/>
                    <a:p>
                      <a:pPr fontAlgn="t"/>
                      <a:r>
                        <a:rPr lang="fr-FR" sz="1300" b="0" i="0">
                          <a:solidFill>
                            <a:srgbClr val="000000"/>
                          </a:solidFill>
                          <a:effectLst/>
                          <a:latin typeface="Arial" panose="020B0604020202020204" pitchFamily="34" charset="0"/>
                        </a:rPr>
                        <a:t>educyr</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0.0474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0.0054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0.0368</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0.0580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76.16</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88661699"/>
                  </a:ext>
                </a:extLst>
              </a:tr>
              <a:tr h="346681">
                <a:tc>
                  <a:txBody>
                    <a:bodyPr/>
                    <a:lstStyle/>
                    <a:p>
                      <a:pPr fontAlgn="t"/>
                      <a:r>
                        <a:rPr lang="fr-FR" sz="1300" b="0" i="0">
                          <a:solidFill>
                            <a:srgbClr val="000000"/>
                          </a:solidFill>
                          <a:effectLst/>
                          <a:latin typeface="Arial" panose="020B0604020202020204" pitchFamily="34" charset="0"/>
                        </a:rPr>
                        <a:t>female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0.1311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0.0375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0.0576</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0.2045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12.24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0.0005</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98495786"/>
                  </a:ext>
                </a:extLst>
              </a:tr>
              <a:tr h="346681">
                <a:tc>
                  <a:txBody>
                    <a:bodyPr/>
                    <a:lstStyle/>
                    <a:p>
                      <a:pPr fontAlgn="t"/>
                      <a:r>
                        <a:rPr lang="fr-FR" sz="1300" b="0" i="0">
                          <a:solidFill>
                            <a:srgbClr val="000000"/>
                          </a:solidFill>
                          <a:effectLst/>
                          <a:latin typeface="Arial" panose="020B0604020202020204" pitchFamily="34" charset="0"/>
                        </a:rPr>
                        <a:t>bh</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-0.3710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0.0469</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-0.4630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-0.2790</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62.49</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8737169"/>
                  </a:ext>
                </a:extLst>
              </a:tr>
              <a:tr h="346681">
                <a:tc>
                  <a:txBody>
                    <a:bodyPr/>
                    <a:lstStyle/>
                    <a:p>
                      <a:pPr fontAlgn="t"/>
                      <a:r>
                        <a:rPr lang="fr-FR" sz="1300" b="0" i="0">
                          <a:solidFill>
                            <a:srgbClr val="000000"/>
                          </a:solidFill>
                          <a:effectLst/>
                          <a:latin typeface="Arial" panose="020B0604020202020204" pitchFamily="34" charset="0"/>
                        </a:rPr>
                        <a:t>actlim</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0.0634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0.0434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-0.0217</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0.1484</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2.13</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0.1441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74848075"/>
                  </a:ext>
                </a:extLst>
              </a:tr>
              <a:tr h="346681">
                <a:tc>
                  <a:txBody>
                    <a:bodyPr/>
                    <a:lstStyle/>
                    <a:p>
                      <a:pPr fontAlgn="t"/>
                      <a:r>
                        <a:rPr lang="fr-FR" sz="1300" b="0" i="0">
                          <a:solidFill>
                            <a:srgbClr val="000000"/>
                          </a:solidFill>
                          <a:effectLst/>
                          <a:latin typeface="Arial" panose="020B0604020202020204" pitchFamily="34" charset="0"/>
                        </a:rPr>
                        <a:t>totchr</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0.1578</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0.0145</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0.1293</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0.1862</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300" b="0" i="0">
                          <a:solidFill>
                            <a:srgbClr val="000000"/>
                          </a:solidFill>
                          <a:effectLst/>
                          <a:latin typeface="Arial" panose="020B0604020202020204" pitchFamily="34" charset="0"/>
                        </a:rPr>
                        <a:t>118.38</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&lt;.0001</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447670230"/>
                  </a:ext>
                </a:extLst>
              </a:tr>
              <a:tr h="346681">
                <a:tc>
                  <a:txBody>
                    <a:bodyPr/>
                    <a:lstStyle/>
                    <a:p>
                      <a:pPr fontAlgn="t"/>
                      <a:r>
                        <a:rPr lang="fr-FR" sz="1300" b="0" i="0">
                          <a:solidFill>
                            <a:srgbClr val="000000"/>
                          </a:solidFill>
                          <a:effectLst/>
                          <a:latin typeface="Arial" panose="020B0604020202020204" pitchFamily="34" charset="0"/>
                        </a:rPr>
                        <a:t>Echelle</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1</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1.0977</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0.0128</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1.0728</a:t>
                      </a:r>
                    </a:p>
                  </a:txBody>
                  <a:tcPr marL="34901" marR="34901" marT="34901" marB="3490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300" b="0" i="0">
                          <a:solidFill>
                            <a:srgbClr val="000000"/>
                          </a:solidFill>
                          <a:effectLst/>
                          <a:latin typeface="Arial" panose="020B0604020202020204" pitchFamily="34" charset="0"/>
                        </a:rPr>
                        <a:t>1.1230</a:t>
                      </a:r>
                    </a:p>
                  </a:txBody>
                  <a:tcPr marL="34901" marR="34901" marT="34901" marB="3490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tc>
                  <a:txBody>
                    <a:bodyPr/>
                    <a:lstStyle/>
                    <a:p>
                      <a:endParaRPr lang="fr-FR" sz="1300"/>
                    </a:p>
                  </a:txBody>
                  <a:tcPr marL="67010" marR="67010" marT="33505" marB="33505">
                    <a:lnL>
                      <a:noFill/>
                    </a:lnL>
                    <a:lnT>
                      <a:noFill/>
                    </a:lnT>
                  </a:tcPr>
                </a:tc>
                <a:tc>
                  <a:txBody>
                    <a:bodyPr/>
                    <a:lstStyle/>
                    <a:p>
                      <a:endParaRPr lang="fr-FR" sz="1300" dirty="0"/>
                    </a:p>
                  </a:txBody>
                  <a:tcPr marL="67010" marR="67010" marT="33505" marB="33505">
                    <a:lnT>
                      <a:noFill/>
                    </a:lnT>
                  </a:tcPr>
                </a:tc>
                <a:extLst>
                  <a:ext uri="{0D108BD9-81ED-4DB2-BD59-A6C34878D82A}">
                    <a16:rowId xmlns:a16="http://schemas.microsoft.com/office/drawing/2014/main" val="1954423012"/>
                  </a:ext>
                </a:extLst>
              </a:tr>
            </a:tbl>
          </a:graphicData>
        </a:graphic>
      </p:graphicFrame>
    </p:spTree>
    <p:extLst>
      <p:ext uri="{BB962C8B-B14F-4D97-AF65-F5344CB8AC3E}">
        <p14:creationId xmlns:p14="http://schemas.microsoft.com/office/powerpoint/2010/main" val="2827603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 y="81751"/>
            <a:ext cx="9084260" cy="466929"/>
          </a:xfrm>
        </p:spPr>
        <p:txBody>
          <a:bodyPr/>
          <a:lstStyle/>
          <a:p>
            <a:pPr algn="l"/>
            <a:r>
              <a:rPr lang="fr-FR" sz="2400" dirty="0" err="1"/>
              <a:t>Adjustment</a:t>
            </a:r>
            <a:r>
              <a:rPr lang="fr-FR" sz="2400" dirty="0"/>
              <a:t> of </a:t>
            </a:r>
            <a:r>
              <a:rPr lang="fr-FR" sz="2400" dirty="0" err="1"/>
              <a:t>overdispersion</a:t>
            </a:r>
            <a:r>
              <a:rPr lang="fr-FR" sz="2400" dirty="0"/>
              <a:t> </a:t>
            </a:r>
            <a:r>
              <a:rPr lang="fr-FR" sz="2400" dirty="0" err="1"/>
              <a:t>with</a:t>
            </a:r>
            <a:r>
              <a:rPr lang="fr-FR" sz="2400" dirty="0"/>
              <a:t> </a:t>
            </a:r>
            <a:r>
              <a:rPr lang="fr-FR" sz="2400" dirty="0" err="1"/>
              <a:t>Negative</a:t>
            </a:r>
            <a:r>
              <a:rPr lang="fr-FR" sz="2400" dirty="0"/>
              <a:t> Binomial </a:t>
            </a:r>
            <a:r>
              <a:rPr lang="fr-FR" sz="2400" dirty="0" err="1"/>
              <a:t>Regression</a:t>
            </a:r>
            <a:endParaRPr lang="fr-FR" sz="24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0" y="548680"/>
                <a:ext cx="8999127" cy="5760640"/>
              </a:xfrm>
            </p:spPr>
            <p:txBody>
              <a:bodyPr>
                <a:normAutofit fontScale="85000" lnSpcReduction="10000"/>
              </a:bodyPr>
              <a:lstStyle/>
              <a:p>
                <a:pPr marL="374650" lvl="0" indent="-285750" algn="just">
                  <a:lnSpc>
                    <a:spcPct val="150000"/>
                  </a:lnSpc>
                </a:pPr>
                <a:r>
                  <a:rPr lang="en-US" sz="1900" dirty="0">
                    <a:solidFill>
                      <a:prstClr val="black">
                        <a:lumMod val="50000"/>
                        <a:lumOff val="50000"/>
                      </a:prstClr>
                    </a:solidFill>
                  </a:rPr>
                  <a:t>Efficient estimates may be produced by a method known as negative binomial regression that has become increasingly popular for count data</a:t>
                </a:r>
                <a:r>
                  <a:rPr lang="fr-FR" sz="1900" dirty="0">
                    <a:solidFill>
                      <a:prstClr val="black">
                        <a:lumMod val="50000"/>
                        <a:lumOff val="50000"/>
                      </a:prstClr>
                    </a:solidFill>
                  </a:rPr>
                  <a:t>.</a:t>
                </a:r>
              </a:p>
              <a:p>
                <a:pPr marL="374650" lvl="0" indent="-285750" algn="just">
                  <a:lnSpc>
                    <a:spcPct val="150000"/>
                  </a:lnSpc>
                </a:pPr>
                <a:r>
                  <a:rPr lang="en-US" sz="1900" dirty="0">
                    <a:solidFill>
                      <a:prstClr val="black">
                        <a:lumMod val="50000"/>
                        <a:lumOff val="50000"/>
                      </a:prstClr>
                    </a:solidFill>
                  </a:rPr>
                  <a:t>The negative binomial model is a generalization of the Poisson model. We modify equation () to include a disturbance term, which accounts for the overdispersion:</a:t>
                </a:r>
                <a:r>
                  <a:rPr lang="fr-FR" sz="1900" dirty="0">
                    <a:solidFill>
                      <a:prstClr val="black">
                        <a:lumMod val="50000"/>
                        <a:lumOff val="50000"/>
                      </a:prstClr>
                    </a:solidFill>
                  </a:rPr>
                  <a:t> </a:t>
                </a:r>
              </a:p>
              <a:p>
                <a:pPr marL="88900" lvl="0" indent="0" algn="just">
                  <a:lnSpc>
                    <a:spcPct val="150000"/>
                  </a:lnSpc>
                  <a:buNone/>
                </a:pPr>
                <a14:m>
                  <m:oMathPara xmlns:m="http://schemas.openxmlformats.org/officeDocument/2006/math">
                    <m:oMathParaPr>
                      <m:jc m:val="centerGroup"/>
                    </m:oMathParaPr>
                    <m:oMath xmlns:m="http://schemas.openxmlformats.org/officeDocument/2006/math">
                      <m:func>
                        <m:funcPr>
                          <m:ctrlPr>
                            <a:rPr lang="fr-FR" sz="1900" i="1">
                              <a:solidFill>
                                <a:prstClr val="black">
                                  <a:lumMod val="50000"/>
                                  <a:lumOff val="50000"/>
                                </a:prstClr>
                              </a:solidFill>
                              <a:latin typeface="Cambria Math" panose="02040503050406030204" pitchFamily="18" charset="0"/>
                            </a:rPr>
                          </m:ctrlPr>
                        </m:funcPr>
                        <m:fName>
                          <m:r>
                            <m:rPr>
                              <m:sty m:val="p"/>
                            </m:rPr>
                            <a:rPr lang="fr-FR" sz="1900">
                              <a:solidFill>
                                <a:prstClr val="black">
                                  <a:lumMod val="50000"/>
                                  <a:lumOff val="50000"/>
                                </a:prstClr>
                              </a:solidFill>
                              <a:latin typeface="Cambria Math"/>
                            </a:rPr>
                            <m:t>log</m:t>
                          </m:r>
                        </m:fName>
                        <m:e>
                          <m:r>
                            <a:rPr lang="fr-FR" sz="1900" i="1">
                              <a:solidFill>
                                <a:prstClr val="black">
                                  <a:lumMod val="50000"/>
                                  <a:lumOff val="50000"/>
                                </a:prstClr>
                              </a:solidFill>
                              <a:latin typeface="Cambria Math"/>
                            </a:rPr>
                            <m:t> </m:t>
                          </m:r>
                          <m:sSub>
                            <m:sSubPr>
                              <m:ctrlPr>
                                <a:rPr lang="fr-FR" sz="1900" i="1">
                                  <a:solidFill>
                                    <a:prstClr val="black">
                                      <a:lumMod val="50000"/>
                                      <a:lumOff val="50000"/>
                                    </a:prstClr>
                                  </a:solidFill>
                                  <a:latin typeface="Cambria Math" panose="02040503050406030204" pitchFamily="18" charset="0"/>
                                </a:rPr>
                              </m:ctrlPr>
                            </m:sSubPr>
                            <m:e>
                              <m:r>
                                <a:rPr lang="fr-FR" sz="1900" i="1">
                                  <a:solidFill>
                                    <a:prstClr val="black">
                                      <a:lumMod val="50000"/>
                                      <a:lumOff val="50000"/>
                                    </a:prstClr>
                                  </a:solidFill>
                                  <a:latin typeface="Cambria Math"/>
                                  <a:ea typeface="Cambria Math"/>
                                </a:rPr>
                                <m:t>𝜇</m:t>
                              </m:r>
                            </m:e>
                            <m:sub>
                              <m:r>
                                <a:rPr lang="fr-FR" sz="1900" i="1">
                                  <a:solidFill>
                                    <a:prstClr val="black">
                                      <a:lumMod val="50000"/>
                                      <a:lumOff val="50000"/>
                                    </a:prstClr>
                                  </a:solidFill>
                                  <a:latin typeface="Cambria Math"/>
                                </a:rPr>
                                <m:t>𝑖</m:t>
                              </m:r>
                            </m:sub>
                          </m:sSub>
                          <m:r>
                            <a:rPr lang="fr-FR" sz="1900" i="1">
                              <a:solidFill>
                                <a:prstClr val="black">
                                  <a:lumMod val="50000"/>
                                  <a:lumOff val="50000"/>
                                </a:prstClr>
                              </a:solidFill>
                              <a:latin typeface="Cambria Math"/>
                            </a:rPr>
                            <m:t>=</m:t>
                          </m:r>
                          <m:sSub>
                            <m:sSubPr>
                              <m:ctrlPr>
                                <a:rPr lang="fr-FR" sz="1900" i="1">
                                  <a:solidFill>
                                    <a:prstClr val="black">
                                      <a:lumMod val="50000"/>
                                      <a:lumOff val="50000"/>
                                    </a:prstClr>
                                  </a:solidFill>
                                  <a:latin typeface="Cambria Math" panose="02040503050406030204" pitchFamily="18" charset="0"/>
                                </a:rPr>
                              </m:ctrlPr>
                            </m:sSubPr>
                            <m:e>
                              <m:r>
                                <a:rPr lang="fr-FR" sz="1900" i="1">
                                  <a:solidFill>
                                    <a:prstClr val="black">
                                      <a:lumMod val="50000"/>
                                      <a:lumOff val="50000"/>
                                    </a:prstClr>
                                  </a:solidFill>
                                  <a:latin typeface="Cambria Math"/>
                                  <a:ea typeface="Cambria Math"/>
                                </a:rPr>
                                <m:t>𝛽</m:t>
                              </m:r>
                            </m:e>
                            <m:sub>
                              <m:r>
                                <a:rPr lang="fr-FR" sz="1900" i="1">
                                  <a:solidFill>
                                    <a:prstClr val="black">
                                      <a:lumMod val="50000"/>
                                      <a:lumOff val="50000"/>
                                    </a:prstClr>
                                  </a:solidFill>
                                  <a:latin typeface="Cambria Math"/>
                                </a:rPr>
                                <m:t>0</m:t>
                              </m:r>
                            </m:sub>
                          </m:sSub>
                          <m:r>
                            <a:rPr lang="fr-FR" sz="1900" i="1">
                              <a:solidFill>
                                <a:prstClr val="black">
                                  <a:lumMod val="50000"/>
                                  <a:lumOff val="50000"/>
                                </a:prstClr>
                              </a:solidFill>
                              <a:latin typeface="Cambria Math"/>
                            </a:rPr>
                            <m:t>+</m:t>
                          </m:r>
                          <m:sSub>
                            <m:sSubPr>
                              <m:ctrlPr>
                                <a:rPr lang="fr-FR" sz="1900" i="1">
                                  <a:solidFill>
                                    <a:prstClr val="black">
                                      <a:lumMod val="50000"/>
                                      <a:lumOff val="50000"/>
                                    </a:prstClr>
                                  </a:solidFill>
                                  <a:latin typeface="Cambria Math" panose="02040503050406030204" pitchFamily="18" charset="0"/>
                                </a:rPr>
                              </m:ctrlPr>
                            </m:sSubPr>
                            <m:e>
                              <m:r>
                                <a:rPr lang="fr-FR" sz="1900" i="1">
                                  <a:solidFill>
                                    <a:prstClr val="black">
                                      <a:lumMod val="50000"/>
                                      <a:lumOff val="50000"/>
                                    </a:prstClr>
                                  </a:solidFill>
                                  <a:latin typeface="Cambria Math"/>
                                  <a:ea typeface="Cambria Math"/>
                                </a:rPr>
                                <m:t>𝛽</m:t>
                              </m:r>
                            </m:e>
                            <m:sub>
                              <m:r>
                                <a:rPr lang="fr-FR" sz="1900" i="1">
                                  <a:solidFill>
                                    <a:prstClr val="black">
                                      <a:lumMod val="50000"/>
                                      <a:lumOff val="50000"/>
                                    </a:prstClr>
                                  </a:solidFill>
                                  <a:latin typeface="Cambria Math"/>
                                </a:rPr>
                                <m:t>1</m:t>
                              </m:r>
                            </m:sub>
                          </m:sSub>
                          <m:sSub>
                            <m:sSubPr>
                              <m:ctrlPr>
                                <a:rPr lang="fr-FR" sz="1900" i="1">
                                  <a:solidFill>
                                    <a:prstClr val="black">
                                      <a:lumMod val="50000"/>
                                      <a:lumOff val="50000"/>
                                    </a:prstClr>
                                  </a:solidFill>
                                  <a:latin typeface="Cambria Math" panose="02040503050406030204" pitchFamily="18" charset="0"/>
                                </a:rPr>
                              </m:ctrlPr>
                            </m:sSubPr>
                            <m:e>
                              <m:r>
                                <a:rPr lang="fr-FR" sz="1900" i="1">
                                  <a:solidFill>
                                    <a:prstClr val="black">
                                      <a:lumMod val="50000"/>
                                      <a:lumOff val="50000"/>
                                    </a:prstClr>
                                  </a:solidFill>
                                  <a:latin typeface="Cambria Math"/>
                                </a:rPr>
                                <m:t>𝑥</m:t>
                              </m:r>
                            </m:e>
                            <m:sub>
                              <m:r>
                                <a:rPr lang="fr-FR" sz="1900" i="1">
                                  <a:solidFill>
                                    <a:prstClr val="black">
                                      <a:lumMod val="50000"/>
                                      <a:lumOff val="50000"/>
                                    </a:prstClr>
                                  </a:solidFill>
                                  <a:latin typeface="Cambria Math"/>
                                </a:rPr>
                                <m:t>𝑖</m:t>
                              </m:r>
                              <m:r>
                                <a:rPr lang="fr-FR" sz="1900" i="1">
                                  <a:solidFill>
                                    <a:prstClr val="black">
                                      <a:lumMod val="50000"/>
                                      <a:lumOff val="50000"/>
                                    </a:prstClr>
                                  </a:solidFill>
                                  <a:latin typeface="Cambria Math"/>
                                </a:rPr>
                                <m:t>1</m:t>
                              </m:r>
                            </m:sub>
                          </m:sSub>
                          <m:r>
                            <a:rPr lang="fr-FR" sz="1900" i="1">
                              <a:solidFill>
                                <a:prstClr val="black">
                                  <a:lumMod val="50000"/>
                                  <a:lumOff val="50000"/>
                                </a:prstClr>
                              </a:solidFill>
                              <a:latin typeface="Cambria Math"/>
                            </a:rPr>
                            <m:t>+…+</m:t>
                          </m:r>
                          <m:sSub>
                            <m:sSubPr>
                              <m:ctrlPr>
                                <a:rPr lang="fr-FR" sz="1900" i="1">
                                  <a:solidFill>
                                    <a:prstClr val="black">
                                      <a:lumMod val="50000"/>
                                      <a:lumOff val="50000"/>
                                    </a:prstClr>
                                  </a:solidFill>
                                  <a:latin typeface="Cambria Math" panose="02040503050406030204" pitchFamily="18" charset="0"/>
                                </a:rPr>
                              </m:ctrlPr>
                            </m:sSubPr>
                            <m:e>
                              <m:r>
                                <a:rPr lang="fr-FR" sz="1900" i="1">
                                  <a:solidFill>
                                    <a:prstClr val="black">
                                      <a:lumMod val="50000"/>
                                      <a:lumOff val="50000"/>
                                    </a:prstClr>
                                  </a:solidFill>
                                  <a:latin typeface="Cambria Math"/>
                                  <a:ea typeface="Cambria Math"/>
                                </a:rPr>
                                <m:t>𝛽</m:t>
                              </m:r>
                            </m:e>
                            <m:sub>
                              <m:r>
                                <a:rPr lang="fr-FR" sz="1900" i="1">
                                  <a:solidFill>
                                    <a:prstClr val="black">
                                      <a:lumMod val="50000"/>
                                      <a:lumOff val="50000"/>
                                    </a:prstClr>
                                  </a:solidFill>
                                  <a:latin typeface="Cambria Math"/>
                                </a:rPr>
                                <m:t>𝑘</m:t>
                              </m:r>
                            </m:sub>
                          </m:sSub>
                          <m:sSub>
                            <m:sSubPr>
                              <m:ctrlPr>
                                <a:rPr lang="fr-FR" sz="1900" i="1">
                                  <a:solidFill>
                                    <a:prstClr val="black">
                                      <a:lumMod val="50000"/>
                                      <a:lumOff val="50000"/>
                                    </a:prstClr>
                                  </a:solidFill>
                                  <a:latin typeface="Cambria Math" panose="02040503050406030204" pitchFamily="18" charset="0"/>
                                </a:rPr>
                              </m:ctrlPr>
                            </m:sSubPr>
                            <m:e>
                              <m:r>
                                <a:rPr lang="fr-FR" sz="1900" i="1">
                                  <a:solidFill>
                                    <a:prstClr val="black">
                                      <a:lumMod val="50000"/>
                                      <a:lumOff val="50000"/>
                                    </a:prstClr>
                                  </a:solidFill>
                                  <a:latin typeface="Cambria Math"/>
                                </a:rPr>
                                <m:t>𝑥</m:t>
                              </m:r>
                            </m:e>
                            <m:sub>
                              <m:r>
                                <a:rPr lang="fr-FR" sz="1900" i="1">
                                  <a:solidFill>
                                    <a:prstClr val="black">
                                      <a:lumMod val="50000"/>
                                      <a:lumOff val="50000"/>
                                    </a:prstClr>
                                  </a:solidFill>
                                  <a:latin typeface="Cambria Math"/>
                                </a:rPr>
                                <m:t>𝑖𝑘</m:t>
                              </m:r>
                            </m:sub>
                          </m:sSub>
                          <m:r>
                            <a:rPr lang="fr-FR" sz="1900" i="1">
                              <a:solidFill>
                                <a:prstClr val="black">
                                  <a:lumMod val="50000"/>
                                  <a:lumOff val="50000"/>
                                </a:prstClr>
                              </a:solidFill>
                              <a:latin typeface="Cambria Math"/>
                            </a:rPr>
                            <m:t>+</m:t>
                          </m:r>
                          <m:r>
                            <a:rPr lang="fr-FR" sz="1900" i="1">
                              <a:solidFill>
                                <a:prstClr val="black">
                                  <a:lumMod val="50000"/>
                                  <a:lumOff val="50000"/>
                                </a:prstClr>
                              </a:solidFill>
                              <a:latin typeface="Cambria Math"/>
                              <a:ea typeface="Cambria Math"/>
                            </a:rPr>
                            <m:t>𝜎</m:t>
                          </m:r>
                          <m:sSub>
                            <m:sSubPr>
                              <m:ctrlPr>
                                <a:rPr lang="fr-FR" sz="1900" i="1">
                                  <a:solidFill>
                                    <a:prstClr val="black">
                                      <a:lumMod val="50000"/>
                                      <a:lumOff val="50000"/>
                                    </a:prstClr>
                                  </a:solidFill>
                                  <a:latin typeface="Cambria Math" panose="02040503050406030204" pitchFamily="18" charset="0"/>
                                  <a:ea typeface="Cambria Math"/>
                                </a:rPr>
                              </m:ctrlPr>
                            </m:sSubPr>
                            <m:e>
                              <m:r>
                                <a:rPr lang="fr-FR" sz="1900" i="1">
                                  <a:solidFill>
                                    <a:prstClr val="black">
                                      <a:lumMod val="50000"/>
                                      <a:lumOff val="50000"/>
                                    </a:prstClr>
                                  </a:solidFill>
                                  <a:latin typeface="Cambria Math"/>
                                  <a:ea typeface="Cambria Math"/>
                                </a:rPr>
                                <m:t>𝜀</m:t>
                              </m:r>
                            </m:e>
                            <m:sub>
                              <m:r>
                                <a:rPr lang="fr-FR" sz="1900" i="1">
                                  <a:solidFill>
                                    <a:prstClr val="black">
                                      <a:lumMod val="50000"/>
                                      <a:lumOff val="50000"/>
                                    </a:prstClr>
                                  </a:solidFill>
                                  <a:latin typeface="Cambria Math"/>
                                  <a:ea typeface="Cambria Math"/>
                                </a:rPr>
                                <m:t>𝑖</m:t>
                              </m:r>
                            </m:sub>
                          </m:sSub>
                          <m:r>
                            <a:rPr lang="fr-FR" sz="1900" i="1">
                              <a:solidFill>
                                <a:prstClr val="black">
                                  <a:lumMod val="50000"/>
                                  <a:lumOff val="50000"/>
                                </a:prstClr>
                              </a:solidFill>
                              <a:latin typeface="Cambria Math"/>
                            </a:rPr>
                            <m:t> </m:t>
                          </m:r>
                        </m:e>
                      </m:func>
                    </m:oMath>
                  </m:oMathPara>
                </a14:m>
                <a:endParaRPr lang="en-US" sz="1900" dirty="0">
                  <a:solidFill>
                    <a:prstClr val="black">
                      <a:lumMod val="50000"/>
                      <a:lumOff val="50000"/>
                    </a:prstClr>
                  </a:solidFill>
                </a:endParaRPr>
              </a:p>
              <a:p>
                <a:pPr marL="374650" lvl="0" indent="-285750" algn="just">
                  <a:lnSpc>
                    <a:spcPct val="150000"/>
                  </a:lnSpc>
                </a:pPr>
                <a:r>
                  <a:rPr lang="en-US" sz="1900" dirty="0">
                    <a:solidFill>
                      <a:prstClr val="black">
                        <a:lumMod val="50000"/>
                        <a:lumOff val="50000"/>
                      </a:prstClr>
                    </a:solidFill>
                  </a:rPr>
                  <a:t>The dependent variable </a:t>
                </a:r>
                <a14:m>
                  <m:oMath xmlns:m="http://schemas.openxmlformats.org/officeDocument/2006/math">
                    <m:sSub>
                      <m:sSubPr>
                        <m:ctrlPr>
                          <a:rPr lang="en-US" sz="1900" i="1" smtClean="0">
                            <a:solidFill>
                              <a:prstClr val="black">
                                <a:lumMod val="50000"/>
                                <a:lumOff val="50000"/>
                              </a:prstClr>
                            </a:solidFill>
                            <a:latin typeface="Cambria Math" panose="02040503050406030204" pitchFamily="18" charset="0"/>
                          </a:rPr>
                        </m:ctrlPr>
                      </m:sSubPr>
                      <m:e>
                        <m:r>
                          <a:rPr lang="fr-FR" sz="1900" b="0" i="1" smtClean="0">
                            <a:solidFill>
                              <a:prstClr val="black">
                                <a:lumMod val="50000"/>
                                <a:lumOff val="50000"/>
                              </a:prstClr>
                            </a:solidFill>
                            <a:latin typeface="Cambria Math"/>
                          </a:rPr>
                          <m:t>𝑦</m:t>
                        </m:r>
                      </m:e>
                      <m:sub>
                        <m:r>
                          <a:rPr lang="fr-FR" sz="1900" b="0" i="1" smtClean="0">
                            <a:solidFill>
                              <a:prstClr val="black">
                                <a:lumMod val="50000"/>
                                <a:lumOff val="50000"/>
                              </a:prstClr>
                            </a:solidFill>
                            <a:latin typeface="Cambria Math"/>
                          </a:rPr>
                          <m:t>𝑖</m:t>
                        </m:r>
                      </m:sub>
                    </m:sSub>
                    <m:r>
                      <a:rPr lang="fr-FR" sz="1900" b="0" i="1" smtClean="0">
                        <a:solidFill>
                          <a:prstClr val="black">
                            <a:lumMod val="50000"/>
                            <a:lumOff val="50000"/>
                          </a:prstClr>
                        </a:solidFill>
                        <a:latin typeface="Cambria Math"/>
                      </a:rPr>
                      <m:t> </m:t>
                    </m:r>
                  </m:oMath>
                </a14:m>
                <a:r>
                  <a:rPr lang="en-US" sz="1900" dirty="0">
                    <a:solidFill>
                      <a:prstClr val="black">
                        <a:lumMod val="50000"/>
                        <a:lumOff val="50000"/>
                      </a:prstClr>
                    </a:solidFill>
                  </a:rPr>
                  <a:t>has a Poisson distribution with expected value </a:t>
                </a:r>
                <a14:m>
                  <m:oMath xmlns:m="http://schemas.openxmlformats.org/officeDocument/2006/math">
                    <m:sSub>
                      <m:sSubPr>
                        <m:ctrlPr>
                          <a:rPr lang="en-US" sz="1900" i="1" smtClean="0">
                            <a:solidFill>
                              <a:prstClr val="black">
                                <a:lumMod val="50000"/>
                                <a:lumOff val="50000"/>
                              </a:prstClr>
                            </a:solidFill>
                            <a:latin typeface="Cambria Math" panose="02040503050406030204" pitchFamily="18" charset="0"/>
                          </a:rPr>
                        </m:ctrlPr>
                      </m:sSubPr>
                      <m:e>
                        <m:r>
                          <a:rPr lang="en-US" sz="1900" i="1" smtClean="0">
                            <a:solidFill>
                              <a:prstClr val="black">
                                <a:lumMod val="50000"/>
                                <a:lumOff val="50000"/>
                              </a:prstClr>
                            </a:solidFill>
                            <a:latin typeface="Cambria Math"/>
                            <a:ea typeface="Cambria Math"/>
                          </a:rPr>
                          <m:t>𝜇</m:t>
                        </m:r>
                      </m:e>
                      <m:sub>
                        <m:r>
                          <a:rPr lang="fr-FR" sz="1900" b="0" i="1" smtClean="0">
                            <a:solidFill>
                              <a:prstClr val="black">
                                <a:lumMod val="50000"/>
                                <a:lumOff val="50000"/>
                              </a:prstClr>
                            </a:solidFill>
                            <a:latin typeface="Cambria Math"/>
                          </a:rPr>
                          <m:t>𝑖</m:t>
                        </m:r>
                      </m:sub>
                    </m:sSub>
                  </m:oMath>
                </a14:m>
                <a:r>
                  <a:rPr lang="en-US" sz="1900" dirty="0">
                    <a:solidFill>
                      <a:prstClr val="black">
                        <a:lumMod val="50000"/>
                        <a:lumOff val="50000"/>
                      </a:prstClr>
                    </a:solidFill>
                  </a:rPr>
                  <a:t>, </a:t>
                </a:r>
                <a:r>
                  <a:rPr lang="en-US" sz="1900" b="1" i="1" dirty="0">
                    <a:solidFill>
                      <a:prstClr val="black">
                        <a:lumMod val="50000"/>
                        <a:lumOff val="50000"/>
                      </a:prstClr>
                    </a:solidFill>
                  </a:rPr>
                  <a:t>conditional on</a:t>
                </a:r>
                <a:r>
                  <a:rPr lang="en-US" sz="1900" dirty="0">
                    <a:solidFill>
                      <a:prstClr val="black">
                        <a:lumMod val="50000"/>
                        <a:lumOff val="50000"/>
                      </a:prstClr>
                    </a:solidFill>
                  </a:rPr>
                  <a:t> </a:t>
                </a:r>
                <a14:m>
                  <m:oMath xmlns:m="http://schemas.openxmlformats.org/officeDocument/2006/math">
                    <m:sSub>
                      <m:sSubPr>
                        <m:ctrlPr>
                          <a:rPr lang="en-US" sz="1900" i="1" smtClean="0">
                            <a:solidFill>
                              <a:prstClr val="black">
                                <a:lumMod val="50000"/>
                                <a:lumOff val="50000"/>
                              </a:prstClr>
                            </a:solidFill>
                            <a:latin typeface="Cambria Math" panose="02040503050406030204" pitchFamily="18" charset="0"/>
                          </a:rPr>
                        </m:ctrlPr>
                      </m:sSubPr>
                      <m:e>
                        <m:r>
                          <a:rPr lang="fr-FR" sz="1900" b="0" i="1" smtClean="0">
                            <a:solidFill>
                              <a:prstClr val="black">
                                <a:lumMod val="50000"/>
                                <a:lumOff val="50000"/>
                              </a:prstClr>
                            </a:solidFill>
                            <a:latin typeface="Cambria Math"/>
                            <a:ea typeface="Cambria Math"/>
                          </a:rPr>
                          <m:t>𝜀</m:t>
                        </m:r>
                      </m:e>
                      <m:sub>
                        <m:r>
                          <a:rPr lang="fr-FR" sz="1900" b="0" i="1" smtClean="0">
                            <a:solidFill>
                              <a:prstClr val="black">
                                <a:lumMod val="50000"/>
                                <a:lumOff val="50000"/>
                              </a:prstClr>
                            </a:solidFill>
                            <a:latin typeface="Cambria Math"/>
                          </a:rPr>
                          <m:t>𝑖</m:t>
                        </m:r>
                      </m:sub>
                    </m:sSub>
                  </m:oMath>
                </a14:m>
                <a:r>
                  <a:rPr lang="en-US" sz="1900" dirty="0">
                    <a:solidFill>
                      <a:prstClr val="black">
                        <a:lumMod val="50000"/>
                        <a:lumOff val="50000"/>
                      </a:prstClr>
                    </a:solidFill>
                  </a:rPr>
                  <a:t>. Finally, we assume that </a:t>
                </a:r>
                <a14:m>
                  <m:oMath xmlns:m="http://schemas.openxmlformats.org/officeDocument/2006/math">
                    <m:r>
                      <m:rPr>
                        <m:sty m:val="p"/>
                      </m:rPr>
                      <a:rPr lang="fr-FR" sz="1900" b="0" i="0" smtClean="0">
                        <a:solidFill>
                          <a:prstClr val="black">
                            <a:lumMod val="50000"/>
                            <a:lumOff val="50000"/>
                          </a:prstClr>
                        </a:solidFill>
                        <a:latin typeface="Cambria Math"/>
                      </a:rPr>
                      <m:t>exp</m:t>
                    </m:r>
                    <m:r>
                      <a:rPr lang="fr-FR" sz="1900" b="0" i="1" smtClean="0">
                        <a:solidFill>
                          <a:prstClr val="black">
                            <a:lumMod val="50000"/>
                            <a:lumOff val="50000"/>
                          </a:prstClr>
                        </a:solidFill>
                        <a:latin typeface="Cambria Math"/>
                      </a:rPr>
                      <m:t>⁡(</m:t>
                    </m:r>
                    <m:sSub>
                      <m:sSubPr>
                        <m:ctrlPr>
                          <a:rPr lang="en-US" sz="1900" i="1">
                            <a:solidFill>
                              <a:prstClr val="black">
                                <a:lumMod val="50000"/>
                                <a:lumOff val="50000"/>
                              </a:prstClr>
                            </a:solidFill>
                            <a:latin typeface="Cambria Math" panose="02040503050406030204" pitchFamily="18" charset="0"/>
                          </a:rPr>
                        </m:ctrlPr>
                      </m:sSubPr>
                      <m:e>
                        <m:r>
                          <a:rPr lang="fr-FR" sz="1900" i="1">
                            <a:solidFill>
                              <a:prstClr val="black">
                                <a:lumMod val="50000"/>
                                <a:lumOff val="50000"/>
                              </a:prstClr>
                            </a:solidFill>
                            <a:latin typeface="Cambria Math"/>
                            <a:ea typeface="Cambria Math"/>
                          </a:rPr>
                          <m:t>𝜀</m:t>
                        </m:r>
                      </m:e>
                      <m:sub>
                        <m:r>
                          <a:rPr lang="fr-FR" sz="1900" i="1">
                            <a:solidFill>
                              <a:prstClr val="black">
                                <a:lumMod val="50000"/>
                                <a:lumOff val="50000"/>
                              </a:prstClr>
                            </a:solidFill>
                            <a:latin typeface="Cambria Math"/>
                          </a:rPr>
                          <m:t>𝑖</m:t>
                        </m:r>
                      </m:sub>
                    </m:sSub>
                  </m:oMath>
                </a14:m>
                <a:r>
                  <a:rPr lang="en-US" sz="1900" dirty="0">
                    <a:solidFill>
                      <a:prstClr val="black">
                        <a:lumMod val="50000"/>
                        <a:lumOff val="50000"/>
                      </a:prstClr>
                    </a:solidFill>
                  </a:rPr>
                  <a:t>)has a standard gamma distribution and It follows that </a:t>
                </a:r>
                <a:r>
                  <a:rPr lang="en-US" sz="1900" b="1" i="1" dirty="0">
                    <a:solidFill>
                      <a:prstClr val="black">
                        <a:lumMod val="50000"/>
                        <a:lumOff val="50000"/>
                      </a:prstClr>
                    </a:solidFill>
                  </a:rPr>
                  <a:t>the unconditional distribution of </a:t>
                </a:r>
                <a14:m>
                  <m:oMath xmlns:m="http://schemas.openxmlformats.org/officeDocument/2006/math">
                    <m:sSub>
                      <m:sSubPr>
                        <m:ctrlPr>
                          <a:rPr lang="en-US" sz="1900" b="1" i="1">
                            <a:solidFill>
                              <a:prstClr val="black">
                                <a:lumMod val="50000"/>
                                <a:lumOff val="50000"/>
                              </a:prstClr>
                            </a:solidFill>
                            <a:latin typeface="Cambria Math" panose="02040503050406030204" pitchFamily="18" charset="0"/>
                          </a:rPr>
                        </m:ctrlPr>
                      </m:sSubPr>
                      <m:e>
                        <m:r>
                          <a:rPr lang="fr-FR" sz="1900" b="1" i="1">
                            <a:solidFill>
                              <a:prstClr val="black">
                                <a:lumMod val="50000"/>
                                <a:lumOff val="50000"/>
                              </a:prstClr>
                            </a:solidFill>
                            <a:latin typeface="Cambria Math"/>
                          </a:rPr>
                          <m:t>𝒚</m:t>
                        </m:r>
                      </m:e>
                      <m:sub>
                        <m:r>
                          <a:rPr lang="fr-FR" sz="1900" b="1" i="1">
                            <a:solidFill>
                              <a:prstClr val="black">
                                <a:lumMod val="50000"/>
                                <a:lumOff val="50000"/>
                              </a:prstClr>
                            </a:solidFill>
                            <a:latin typeface="Cambria Math"/>
                          </a:rPr>
                          <m:t>𝒊</m:t>
                        </m:r>
                      </m:sub>
                    </m:sSub>
                  </m:oMath>
                </a14:m>
                <a:r>
                  <a:rPr lang="en-US" sz="1900" b="1" i="1" dirty="0">
                    <a:solidFill>
                      <a:prstClr val="black">
                        <a:lumMod val="50000"/>
                        <a:lumOff val="50000"/>
                      </a:prstClr>
                    </a:solidFill>
                  </a:rPr>
                  <a:t>is a negative binomial distribution.</a:t>
                </a:r>
                <a:r>
                  <a:rPr lang="en-US" sz="1900" dirty="0">
                    <a:solidFill>
                      <a:prstClr val="black">
                        <a:lumMod val="50000"/>
                        <a:lumOff val="50000"/>
                      </a:prstClr>
                    </a:solidFill>
                  </a:rPr>
                  <a:t> </a:t>
                </a:r>
              </a:p>
              <a:p>
                <a:pPr marL="374650" lvl="0" indent="-285750" algn="just">
                  <a:lnSpc>
                    <a:spcPct val="150000"/>
                  </a:lnSpc>
                </a:pPr>
                <a:r>
                  <a:rPr lang="en-US" sz="1900" dirty="0">
                    <a:solidFill>
                      <a:prstClr val="black">
                        <a:lumMod val="50000"/>
                        <a:lumOff val="50000"/>
                      </a:prstClr>
                    </a:solidFill>
                  </a:rPr>
                  <a:t>The negative binomial regression model may be efficiently estimated by maximum likelihood. In PROC GENMOD, this is accomplished simply by using the option D=NB on the MODEL statement.</a:t>
                </a:r>
              </a:p>
              <a:p>
                <a:pPr marL="374650" lvl="0" indent="-285750" algn="just">
                  <a:lnSpc>
                    <a:spcPct val="150000"/>
                  </a:lnSpc>
                </a:pPr>
                <a:r>
                  <a:rPr lang="en-US" sz="1900" dirty="0">
                    <a:solidFill>
                      <a:prstClr val="black">
                        <a:lumMod val="50000"/>
                        <a:lumOff val="50000"/>
                      </a:prstClr>
                    </a:solidFill>
                  </a:rPr>
                  <a:t>Now the deviance is actually a little bit superior to the degrees of freedom, indicating a reasonable fit and a good correction of overdispersion. If the dispersion parameter were 0, we would be back to the Poisson model.</a:t>
                </a:r>
              </a:p>
              <a:p>
                <a:pPr algn="just"/>
                <a:endParaRPr lang="fr-FR" sz="18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0" y="548680"/>
                <a:ext cx="8999127" cy="5760640"/>
              </a:xfrm>
              <a:blipFill>
                <a:blip r:embed="rId2"/>
                <a:stretch>
                  <a:fillRect r="-339"/>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029463"/>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36595" y="-719101"/>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377365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48" y="28141"/>
            <a:ext cx="8229600" cy="504056"/>
          </a:xfrm>
        </p:spPr>
        <p:txBody>
          <a:bodyPr/>
          <a:lstStyle/>
          <a:p>
            <a:pPr algn="l">
              <a:tabLst>
                <a:tab pos="265113" algn="l"/>
              </a:tabLst>
            </a:pPr>
            <a:r>
              <a:rPr lang="fr-FR" sz="2400" dirty="0" err="1"/>
              <a:t>Negative</a:t>
            </a:r>
            <a:r>
              <a:rPr lang="fr-FR" sz="2400" dirty="0"/>
              <a:t> Binomial </a:t>
            </a:r>
            <a:r>
              <a:rPr lang="fr-FR" sz="2400" dirty="0" err="1"/>
              <a:t>Regression</a:t>
            </a:r>
            <a:endParaRPr lang="fr-FR" sz="2400" dirty="0"/>
          </a:p>
        </p:txBody>
      </p:sp>
      <p:sp>
        <p:nvSpPr>
          <p:cNvPr id="3" name="Espace réservé du contenu 2"/>
          <p:cNvSpPr>
            <a:spLocks noGrp="1"/>
          </p:cNvSpPr>
          <p:nvPr>
            <p:ph idx="1"/>
          </p:nvPr>
        </p:nvSpPr>
        <p:spPr>
          <a:xfrm>
            <a:off x="0" y="692696"/>
            <a:ext cx="8999127" cy="5361283"/>
          </a:xfrm>
        </p:spPr>
        <p:txBody>
          <a:bodyPr>
            <a:normAutofit/>
          </a:bodyPr>
          <a:lstStyle/>
          <a:p>
            <a:pPr marL="374650" indent="-285750" algn="just">
              <a:spcAft>
                <a:spcPts val="600"/>
              </a:spcAft>
            </a:pPr>
            <a:r>
              <a:rPr lang="en-US" sz="2000" dirty="0"/>
              <a:t>You can get a test for whether the dispersion parameter is 0 by putting the option NOSCALE on the MODEL statement. This constrains the dispersion parameter to be 0 and reports a Lagrange multiplier test for that constraint. </a:t>
            </a:r>
          </a:p>
          <a:p>
            <a:pPr marL="374650" indent="-285750" algn="just">
              <a:spcAft>
                <a:spcPts val="600"/>
              </a:spcAft>
            </a:pPr>
            <a:r>
              <a:rPr lang="en-US" sz="2000" dirty="0"/>
              <a:t>For this example, we get a </a:t>
            </a:r>
            <a:r>
              <a:rPr lang="en-US" sz="2000" dirty="0" err="1"/>
              <a:t>chisquare</a:t>
            </a:r>
            <a:r>
              <a:rPr lang="en-US" sz="2000" dirty="0"/>
              <a:t> of 1715,6 with one degree of freedom, which is highly significant. So we reject the simpler Poisson model in favor of the more complicated negative binomial model. </a:t>
            </a:r>
          </a:p>
          <a:p>
            <a:pPr marL="374650" indent="-285750" algn="just">
              <a:spcAft>
                <a:spcPts val="600"/>
              </a:spcAft>
            </a:pPr>
            <a:r>
              <a:rPr lang="en-US" sz="2000" dirty="0"/>
              <a:t>In this new model, the precision of the estimated parameters has improved with the p-values of the significant variables noticeably lower. </a:t>
            </a:r>
          </a:p>
          <a:p>
            <a:pPr marL="374650" indent="-285750" algn="just">
              <a:spcAft>
                <a:spcPts val="600"/>
              </a:spcAft>
            </a:pPr>
            <a:r>
              <a:rPr lang="en-US" sz="2000" dirty="0"/>
              <a:t>The logic of the results for the model explaining the number of visits to health professionals is quite similar with a low ratio deviance / number of degrees of freedom (less than 1).</a:t>
            </a:r>
          </a:p>
          <a:p>
            <a:pPr marL="374650" indent="-285750" algn="just">
              <a:spcAft>
                <a:spcPts val="600"/>
              </a:spcAft>
            </a:pPr>
            <a:r>
              <a:rPr lang="en-US" sz="2000" dirty="0"/>
              <a:t>This globally confirms the superiority of the negative binomial model. </a:t>
            </a:r>
            <a:endParaRPr lang="en-US" sz="1800" dirty="0"/>
          </a:p>
          <a:p>
            <a:pPr marL="374650" indent="-285750" algn="just"/>
            <a:endParaRPr lang="fr-FR" sz="1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029463"/>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1463" y="-4823"/>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356762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3119325453"/>
              </p:ext>
            </p:extLst>
          </p:nvPr>
        </p:nvGraphicFramePr>
        <p:xfrm>
          <a:off x="459731" y="0"/>
          <a:ext cx="8229600" cy="2766060"/>
        </p:xfrm>
        <a:graphic>
          <a:graphicData uri="http://schemas.openxmlformats.org/drawingml/2006/table">
            <a:tbl>
              <a:tblPr/>
              <a:tblGrid>
                <a:gridCol w="2057400">
                  <a:extLst>
                    <a:ext uri="{9D8B030D-6E8A-4147-A177-3AD203B41FA5}">
                      <a16:colId xmlns:a16="http://schemas.microsoft.com/office/drawing/2014/main" val="3426847337"/>
                    </a:ext>
                  </a:extLst>
                </a:gridCol>
                <a:gridCol w="2057400">
                  <a:extLst>
                    <a:ext uri="{9D8B030D-6E8A-4147-A177-3AD203B41FA5}">
                      <a16:colId xmlns:a16="http://schemas.microsoft.com/office/drawing/2014/main" val="340389157"/>
                    </a:ext>
                  </a:extLst>
                </a:gridCol>
                <a:gridCol w="2057400">
                  <a:extLst>
                    <a:ext uri="{9D8B030D-6E8A-4147-A177-3AD203B41FA5}">
                      <a16:colId xmlns:a16="http://schemas.microsoft.com/office/drawing/2014/main" val="65933313"/>
                    </a:ext>
                  </a:extLst>
                </a:gridCol>
                <a:gridCol w="2057400">
                  <a:extLst>
                    <a:ext uri="{9D8B030D-6E8A-4147-A177-3AD203B41FA5}">
                      <a16:colId xmlns:a16="http://schemas.microsoft.com/office/drawing/2014/main" val="3105843523"/>
                    </a:ext>
                  </a:extLst>
                </a:gridCol>
              </a:tblGrid>
              <a:tr h="0">
                <a:tc gridSpan="4">
                  <a:txBody>
                    <a:bodyPr/>
                    <a:lstStyle/>
                    <a:p>
                      <a:pPr fontAlgn="t"/>
                      <a:r>
                        <a:rPr lang="fr-FR" b="0" i="0">
                          <a:solidFill>
                            <a:srgbClr val="000000"/>
                          </a:solidFill>
                          <a:effectLst/>
                          <a:latin typeface="Arial" panose="020B0604020202020204" pitchFamily="34" charset="0"/>
                        </a:rPr>
                        <a:t>Critères d'évaluation de l'adéquation</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174318844"/>
                  </a:ext>
                </a:extLst>
              </a:tr>
              <a:tr h="0">
                <a:tc>
                  <a:txBody>
                    <a:bodyPr/>
                    <a:lstStyle/>
                    <a:p>
                      <a:pPr fontAlgn="t"/>
                      <a:r>
                        <a:rPr lang="fr-FR" b="0" i="0">
                          <a:solidFill>
                            <a:srgbClr val="000000"/>
                          </a:solidFill>
                          <a:effectLst/>
                          <a:latin typeface="Arial" panose="020B0604020202020204" pitchFamily="34" charset="0"/>
                        </a:rPr>
                        <a:t>Critère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DDL</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Valeur</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Valeur/DDL</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20217236"/>
                  </a:ext>
                </a:extLst>
              </a:tr>
              <a:tr h="0">
                <a:tc>
                  <a:txBody>
                    <a:bodyPr/>
                    <a:lstStyle/>
                    <a:p>
                      <a:pPr fontAlgn="t"/>
                      <a:r>
                        <a:rPr lang="fr-FR" b="0" i="0">
                          <a:solidFill>
                            <a:srgbClr val="000000"/>
                          </a:solidFill>
                          <a:effectLst/>
                          <a:latin typeface="Arial" panose="020B0604020202020204" pitchFamily="34" charset="0"/>
                        </a:rPr>
                        <a:t>Ecart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4196.3454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1.1444</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81438253"/>
                  </a:ext>
                </a:extLst>
              </a:tr>
              <a:tr h="0">
                <a:tc>
                  <a:txBody>
                    <a:bodyPr/>
                    <a:lstStyle/>
                    <a:p>
                      <a:pPr fontAlgn="t"/>
                      <a:r>
                        <a:rPr lang="fr-FR" b="0" i="0">
                          <a:solidFill>
                            <a:srgbClr val="000000"/>
                          </a:solidFill>
                          <a:effectLst/>
                          <a:latin typeface="Arial" panose="020B0604020202020204" pitchFamily="34" charset="0"/>
                        </a:rPr>
                        <a:t>Déviance normalisée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4196.3454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1.1444</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89097852"/>
                  </a:ext>
                </a:extLst>
              </a:tr>
              <a:tr h="0">
                <a:tc>
                  <a:txBody>
                    <a:bodyPr/>
                    <a:lstStyle/>
                    <a:p>
                      <a:pPr fontAlgn="t"/>
                      <a:r>
                        <a:rPr lang="fr-FR" b="0" i="0">
                          <a:solidFill>
                            <a:srgbClr val="000000"/>
                          </a:solidFill>
                          <a:effectLst/>
                          <a:latin typeface="Arial" panose="020B0604020202020204" pitchFamily="34" charset="0"/>
                        </a:rPr>
                        <a:t>Khi2 de Pearson</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4688.4230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1.2785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135734540"/>
                  </a:ext>
                </a:extLst>
              </a:tr>
              <a:tr h="0">
                <a:tc>
                  <a:txBody>
                    <a:bodyPr/>
                    <a:lstStyle/>
                    <a:p>
                      <a:pPr fontAlgn="t"/>
                      <a:r>
                        <a:rPr lang="fr-FR" b="0" i="0">
                          <a:solidFill>
                            <a:srgbClr val="000000"/>
                          </a:solidFill>
                          <a:effectLst/>
                          <a:latin typeface="Arial" panose="020B0604020202020204" pitchFamily="34" charset="0"/>
                        </a:rPr>
                        <a:t>Pearson normalisé X2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4688.4230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dirty="0">
                          <a:solidFill>
                            <a:srgbClr val="000000"/>
                          </a:solidFill>
                          <a:effectLst/>
                          <a:latin typeface="Arial" panose="020B0604020202020204" pitchFamily="34" charset="0"/>
                        </a:rPr>
                        <a:t>1.2785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672660364"/>
                  </a:ext>
                </a:extLst>
              </a:tr>
            </a:tbl>
          </a:graphicData>
        </a:graphic>
      </p:graphicFrame>
      <p:graphicFrame>
        <p:nvGraphicFramePr>
          <p:cNvPr id="3" name="Tableau 2"/>
          <p:cNvGraphicFramePr>
            <a:graphicFrameLocks noGrp="1"/>
          </p:cNvGraphicFramePr>
          <p:nvPr>
            <p:extLst>
              <p:ext uri="{D42A27DB-BD31-4B8C-83A1-F6EECF244321}">
                <p14:modId xmlns:p14="http://schemas.microsoft.com/office/powerpoint/2010/main" val="1122311475"/>
              </p:ext>
            </p:extLst>
          </p:nvPr>
        </p:nvGraphicFramePr>
        <p:xfrm>
          <a:off x="459731" y="2778636"/>
          <a:ext cx="8229600" cy="2396490"/>
        </p:xfrm>
        <a:graphic>
          <a:graphicData uri="http://schemas.openxmlformats.org/drawingml/2006/table">
            <a:tbl>
              <a:tblPr/>
              <a:tblGrid>
                <a:gridCol w="2057400">
                  <a:extLst>
                    <a:ext uri="{9D8B030D-6E8A-4147-A177-3AD203B41FA5}">
                      <a16:colId xmlns:a16="http://schemas.microsoft.com/office/drawing/2014/main" val="1488568614"/>
                    </a:ext>
                  </a:extLst>
                </a:gridCol>
                <a:gridCol w="2057400">
                  <a:extLst>
                    <a:ext uri="{9D8B030D-6E8A-4147-A177-3AD203B41FA5}">
                      <a16:colId xmlns:a16="http://schemas.microsoft.com/office/drawing/2014/main" val="3856181214"/>
                    </a:ext>
                  </a:extLst>
                </a:gridCol>
                <a:gridCol w="2057400">
                  <a:extLst>
                    <a:ext uri="{9D8B030D-6E8A-4147-A177-3AD203B41FA5}">
                      <a16:colId xmlns:a16="http://schemas.microsoft.com/office/drawing/2014/main" val="715421513"/>
                    </a:ext>
                  </a:extLst>
                </a:gridCol>
                <a:gridCol w="2057400">
                  <a:extLst>
                    <a:ext uri="{9D8B030D-6E8A-4147-A177-3AD203B41FA5}">
                      <a16:colId xmlns:a16="http://schemas.microsoft.com/office/drawing/2014/main" val="4096152961"/>
                    </a:ext>
                  </a:extLst>
                </a:gridCol>
              </a:tblGrid>
              <a:tr h="0">
                <a:tc>
                  <a:txBody>
                    <a:bodyPr/>
                    <a:lstStyle/>
                    <a:p>
                      <a:pPr fontAlgn="t"/>
                      <a:r>
                        <a:rPr lang="fr-FR" b="0" i="0">
                          <a:solidFill>
                            <a:srgbClr val="000000"/>
                          </a:solidFill>
                          <a:effectLst/>
                          <a:latin typeface="Arial" panose="020B0604020202020204" pitchFamily="34" charset="0"/>
                        </a:rPr>
                        <a:t>Critère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DDL</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Valeur</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Valeur/DDL</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40000584"/>
                  </a:ext>
                </a:extLst>
              </a:tr>
              <a:tr h="0">
                <a:tc>
                  <a:txBody>
                    <a:bodyPr/>
                    <a:lstStyle/>
                    <a:p>
                      <a:pPr fontAlgn="t"/>
                      <a:r>
                        <a:rPr lang="fr-FR" b="0" i="0">
                          <a:solidFill>
                            <a:srgbClr val="000000"/>
                          </a:solidFill>
                          <a:effectLst/>
                          <a:latin typeface="Arial" panose="020B0604020202020204" pitchFamily="34" charset="0"/>
                        </a:rPr>
                        <a:t>Ecart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18288.4460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4.9873</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622130900"/>
                  </a:ext>
                </a:extLst>
              </a:tr>
              <a:tr h="0">
                <a:tc>
                  <a:txBody>
                    <a:bodyPr/>
                    <a:lstStyle/>
                    <a:p>
                      <a:pPr fontAlgn="t"/>
                      <a:r>
                        <a:rPr lang="fr-FR" b="0" i="0">
                          <a:solidFill>
                            <a:srgbClr val="000000"/>
                          </a:solidFill>
                          <a:effectLst/>
                          <a:latin typeface="Arial" panose="020B0604020202020204" pitchFamily="34" charset="0"/>
                        </a:rPr>
                        <a:t>Déviance normalisée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18288.4460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4.9873</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26828048"/>
                  </a:ext>
                </a:extLst>
              </a:tr>
              <a:tr h="0">
                <a:tc>
                  <a:txBody>
                    <a:bodyPr/>
                    <a:lstStyle/>
                    <a:p>
                      <a:pPr fontAlgn="t"/>
                      <a:r>
                        <a:rPr lang="fr-FR" b="0" i="0">
                          <a:solidFill>
                            <a:srgbClr val="000000"/>
                          </a:solidFill>
                          <a:effectLst/>
                          <a:latin typeface="Arial" panose="020B0604020202020204" pitchFamily="34" charset="0"/>
                        </a:rPr>
                        <a:t>Khi2 de Pearson</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23232.8352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6.3357</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23574768"/>
                  </a:ext>
                </a:extLst>
              </a:tr>
              <a:tr h="0">
                <a:tc>
                  <a:txBody>
                    <a:bodyPr/>
                    <a:lstStyle/>
                    <a:p>
                      <a:pPr fontAlgn="t"/>
                      <a:r>
                        <a:rPr lang="fr-FR" b="0" i="0">
                          <a:solidFill>
                            <a:srgbClr val="000000"/>
                          </a:solidFill>
                          <a:effectLst/>
                          <a:latin typeface="Arial" panose="020B0604020202020204" pitchFamily="34" charset="0"/>
                        </a:rPr>
                        <a:t>Pearson normalisé X2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dirty="0">
                          <a:solidFill>
                            <a:srgbClr val="000000"/>
                          </a:solidFill>
                          <a:effectLst/>
                          <a:latin typeface="Arial" panose="020B0604020202020204" pitchFamily="34" charset="0"/>
                        </a:rPr>
                        <a:t>3667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23232.8352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dirty="0">
                          <a:solidFill>
                            <a:srgbClr val="000000"/>
                          </a:solidFill>
                          <a:effectLst/>
                          <a:latin typeface="Arial" panose="020B0604020202020204" pitchFamily="34" charset="0"/>
                        </a:rPr>
                        <a:t>6.3357</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091528574"/>
                  </a:ext>
                </a:extLst>
              </a:tr>
            </a:tbl>
          </a:graphicData>
        </a:graphic>
      </p:graphicFrame>
      <p:graphicFrame>
        <p:nvGraphicFramePr>
          <p:cNvPr id="4" name="Tableau 3"/>
          <p:cNvGraphicFramePr>
            <a:graphicFrameLocks noGrp="1"/>
          </p:cNvGraphicFramePr>
          <p:nvPr>
            <p:extLst>
              <p:ext uri="{D42A27DB-BD31-4B8C-83A1-F6EECF244321}">
                <p14:modId xmlns:p14="http://schemas.microsoft.com/office/powerpoint/2010/main" val="1338838233"/>
              </p:ext>
            </p:extLst>
          </p:nvPr>
        </p:nvGraphicFramePr>
        <p:xfrm>
          <a:off x="433702" y="5202052"/>
          <a:ext cx="8229600" cy="1478280"/>
        </p:xfrm>
        <a:graphic>
          <a:graphicData uri="http://schemas.openxmlformats.org/drawingml/2006/table">
            <a:tbl>
              <a:tblPr/>
              <a:tblGrid>
                <a:gridCol w="2057400">
                  <a:extLst>
                    <a:ext uri="{9D8B030D-6E8A-4147-A177-3AD203B41FA5}">
                      <a16:colId xmlns:a16="http://schemas.microsoft.com/office/drawing/2014/main" val="2447456128"/>
                    </a:ext>
                  </a:extLst>
                </a:gridCol>
                <a:gridCol w="2057400">
                  <a:extLst>
                    <a:ext uri="{9D8B030D-6E8A-4147-A177-3AD203B41FA5}">
                      <a16:colId xmlns:a16="http://schemas.microsoft.com/office/drawing/2014/main" val="2580519232"/>
                    </a:ext>
                  </a:extLst>
                </a:gridCol>
                <a:gridCol w="2057400">
                  <a:extLst>
                    <a:ext uri="{9D8B030D-6E8A-4147-A177-3AD203B41FA5}">
                      <a16:colId xmlns:a16="http://schemas.microsoft.com/office/drawing/2014/main" val="3819588004"/>
                    </a:ext>
                  </a:extLst>
                </a:gridCol>
                <a:gridCol w="2057400">
                  <a:extLst>
                    <a:ext uri="{9D8B030D-6E8A-4147-A177-3AD203B41FA5}">
                      <a16:colId xmlns:a16="http://schemas.microsoft.com/office/drawing/2014/main" val="2637870513"/>
                    </a:ext>
                  </a:extLst>
                </a:gridCol>
              </a:tblGrid>
              <a:tr h="0">
                <a:tc gridSpan="4">
                  <a:txBody>
                    <a:bodyPr/>
                    <a:lstStyle/>
                    <a:p>
                      <a:pPr fontAlgn="t"/>
                      <a:r>
                        <a:rPr lang="fr-FR" b="0" i="0">
                          <a:solidFill>
                            <a:srgbClr val="000000"/>
                          </a:solidFill>
                          <a:effectLst/>
                          <a:latin typeface="Arial" panose="020B0604020202020204" pitchFamily="34" charset="0"/>
                        </a:rPr>
                        <a:t>Statistiques du multiplicateur de Lagrange</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532503315"/>
                  </a:ext>
                </a:extLst>
              </a:tr>
              <a:tr h="0">
                <a:tc>
                  <a:txBody>
                    <a:bodyPr/>
                    <a:lstStyle/>
                    <a:p>
                      <a:pPr fontAlgn="t"/>
                      <a:r>
                        <a:rPr lang="fr-FR" b="0" i="0">
                          <a:solidFill>
                            <a:srgbClr val="000000"/>
                          </a:solidFill>
                          <a:effectLst/>
                          <a:latin typeface="Arial" panose="020B0604020202020204" pitchFamily="34" charset="0"/>
                        </a:rPr>
                        <a:t>Paramètre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Khi-2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Pr &gt; khi-2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 </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56835087"/>
                  </a:ext>
                </a:extLst>
              </a:tr>
              <a:tr h="0">
                <a:tc>
                  <a:txBody>
                    <a:bodyPr/>
                    <a:lstStyle/>
                    <a:p>
                      <a:pPr fontAlgn="t"/>
                      <a:r>
                        <a:rPr lang="fr-FR" b="0" i="0">
                          <a:solidFill>
                            <a:srgbClr val="000000"/>
                          </a:solidFill>
                          <a:effectLst/>
                          <a:latin typeface="Arial" panose="020B0604020202020204" pitchFamily="34" charset="0"/>
                        </a:rPr>
                        <a:t>Dispersion</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1715.6332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&lt;.0001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96387787"/>
                  </a:ext>
                </a:extLst>
              </a:tr>
              <a:tr h="0">
                <a:tc gridSpan="4">
                  <a:txBody>
                    <a:bodyPr/>
                    <a:lstStyle/>
                    <a:p>
                      <a:pPr fontAlgn="t"/>
                      <a:r>
                        <a:rPr lang="fr-FR" b="0" i="0" dirty="0">
                          <a:solidFill>
                            <a:srgbClr val="000000"/>
                          </a:solidFill>
                          <a:effectLst/>
                          <a:latin typeface="Arial" panose="020B0604020202020204" pitchFamily="34" charset="0"/>
                        </a:rPr>
                        <a:t>* p-value unilatérale</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778108884"/>
                  </a:ext>
                </a:extLst>
              </a:tr>
            </a:tbl>
          </a:graphicData>
        </a:graphic>
      </p:graphicFrame>
    </p:spTree>
    <p:extLst>
      <p:ext uri="{BB962C8B-B14F-4D97-AF65-F5344CB8AC3E}">
        <p14:creationId xmlns:p14="http://schemas.microsoft.com/office/powerpoint/2010/main" val="77781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4017805338"/>
              </p:ext>
            </p:extLst>
          </p:nvPr>
        </p:nvGraphicFramePr>
        <p:xfrm>
          <a:off x="179512" y="332658"/>
          <a:ext cx="8712968" cy="6336707"/>
        </p:xfrm>
        <a:graphic>
          <a:graphicData uri="http://schemas.openxmlformats.org/drawingml/2006/table">
            <a:tbl>
              <a:tblPr/>
              <a:tblGrid>
                <a:gridCol w="1089121">
                  <a:extLst>
                    <a:ext uri="{9D8B030D-6E8A-4147-A177-3AD203B41FA5}">
                      <a16:colId xmlns:a16="http://schemas.microsoft.com/office/drawing/2014/main" val="2066263885"/>
                    </a:ext>
                  </a:extLst>
                </a:gridCol>
                <a:gridCol w="1089121">
                  <a:extLst>
                    <a:ext uri="{9D8B030D-6E8A-4147-A177-3AD203B41FA5}">
                      <a16:colId xmlns:a16="http://schemas.microsoft.com/office/drawing/2014/main" val="2931501608"/>
                    </a:ext>
                  </a:extLst>
                </a:gridCol>
                <a:gridCol w="1089121">
                  <a:extLst>
                    <a:ext uri="{9D8B030D-6E8A-4147-A177-3AD203B41FA5}">
                      <a16:colId xmlns:a16="http://schemas.microsoft.com/office/drawing/2014/main" val="2622829976"/>
                    </a:ext>
                  </a:extLst>
                </a:gridCol>
                <a:gridCol w="1089121">
                  <a:extLst>
                    <a:ext uri="{9D8B030D-6E8A-4147-A177-3AD203B41FA5}">
                      <a16:colId xmlns:a16="http://schemas.microsoft.com/office/drawing/2014/main" val="569956824"/>
                    </a:ext>
                  </a:extLst>
                </a:gridCol>
                <a:gridCol w="1089121">
                  <a:extLst>
                    <a:ext uri="{9D8B030D-6E8A-4147-A177-3AD203B41FA5}">
                      <a16:colId xmlns:a16="http://schemas.microsoft.com/office/drawing/2014/main" val="2046951315"/>
                    </a:ext>
                  </a:extLst>
                </a:gridCol>
                <a:gridCol w="1089121">
                  <a:extLst>
                    <a:ext uri="{9D8B030D-6E8A-4147-A177-3AD203B41FA5}">
                      <a16:colId xmlns:a16="http://schemas.microsoft.com/office/drawing/2014/main" val="1549710014"/>
                    </a:ext>
                  </a:extLst>
                </a:gridCol>
                <a:gridCol w="1089121">
                  <a:extLst>
                    <a:ext uri="{9D8B030D-6E8A-4147-A177-3AD203B41FA5}">
                      <a16:colId xmlns:a16="http://schemas.microsoft.com/office/drawing/2014/main" val="320810255"/>
                    </a:ext>
                  </a:extLst>
                </a:gridCol>
                <a:gridCol w="1089121">
                  <a:extLst>
                    <a:ext uri="{9D8B030D-6E8A-4147-A177-3AD203B41FA5}">
                      <a16:colId xmlns:a16="http://schemas.microsoft.com/office/drawing/2014/main" val="3281781658"/>
                    </a:ext>
                  </a:extLst>
                </a:gridCol>
              </a:tblGrid>
              <a:tr h="416155">
                <a:tc gridSpan="8">
                  <a:txBody>
                    <a:bodyPr/>
                    <a:lstStyle/>
                    <a:p>
                      <a:pPr fontAlgn="t"/>
                      <a:r>
                        <a:rPr lang="fr-FR" sz="1400" b="0" i="0">
                          <a:solidFill>
                            <a:srgbClr val="000000"/>
                          </a:solidFill>
                          <a:effectLst/>
                          <a:latin typeface="Arial" panose="020B0604020202020204" pitchFamily="34" charset="0"/>
                        </a:rPr>
                        <a:t>Analyse des paramètres estimés du maximum de vraisemblance</a:t>
                      </a:r>
                    </a:p>
                  </a:txBody>
                  <a:tcPr marL="38304" marR="38304" marT="38304" marB="3830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279631547"/>
                  </a:ext>
                </a:extLst>
              </a:tr>
              <a:tr h="1033950">
                <a:tc>
                  <a:txBody>
                    <a:bodyPr/>
                    <a:lstStyle/>
                    <a:p>
                      <a:pPr fontAlgn="t"/>
                      <a:r>
                        <a:rPr lang="fr-FR" sz="1400" b="0" i="0">
                          <a:solidFill>
                            <a:srgbClr val="000000"/>
                          </a:solidFill>
                          <a:effectLst/>
                          <a:latin typeface="Arial" panose="020B0604020202020204" pitchFamily="34" charset="0"/>
                        </a:rPr>
                        <a:t>Paramètre</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DDL</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Estimation</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Erreur</a:t>
                      </a:r>
                      <a:br>
                        <a:rPr lang="fr-FR" sz="1400" b="0" i="0">
                          <a:solidFill>
                            <a:srgbClr val="000000"/>
                          </a:solidFill>
                          <a:effectLst/>
                          <a:latin typeface="Arial" panose="020B0604020202020204" pitchFamily="34" charset="0"/>
                        </a:rPr>
                      </a:br>
                      <a:r>
                        <a:rPr lang="fr-FR" sz="1400" b="0" i="0">
                          <a:solidFill>
                            <a:srgbClr val="000000"/>
                          </a:solidFill>
                          <a:effectLst/>
                          <a:latin typeface="Arial" panose="020B0604020202020204" pitchFamily="34" charset="0"/>
                        </a:rPr>
                        <a:t>type</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gridSpan="2">
                  <a:txBody>
                    <a:bodyPr/>
                    <a:lstStyle/>
                    <a:p>
                      <a:pPr fontAlgn="t"/>
                      <a:r>
                        <a:rPr lang="fr-FR" sz="1400" b="0" i="0">
                          <a:solidFill>
                            <a:srgbClr val="000000"/>
                          </a:solidFill>
                          <a:effectLst/>
                          <a:latin typeface="Arial" panose="020B0604020202020204" pitchFamily="34" charset="0"/>
                        </a:rPr>
                        <a:t>Intervalle de confiance</a:t>
                      </a:r>
                      <a:br>
                        <a:rPr lang="fr-FR" sz="1400" b="0" i="0">
                          <a:solidFill>
                            <a:srgbClr val="000000"/>
                          </a:solidFill>
                          <a:effectLst/>
                          <a:latin typeface="Arial" panose="020B0604020202020204" pitchFamily="34" charset="0"/>
                        </a:rPr>
                      </a:br>
                      <a:r>
                        <a:rPr lang="fr-FR" sz="1400" b="0" i="0">
                          <a:solidFill>
                            <a:srgbClr val="000000"/>
                          </a:solidFill>
                          <a:effectLst/>
                          <a:latin typeface="Arial" panose="020B0604020202020204" pitchFamily="34" charset="0"/>
                        </a:rPr>
                        <a:t>de Wald à95%</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a:txBody>
                    <a:bodyPr/>
                    <a:lstStyle/>
                    <a:p>
                      <a:pPr fontAlgn="t"/>
                      <a:r>
                        <a:rPr lang="fr-FR" sz="1400" b="0" i="0">
                          <a:solidFill>
                            <a:srgbClr val="000000"/>
                          </a:solidFill>
                          <a:effectLst/>
                          <a:latin typeface="Arial" panose="020B0604020202020204" pitchFamily="34" charset="0"/>
                        </a:rPr>
                        <a:t>Khi-2 de Wald</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Pr &gt; khi-2</a:t>
                      </a:r>
                    </a:p>
                  </a:txBody>
                  <a:tcPr marL="38304" marR="38304" marT="38304" marB="3830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24867219"/>
                  </a:ext>
                </a:extLst>
              </a:tr>
              <a:tr h="416155">
                <a:tc>
                  <a:txBody>
                    <a:bodyPr/>
                    <a:lstStyle/>
                    <a:p>
                      <a:pPr fontAlgn="t"/>
                      <a:r>
                        <a:rPr lang="fr-FR" sz="1400" b="0" i="0">
                          <a:solidFill>
                            <a:srgbClr val="000000"/>
                          </a:solidFill>
                          <a:effectLst/>
                          <a:latin typeface="Arial" panose="020B0604020202020204" pitchFamily="34" charset="0"/>
                        </a:rPr>
                        <a:t>Intercept</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1</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-10.1363</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2.2437</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-14.5339</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-5.7386</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20.41</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&lt;.0001</a:t>
                      </a:r>
                    </a:p>
                  </a:txBody>
                  <a:tcPr marL="38304" marR="38304" marT="38304" marB="3830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32541348"/>
                  </a:ext>
                </a:extLst>
              </a:tr>
              <a:tr h="416155">
                <a:tc>
                  <a:txBody>
                    <a:bodyPr/>
                    <a:lstStyle/>
                    <a:p>
                      <a:pPr fontAlgn="t"/>
                      <a:r>
                        <a:rPr lang="fr-FR" sz="1400" b="0" i="0">
                          <a:solidFill>
                            <a:srgbClr val="000000"/>
                          </a:solidFill>
                          <a:effectLst/>
                          <a:latin typeface="Arial" panose="020B0604020202020204" pitchFamily="34" charset="0"/>
                        </a:rPr>
                        <a:t>private</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1</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0.1491</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0.0334</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0.0836</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0.2146</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19.92</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&lt;.0001</a:t>
                      </a:r>
                    </a:p>
                  </a:txBody>
                  <a:tcPr marL="38304" marR="38304" marT="38304" marB="3830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13255788"/>
                  </a:ext>
                </a:extLst>
              </a:tr>
              <a:tr h="416155">
                <a:tc>
                  <a:txBody>
                    <a:bodyPr/>
                    <a:lstStyle/>
                    <a:p>
                      <a:pPr fontAlgn="t"/>
                      <a:r>
                        <a:rPr lang="fr-FR" sz="1400" b="0" i="0">
                          <a:solidFill>
                            <a:srgbClr val="000000"/>
                          </a:solidFill>
                          <a:effectLst/>
                          <a:latin typeface="Arial" panose="020B0604020202020204" pitchFamily="34" charset="0"/>
                        </a:rPr>
                        <a:t>medicaid</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1</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0.1470</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0.0468</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0.0553</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0.2387</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9.87</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0.0017</a:t>
                      </a:r>
                    </a:p>
                  </a:txBody>
                  <a:tcPr marL="38304" marR="38304" marT="38304" marB="3830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06533384"/>
                  </a:ext>
                </a:extLst>
              </a:tr>
              <a:tr h="416155">
                <a:tc>
                  <a:txBody>
                    <a:bodyPr/>
                    <a:lstStyle/>
                    <a:p>
                      <a:pPr fontAlgn="t"/>
                      <a:r>
                        <a:rPr lang="fr-FR" sz="1400" b="0" i="0">
                          <a:solidFill>
                            <a:srgbClr val="000000"/>
                          </a:solidFill>
                          <a:effectLst/>
                          <a:latin typeface="Arial" panose="020B0604020202020204" pitchFamily="34" charset="0"/>
                        </a:rPr>
                        <a:t>age</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1</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0.2941</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0.0600</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0.1764</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0.4118</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23.99</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&lt;.0001</a:t>
                      </a:r>
                    </a:p>
                  </a:txBody>
                  <a:tcPr marL="38304" marR="38304" marT="38304" marB="3830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115957844"/>
                  </a:ext>
                </a:extLst>
              </a:tr>
              <a:tr h="416155">
                <a:tc>
                  <a:txBody>
                    <a:bodyPr/>
                    <a:lstStyle/>
                    <a:p>
                      <a:pPr fontAlgn="t"/>
                      <a:r>
                        <a:rPr lang="fr-FR" sz="1400" b="0" i="0">
                          <a:solidFill>
                            <a:srgbClr val="000000"/>
                          </a:solidFill>
                          <a:effectLst/>
                          <a:latin typeface="Arial" panose="020B0604020202020204" pitchFamily="34" charset="0"/>
                        </a:rPr>
                        <a:t>age2</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1</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-0.0019</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0.0004</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-0.0027</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-0.0012</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23.48</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&lt;.0001</a:t>
                      </a:r>
                    </a:p>
                  </a:txBody>
                  <a:tcPr marL="38304" marR="38304" marT="38304" marB="3830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69881389"/>
                  </a:ext>
                </a:extLst>
              </a:tr>
              <a:tr h="416155">
                <a:tc>
                  <a:txBody>
                    <a:bodyPr/>
                    <a:lstStyle/>
                    <a:p>
                      <a:pPr fontAlgn="t"/>
                      <a:r>
                        <a:rPr lang="fr-FR" sz="1400" b="0" i="0">
                          <a:solidFill>
                            <a:srgbClr val="000000"/>
                          </a:solidFill>
                          <a:effectLst/>
                          <a:latin typeface="Arial" panose="020B0604020202020204" pitchFamily="34" charset="0"/>
                        </a:rPr>
                        <a:t>educyr</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1</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0.0231</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0.0044</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0.0144</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0.0317</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27.14</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&lt;.0001</a:t>
                      </a:r>
                    </a:p>
                  </a:txBody>
                  <a:tcPr marL="38304" marR="38304" marT="38304" marB="3830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86790847"/>
                  </a:ext>
                </a:extLst>
              </a:tr>
              <a:tr h="416155">
                <a:tc>
                  <a:txBody>
                    <a:bodyPr/>
                    <a:lstStyle/>
                    <a:p>
                      <a:pPr fontAlgn="t"/>
                      <a:r>
                        <a:rPr lang="fr-FR" sz="1400" b="0" i="0">
                          <a:solidFill>
                            <a:srgbClr val="000000"/>
                          </a:solidFill>
                          <a:effectLst/>
                          <a:latin typeface="Arial" panose="020B0604020202020204" pitchFamily="34" charset="0"/>
                        </a:rPr>
                        <a:t>female</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1</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-0.0090</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0.0306</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-0.0690</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0.0510</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0.09</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0.7677</a:t>
                      </a:r>
                    </a:p>
                  </a:txBody>
                  <a:tcPr marL="38304" marR="38304" marT="38304" marB="3830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88154691"/>
                  </a:ext>
                </a:extLst>
              </a:tr>
              <a:tr h="416155">
                <a:tc>
                  <a:txBody>
                    <a:bodyPr/>
                    <a:lstStyle/>
                    <a:p>
                      <a:pPr fontAlgn="t"/>
                      <a:r>
                        <a:rPr lang="fr-FR" sz="1400" b="0" i="0">
                          <a:solidFill>
                            <a:srgbClr val="000000"/>
                          </a:solidFill>
                          <a:effectLst/>
                          <a:latin typeface="Arial" panose="020B0604020202020204" pitchFamily="34" charset="0"/>
                        </a:rPr>
                        <a:t>bh</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1</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-0.1624</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0.0399</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-0.2407</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-0.0841</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16.53</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&lt;.0001</a:t>
                      </a:r>
                    </a:p>
                  </a:txBody>
                  <a:tcPr marL="38304" marR="38304" marT="38304" marB="3830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721118788"/>
                  </a:ext>
                </a:extLst>
              </a:tr>
              <a:tr h="416155">
                <a:tc>
                  <a:txBody>
                    <a:bodyPr/>
                    <a:lstStyle/>
                    <a:p>
                      <a:pPr fontAlgn="t"/>
                      <a:r>
                        <a:rPr lang="fr-FR" sz="1400" b="0" i="0">
                          <a:solidFill>
                            <a:srgbClr val="000000"/>
                          </a:solidFill>
                          <a:effectLst/>
                          <a:latin typeface="Arial" panose="020B0604020202020204" pitchFamily="34" charset="0"/>
                        </a:rPr>
                        <a:t>actlim</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1</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0.1875</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0.0347</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0.1195</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0.2555</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29.23</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&lt;.0001</a:t>
                      </a:r>
                    </a:p>
                  </a:txBody>
                  <a:tcPr marL="38304" marR="38304" marT="38304" marB="3830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71536530"/>
                  </a:ext>
                </a:extLst>
              </a:tr>
              <a:tr h="416155">
                <a:tc>
                  <a:txBody>
                    <a:bodyPr/>
                    <a:lstStyle/>
                    <a:p>
                      <a:pPr fontAlgn="t"/>
                      <a:r>
                        <a:rPr lang="fr-FR" sz="1400" b="0" i="0">
                          <a:solidFill>
                            <a:srgbClr val="000000"/>
                          </a:solidFill>
                          <a:effectLst/>
                          <a:latin typeface="Arial" panose="020B0604020202020204" pitchFamily="34" charset="0"/>
                        </a:rPr>
                        <a:t>totchr</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1</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0.2768</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0.0121</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0.2531</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0.3006</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520.62</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400" b="0" i="0">
                          <a:solidFill>
                            <a:srgbClr val="000000"/>
                          </a:solidFill>
                          <a:effectLst/>
                          <a:latin typeface="Arial" panose="020B0604020202020204" pitchFamily="34" charset="0"/>
                        </a:rPr>
                        <a:t>&lt;.0001</a:t>
                      </a:r>
                    </a:p>
                  </a:txBody>
                  <a:tcPr marL="38304" marR="38304" marT="38304" marB="3830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629431691"/>
                  </a:ext>
                </a:extLst>
              </a:tr>
              <a:tr h="725052">
                <a:tc>
                  <a:txBody>
                    <a:bodyPr/>
                    <a:lstStyle/>
                    <a:p>
                      <a:pPr fontAlgn="t"/>
                      <a:r>
                        <a:rPr lang="fr-FR" sz="1400" b="0" i="0">
                          <a:solidFill>
                            <a:srgbClr val="000000"/>
                          </a:solidFill>
                          <a:effectLst/>
                          <a:latin typeface="Arial" panose="020B0604020202020204" pitchFamily="34" charset="0"/>
                        </a:rPr>
                        <a:t>Dispersion</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400" b="0" i="0">
                          <a:solidFill>
                            <a:srgbClr val="000000"/>
                          </a:solidFill>
                          <a:effectLst/>
                          <a:latin typeface="Arial" panose="020B0604020202020204" pitchFamily="34" charset="0"/>
                        </a:rPr>
                        <a:t>1</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400" b="0" i="0">
                          <a:solidFill>
                            <a:srgbClr val="000000"/>
                          </a:solidFill>
                          <a:effectLst/>
                          <a:latin typeface="Arial" panose="020B0604020202020204" pitchFamily="34" charset="0"/>
                        </a:rPr>
                        <a:t>0.6367</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400" b="0" i="0">
                          <a:solidFill>
                            <a:srgbClr val="000000"/>
                          </a:solidFill>
                          <a:effectLst/>
                          <a:latin typeface="Arial" panose="020B0604020202020204" pitchFamily="34" charset="0"/>
                        </a:rPr>
                        <a:t>0.0196</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400" b="0" i="0">
                          <a:solidFill>
                            <a:srgbClr val="000000"/>
                          </a:solidFill>
                          <a:effectLst/>
                          <a:latin typeface="Arial" panose="020B0604020202020204" pitchFamily="34" charset="0"/>
                        </a:rPr>
                        <a:t>0.5994</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400" b="0" i="0">
                          <a:solidFill>
                            <a:srgbClr val="000000"/>
                          </a:solidFill>
                          <a:effectLst/>
                          <a:latin typeface="Arial" panose="020B0604020202020204" pitchFamily="34" charset="0"/>
                        </a:rPr>
                        <a:t>0.6762</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400" b="0" i="0">
                          <a:solidFill>
                            <a:srgbClr val="000000"/>
                          </a:solidFill>
                          <a:effectLst/>
                          <a:latin typeface="Arial" panose="020B0604020202020204" pitchFamily="34" charset="0"/>
                        </a:rPr>
                        <a:t> </a:t>
                      </a:r>
                    </a:p>
                  </a:txBody>
                  <a:tcPr marL="38304" marR="38304" marT="38304" marB="3830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400" b="0" i="0" dirty="0">
                          <a:solidFill>
                            <a:srgbClr val="000000"/>
                          </a:solidFill>
                          <a:effectLst/>
                          <a:latin typeface="Arial" panose="020B0604020202020204" pitchFamily="34" charset="0"/>
                        </a:rPr>
                        <a:t> </a:t>
                      </a:r>
                    </a:p>
                  </a:txBody>
                  <a:tcPr marL="38304" marR="38304" marT="38304" marB="3830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827071861"/>
                  </a:ext>
                </a:extLst>
              </a:tr>
            </a:tbl>
          </a:graphicData>
        </a:graphic>
      </p:graphicFrame>
    </p:spTree>
    <p:extLst>
      <p:ext uri="{BB962C8B-B14F-4D97-AF65-F5344CB8AC3E}">
        <p14:creationId xmlns:p14="http://schemas.microsoft.com/office/powerpoint/2010/main" val="3033309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48" y="28141"/>
            <a:ext cx="8229600" cy="504056"/>
          </a:xfrm>
        </p:spPr>
        <p:txBody>
          <a:bodyPr/>
          <a:lstStyle/>
          <a:p>
            <a:pPr algn="l">
              <a:tabLst>
                <a:tab pos="265113" algn="l"/>
              </a:tabLst>
            </a:pPr>
            <a:r>
              <a:rPr lang="fr-FR" sz="2400" dirty="0" err="1"/>
              <a:t>Zero</a:t>
            </a:r>
            <a:r>
              <a:rPr lang="fr-FR" sz="2400" dirty="0"/>
              <a:t> </a:t>
            </a:r>
            <a:r>
              <a:rPr lang="fr-FR" sz="2400" dirty="0" err="1"/>
              <a:t>inflated</a:t>
            </a:r>
            <a:r>
              <a:rPr lang="fr-FR" sz="2400" dirty="0"/>
              <a:t> </a:t>
            </a:r>
            <a:r>
              <a:rPr lang="fr-FR" sz="2400" dirty="0" err="1"/>
              <a:t>models</a:t>
            </a:r>
            <a:r>
              <a:rPr lang="fr-FR" sz="2400" dirty="0"/>
              <a:t> of count data</a:t>
            </a:r>
          </a:p>
        </p:txBody>
      </p:sp>
      <p:sp>
        <p:nvSpPr>
          <p:cNvPr id="3" name="Espace réservé du contenu 2"/>
          <p:cNvSpPr>
            <a:spLocks noGrp="1"/>
          </p:cNvSpPr>
          <p:nvPr>
            <p:ph idx="1"/>
          </p:nvPr>
        </p:nvSpPr>
        <p:spPr>
          <a:xfrm>
            <a:off x="0" y="567059"/>
            <a:ext cx="8999127" cy="6336704"/>
          </a:xfrm>
        </p:spPr>
        <p:txBody>
          <a:bodyPr>
            <a:normAutofit/>
          </a:bodyPr>
          <a:lstStyle/>
          <a:p>
            <a:pPr marL="374650" indent="-285750" algn="just">
              <a:lnSpc>
                <a:spcPct val="120000"/>
              </a:lnSpc>
              <a:spcAft>
                <a:spcPts val="1200"/>
              </a:spcAft>
            </a:pPr>
            <a:r>
              <a:rPr lang="en-US" sz="2000" dirty="0"/>
              <a:t>For some applications, the number of individuals with a count of zero may be a large fraction of the sample.</a:t>
            </a:r>
          </a:p>
          <a:p>
            <a:pPr marL="374650" indent="-285750" algn="just">
              <a:lnSpc>
                <a:spcPct val="120000"/>
              </a:lnSpc>
              <a:spcAft>
                <a:spcPts val="1200"/>
              </a:spcAft>
            </a:pPr>
            <a:r>
              <a:rPr lang="en-US" sz="2000" dirty="0"/>
              <a:t>In the data set just examined, a little more than 10 percent of the patients had zero visits to a doctor. For those patients older than 65, 53 percent never visited any non doctor health professional. </a:t>
            </a:r>
          </a:p>
          <a:p>
            <a:pPr marL="374650" indent="-285750" algn="just">
              <a:lnSpc>
                <a:spcPct val="120000"/>
              </a:lnSpc>
              <a:spcAft>
                <a:spcPts val="1200"/>
              </a:spcAft>
            </a:pPr>
            <a:r>
              <a:rPr lang="en-US" sz="2000" dirty="0"/>
              <a:t>Poisson regression models often fit poorly when the fraction of zeros is large. This has led to the development of zero-inflated Poisson regression models (ZIP model) which give special treatment to the zero counts</a:t>
            </a:r>
            <a:r>
              <a:rPr lang="en-US" sz="2600" dirty="0"/>
              <a:t>.</a:t>
            </a:r>
          </a:p>
          <a:p>
            <a:pPr marL="374650" indent="-285750" algn="just">
              <a:lnSpc>
                <a:spcPct val="120000"/>
              </a:lnSpc>
              <a:spcAft>
                <a:spcPts val="1200"/>
              </a:spcAft>
            </a:pPr>
            <a:r>
              <a:rPr lang="en-US" sz="2000" dirty="0"/>
              <a:t>The zero-inflated Poisson (ZIP) model is now available in PROC GENMOD, along with a zero-inflated negative binomial model.</a:t>
            </a:r>
          </a:p>
          <a:p>
            <a:pPr marL="374650" indent="-285750" algn="just"/>
            <a:endParaRPr lang="en-US" sz="1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5903302"/>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5974" y="18757"/>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193999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48" y="28141"/>
            <a:ext cx="8229600" cy="504056"/>
          </a:xfrm>
        </p:spPr>
        <p:txBody>
          <a:bodyPr/>
          <a:lstStyle/>
          <a:p>
            <a:pPr algn="l">
              <a:tabLst>
                <a:tab pos="265113" algn="l"/>
              </a:tabLst>
            </a:pPr>
            <a:r>
              <a:rPr lang="fr-FR" sz="2400" dirty="0" err="1"/>
              <a:t>Zero</a:t>
            </a:r>
            <a:r>
              <a:rPr lang="fr-FR" sz="2400" dirty="0"/>
              <a:t> </a:t>
            </a:r>
            <a:r>
              <a:rPr lang="fr-FR" sz="2400" dirty="0" err="1"/>
              <a:t>inflated</a:t>
            </a:r>
            <a:r>
              <a:rPr lang="fr-FR" sz="2400" dirty="0"/>
              <a:t> </a:t>
            </a:r>
            <a:r>
              <a:rPr lang="fr-FR" sz="2400" dirty="0" err="1"/>
              <a:t>models</a:t>
            </a:r>
            <a:r>
              <a:rPr lang="fr-FR" sz="2400" dirty="0"/>
              <a:t> of count data</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0" y="692696"/>
                <a:ext cx="8999127" cy="6336704"/>
              </a:xfrm>
            </p:spPr>
            <p:txBody>
              <a:bodyPr>
                <a:normAutofit fontScale="55000" lnSpcReduction="20000"/>
              </a:bodyPr>
              <a:lstStyle/>
              <a:p>
                <a:pPr marL="374650" indent="-285750" algn="just">
                  <a:lnSpc>
                    <a:spcPct val="120000"/>
                  </a:lnSpc>
                </a:pPr>
                <a:r>
                  <a:rPr lang="en-US" sz="4000" dirty="0"/>
                  <a:t>The goal of such a method is to explain the generation of the observed data with a combination of two models. </a:t>
                </a:r>
              </a:p>
              <a:p>
                <a:pPr marL="374650" indent="-285750" algn="just">
                  <a:lnSpc>
                    <a:spcPct val="120000"/>
                  </a:lnSpc>
                </a:pPr>
                <a:endParaRPr lang="en-US" sz="4000" dirty="0"/>
              </a:p>
              <a:p>
                <a:pPr marL="374650" indent="-285750" algn="just">
                  <a:lnSpc>
                    <a:spcPct val="120000"/>
                  </a:lnSpc>
                </a:pPr>
                <a:r>
                  <a:rPr lang="en-US" sz="4000" dirty="0"/>
                  <a:t>The zero-inflated model supplements the count density </a:t>
                </a:r>
                <a14:m>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a:rPr>
                          <m:t>𝑓</m:t>
                        </m:r>
                      </m:e>
                      <m:sub>
                        <m:r>
                          <a:rPr lang="en-US" sz="4000" b="0" i="1" smtClean="0">
                            <a:latin typeface="Cambria Math"/>
                          </a:rPr>
                          <m:t>2</m:t>
                        </m:r>
                      </m:sub>
                    </m:sSub>
                    <m:d>
                      <m:dPr>
                        <m:ctrlPr>
                          <a:rPr lang="en-US" sz="4000" b="0" i="1" smtClean="0">
                            <a:latin typeface="Cambria Math" panose="02040503050406030204" pitchFamily="18" charset="0"/>
                          </a:rPr>
                        </m:ctrlPr>
                      </m:dPr>
                      <m:e>
                        <m:r>
                          <a:rPr lang="en-US" sz="4000" b="0" i="1" smtClean="0">
                            <a:latin typeface="Cambria Math"/>
                          </a:rPr>
                          <m:t>.</m:t>
                        </m:r>
                      </m:e>
                    </m:d>
                    <m:r>
                      <a:rPr lang="en-US" sz="4000" b="0" i="1" smtClean="0">
                        <a:latin typeface="Cambria Math"/>
                      </a:rPr>
                      <m:t> </m:t>
                    </m:r>
                  </m:oMath>
                </a14:m>
                <a:r>
                  <a:rPr lang="en-US" sz="4000" dirty="0"/>
                  <a:t>with a binary process with density</a:t>
                </a:r>
                <a14:m>
                  <m:oMath xmlns:m="http://schemas.openxmlformats.org/officeDocument/2006/math">
                    <m:sSub>
                      <m:sSubPr>
                        <m:ctrlPr>
                          <a:rPr lang="en-US" sz="4000" i="1">
                            <a:latin typeface="Cambria Math" panose="02040503050406030204" pitchFamily="18" charset="0"/>
                          </a:rPr>
                        </m:ctrlPr>
                      </m:sSubPr>
                      <m:e>
                        <m:r>
                          <a:rPr lang="en-US" sz="4000" i="1">
                            <a:latin typeface="Cambria Math"/>
                          </a:rPr>
                          <m:t>𝑓</m:t>
                        </m:r>
                      </m:e>
                      <m:sub>
                        <m:r>
                          <a:rPr lang="en-US" sz="4000" b="0" i="1" smtClean="0">
                            <a:latin typeface="Cambria Math"/>
                          </a:rPr>
                          <m:t>1</m:t>
                        </m:r>
                      </m:sub>
                    </m:sSub>
                    <m:d>
                      <m:dPr>
                        <m:ctrlPr>
                          <a:rPr lang="en-US" sz="4000" i="1">
                            <a:latin typeface="Cambria Math" panose="02040503050406030204" pitchFamily="18" charset="0"/>
                          </a:rPr>
                        </m:ctrlPr>
                      </m:dPr>
                      <m:e>
                        <m:r>
                          <a:rPr lang="en-US" sz="4000" i="1">
                            <a:latin typeface="Cambria Math"/>
                          </a:rPr>
                          <m:t>.</m:t>
                        </m:r>
                      </m:e>
                    </m:d>
                  </m:oMath>
                </a14:m>
                <a:r>
                  <a:rPr lang="en-US" sz="4000" dirty="0"/>
                  <a:t>. If the binary process takes value 0, with probability </a:t>
                </a:r>
                <a14:m>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a:rPr>
                          <m:t>𝑓</m:t>
                        </m:r>
                      </m:e>
                      <m:sub>
                        <m:r>
                          <a:rPr lang="en-US" sz="4000" b="0" i="1" smtClean="0">
                            <a:latin typeface="Cambria Math"/>
                          </a:rPr>
                          <m:t>1</m:t>
                        </m:r>
                      </m:sub>
                    </m:sSub>
                    <m:r>
                      <a:rPr lang="en-US" sz="4000" i="1" smtClean="0">
                        <a:latin typeface="Cambria Math"/>
                      </a:rPr>
                      <m:t>(0</m:t>
                    </m:r>
                    <m:r>
                      <a:rPr lang="en-US" sz="4000" i="1">
                        <a:latin typeface="Cambria Math"/>
                      </a:rPr>
                      <m:t>)</m:t>
                    </m:r>
                  </m:oMath>
                </a14:m>
                <a:r>
                  <a:rPr lang="en-US" sz="4000" dirty="0"/>
                  <a:t>, then </a:t>
                </a:r>
                <a14:m>
                  <m:oMath xmlns:m="http://schemas.openxmlformats.org/officeDocument/2006/math">
                    <m:r>
                      <a:rPr lang="en-US" sz="4000" i="1" smtClean="0">
                        <a:latin typeface="Cambria Math"/>
                      </a:rPr>
                      <m:t>𝑦</m:t>
                    </m:r>
                    <m:r>
                      <a:rPr lang="en-US" sz="4000" i="1" smtClean="0">
                        <a:latin typeface="Cambria Math"/>
                      </a:rPr>
                      <m:t>=0</m:t>
                    </m:r>
                  </m:oMath>
                </a14:m>
                <a:r>
                  <a:rPr lang="en-US" sz="4000" dirty="0"/>
                  <a:t>. If the binary process takes value 1, with probability </a:t>
                </a:r>
                <a14:m>
                  <m:oMath xmlns:m="http://schemas.openxmlformats.org/officeDocument/2006/math">
                    <m:sSub>
                      <m:sSubPr>
                        <m:ctrlPr>
                          <a:rPr lang="en-US" sz="4000" i="1">
                            <a:solidFill>
                              <a:prstClr val="black">
                                <a:lumMod val="50000"/>
                                <a:lumOff val="50000"/>
                              </a:prstClr>
                            </a:solidFill>
                            <a:latin typeface="Cambria Math" panose="02040503050406030204" pitchFamily="18" charset="0"/>
                          </a:rPr>
                        </m:ctrlPr>
                      </m:sSubPr>
                      <m:e>
                        <m:r>
                          <a:rPr lang="en-US" sz="4000" i="1">
                            <a:solidFill>
                              <a:prstClr val="black">
                                <a:lumMod val="50000"/>
                                <a:lumOff val="50000"/>
                              </a:prstClr>
                            </a:solidFill>
                            <a:latin typeface="Cambria Math"/>
                          </a:rPr>
                          <m:t>𝑓</m:t>
                        </m:r>
                      </m:e>
                      <m:sub>
                        <m:r>
                          <a:rPr lang="en-US" sz="4000" i="1">
                            <a:solidFill>
                              <a:prstClr val="black">
                                <a:lumMod val="50000"/>
                                <a:lumOff val="50000"/>
                              </a:prstClr>
                            </a:solidFill>
                            <a:latin typeface="Cambria Math"/>
                          </a:rPr>
                          <m:t>1</m:t>
                        </m:r>
                      </m:sub>
                    </m:sSub>
                    <m:r>
                      <a:rPr lang="en-US" sz="4000" i="1">
                        <a:solidFill>
                          <a:prstClr val="black">
                            <a:lumMod val="50000"/>
                            <a:lumOff val="50000"/>
                          </a:prstClr>
                        </a:solidFill>
                        <a:latin typeface="Cambria Math"/>
                      </a:rPr>
                      <m:t>(0)</m:t>
                    </m:r>
                  </m:oMath>
                </a14:m>
                <a:r>
                  <a:rPr lang="en-US" sz="4000" dirty="0">
                    <a:solidFill>
                      <a:prstClr val="black">
                        <a:lumMod val="50000"/>
                        <a:lumOff val="50000"/>
                      </a:prstClr>
                    </a:solidFill>
                  </a:rPr>
                  <a:t>,</a:t>
                </a:r>
                <a:r>
                  <a:rPr lang="en-US" sz="4000" dirty="0"/>
                  <a:t> then </a:t>
                </a:r>
                <a14:m>
                  <m:oMath xmlns:m="http://schemas.openxmlformats.org/officeDocument/2006/math">
                    <m:r>
                      <a:rPr lang="en-US" sz="4000" i="1" smtClean="0">
                        <a:latin typeface="Cambria Math"/>
                      </a:rPr>
                      <m:t>𝑦</m:t>
                    </m:r>
                  </m:oMath>
                </a14:m>
                <a:r>
                  <a:rPr lang="en-US" sz="4000" dirty="0"/>
                  <a:t> takes count values 0,1,2,... from the count density </a:t>
                </a:r>
                <a14:m>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a:rPr>
                          <m:t>𝑓</m:t>
                        </m:r>
                      </m:e>
                      <m:sub>
                        <m:r>
                          <a:rPr lang="en-US" sz="4000" b="0" i="1" smtClean="0">
                            <a:latin typeface="Cambria Math"/>
                          </a:rPr>
                          <m:t>2</m:t>
                        </m:r>
                      </m:sub>
                    </m:sSub>
                    <m:r>
                      <a:rPr lang="en-US" sz="4000" i="1">
                        <a:latin typeface="Cambria Math"/>
                      </a:rPr>
                      <m:t>(·)</m:t>
                    </m:r>
                  </m:oMath>
                </a14:m>
                <a:r>
                  <a:rPr lang="en-US" sz="4000" dirty="0"/>
                  <a:t>. </a:t>
                </a:r>
              </a:p>
              <a:p>
                <a:pPr marL="374650" indent="-285750" algn="just">
                  <a:lnSpc>
                    <a:spcPct val="120000"/>
                  </a:lnSpc>
                </a:pPr>
                <a:endParaRPr lang="en-US" sz="4000" dirty="0"/>
              </a:p>
              <a:p>
                <a:pPr marL="374650" indent="-285750" algn="just">
                  <a:lnSpc>
                    <a:spcPct val="120000"/>
                  </a:lnSpc>
                </a:pPr>
                <a:r>
                  <a:rPr lang="en-US" sz="4000" dirty="0"/>
                  <a:t>This lets zero counts occur in two ways: as a realization of the binary process and as a realization of the count process when the binary random variable takes value 1.</a:t>
                </a:r>
              </a:p>
              <a:p>
                <a:pPr marL="374650" indent="-285750" algn="just">
                  <a:lnSpc>
                    <a:spcPct val="120000"/>
                  </a:lnSpc>
                </a:pPr>
                <a:endParaRPr lang="en-US" sz="3800" dirty="0"/>
              </a:p>
              <a:p>
                <a:pPr marL="374650" indent="-285750" algn="just">
                  <a:lnSpc>
                    <a:spcPct val="120000"/>
                  </a:lnSpc>
                </a:pPr>
                <a:r>
                  <a:rPr lang="en-US" sz="3800" dirty="0"/>
                  <a:t>The first model explains that individuals belong to the zero group. The second model explains the </a:t>
                </a:r>
                <a:r>
                  <a:rPr lang="en-US" sz="3800" dirty="0" err="1"/>
                  <a:t>behaviour</a:t>
                </a:r>
                <a:r>
                  <a:rPr lang="en-US" sz="3800" dirty="0"/>
                  <a:t> of individuals with a number of visits that can be superior or equal to 0.</a:t>
                </a:r>
                <a:endParaRPr lang="en-US" sz="3100" dirty="0"/>
              </a:p>
              <a:p>
                <a:pPr marL="374650" indent="-285750" algn="just"/>
                <a:endParaRPr lang="en-US" sz="18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0" y="692696"/>
                <a:ext cx="8999127" cy="6336704"/>
              </a:xfrm>
              <a:blipFill>
                <a:blip r:embed="rId2"/>
                <a:stretch>
                  <a:fillRect t="-674" r="-881"/>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1960" y="6587771"/>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5974" y="18757"/>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157049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48" y="28141"/>
            <a:ext cx="8229600" cy="504056"/>
          </a:xfrm>
        </p:spPr>
        <p:txBody>
          <a:bodyPr/>
          <a:lstStyle/>
          <a:p>
            <a:pPr algn="l">
              <a:tabLst>
                <a:tab pos="265113" algn="l"/>
              </a:tabLst>
            </a:pPr>
            <a:r>
              <a:rPr lang="fr-FR" sz="2800" dirty="0" err="1"/>
              <a:t>Zero</a:t>
            </a:r>
            <a:r>
              <a:rPr lang="fr-FR" sz="2800" dirty="0"/>
              <a:t> </a:t>
            </a:r>
            <a:r>
              <a:rPr lang="fr-FR" sz="2800" dirty="0" err="1"/>
              <a:t>inflated</a:t>
            </a:r>
            <a:r>
              <a:rPr lang="fr-FR" sz="2800" dirty="0"/>
              <a:t> </a:t>
            </a:r>
            <a:r>
              <a:rPr lang="fr-FR" sz="2800" dirty="0" err="1"/>
              <a:t>models</a:t>
            </a:r>
            <a:r>
              <a:rPr lang="fr-FR" sz="2800" dirty="0"/>
              <a:t> of count data (2)</a:t>
            </a:r>
          </a:p>
        </p:txBody>
      </p:sp>
      <p:sp>
        <p:nvSpPr>
          <p:cNvPr id="3" name="Espace réservé du contenu 2"/>
          <p:cNvSpPr>
            <a:spLocks noGrp="1"/>
          </p:cNvSpPr>
          <p:nvPr>
            <p:ph idx="1"/>
          </p:nvPr>
        </p:nvSpPr>
        <p:spPr>
          <a:xfrm>
            <a:off x="0" y="692696"/>
            <a:ext cx="8999127" cy="5361283"/>
          </a:xfrm>
        </p:spPr>
        <p:txBody>
          <a:bodyPr>
            <a:normAutofit/>
          </a:bodyPr>
          <a:lstStyle/>
          <a:p>
            <a:pPr marL="374650" indent="-285750" algn="just"/>
            <a:r>
              <a:rPr lang="en-US" sz="1800" dirty="0"/>
              <a:t>This sort of model is sometimes called a finite mixture model. It can be estimated by maximum likelihood, even though we can’t distinguish with certainty whether individuals with counts of zero are in one group or the other. </a:t>
            </a:r>
          </a:p>
          <a:p>
            <a:pPr marL="374650" indent="-285750" algn="just"/>
            <a:r>
              <a:rPr lang="en-US" sz="1800" dirty="0"/>
              <a:t>In addition to the usual regression coefficients (for the individuals in the regression group), we can get an estimate of the probability that an individual is in the zero group. And we can elaborate the models further by allowing the probability of being in the zero group to be a function of covariates, usually via logistic regression.</a:t>
            </a:r>
          </a:p>
          <a:p>
            <a:pPr marL="374650" indent="-285750" algn="just"/>
            <a:r>
              <a:rPr lang="en-US" sz="1800" dirty="0"/>
              <a:t>Here is an example of a zero inflated Poisson model explaining the doctor visits, but with no set of explanatory variable for the binary model explaining that individuals belong to the zero group :</a:t>
            </a:r>
          </a:p>
          <a:p>
            <a:r>
              <a:rPr lang="en-US" sz="1800" b="1" dirty="0" err="1"/>
              <a:t>proc</a:t>
            </a:r>
            <a:r>
              <a:rPr lang="en-US" sz="1800" dirty="0"/>
              <a:t> </a:t>
            </a:r>
            <a:r>
              <a:rPr lang="en-US" sz="1800" b="1" dirty="0" err="1"/>
              <a:t>genmod</a:t>
            </a:r>
            <a:r>
              <a:rPr lang="en-US" sz="1800" dirty="0"/>
              <a:t> data=</a:t>
            </a:r>
            <a:r>
              <a:rPr lang="en-US" sz="1800" dirty="0" err="1"/>
              <a:t>lib.docvisit</a:t>
            </a:r>
            <a:r>
              <a:rPr lang="en-US" sz="1800" dirty="0"/>
              <a:t>;</a:t>
            </a:r>
          </a:p>
          <a:p>
            <a:r>
              <a:rPr lang="en-US" sz="1800" dirty="0"/>
              <a:t>model </a:t>
            </a:r>
            <a:r>
              <a:rPr lang="en-US" sz="1800" dirty="0" err="1"/>
              <a:t>nonphysician</a:t>
            </a:r>
            <a:r>
              <a:rPr lang="en-US" sz="1800" dirty="0"/>
              <a:t> = private </a:t>
            </a:r>
            <a:r>
              <a:rPr lang="en-US" sz="1800" dirty="0" err="1"/>
              <a:t>medicaid</a:t>
            </a:r>
            <a:r>
              <a:rPr lang="en-US" sz="1800" dirty="0"/>
              <a:t> age age2 </a:t>
            </a:r>
            <a:r>
              <a:rPr lang="en-US" sz="1800" dirty="0" err="1"/>
              <a:t>educyr</a:t>
            </a:r>
            <a:r>
              <a:rPr lang="en-US" sz="1800" dirty="0"/>
              <a:t> female </a:t>
            </a:r>
            <a:r>
              <a:rPr lang="en-US" sz="1800" dirty="0" err="1"/>
              <a:t>phylim</a:t>
            </a:r>
            <a:r>
              <a:rPr lang="en-US" sz="1800" dirty="0"/>
              <a:t> </a:t>
            </a:r>
            <a:r>
              <a:rPr lang="en-US" sz="1800" dirty="0" err="1"/>
              <a:t>totchr</a:t>
            </a:r>
            <a:r>
              <a:rPr lang="en-US" sz="1800" dirty="0"/>
              <a:t> / D=ZIP;</a:t>
            </a:r>
          </a:p>
          <a:p>
            <a:r>
              <a:rPr lang="en-US" sz="1800" dirty="0" err="1"/>
              <a:t>zeromodel</a:t>
            </a:r>
            <a:r>
              <a:rPr lang="en-US" sz="1800" dirty="0"/>
              <a:t>; </a:t>
            </a:r>
          </a:p>
          <a:p>
            <a:r>
              <a:rPr lang="en-US" sz="1800" b="1" dirty="0"/>
              <a:t>run</a:t>
            </a:r>
            <a:r>
              <a:rPr lang="en-US" sz="1800" dirty="0"/>
              <a:t>;</a:t>
            </a: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029463"/>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65117"/>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99618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48" y="28141"/>
            <a:ext cx="8229600" cy="504056"/>
          </a:xfrm>
        </p:spPr>
        <p:txBody>
          <a:bodyPr/>
          <a:lstStyle/>
          <a:p>
            <a:pPr algn="l">
              <a:tabLst>
                <a:tab pos="265113" algn="l"/>
              </a:tabLst>
            </a:pPr>
            <a:r>
              <a:rPr lang="fr-FR" sz="2400" dirty="0" err="1"/>
              <a:t>Zero</a:t>
            </a:r>
            <a:r>
              <a:rPr lang="fr-FR" sz="2400" dirty="0"/>
              <a:t> </a:t>
            </a:r>
            <a:r>
              <a:rPr lang="fr-FR" sz="2400" dirty="0" err="1"/>
              <a:t>inflated</a:t>
            </a:r>
            <a:r>
              <a:rPr lang="fr-FR" sz="2400" dirty="0"/>
              <a:t> </a:t>
            </a:r>
            <a:r>
              <a:rPr lang="fr-FR" sz="2400" dirty="0" err="1"/>
              <a:t>models</a:t>
            </a:r>
            <a:r>
              <a:rPr lang="fr-FR" sz="2400" dirty="0"/>
              <a:t> of count data (3)</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0" y="668180"/>
                <a:ext cx="8999127" cy="5361283"/>
              </a:xfrm>
            </p:spPr>
            <p:txBody>
              <a:bodyPr>
                <a:normAutofit/>
              </a:bodyPr>
              <a:lstStyle/>
              <a:p>
                <a:pPr marL="374650" indent="-285750" algn="just">
                  <a:spcAft>
                    <a:spcPts val="1200"/>
                  </a:spcAft>
                </a:pPr>
                <a:r>
                  <a:rPr lang="en-US" sz="2000" dirty="0"/>
                  <a:t>The last table of the output is titled « </a:t>
                </a:r>
                <a:r>
                  <a:rPr lang="en-US" sz="2000" dirty="0" err="1"/>
                  <a:t>Paramètres</a:t>
                </a:r>
                <a:r>
                  <a:rPr lang="en-US" sz="2000" dirty="0"/>
                  <a:t> </a:t>
                </a:r>
                <a:r>
                  <a:rPr lang="en-US" sz="2000" dirty="0" err="1"/>
                  <a:t>estimés</a:t>
                </a:r>
                <a:r>
                  <a:rPr lang="en-US" sz="2000" dirty="0"/>
                  <a:t> par </a:t>
                </a:r>
                <a:r>
                  <a:rPr lang="en-US" sz="2000" dirty="0" err="1"/>
                  <a:t>l'analyse</a:t>
                </a:r>
                <a:r>
                  <a:rPr lang="en-US" sz="2000" dirty="0"/>
                  <a:t> du maximum de </a:t>
                </a:r>
                <a:r>
                  <a:rPr lang="en-US" sz="2000" dirty="0" err="1"/>
                  <a:t>vraisemblance</a:t>
                </a:r>
                <a:r>
                  <a:rPr lang="en-US" sz="2000" dirty="0"/>
                  <a:t> - </a:t>
                </a:r>
                <a:r>
                  <a:rPr lang="en-US" sz="2000" dirty="0" err="1"/>
                  <a:t>Zéro</a:t>
                </a:r>
                <a:r>
                  <a:rPr lang="en-US" sz="2000" dirty="0"/>
                  <a:t> inflation ». </a:t>
                </a:r>
              </a:p>
              <a:p>
                <a:pPr marL="374650" indent="-285750" algn="just">
                  <a:spcAft>
                    <a:spcPts val="1200"/>
                  </a:spcAft>
                </a:pPr>
                <a:r>
                  <a:rPr lang="en-US" sz="2000" dirty="0"/>
                  <a:t>For the model without explanatory variables, the reported value in the table (0.0962) is the estimated logarithm of the odds to belong to the zero group. Transforming this parameter with the logistic transformation  </a:t>
                </a:r>
                <a14:m>
                  <m:oMath xmlns:m="http://schemas.openxmlformats.org/officeDocument/2006/math">
                    <m:f>
                      <m:fPr>
                        <m:type m:val="lin"/>
                        <m:ctrlPr>
                          <a:rPr lang="en-US" sz="2000" i="1" smtClean="0">
                            <a:latin typeface="Cambria Math" panose="02040503050406030204" pitchFamily="18" charset="0"/>
                          </a:rPr>
                        </m:ctrlPr>
                      </m:fPr>
                      <m:num>
                        <m:r>
                          <a:rPr lang="en-US" sz="2000" b="0" i="1" smtClean="0">
                            <a:latin typeface="Cambria Math"/>
                          </a:rPr>
                          <m:t>1</m:t>
                        </m:r>
                      </m:num>
                      <m:den>
                        <m:r>
                          <a:rPr lang="en-US" sz="2000" b="0" i="1" smtClean="0">
                            <a:latin typeface="Cambria Math"/>
                          </a:rPr>
                          <m:t>(1+</m:t>
                        </m:r>
                        <m:func>
                          <m:funcPr>
                            <m:ctrlPr>
                              <a:rPr lang="en-US" sz="2000" b="0" i="1" smtClean="0">
                                <a:latin typeface="Cambria Math" panose="02040503050406030204" pitchFamily="18" charset="0"/>
                              </a:rPr>
                            </m:ctrlPr>
                          </m:funcPr>
                          <m:fName>
                            <m:r>
                              <m:rPr>
                                <m:sty m:val="p"/>
                              </m:rPr>
                              <a:rPr lang="en-US" sz="2000" b="0" i="0" smtClean="0">
                                <a:latin typeface="Cambria Math"/>
                              </a:rPr>
                              <m:t>exp</m:t>
                            </m:r>
                          </m:fName>
                          <m:e>
                            <m:d>
                              <m:dPr>
                                <m:ctrlPr>
                                  <a:rPr lang="en-US" sz="2000" b="0" i="1" smtClean="0">
                                    <a:latin typeface="Cambria Math" panose="02040503050406030204" pitchFamily="18" charset="0"/>
                                  </a:rPr>
                                </m:ctrlPr>
                              </m:dPr>
                              <m:e>
                                <m:r>
                                  <a:rPr lang="en-US" sz="2000" b="0" i="1" smtClean="0">
                                    <a:latin typeface="Cambria Math"/>
                                  </a:rPr>
                                  <m:t>−</m:t>
                                </m:r>
                                <m:r>
                                  <a:rPr lang="en-US" sz="2000" b="0" i="1" smtClean="0">
                                    <a:latin typeface="Cambria Math"/>
                                    <a:ea typeface="Cambria Math"/>
                                  </a:rPr>
                                  <m:t>𝛽</m:t>
                                </m:r>
                              </m:e>
                            </m:d>
                          </m:e>
                        </m:func>
                        <m:r>
                          <a:rPr lang="en-US" sz="2000" b="0" i="1" smtClean="0">
                            <a:latin typeface="Cambria Math"/>
                            <a:ea typeface="Cambria Math"/>
                          </a:rPr>
                          <m:t>)</m:t>
                        </m:r>
                      </m:den>
                    </m:f>
                  </m:oMath>
                </a14:m>
                <a:r>
                  <a:rPr lang="en-US" sz="2000" dirty="0"/>
                  <a:t>, we obtain a value of 0.524.</a:t>
                </a:r>
              </a:p>
              <a:p>
                <a:pPr marL="374650" indent="-285750" algn="just">
                  <a:spcAft>
                    <a:spcPts val="1200"/>
                  </a:spcAft>
                </a:pPr>
                <a:r>
                  <a:rPr lang="en-US" sz="2000" dirty="0"/>
                  <a:t>According to this model, 52,4% (to compare with the observed 53%) of the sample members are estimated to be in the zero group, which has no chance of experiencing an event (visit to a health professional). </a:t>
                </a:r>
              </a:p>
              <a:p>
                <a:pPr marL="374650" indent="-285750" algn="just">
                  <a:spcAft>
                    <a:spcPts val="1200"/>
                  </a:spcAft>
                </a:pPr>
                <a:r>
                  <a:rPr lang="en-US" sz="2000" dirty="0"/>
                  <a:t>Since 53 percent of the sample had a count of 0, that means that only 0,6 percent of the sample had counts of 0 but were not in the zero group. </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0" y="668180"/>
                <a:ext cx="8999127" cy="5361283"/>
              </a:xfrm>
              <a:blipFill rotWithShape="1">
                <a:blip r:embed="rId2"/>
                <a:stretch>
                  <a:fillRect t="-569" r="-678"/>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029463"/>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4163" y="0"/>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50568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48" y="55406"/>
            <a:ext cx="8229600" cy="504056"/>
          </a:xfrm>
        </p:spPr>
        <p:txBody>
          <a:bodyPr/>
          <a:lstStyle/>
          <a:p>
            <a:pPr algn="l"/>
            <a:r>
              <a:rPr lang="fr-FR" sz="2400" dirty="0">
                <a:solidFill>
                  <a:srgbClr val="2F5897"/>
                </a:solidFill>
              </a:rPr>
              <a:t>The </a:t>
            </a:r>
            <a:r>
              <a:rPr lang="fr-FR" sz="2400" dirty="0" err="1">
                <a:solidFill>
                  <a:srgbClr val="2F5897"/>
                </a:solidFill>
              </a:rPr>
              <a:t>effect</a:t>
            </a:r>
            <a:r>
              <a:rPr lang="fr-FR" sz="2400" dirty="0">
                <a:solidFill>
                  <a:srgbClr val="2F5897"/>
                </a:solidFill>
              </a:rPr>
              <a:t> of </a:t>
            </a:r>
            <a:r>
              <a:rPr lang="fr-FR" sz="2400" dirty="0" err="1">
                <a:solidFill>
                  <a:srgbClr val="2F5897"/>
                </a:solidFill>
              </a:rPr>
              <a:t>insurance</a:t>
            </a:r>
            <a:r>
              <a:rPr lang="fr-FR" sz="2400" dirty="0">
                <a:solidFill>
                  <a:srgbClr val="2F5897"/>
                </a:solidFill>
              </a:rPr>
              <a:t> </a:t>
            </a:r>
            <a:r>
              <a:rPr lang="fr-FR" sz="2400" dirty="0" err="1">
                <a:solidFill>
                  <a:srgbClr val="2F5897"/>
                </a:solidFill>
              </a:rPr>
              <a:t>contracts</a:t>
            </a:r>
            <a:r>
              <a:rPr lang="fr-FR" sz="2400" dirty="0">
                <a:solidFill>
                  <a:srgbClr val="2F5897"/>
                </a:solidFill>
              </a:rPr>
              <a:t> on </a:t>
            </a:r>
            <a:r>
              <a:rPr lang="fr-FR" sz="2400" dirty="0" err="1">
                <a:solidFill>
                  <a:srgbClr val="2F5897"/>
                </a:solidFill>
              </a:rPr>
              <a:t>health</a:t>
            </a:r>
            <a:r>
              <a:rPr lang="fr-FR" sz="2400" dirty="0">
                <a:solidFill>
                  <a:srgbClr val="2F5897"/>
                </a:solidFill>
              </a:rPr>
              <a:t> </a:t>
            </a:r>
            <a:r>
              <a:rPr lang="fr-FR" sz="2400" dirty="0" err="1">
                <a:solidFill>
                  <a:srgbClr val="2F5897"/>
                </a:solidFill>
              </a:rPr>
              <a:t>consumption</a:t>
            </a:r>
            <a:endParaRPr lang="fr-FR" sz="2400" dirty="0"/>
          </a:p>
        </p:txBody>
      </p:sp>
      <p:sp>
        <p:nvSpPr>
          <p:cNvPr id="3" name="Espace réservé du contenu 2"/>
          <p:cNvSpPr>
            <a:spLocks noGrp="1"/>
          </p:cNvSpPr>
          <p:nvPr>
            <p:ph idx="1"/>
          </p:nvPr>
        </p:nvSpPr>
        <p:spPr>
          <a:xfrm>
            <a:off x="0" y="692696"/>
            <a:ext cx="9143999" cy="5361283"/>
          </a:xfrm>
        </p:spPr>
        <p:txBody>
          <a:bodyPr>
            <a:normAutofit lnSpcReduction="10000"/>
          </a:bodyPr>
          <a:lstStyle/>
          <a:p>
            <a:pPr algn="just"/>
            <a:r>
              <a:rPr lang="en-US" sz="1800" dirty="0"/>
              <a:t>Health demand studies model data on the number of times that individuals consume a health service, such as visits to a doctor or days in the hospital in a given period. </a:t>
            </a:r>
          </a:p>
          <a:p>
            <a:pPr algn="just"/>
            <a:endParaRPr lang="en-US" sz="1800" dirty="0"/>
          </a:p>
          <a:p>
            <a:pPr algn="just"/>
            <a:r>
              <a:rPr lang="en-US" sz="1800" dirty="0"/>
              <a:t>In this chapter we will try to explain if the frequency of visits to general practitioners or non medic depends on the nature of the insurance of the patient.</a:t>
            </a:r>
          </a:p>
          <a:p>
            <a:pPr algn="just"/>
            <a:endParaRPr lang="fr-FR" sz="1800" dirty="0"/>
          </a:p>
          <a:p>
            <a:pPr algn="just"/>
            <a:r>
              <a:rPr lang="en-US" sz="1800" dirty="0"/>
              <a:t>In this context the dependent or response variable of interest is a nonnegative integer or count that we wish to explain or analyze in terms of a set of </a:t>
            </a:r>
            <a:r>
              <a:rPr lang="en-US" sz="1800" dirty="0" err="1"/>
              <a:t>regressors</a:t>
            </a:r>
            <a:r>
              <a:rPr lang="en-US" sz="1800" dirty="0"/>
              <a:t>. Unlike the classical regression model, the response variable is discrete, with a distribution that places probability mass at nonnegative integer values only. </a:t>
            </a:r>
          </a:p>
          <a:p>
            <a:pPr algn="just"/>
            <a:endParaRPr lang="en-US" sz="1800" dirty="0"/>
          </a:p>
          <a:p>
            <a:pPr algn="just"/>
            <a:r>
              <a:rPr lang="en-US" sz="1800" dirty="0"/>
              <a:t>For that matter, we will examine how </a:t>
            </a:r>
            <a:r>
              <a:rPr lang="en-US" sz="1800" dirty="0" err="1"/>
              <a:t>Sas</a:t>
            </a:r>
            <a:r>
              <a:rPr lang="en-US" sz="1800" dirty="0"/>
              <a:t> helps to run Poisson regression and negative binomial regression, which are two methods that are appropriate for dependent variables that have only non-negative integer values: 0, 1, 2, 3, etc. Usually these numbers represent counts of something, like number of people in an organization, number of episodes of sickness absenteeism, or number of arrests in the past year. </a:t>
            </a:r>
          </a:p>
          <a:p>
            <a:pPr algn="just"/>
            <a:endParaRPr lang="fr-FR" sz="1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029463"/>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2848" y="-38062"/>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71889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3016854611"/>
              </p:ext>
            </p:extLst>
          </p:nvPr>
        </p:nvGraphicFramePr>
        <p:xfrm>
          <a:off x="457199" y="0"/>
          <a:ext cx="8383960" cy="4525968"/>
        </p:xfrm>
        <a:graphic>
          <a:graphicData uri="http://schemas.openxmlformats.org/drawingml/2006/table">
            <a:tbl>
              <a:tblPr/>
              <a:tblGrid>
                <a:gridCol w="1047995">
                  <a:extLst>
                    <a:ext uri="{9D8B030D-6E8A-4147-A177-3AD203B41FA5}">
                      <a16:colId xmlns:a16="http://schemas.microsoft.com/office/drawing/2014/main" val="2181238881"/>
                    </a:ext>
                  </a:extLst>
                </a:gridCol>
                <a:gridCol w="1047995">
                  <a:extLst>
                    <a:ext uri="{9D8B030D-6E8A-4147-A177-3AD203B41FA5}">
                      <a16:colId xmlns:a16="http://schemas.microsoft.com/office/drawing/2014/main" val="1149745168"/>
                    </a:ext>
                  </a:extLst>
                </a:gridCol>
                <a:gridCol w="1047995">
                  <a:extLst>
                    <a:ext uri="{9D8B030D-6E8A-4147-A177-3AD203B41FA5}">
                      <a16:colId xmlns:a16="http://schemas.microsoft.com/office/drawing/2014/main" val="2782728028"/>
                    </a:ext>
                  </a:extLst>
                </a:gridCol>
                <a:gridCol w="1047995">
                  <a:extLst>
                    <a:ext uri="{9D8B030D-6E8A-4147-A177-3AD203B41FA5}">
                      <a16:colId xmlns:a16="http://schemas.microsoft.com/office/drawing/2014/main" val="1232050326"/>
                    </a:ext>
                  </a:extLst>
                </a:gridCol>
                <a:gridCol w="1047995">
                  <a:extLst>
                    <a:ext uri="{9D8B030D-6E8A-4147-A177-3AD203B41FA5}">
                      <a16:colId xmlns:a16="http://schemas.microsoft.com/office/drawing/2014/main" val="4186625227"/>
                    </a:ext>
                  </a:extLst>
                </a:gridCol>
                <a:gridCol w="1047995">
                  <a:extLst>
                    <a:ext uri="{9D8B030D-6E8A-4147-A177-3AD203B41FA5}">
                      <a16:colId xmlns:a16="http://schemas.microsoft.com/office/drawing/2014/main" val="3636077937"/>
                    </a:ext>
                  </a:extLst>
                </a:gridCol>
                <a:gridCol w="1047995">
                  <a:extLst>
                    <a:ext uri="{9D8B030D-6E8A-4147-A177-3AD203B41FA5}">
                      <a16:colId xmlns:a16="http://schemas.microsoft.com/office/drawing/2014/main" val="4178571501"/>
                    </a:ext>
                  </a:extLst>
                </a:gridCol>
                <a:gridCol w="1047995">
                  <a:extLst>
                    <a:ext uri="{9D8B030D-6E8A-4147-A177-3AD203B41FA5}">
                      <a16:colId xmlns:a16="http://schemas.microsoft.com/office/drawing/2014/main" val="1967564597"/>
                    </a:ext>
                  </a:extLst>
                </a:gridCol>
              </a:tblGrid>
              <a:tr h="312469">
                <a:tc gridSpan="8">
                  <a:txBody>
                    <a:bodyPr/>
                    <a:lstStyle/>
                    <a:p>
                      <a:pPr fontAlgn="t"/>
                      <a:r>
                        <a:rPr lang="fr-FR" sz="1500" b="0" i="0">
                          <a:solidFill>
                            <a:srgbClr val="000000"/>
                          </a:solidFill>
                          <a:effectLst/>
                          <a:latin typeface="Arial" panose="020B0604020202020204" pitchFamily="34" charset="0"/>
                        </a:rPr>
                        <a:t>Analyse des paramètres estimés du maximum de vraisemblance</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519262217"/>
                  </a:ext>
                </a:extLst>
              </a:tr>
              <a:tr h="776340">
                <a:tc>
                  <a:txBody>
                    <a:bodyPr/>
                    <a:lstStyle/>
                    <a:p>
                      <a:pPr fontAlgn="t"/>
                      <a:r>
                        <a:rPr lang="fr-FR" sz="1500" b="0" i="0">
                          <a:solidFill>
                            <a:srgbClr val="000000"/>
                          </a:solidFill>
                          <a:effectLst/>
                          <a:latin typeface="Arial" panose="020B0604020202020204" pitchFamily="34" charset="0"/>
                        </a:rPr>
                        <a:t>Paramètre</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DDL</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Estimation</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Erreur</a:t>
                      </a:r>
                      <a:br>
                        <a:rPr lang="fr-FR" sz="1500" b="0" i="0">
                          <a:solidFill>
                            <a:srgbClr val="000000"/>
                          </a:solidFill>
                          <a:effectLst/>
                          <a:latin typeface="Arial" panose="020B0604020202020204" pitchFamily="34" charset="0"/>
                        </a:rPr>
                      </a:br>
                      <a:r>
                        <a:rPr lang="fr-FR" sz="1500" b="0" i="0">
                          <a:solidFill>
                            <a:srgbClr val="000000"/>
                          </a:solidFill>
                          <a:effectLst/>
                          <a:latin typeface="Arial" panose="020B0604020202020204" pitchFamily="34" charset="0"/>
                        </a:rPr>
                        <a:t>type</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gridSpan="2">
                  <a:txBody>
                    <a:bodyPr/>
                    <a:lstStyle/>
                    <a:p>
                      <a:pPr fontAlgn="t"/>
                      <a:r>
                        <a:rPr lang="fr-FR" sz="1500" b="0" i="0">
                          <a:solidFill>
                            <a:srgbClr val="000000"/>
                          </a:solidFill>
                          <a:effectLst/>
                          <a:latin typeface="Arial" panose="020B0604020202020204" pitchFamily="34" charset="0"/>
                        </a:rPr>
                        <a:t>Intervalle de confiance</a:t>
                      </a:r>
                      <a:br>
                        <a:rPr lang="fr-FR" sz="1500" b="0" i="0">
                          <a:solidFill>
                            <a:srgbClr val="000000"/>
                          </a:solidFill>
                          <a:effectLst/>
                          <a:latin typeface="Arial" panose="020B0604020202020204" pitchFamily="34" charset="0"/>
                        </a:rPr>
                      </a:br>
                      <a:r>
                        <a:rPr lang="fr-FR" sz="1500" b="0" i="0">
                          <a:solidFill>
                            <a:srgbClr val="000000"/>
                          </a:solidFill>
                          <a:effectLst/>
                          <a:latin typeface="Arial" panose="020B0604020202020204" pitchFamily="34" charset="0"/>
                        </a:rPr>
                        <a:t>de Wald à95%</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a:txBody>
                    <a:bodyPr/>
                    <a:lstStyle/>
                    <a:p>
                      <a:pPr fontAlgn="t"/>
                      <a:r>
                        <a:rPr lang="fr-FR" sz="1500" b="0" i="0">
                          <a:solidFill>
                            <a:srgbClr val="000000"/>
                          </a:solidFill>
                          <a:effectLst/>
                          <a:latin typeface="Arial" panose="020B0604020202020204" pitchFamily="34" charset="0"/>
                        </a:rPr>
                        <a:t>Khi-2 de Wald</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Pr &gt; khi-2</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27670895"/>
                  </a:ext>
                </a:extLst>
              </a:tr>
              <a:tr h="312469">
                <a:tc>
                  <a:txBody>
                    <a:bodyPr/>
                    <a:lstStyle/>
                    <a:p>
                      <a:pPr fontAlgn="t"/>
                      <a:r>
                        <a:rPr lang="fr-FR" sz="1500" b="0" i="0">
                          <a:solidFill>
                            <a:srgbClr val="000000"/>
                          </a:solidFill>
                          <a:effectLst/>
                          <a:latin typeface="Arial" panose="020B0604020202020204" pitchFamily="34" charset="0"/>
                        </a:rPr>
                        <a:t>Intercept</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-12.7201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1.6402</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-15.9348</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-9.5054</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60.15</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&lt;.0001</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40945118"/>
                  </a:ext>
                </a:extLst>
              </a:tr>
              <a:tr h="312469">
                <a:tc>
                  <a:txBody>
                    <a:bodyPr/>
                    <a:lstStyle/>
                    <a:p>
                      <a:pPr fontAlgn="t"/>
                      <a:r>
                        <a:rPr lang="fr-FR" sz="1500" b="0" i="0">
                          <a:solidFill>
                            <a:srgbClr val="000000"/>
                          </a:solidFill>
                          <a:effectLst/>
                          <a:latin typeface="Arial" panose="020B0604020202020204" pitchFamily="34" charset="0"/>
                        </a:rPr>
                        <a:t>private</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0.0297</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0.0225</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-0.0144</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0.0739</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1.74</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0.1867</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84620172"/>
                  </a:ext>
                </a:extLst>
              </a:tr>
              <a:tr h="312469">
                <a:tc>
                  <a:txBody>
                    <a:bodyPr/>
                    <a:lstStyle/>
                    <a:p>
                      <a:pPr fontAlgn="t"/>
                      <a:r>
                        <a:rPr lang="fr-FR" sz="1500" b="0" i="0">
                          <a:solidFill>
                            <a:srgbClr val="000000"/>
                          </a:solidFill>
                          <a:effectLst/>
                          <a:latin typeface="Arial" panose="020B0604020202020204" pitchFamily="34" charset="0"/>
                        </a:rPr>
                        <a:t>medicaid</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-0.1113</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0.0395</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-0.1888</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-0.0338</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7.92</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0.0049</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13166377"/>
                  </a:ext>
                </a:extLst>
              </a:tr>
              <a:tr h="312469">
                <a:tc>
                  <a:txBody>
                    <a:bodyPr/>
                    <a:lstStyle/>
                    <a:p>
                      <a:pPr fontAlgn="t"/>
                      <a:r>
                        <a:rPr lang="fr-FR" sz="1500" b="0" i="0">
                          <a:solidFill>
                            <a:srgbClr val="000000"/>
                          </a:solidFill>
                          <a:effectLst/>
                          <a:latin typeface="Arial" panose="020B0604020202020204" pitchFamily="34" charset="0"/>
                        </a:rPr>
                        <a:t>age</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0.3614</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0.0438</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0.2755</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0.4472</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68.13</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&lt;.0001</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58117570"/>
                  </a:ext>
                </a:extLst>
              </a:tr>
              <a:tr h="312469">
                <a:tc>
                  <a:txBody>
                    <a:bodyPr/>
                    <a:lstStyle/>
                    <a:p>
                      <a:pPr fontAlgn="t"/>
                      <a:r>
                        <a:rPr lang="fr-FR" sz="1500" b="0" i="0">
                          <a:solidFill>
                            <a:srgbClr val="000000"/>
                          </a:solidFill>
                          <a:effectLst/>
                          <a:latin typeface="Arial" panose="020B0604020202020204" pitchFamily="34" charset="0"/>
                        </a:rPr>
                        <a:t>age2</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-0.0024</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0.0003</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-0.0029</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-0.0018</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66.05</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&lt;.0001</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33810302"/>
                  </a:ext>
                </a:extLst>
              </a:tr>
              <a:tr h="312469">
                <a:tc>
                  <a:txBody>
                    <a:bodyPr/>
                    <a:lstStyle/>
                    <a:p>
                      <a:pPr fontAlgn="t"/>
                      <a:r>
                        <a:rPr lang="fr-FR" sz="1500" b="0" i="0">
                          <a:solidFill>
                            <a:srgbClr val="000000"/>
                          </a:solidFill>
                          <a:effectLst/>
                          <a:latin typeface="Arial" panose="020B0604020202020204" pitchFamily="34" charset="0"/>
                        </a:rPr>
                        <a:t>educyr</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0.0345</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0.0035</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0.0275</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0.0414</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94.62</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&lt;.0001</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78265918"/>
                  </a:ext>
                </a:extLst>
              </a:tr>
              <a:tr h="312469">
                <a:tc>
                  <a:txBody>
                    <a:bodyPr/>
                    <a:lstStyle/>
                    <a:p>
                      <a:pPr fontAlgn="t"/>
                      <a:r>
                        <a:rPr lang="fr-FR" sz="1500" b="0" i="0">
                          <a:solidFill>
                            <a:srgbClr val="000000"/>
                          </a:solidFill>
                          <a:effectLst/>
                          <a:latin typeface="Arial" panose="020B0604020202020204" pitchFamily="34" charset="0"/>
                        </a:rPr>
                        <a:t>female</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-0.0179</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0.0213</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-0.0596</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0.0239</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0.70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0.4019</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54667806"/>
                  </a:ext>
                </a:extLst>
              </a:tr>
              <a:tr h="312469">
                <a:tc>
                  <a:txBody>
                    <a:bodyPr/>
                    <a:lstStyle/>
                    <a:p>
                      <a:pPr fontAlgn="t"/>
                      <a:r>
                        <a:rPr lang="fr-FR" sz="1500" b="0" i="0">
                          <a:solidFill>
                            <a:srgbClr val="000000"/>
                          </a:solidFill>
                          <a:effectLst/>
                          <a:latin typeface="Arial" panose="020B0604020202020204" pitchFamily="34" charset="0"/>
                        </a:rPr>
                        <a:t>bh</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0.0179</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0.0322</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-0.0452</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0.0810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0.31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0.5776</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33812444"/>
                  </a:ext>
                </a:extLst>
              </a:tr>
              <a:tr h="312469">
                <a:tc>
                  <a:txBody>
                    <a:bodyPr/>
                    <a:lstStyle/>
                    <a:p>
                      <a:pPr fontAlgn="t"/>
                      <a:r>
                        <a:rPr lang="fr-FR" sz="1500" b="0" i="0">
                          <a:solidFill>
                            <a:srgbClr val="000000"/>
                          </a:solidFill>
                          <a:effectLst/>
                          <a:latin typeface="Arial" panose="020B0604020202020204" pitchFamily="34" charset="0"/>
                        </a:rPr>
                        <a:t>actlim</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0.3124</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0.0230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0.2674</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0.3575</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184.77</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&lt;.0001</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117690928"/>
                  </a:ext>
                </a:extLst>
              </a:tr>
              <a:tr h="312469">
                <a:tc>
                  <a:txBody>
                    <a:bodyPr/>
                    <a:lstStyle/>
                    <a:p>
                      <a:pPr fontAlgn="t"/>
                      <a:r>
                        <a:rPr lang="fr-FR" sz="1500" b="0" i="0">
                          <a:solidFill>
                            <a:srgbClr val="000000"/>
                          </a:solidFill>
                          <a:effectLst/>
                          <a:latin typeface="Arial" panose="020B0604020202020204" pitchFamily="34" charset="0"/>
                        </a:rPr>
                        <a:t>totchr</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0.1007</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0.0077</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0.0855</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0.1159</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169.08</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&lt;.0001</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59777068"/>
                  </a:ext>
                </a:extLst>
              </a:tr>
              <a:tr h="312469">
                <a:tc>
                  <a:txBody>
                    <a:bodyPr/>
                    <a:lstStyle/>
                    <a:p>
                      <a:pPr fontAlgn="t"/>
                      <a:r>
                        <a:rPr lang="fr-FR" sz="1500" b="0" i="0">
                          <a:solidFill>
                            <a:srgbClr val="000000"/>
                          </a:solidFill>
                          <a:effectLst/>
                          <a:latin typeface="Arial" panose="020B0604020202020204" pitchFamily="34" charset="0"/>
                        </a:rPr>
                        <a:t>Echelle</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a:solidFill>
                            <a:srgbClr val="000000"/>
                          </a:solidFill>
                          <a:effectLst/>
                          <a:latin typeface="Arial" panose="020B0604020202020204" pitchFamily="34" charset="0"/>
                        </a:rPr>
                        <a:t>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a:solidFill>
                            <a:srgbClr val="000000"/>
                          </a:solidFill>
                          <a:effectLst/>
                          <a:latin typeface="Arial" panose="020B0604020202020204" pitchFamily="34" charset="0"/>
                        </a:rPr>
                        <a:t>1.0000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a:solidFill>
                            <a:srgbClr val="000000"/>
                          </a:solidFill>
                          <a:effectLst/>
                          <a:latin typeface="Arial" panose="020B0604020202020204" pitchFamily="34" charset="0"/>
                        </a:rPr>
                        <a:t>0.0000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a:solidFill>
                            <a:srgbClr val="000000"/>
                          </a:solidFill>
                          <a:effectLst/>
                          <a:latin typeface="Arial" panose="020B0604020202020204" pitchFamily="34" charset="0"/>
                        </a:rPr>
                        <a:t>1.0000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a:solidFill>
                            <a:srgbClr val="000000"/>
                          </a:solidFill>
                          <a:effectLst/>
                          <a:latin typeface="Arial" panose="020B0604020202020204" pitchFamily="34" charset="0"/>
                        </a:rPr>
                        <a:t>1.0000</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a:solidFill>
                            <a:srgbClr val="000000"/>
                          </a:solidFill>
                          <a:effectLst/>
                          <a:latin typeface="Arial" panose="020B0604020202020204" pitchFamily="34" charset="0"/>
                        </a:rPr>
                        <a:t> </a:t>
                      </a:r>
                    </a:p>
                  </a:txBody>
                  <a:tcPr marL="40267" marR="40267" marT="40267" marB="4026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dirty="0">
                          <a:solidFill>
                            <a:srgbClr val="000000"/>
                          </a:solidFill>
                          <a:effectLst/>
                          <a:latin typeface="Arial" panose="020B0604020202020204" pitchFamily="34" charset="0"/>
                        </a:rPr>
                        <a:t> </a:t>
                      </a:r>
                    </a:p>
                  </a:txBody>
                  <a:tcPr marL="40267" marR="40267" marT="40267" marB="4026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208658185"/>
                  </a:ext>
                </a:extLst>
              </a:tr>
            </a:tbl>
          </a:graphicData>
        </a:graphic>
      </p:graphicFrame>
      <p:graphicFrame>
        <p:nvGraphicFramePr>
          <p:cNvPr id="4" name="Tableau 3"/>
          <p:cNvGraphicFramePr>
            <a:graphicFrameLocks noGrp="1"/>
          </p:cNvGraphicFramePr>
          <p:nvPr>
            <p:extLst>
              <p:ext uri="{D42A27DB-BD31-4B8C-83A1-F6EECF244321}">
                <p14:modId xmlns:p14="http://schemas.microsoft.com/office/powerpoint/2010/main" val="3141802918"/>
              </p:ext>
            </p:extLst>
          </p:nvPr>
        </p:nvGraphicFramePr>
        <p:xfrm>
          <a:off x="107504" y="4653136"/>
          <a:ext cx="8928993" cy="2088232"/>
        </p:xfrm>
        <a:graphic>
          <a:graphicData uri="http://schemas.openxmlformats.org/drawingml/2006/table">
            <a:tbl>
              <a:tblPr/>
              <a:tblGrid>
                <a:gridCol w="1180692">
                  <a:extLst>
                    <a:ext uri="{9D8B030D-6E8A-4147-A177-3AD203B41FA5}">
                      <a16:colId xmlns:a16="http://schemas.microsoft.com/office/drawing/2014/main" val="2954983835"/>
                    </a:ext>
                  </a:extLst>
                </a:gridCol>
                <a:gridCol w="619508">
                  <a:extLst>
                    <a:ext uri="{9D8B030D-6E8A-4147-A177-3AD203B41FA5}">
                      <a16:colId xmlns:a16="http://schemas.microsoft.com/office/drawing/2014/main" val="2616218110"/>
                    </a:ext>
                  </a:extLst>
                </a:gridCol>
                <a:gridCol w="1269477">
                  <a:extLst>
                    <a:ext uri="{9D8B030D-6E8A-4147-A177-3AD203B41FA5}">
                      <a16:colId xmlns:a16="http://schemas.microsoft.com/office/drawing/2014/main" val="37016535"/>
                    </a:ext>
                  </a:extLst>
                </a:gridCol>
                <a:gridCol w="1023226">
                  <a:extLst>
                    <a:ext uri="{9D8B030D-6E8A-4147-A177-3AD203B41FA5}">
                      <a16:colId xmlns:a16="http://schemas.microsoft.com/office/drawing/2014/main" val="1359310388"/>
                    </a:ext>
                  </a:extLst>
                </a:gridCol>
                <a:gridCol w="1023226">
                  <a:extLst>
                    <a:ext uri="{9D8B030D-6E8A-4147-A177-3AD203B41FA5}">
                      <a16:colId xmlns:a16="http://schemas.microsoft.com/office/drawing/2014/main" val="556718228"/>
                    </a:ext>
                  </a:extLst>
                </a:gridCol>
                <a:gridCol w="1023226">
                  <a:extLst>
                    <a:ext uri="{9D8B030D-6E8A-4147-A177-3AD203B41FA5}">
                      <a16:colId xmlns:a16="http://schemas.microsoft.com/office/drawing/2014/main" val="3051738230"/>
                    </a:ext>
                  </a:extLst>
                </a:gridCol>
                <a:gridCol w="1023226">
                  <a:extLst>
                    <a:ext uri="{9D8B030D-6E8A-4147-A177-3AD203B41FA5}">
                      <a16:colId xmlns:a16="http://schemas.microsoft.com/office/drawing/2014/main" val="1568512952"/>
                    </a:ext>
                  </a:extLst>
                </a:gridCol>
                <a:gridCol w="1766412">
                  <a:extLst>
                    <a:ext uri="{9D8B030D-6E8A-4147-A177-3AD203B41FA5}">
                      <a16:colId xmlns:a16="http://schemas.microsoft.com/office/drawing/2014/main" val="4263956555"/>
                    </a:ext>
                  </a:extLst>
                </a:gridCol>
              </a:tblGrid>
              <a:tr h="399524">
                <a:tc gridSpan="8">
                  <a:txBody>
                    <a:bodyPr/>
                    <a:lstStyle/>
                    <a:p>
                      <a:pPr fontAlgn="t"/>
                      <a:r>
                        <a:rPr lang="fr-FR" b="0" i="0">
                          <a:solidFill>
                            <a:srgbClr val="000000"/>
                          </a:solidFill>
                          <a:effectLst/>
                          <a:latin typeface="Arial" panose="020B0604020202020204" pitchFamily="34" charset="0"/>
                        </a:rPr>
                        <a:t>Paramètres estimés par l'analyse du maximum de vraisemblance</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223907742"/>
                  </a:ext>
                </a:extLst>
              </a:tr>
              <a:tr h="992631">
                <a:tc>
                  <a:txBody>
                    <a:bodyPr/>
                    <a:lstStyle/>
                    <a:p>
                      <a:pPr fontAlgn="t"/>
                      <a:r>
                        <a:rPr lang="fr-FR" b="0" i="0">
                          <a:solidFill>
                            <a:srgbClr val="000000"/>
                          </a:solidFill>
                          <a:effectLst/>
                          <a:latin typeface="Arial" panose="020B0604020202020204" pitchFamily="34" charset="0"/>
                        </a:rPr>
                        <a:t>Paramètre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DDL</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Estimation</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Erreur</a:t>
                      </a:r>
                      <a:br>
                        <a:rPr lang="fr-FR" b="0" i="0">
                          <a:solidFill>
                            <a:srgbClr val="000000"/>
                          </a:solidFill>
                          <a:effectLst/>
                          <a:latin typeface="Arial" panose="020B0604020202020204" pitchFamily="34" charset="0"/>
                        </a:rPr>
                      </a:br>
                      <a:r>
                        <a:rPr lang="fr-FR" b="0" i="0">
                          <a:solidFill>
                            <a:srgbClr val="000000"/>
                          </a:solidFill>
                          <a:effectLst/>
                          <a:latin typeface="Arial" panose="020B0604020202020204" pitchFamily="34" charset="0"/>
                        </a:rPr>
                        <a:t>type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gridSpan="2">
                  <a:txBody>
                    <a:bodyPr/>
                    <a:lstStyle/>
                    <a:p>
                      <a:pPr fontAlgn="t"/>
                      <a:r>
                        <a:rPr lang="fr-FR" b="0" i="0" dirty="0">
                          <a:solidFill>
                            <a:srgbClr val="000000"/>
                          </a:solidFill>
                          <a:effectLst/>
                          <a:latin typeface="Arial" panose="020B0604020202020204" pitchFamily="34" charset="0"/>
                        </a:rPr>
                        <a:t>Intervalle de confiance</a:t>
                      </a:r>
                      <a:br>
                        <a:rPr lang="fr-FR" b="0" i="0" dirty="0">
                          <a:solidFill>
                            <a:srgbClr val="000000"/>
                          </a:solidFill>
                          <a:effectLst/>
                          <a:latin typeface="Arial" panose="020B0604020202020204" pitchFamily="34" charset="0"/>
                        </a:rPr>
                      </a:br>
                      <a:r>
                        <a:rPr lang="fr-FR" b="0" i="0" dirty="0">
                          <a:solidFill>
                            <a:srgbClr val="000000"/>
                          </a:solidFill>
                          <a:effectLst/>
                          <a:latin typeface="Arial" panose="020B0604020202020204" pitchFamily="34" charset="0"/>
                        </a:rPr>
                        <a:t>de Wald à 95%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a:txBody>
                    <a:bodyPr/>
                    <a:lstStyle/>
                    <a:p>
                      <a:pPr fontAlgn="t"/>
                      <a:r>
                        <a:rPr lang="fr-FR" b="0" i="0">
                          <a:solidFill>
                            <a:srgbClr val="000000"/>
                          </a:solidFill>
                          <a:effectLst/>
                          <a:latin typeface="Arial" panose="020B0604020202020204" pitchFamily="34" charset="0"/>
                        </a:rPr>
                        <a:t>Khi-2 de Wald</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Pr &gt; khi-2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4132778508"/>
                  </a:ext>
                </a:extLst>
              </a:tr>
              <a:tr h="696077">
                <a:tc>
                  <a:txBody>
                    <a:bodyPr/>
                    <a:lstStyle/>
                    <a:p>
                      <a:pPr fontAlgn="t"/>
                      <a:r>
                        <a:rPr lang="fr-FR" b="0" i="0">
                          <a:solidFill>
                            <a:srgbClr val="000000"/>
                          </a:solidFill>
                          <a:effectLst/>
                          <a:latin typeface="Arial" panose="020B0604020202020204" pitchFamily="34" charset="0"/>
                        </a:rPr>
                        <a:t>Intercept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dirty="0">
                          <a:solidFill>
                            <a:srgbClr val="000000"/>
                          </a:solidFill>
                          <a:effectLst/>
                          <a:latin typeface="Arial" panose="020B0604020202020204" pitchFamily="34" charset="0"/>
                        </a:rPr>
                        <a:t>0.0962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0.0335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0.0305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0.1618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8.25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tc>
                  <a:txBody>
                    <a:bodyPr/>
                    <a:lstStyle/>
                    <a:p>
                      <a:endParaRPr lang="fr-FR" dirty="0"/>
                    </a:p>
                  </a:txBody>
                  <a:tcPr>
                    <a:lnL>
                      <a:noFill/>
                    </a:lnL>
                    <a:lnT>
                      <a:noFill/>
                    </a:lnT>
                  </a:tcPr>
                </a:tc>
                <a:extLst>
                  <a:ext uri="{0D108BD9-81ED-4DB2-BD59-A6C34878D82A}">
                    <a16:rowId xmlns:a16="http://schemas.microsoft.com/office/drawing/2014/main" val="2174795027"/>
                  </a:ext>
                </a:extLst>
              </a:tr>
            </a:tbl>
          </a:graphicData>
        </a:graphic>
      </p:graphicFrame>
      <p:sp>
        <p:nvSpPr>
          <p:cNvPr id="5" name="Rectangle 1"/>
          <p:cNvSpPr>
            <a:spLocks noChangeArrowheads="1"/>
          </p:cNvSpPr>
          <p:nvPr/>
        </p:nvSpPr>
        <p:spPr bwMode="auto">
          <a:xfrm>
            <a:off x="457200" y="2897188"/>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rgbClr val="000000"/>
                </a:solidFill>
                <a:effectLst/>
                <a:latin typeface="Arial" panose="020B0604020202020204" pitchFamily="34" charset="0"/>
                <a:cs typeface="Arial" panose="020B0604020202020204" pitchFamily="34" charset="0"/>
              </a:rPr>
            </a:br>
            <a:endParaRPr kumimoji="0" lang="fr-FR" altLang="fr-FR" sz="18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rgbClr val="000000"/>
                </a:solidFill>
                <a:effectLst/>
                <a:latin typeface="Arial" panose="020B0604020202020204" pitchFamily="34" charset="0"/>
                <a:cs typeface="Arial" panose="020B0604020202020204" pitchFamily="34" charset="0"/>
              </a:rPr>
            </a:br>
            <a:endParaRPr kumimoji="0" lang="fr-FR" altLang="fr-FR" sz="18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4055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48" y="28141"/>
            <a:ext cx="8229600" cy="504056"/>
          </a:xfrm>
        </p:spPr>
        <p:txBody>
          <a:bodyPr/>
          <a:lstStyle/>
          <a:p>
            <a:pPr algn="l">
              <a:tabLst>
                <a:tab pos="265113" algn="l"/>
              </a:tabLst>
            </a:pPr>
            <a:r>
              <a:rPr lang="fr-FR" sz="2400" dirty="0" err="1"/>
              <a:t>Zero</a:t>
            </a:r>
            <a:r>
              <a:rPr lang="fr-FR" sz="2400" dirty="0"/>
              <a:t> </a:t>
            </a:r>
            <a:r>
              <a:rPr lang="fr-FR" sz="2400" dirty="0" err="1"/>
              <a:t>inflated</a:t>
            </a:r>
            <a:r>
              <a:rPr lang="fr-FR" sz="2400" dirty="0"/>
              <a:t> </a:t>
            </a:r>
            <a:r>
              <a:rPr lang="fr-FR" sz="2400" dirty="0" err="1"/>
              <a:t>models</a:t>
            </a:r>
            <a:r>
              <a:rPr lang="fr-FR" sz="2400" dirty="0"/>
              <a:t> of count data (4)</a:t>
            </a:r>
          </a:p>
        </p:txBody>
      </p:sp>
      <p:sp>
        <p:nvSpPr>
          <p:cNvPr id="3" name="Espace réservé du contenu 2"/>
          <p:cNvSpPr>
            <a:spLocks noGrp="1"/>
          </p:cNvSpPr>
          <p:nvPr>
            <p:ph idx="1"/>
          </p:nvPr>
        </p:nvSpPr>
        <p:spPr>
          <a:xfrm>
            <a:off x="0" y="668180"/>
            <a:ext cx="8999127" cy="5361283"/>
          </a:xfrm>
        </p:spPr>
        <p:txBody>
          <a:bodyPr>
            <a:normAutofit/>
          </a:bodyPr>
          <a:lstStyle/>
          <a:p>
            <a:pPr marL="374650" indent="-285750" algn="just"/>
            <a:r>
              <a:rPr lang="en-US" sz="2000" dirty="0"/>
              <a:t>We can then introduce variables to explain why individuals could belong to the zero group. </a:t>
            </a:r>
          </a:p>
          <a:p>
            <a:pPr marL="374650" indent="-285750" algn="just"/>
            <a:r>
              <a:rPr lang="en-US" sz="2000" dirty="0"/>
              <a:t>For example here, we have explained this fact with the whole set of explanatory variables of the count model. </a:t>
            </a:r>
          </a:p>
          <a:p>
            <a:pPr marL="374650" indent="-285750" algn="just"/>
            <a:r>
              <a:rPr lang="en-US" sz="2000" dirty="0"/>
              <a:t>For example, a private insurance contract reduces the probability to report a zero but increases the expected number of visits. Being insured with Medicaid on the contrary increases the probability to be part of the zero group but decreases the expected number of visits for those outside the zero group. </a:t>
            </a:r>
          </a:p>
          <a:p>
            <a:pPr marL="374650" indent="-285750" algn="just"/>
            <a:r>
              <a:rPr lang="en-US" sz="2000" dirty="0"/>
              <a:t>Another result, being a woman decreases the probability to belong to the zero group but has no effect on the number of visits. </a:t>
            </a:r>
          </a:p>
          <a:p>
            <a:pPr marL="374650" indent="-285750" algn="just"/>
            <a:r>
              <a:rPr lang="en-US" sz="2000" dirty="0"/>
              <a:t>The higher the number of chronic conditions, the less likely to belong to the zero group and the higher the expected number to health professionals. </a:t>
            </a: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029463"/>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4163" y="0"/>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116766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2544089565"/>
              </p:ext>
            </p:extLst>
          </p:nvPr>
        </p:nvGraphicFramePr>
        <p:xfrm>
          <a:off x="611558" y="404662"/>
          <a:ext cx="8064896" cy="5754876"/>
        </p:xfrm>
        <a:graphic>
          <a:graphicData uri="http://schemas.openxmlformats.org/drawingml/2006/table">
            <a:tbl>
              <a:tblPr/>
              <a:tblGrid>
                <a:gridCol w="1080122">
                  <a:extLst>
                    <a:ext uri="{9D8B030D-6E8A-4147-A177-3AD203B41FA5}">
                      <a16:colId xmlns:a16="http://schemas.microsoft.com/office/drawing/2014/main" val="3266661448"/>
                    </a:ext>
                  </a:extLst>
                </a:gridCol>
                <a:gridCol w="576064">
                  <a:extLst>
                    <a:ext uri="{9D8B030D-6E8A-4147-A177-3AD203B41FA5}">
                      <a16:colId xmlns:a16="http://schemas.microsoft.com/office/drawing/2014/main" val="3070384686"/>
                    </a:ext>
                  </a:extLst>
                </a:gridCol>
                <a:gridCol w="1116426">
                  <a:extLst>
                    <a:ext uri="{9D8B030D-6E8A-4147-A177-3AD203B41FA5}">
                      <a16:colId xmlns:a16="http://schemas.microsoft.com/office/drawing/2014/main" val="3708753300"/>
                    </a:ext>
                  </a:extLst>
                </a:gridCol>
                <a:gridCol w="924204">
                  <a:extLst>
                    <a:ext uri="{9D8B030D-6E8A-4147-A177-3AD203B41FA5}">
                      <a16:colId xmlns:a16="http://schemas.microsoft.com/office/drawing/2014/main" val="2943085265"/>
                    </a:ext>
                  </a:extLst>
                </a:gridCol>
                <a:gridCol w="924204">
                  <a:extLst>
                    <a:ext uri="{9D8B030D-6E8A-4147-A177-3AD203B41FA5}">
                      <a16:colId xmlns:a16="http://schemas.microsoft.com/office/drawing/2014/main" val="4036899594"/>
                    </a:ext>
                  </a:extLst>
                </a:gridCol>
                <a:gridCol w="924204">
                  <a:extLst>
                    <a:ext uri="{9D8B030D-6E8A-4147-A177-3AD203B41FA5}">
                      <a16:colId xmlns:a16="http://schemas.microsoft.com/office/drawing/2014/main" val="3216198849"/>
                    </a:ext>
                  </a:extLst>
                </a:gridCol>
                <a:gridCol w="924204">
                  <a:extLst>
                    <a:ext uri="{9D8B030D-6E8A-4147-A177-3AD203B41FA5}">
                      <a16:colId xmlns:a16="http://schemas.microsoft.com/office/drawing/2014/main" val="645324307"/>
                    </a:ext>
                  </a:extLst>
                </a:gridCol>
                <a:gridCol w="1595468">
                  <a:extLst>
                    <a:ext uri="{9D8B030D-6E8A-4147-A177-3AD203B41FA5}">
                      <a16:colId xmlns:a16="http://schemas.microsoft.com/office/drawing/2014/main" val="3530670261"/>
                    </a:ext>
                  </a:extLst>
                </a:gridCol>
              </a:tblGrid>
              <a:tr h="384091">
                <a:tc gridSpan="8">
                  <a:txBody>
                    <a:bodyPr/>
                    <a:lstStyle/>
                    <a:p>
                      <a:pPr fontAlgn="t"/>
                      <a:r>
                        <a:rPr lang="fr-FR" sz="1500" b="0" i="0">
                          <a:solidFill>
                            <a:srgbClr val="000000"/>
                          </a:solidFill>
                          <a:effectLst/>
                          <a:latin typeface="Arial" panose="020B0604020202020204" pitchFamily="34" charset="0"/>
                        </a:rPr>
                        <a:t>Analyse des paramètres estimés du maximum de vraisemblance</a:t>
                      </a:r>
                    </a:p>
                  </a:txBody>
                  <a:tcPr marL="38963" marR="38963" marT="38963" marB="389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4125247016"/>
                  </a:ext>
                </a:extLst>
              </a:tr>
              <a:tr h="956983">
                <a:tc>
                  <a:txBody>
                    <a:bodyPr/>
                    <a:lstStyle/>
                    <a:p>
                      <a:pPr fontAlgn="t"/>
                      <a:r>
                        <a:rPr lang="fr-FR" sz="1500" b="0" i="0">
                          <a:solidFill>
                            <a:srgbClr val="000000"/>
                          </a:solidFill>
                          <a:effectLst/>
                          <a:latin typeface="Arial" panose="020B0604020202020204" pitchFamily="34" charset="0"/>
                        </a:rPr>
                        <a:t>Paramètre</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DDL</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Estimation</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Erreur</a:t>
                      </a:r>
                      <a:br>
                        <a:rPr lang="fr-FR" sz="1500" b="0" i="0">
                          <a:solidFill>
                            <a:srgbClr val="000000"/>
                          </a:solidFill>
                          <a:effectLst/>
                          <a:latin typeface="Arial" panose="020B0604020202020204" pitchFamily="34" charset="0"/>
                        </a:rPr>
                      </a:br>
                      <a:r>
                        <a:rPr lang="fr-FR" sz="1500" b="0" i="0">
                          <a:solidFill>
                            <a:srgbClr val="000000"/>
                          </a:solidFill>
                          <a:effectLst/>
                          <a:latin typeface="Arial" panose="020B0604020202020204" pitchFamily="34" charset="0"/>
                        </a:rPr>
                        <a:t>type</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gridSpan="2">
                  <a:txBody>
                    <a:bodyPr/>
                    <a:lstStyle/>
                    <a:p>
                      <a:pPr fontAlgn="t"/>
                      <a:r>
                        <a:rPr lang="fr-FR" sz="1500" b="0" i="0" dirty="0">
                          <a:solidFill>
                            <a:srgbClr val="000000"/>
                          </a:solidFill>
                          <a:effectLst/>
                          <a:latin typeface="Arial" panose="020B0604020202020204" pitchFamily="34" charset="0"/>
                        </a:rPr>
                        <a:t>Intervalle de confiance</a:t>
                      </a:r>
                      <a:br>
                        <a:rPr lang="fr-FR" sz="1500" b="0" i="0" dirty="0">
                          <a:solidFill>
                            <a:srgbClr val="000000"/>
                          </a:solidFill>
                          <a:effectLst/>
                          <a:latin typeface="Arial" panose="020B0604020202020204" pitchFamily="34" charset="0"/>
                        </a:rPr>
                      </a:br>
                      <a:r>
                        <a:rPr lang="fr-FR" sz="1500" b="0" i="0" dirty="0">
                          <a:solidFill>
                            <a:srgbClr val="000000"/>
                          </a:solidFill>
                          <a:effectLst/>
                          <a:latin typeface="Arial" panose="020B0604020202020204" pitchFamily="34" charset="0"/>
                        </a:rPr>
                        <a:t>de Wald à 95%</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a:txBody>
                    <a:bodyPr/>
                    <a:lstStyle/>
                    <a:p>
                      <a:pPr fontAlgn="t"/>
                      <a:r>
                        <a:rPr lang="fr-FR" sz="1500" b="0" i="0">
                          <a:solidFill>
                            <a:srgbClr val="000000"/>
                          </a:solidFill>
                          <a:effectLst/>
                          <a:latin typeface="Arial" panose="020B0604020202020204" pitchFamily="34" charset="0"/>
                        </a:rPr>
                        <a:t>Khi-2 de Wald</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Pr &gt; khi-2</a:t>
                      </a:r>
                    </a:p>
                  </a:txBody>
                  <a:tcPr marL="38963" marR="38963" marT="38963" marB="389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32125056"/>
                  </a:ext>
                </a:extLst>
              </a:tr>
              <a:tr h="670537">
                <a:tc>
                  <a:txBody>
                    <a:bodyPr/>
                    <a:lstStyle/>
                    <a:p>
                      <a:pPr fontAlgn="t"/>
                      <a:r>
                        <a:rPr lang="fr-FR" sz="1500" b="0" i="0">
                          <a:solidFill>
                            <a:srgbClr val="000000"/>
                          </a:solidFill>
                          <a:effectLst/>
                          <a:latin typeface="Arial" panose="020B0604020202020204" pitchFamily="34" charset="0"/>
                        </a:rPr>
                        <a:t>Intercept</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-11.1841</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1.6198</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-14.3588</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-8.0094</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47.68</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&lt;.0001</a:t>
                      </a:r>
                    </a:p>
                  </a:txBody>
                  <a:tcPr marL="38963" marR="38963" marT="38963" marB="389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681799566"/>
                  </a:ext>
                </a:extLst>
              </a:tr>
              <a:tr h="384091">
                <a:tc>
                  <a:txBody>
                    <a:bodyPr/>
                    <a:lstStyle/>
                    <a:p>
                      <a:pPr fontAlgn="t"/>
                      <a:r>
                        <a:rPr lang="fr-FR" sz="1500" b="0" i="0">
                          <a:solidFill>
                            <a:srgbClr val="000000"/>
                          </a:solidFill>
                          <a:effectLst/>
                          <a:latin typeface="Arial" panose="020B0604020202020204" pitchFamily="34" charset="0"/>
                        </a:rPr>
                        <a:t>private</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0.0127</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0.0223</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-0.0311</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0.0564</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0.32</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0.5709</a:t>
                      </a:r>
                    </a:p>
                  </a:txBody>
                  <a:tcPr marL="38963" marR="38963" marT="38963" marB="389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30229060"/>
                  </a:ext>
                </a:extLst>
              </a:tr>
              <a:tr h="670537">
                <a:tc>
                  <a:txBody>
                    <a:bodyPr/>
                    <a:lstStyle/>
                    <a:p>
                      <a:pPr fontAlgn="t"/>
                      <a:r>
                        <a:rPr lang="fr-FR" sz="1500" b="0" i="0">
                          <a:solidFill>
                            <a:srgbClr val="000000"/>
                          </a:solidFill>
                          <a:effectLst/>
                          <a:latin typeface="Arial" panose="020B0604020202020204" pitchFamily="34" charset="0"/>
                        </a:rPr>
                        <a:t>medicaid</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-0.0874</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0.0376</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-0.1611</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-0.0137</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5.40</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0.0201</a:t>
                      </a:r>
                    </a:p>
                  </a:txBody>
                  <a:tcPr marL="38963" marR="38963" marT="38963" marB="389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05220726"/>
                  </a:ext>
                </a:extLst>
              </a:tr>
              <a:tr h="384091">
                <a:tc>
                  <a:txBody>
                    <a:bodyPr/>
                    <a:lstStyle/>
                    <a:p>
                      <a:pPr fontAlgn="t"/>
                      <a:r>
                        <a:rPr lang="fr-FR" sz="1500" b="0" i="0">
                          <a:solidFill>
                            <a:srgbClr val="000000"/>
                          </a:solidFill>
                          <a:effectLst/>
                          <a:latin typeface="Arial" panose="020B0604020202020204" pitchFamily="34" charset="0"/>
                        </a:rPr>
                        <a:t>age</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0.3229</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0.0432</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0.2381</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0.4077</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55.75</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&lt;.0001</a:t>
                      </a:r>
                    </a:p>
                  </a:txBody>
                  <a:tcPr marL="38963" marR="38963" marT="38963" marB="389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65915288"/>
                  </a:ext>
                </a:extLst>
              </a:tr>
              <a:tr h="384091">
                <a:tc>
                  <a:txBody>
                    <a:bodyPr/>
                    <a:lstStyle/>
                    <a:p>
                      <a:pPr fontAlgn="t"/>
                      <a:r>
                        <a:rPr lang="fr-FR" sz="1500" b="0" i="0">
                          <a:solidFill>
                            <a:srgbClr val="000000"/>
                          </a:solidFill>
                          <a:effectLst/>
                          <a:latin typeface="Arial" panose="020B0604020202020204" pitchFamily="34" charset="0"/>
                        </a:rPr>
                        <a:t>age2</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-0.0021</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0.0003</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-0.0027</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-0.0016</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54.11</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&lt;.0001</a:t>
                      </a:r>
                    </a:p>
                  </a:txBody>
                  <a:tcPr marL="38963" marR="38963" marT="38963" marB="389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94452897"/>
                  </a:ext>
                </a:extLst>
              </a:tr>
              <a:tr h="384091">
                <a:tc>
                  <a:txBody>
                    <a:bodyPr/>
                    <a:lstStyle/>
                    <a:p>
                      <a:pPr fontAlgn="t"/>
                      <a:r>
                        <a:rPr lang="fr-FR" sz="1500" b="0" i="0">
                          <a:solidFill>
                            <a:srgbClr val="000000"/>
                          </a:solidFill>
                          <a:effectLst/>
                          <a:latin typeface="Arial" panose="020B0604020202020204" pitchFamily="34" charset="0"/>
                        </a:rPr>
                        <a:t>educyr</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0.0282</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0.0034</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0.0216</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0.0348</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69.55</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&lt;.0001</a:t>
                      </a:r>
                    </a:p>
                  </a:txBody>
                  <a:tcPr marL="38963" marR="38963" marT="38963" marB="389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78323998"/>
                  </a:ext>
                </a:extLst>
              </a:tr>
              <a:tr h="384091">
                <a:tc>
                  <a:txBody>
                    <a:bodyPr/>
                    <a:lstStyle/>
                    <a:p>
                      <a:pPr fontAlgn="t"/>
                      <a:r>
                        <a:rPr lang="fr-FR" sz="1500" b="0" i="0">
                          <a:solidFill>
                            <a:srgbClr val="000000"/>
                          </a:solidFill>
                          <a:effectLst/>
                          <a:latin typeface="Arial" panose="020B0604020202020204" pitchFamily="34" charset="0"/>
                        </a:rPr>
                        <a:t>female</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-0.0364</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0.0212</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-0.0779</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0.0051</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2.96</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0.0853</a:t>
                      </a:r>
                    </a:p>
                  </a:txBody>
                  <a:tcPr marL="38963" marR="38963" marT="38963" marB="389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680717658"/>
                  </a:ext>
                </a:extLst>
              </a:tr>
              <a:tr h="384091">
                <a:tc>
                  <a:txBody>
                    <a:bodyPr/>
                    <a:lstStyle/>
                    <a:p>
                      <a:pPr fontAlgn="t"/>
                      <a:r>
                        <a:rPr lang="fr-FR" sz="1500" b="0" i="0">
                          <a:solidFill>
                            <a:srgbClr val="000000"/>
                          </a:solidFill>
                          <a:effectLst/>
                          <a:latin typeface="Arial" panose="020B0604020202020204" pitchFamily="34" charset="0"/>
                        </a:rPr>
                        <a:t>phylim</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0.2734</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0.0227</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0.2290</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0.3179</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145.20</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&lt;.0001</a:t>
                      </a:r>
                    </a:p>
                  </a:txBody>
                  <a:tcPr marL="38963" marR="38963" marT="38963" marB="389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04156719"/>
                  </a:ext>
                </a:extLst>
              </a:tr>
              <a:tr h="384091">
                <a:tc>
                  <a:txBody>
                    <a:bodyPr/>
                    <a:lstStyle/>
                    <a:p>
                      <a:pPr fontAlgn="t"/>
                      <a:r>
                        <a:rPr lang="fr-FR" sz="1500" b="0" i="0">
                          <a:solidFill>
                            <a:srgbClr val="000000"/>
                          </a:solidFill>
                          <a:effectLst/>
                          <a:latin typeface="Arial" panose="020B0604020202020204" pitchFamily="34" charset="0"/>
                        </a:rPr>
                        <a:t>totchr</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0.0995</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0.0077</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0.0843</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0.1146</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165.47</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&lt;.0001</a:t>
                      </a:r>
                    </a:p>
                  </a:txBody>
                  <a:tcPr marL="38963" marR="38963" marT="38963" marB="389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939129073"/>
                  </a:ext>
                </a:extLst>
              </a:tr>
              <a:tr h="384091">
                <a:tc>
                  <a:txBody>
                    <a:bodyPr/>
                    <a:lstStyle/>
                    <a:p>
                      <a:pPr fontAlgn="t"/>
                      <a:r>
                        <a:rPr lang="fr-FR" sz="1500" b="0" i="0">
                          <a:solidFill>
                            <a:srgbClr val="000000"/>
                          </a:solidFill>
                          <a:effectLst/>
                          <a:latin typeface="Arial" panose="020B0604020202020204" pitchFamily="34" charset="0"/>
                        </a:rPr>
                        <a:t>Echelle</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a:solidFill>
                            <a:srgbClr val="000000"/>
                          </a:solidFill>
                          <a:effectLst/>
                          <a:latin typeface="Arial" panose="020B0604020202020204" pitchFamily="34" charset="0"/>
                        </a:rPr>
                        <a:t>0</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a:solidFill>
                            <a:srgbClr val="000000"/>
                          </a:solidFill>
                          <a:effectLst/>
                          <a:latin typeface="Arial" panose="020B0604020202020204" pitchFamily="34" charset="0"/>
                        </a:rPr>
                        <a:t>1.0000</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a:solidFill>
                            <a:srgbClr val="000000"/>
                          </a:solidFill>
                          <a:effectLst/>
                          <a:latin typeface="Arial" panose="020B0604020202020204" pitchFamily="34" charset="0"/>
                        </a:rPr>
                        <a:t>0.0000</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a:solidFill>
                            <a:srgbClr val="000000"/>
                          </a:solidFill>
                          <a:effectLst/>
                          <a:latin typeface="Arial" panose="020B0604020202020204" pitchFamily="34" charset="0"/>
                        </a:rPr>
                        <a:t>1.0000</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a:solidFill>
                            <a:srgbClr val="000000"/>
                          </a:solidFill>
                          <a:effectLst/>
                          <a:latin typeface="Arial" panose="020B0604020202020204" pitchFamily="34" charset="0"/>
                        </a:rPr>
                        <a:t>1.0000</a:t>
                      </a:r>
                    </a:p>
                  </a:txBody>
                  <a:tcPr marL="38963" marR="38963" marT="38963" marB="389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a:solidFill>
                            <a:srgbClr val="000000"/>
                          </a:solidFill>
                          <a:effectLst/>
                          <a:latin typeface="Arial" panose="020B0604020202020204" pitchFamily="34" charset="0"/>
                        </a:rPr>
                        <a:t> </a:t>
                      </a:r>
                    </a:p>
                  </a:txBody>
                  <a:tcPr marL="38963" marR="38963" marT="38963" marB="389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tc>
                  <a:txBody>
                    <a:bodyPr/>
                    <a:lstStyle/>
                    <a:p>
                      <a:endParaRPr lang="fr-FR" sz="1500" dirty="0"/>
                    </a:p>
                  </a:txBody>
                  <a:tcPr marL="74809" marR="74809" marT="37405" marB="37405">
                    <a:lnL>
                      <a:noFill/>
                    </a:lnL>
                    <a:lnT>
                      <a:noFill/>
                    </a:lnT>
                  </a:tcPr>
                </a:tc>
                <a:extLst>
                  <a:ext uri="{0D108BD9-81ED-4DB2-BD59-A6C34878D82A}">
                    <a16:rowId xmlns:a16="http://schemas.microsoft.com/office/drawing/2014/main" val="4032379189"/>
                  </a:ext>
                </a:extLst>
              </a:tr>
            </a:tbl>
          </a:graphicData>
        </a:graphic>
      </p:graphicFrame>
    </p:spTree>
    <p:extLst>
      <p:ext uri="{BB962C8B-B14F-4D97-AF65-F5344CB8AC3E}">
        <p14:creationId xmlns:p14="http://schemas.microsoft.com/office/powerpoint/2010/main" val="265038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300015772"/>
              </p:ext>
            </p:extLst>
          </p:nvPr>
        </p:nvGraphicFramePr>
        <p:xfrm>
          <a:off x="179512" y="404660"/>
          <a:ext cx="8784976" cy="5755489"/>
        </p:xfrm>
        <a:graphic>
          <a:graphicData uri="http://schemas.openxmlformats.org/drawingml/2006/table">
            <a:tbl>
              <a:tblPr/>
              <a:tblGrid>
                <a:gridCol w="1296144">
                  <a:extLst>
                    <a:ext uri="{9D8B030D-6E8A-4147-A177-3AD203B41FA5}">
                      <a16:colId xmlns:a16="http://schemas.microsoft.com/office/drawing/2014/main" val="1227406806"/>
                    </a:ext>
                  </a:extLst>
                </a:gridCol>
                <a:gridCol w="720080">
                  <a:extLst>
                    <a:ext uri="{9D8B030D-6E8A-4147-A177-3AD203B41FA5}">
                      <a16:colId xmlns:a16="http://schemas.microsoft.com/office/drawing/2014/main" val="2251811477"/>
                    </a:ext>
                  </a:extLst>
                </a:gridCol>
                <a:gridCol w="1278142">
                  <a:extLst>
                    <a:ext uri="{9D8B030D-6E8A-4147-A177-3AD203B41FA5}">
                      <a16:colId xmlns:a16="http://schemas.microsoft.com/office/drawing/2014/main" val="1029628112"/>
                    </a:ext>
                  </a:extLst>
                </a:gridCol>
                <a:gridCol w="1098122">
                  <a:extLst>
                    <a:ext uri="{9D8B030D-6E8A-4147-A177-3AD203B41FA5}">
                      <a16:colId xmlns:a16="http://schemas.microsoft.com/office/drawing/2014/main" val="1838598876"/>
                    </a:ext>
                  </a:extLst>
                </a:gridCol>
                <a:gridCol w="1098122">
                  <a:extLst>
                    <a:ext uri="{9D8B030D-6E8A-4147-A177-3AD203B41FA5}">
                      <a16:colId xmlns:a16="http://schemas.microsoft.com/office/drawing/2014/main" val="1574145180"/>
                    </a:ext>
                  </a:extLst>
                </a:gridCol>
                <a:gridCol w="1098122">
                  <a:extLst>
                    <a:ext uri="{9D8B030D-6E8A-4147-A177-3AD203B41FA5}">
                      <a16:colId xmlns:a16="http://schemas.microsoft.com/office/drawing/2014/main" val="2975905094"/>
                    </a:ext>
                  </a:extLst>
                </a:gridCol>
                <a:gridCol w="1098122">
                  <a:extLst>
                    <a:ext uri="{9D8B030D-6E8A-4147-A177-3AD203B41FA5}">
                      <a16:colId xmlns:a16="http://schemas.microsoft.com/office/drawing/2014/main" val="530717988"/>
                    </a:ext>
                  </a:extLst>
                </a:gridCol>
                <a:gridCol w="1098122">
                  <a:extLst>
                    <a:ext uri="{9D8B030D-6E8A-4147-A177-3AD203B41FA5}">
                      <a16:colId xmlns:a16="http://schemas.microsoft.com/office/drawing/2014/main" val="4278648035"/>
                    </a:ext>
                  </a:extLst>
                </a:gridCol>
              </a:tblGrid>
              <a:tr h="460739">
                <a:tc gridSpan="8">
                  <a:txBody>
                    <a:bodyPr/>
                    <a:lstStyle/>
                    <a:p>
                      <a:pPr fontAlgn="t"/>
                      <a:r>
                        <a:rPr lang="fr-FR" sz="1800" b="0" i="0">
                          <a:solidFill>
                            <a:srgbClr val="000000"/>
                          </a:solidFill>
                          <a:effectLst/>
                          <a:latin typeface="Arial" panose="020B0604020202020204" pitchFamily="34" charset="0"/>
                        </a:rPr>
                        <a:t>Paramètres estimés par l'analyse du maximum de vraisemblance</a:t>
                      </a:r>
                    </a:p>
                  </a:txBody>
                  <a:tcPr marL="46717" marR="46717" marT="46717" marB="4671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899354804"/>
                  </a:ext>
                </a:extLst>
              </a:tr>
              <a:tr h="1148099">
                <a:tc>
                  <a:txBody>
                    <a:bodyPr/>
                    <a:lstStyle/>
                    <a:p>
                      <a:pPr fontAlgn="t"/>
                      <a:r>
                        <a:rPr lang="fr-FR" sz="1800" b="0" i="0">
                          <a:solidFill>
                            <a:srgbClr val="000000"/>
                          </a:solidFill>
                          <a:effectLst/>
                          <a:latin typeface="Arial" panose="020B0604020202020204" pitchFamily="34" charset="0"/>
                        </a:rPr>
                        <a:t>Paramètre</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DDL</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Estimation</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Erreur</a:t>
                      </a:r>
                      <a:br>
                        <a:rPr lang="fr-FR" sz="1800" b="0" i="0">
                          <a:solidFill>
                            <a:srgbClr val="000000"/>
                          </a:solidFill>
                          <a:effectLst/>
                          <a:latin typeface="Arial" panose="020B0604020202020204" pitchFamily="34" charset="0"/>
                        </a:rPr>
                      </a:br>
                      <a:r>
                        <a:rPr lang="fr-FR" sz="1800" b="0" i="0">
                          <a:solidFill>
                            <a:srgbClr val="000000"/>
                          </a:solidFill>
                          <a:effectLst/>
                          <a:latin typeface="Arial" panose="020B0604020202020204" pitchFamily="34" charset="0"/>
                        </a:rPr>
                        <a:t>type</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gridSpan="2">
                  <a:txBody>
                    <a:bodyPr/>
                    <a:lstStyle/>
                    <a:p>
                      <a:pPr fontAlgn="t"/>
                      <a:r>
                        <a:rPr lang="fr-FR" sz="1800" b="0" i="0" dirty="0">
                          <a:solidFill>
                            <a:srgbClr val="000000"/>
                          </a:solidFill>
                          <a:effectLst/>
                          <a:latin typeface="Arial" panose="020B0604020202020204" pitchFamily="34" charset="0"/>
                        </a:rPr>
                        <a:t>Intervalle de confiance</a:t>
                      </a:r>
                      <a:br>
                        <a:rPr lang="fr-FR" sz="1800" b="0" i="0" dirty="0">
                          <a:solidFill>
                            <a:srgbClr val="000000"/>
                          </a:solidFill>
                          <a:effectLst/>
                          <a:latin typeface="Arial" panose="020B0604020202020204" pitchFamily="34" charset="0"/>
                        </a:rPr>
                      </a:br>
                      <a:r>
                        <a:rPr lang="fr-FR" sz="1800" b="0" i="0" dirty="0">
                          <a:solidFill>
                            <a:srgbClr val="000000"/>
                          </a:solidFill>
                          <a:effectLst/>
                          <a:latin typeface="Arial" panose="020B0604020202020204" pitchFamily="34" charset="0"/>
                        </a:rPr>
                        <a:t>de Wald à 95%</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a:txBody>
                    <a:bodyPr/>
                    <a:lstStyle/>
                    <a:p>
                      <a:pPr fontAlgn="t"/>
                      <a:r>
                        <a:rPr lang="fr-FR" sz="1800" b="0" i="0">
                          <a:solidFill>
                            <a:srgbClr val="000000"/>
                          </a:solidFill>
                          <a:effectLst/>
                          <a:latin typeface="Arial" panose="020B0604020202020204" pitchFamily="34" charset="0"/>
                        </a:rPr>
                        <a:t>Khi-2 de Wald</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Pr &gt; khi-2</a:t>
                      </a:r>
                    </a:p>
                  </a:txBody>
                  <a:tcPr marL="46717" marR="46717" marT="46717" marB="4671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09897512"/>
                  </a:ext>
                </a:extLst>
              </a:tr>
              <a:tr h="460739">
                <a:tc>
                  <a:txBody>
                    <a:bodyPr/>
                    <a:lstStyle/>
                    <a:p>
                      <a:pPr fontAlgn="t"/>
                      <a:r>
                        <a:rPr lang="fr-FR" sz="1800" b="0" i="0">
                          <a:solidFill>
                            <a:srgbClr val="000000"/>
                          </a:solidFill>
                          <a:effectLst/>
                          <a:latin typeface="Arial" panose="020B0604020202020204" pitchFamily="34" charset="0"/>
                        </a:rPr>
                        <a:t>Intercept</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1</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16.4669</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5.2809</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6.1166</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26.8173</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9.72</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0.0018</a:t>
                      </a:r>
                    </a:p>
                  </a:txBody>
                  <a:tcPr marL="46717" marR="46717" marT="46717" marB="4671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19892319"/>
                  </a:ext>
                </a:extLst>
              </a:tr>
              <a:tr h="460739">
                <a:tc>
                  <a:txBody>
                    <a:bodyPr/>
                    <a:lstStyle/>
                    <a:p>
                      <a:pPr fontAlgn="t"/>
                      <a:r>
                        <a:rPr lang="fr-FR" sz="1800" b="0" i="0">
                          <a:solidFill>
                            <a:srgbClr val="000000"/>
                          </a:solidFill>
                          <a:effectLst/>
                          <a:latin typeface="Arial" panose="020B0604020202020204" pitchFamily="34" charset="0"/>
                        </a:rPr>
                        <a:t>private</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1</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-0.3704</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0.0770</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-0.5213</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-0.2196</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23.16</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&lt;.0001</a:t>
                      </a:r>
                    </a:p>
                  </a:txBody>
                  <a:tcPr marL="46717" marR="46717" marT="46717" marB="4671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32152110"/>
                  </a:ext>
                </a:extLst>
              </a:tr>
              <a:tr h="460739">
                <a:tc>
                  <a:txBody>
                    <a:bodyPr/>
                    <a:lstStyle/>
                    <a:p>
                      <a:pPr fontAlgn="t"/>
                      <a:r>
                        <a:rPr lang="fr-FR" sz="1800" b="0" i="0">
                          <a:solidFill>
                            <a:srgbClr val="000000"/>
                          </a:solidFill>
                          <a:effectLst/>
                          <a:latin typeface="Arial" panose="020B0604020202020204" pitchFamily="34" charset="0"/>
                        </a:rPr>
                        <a:t>medicaid</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1</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0.6415</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0.1129</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0.4203</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0.8628</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32.29</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&lt;.0001</a:t>
                      </a:r>
                    </a:p>
                  </a:txBody>
                  <a:tcPr marL="46717" marR="46717" marT="46717" marB="4671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15833000"/>
                  </a:ext>
                </a:extLst>
              </a:tr>
              <a:tr h="460739">
                <a:tc>
                  <a:txBody>
                    <a:bodyPr/>
                    <a:lstStyle/>
                    <a:p>
                      <a:pPr fontAlgn="t"/>
                      <a:r>
                        <a:rPr lang="fr-FR" sz="1800" b="0" i="0">
                          <a:solidFill>
                            <a:srgbClr val="000000"/>
                          </a:solidFill>
                          <a:effectLst/>
                          <a:latin typeface="Arial" panose="020B0604020202020204" pitchFamily="34" charset="0"/>
                        </a:rPr>
                        <a:t>age</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1</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-0.3847</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0.1412</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-0.6614</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-0.1080</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7.43</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0.0064</a:t>
                      </a:r>
                    </a:p>
                  </a:txBody>
                  <a:tcPr marL="46717" marR="46717" marT="46717" marB="4671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04260571"/>
                  </a:ext>
                </a:extLst>
              </a:tr>
              <a:tr h="460739">
                <a:tc>
                  <a:txBody>
                    <a:bodyPr/>
                    <a:lstStyle/>
                    <a:p>
                      <a:pPr fontAlgn="t"/>
                      <a:r>
                        <a:rPr lang="fr-FR" sz="1800" b="0" i="0">
                          <a:solidFill>
                            <a:srgbClr val="000000"/>
                          </a:solidFill>
                          <a:effectLst/>
                          <a:latin typeface="Arial" panose="020B0604020202020204" pitchFamily="34" charset="0"/>
                        </a:rPr>
                        <a:t>age2</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1</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0.0026</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0.0009</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0.0007</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0.0044</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7.56</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0.0060</a:t>
                      </a:r>
                    </a:p>
                  </a:txBody>
                  <a:tcPr marL="46717" marR="46717" marT="46717" marB="4671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46599937"/>
                  </a:ext>
                </a:extLst>
              </a:tr>
              <a:tr h="460739">
                <a:tc>
                  <a:txBody>
                    <a:bodyPr/>
                    <a:lstStyle/>
                    <a:p>
                      <a:pPr fontAlgn="t"/>
                      <a:r>
                        <a:rPr lang="fr-FR" sz="1800" b="0" i="0">
                          <a:solidFill>
                            <a:srgbClr val="000000"/>
                          </a:solidFill>
                          <a:effectLst/>
                          <a:latin typeface="Arial" panose="020B0604020202020204" pitchFamily="34" charset="0"/>
                        </a:rPr>
                        <a:t>educyr</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1</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-0.1179</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0.0108</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-0.1390</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-0.0968</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120.00</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&lt;.0001</a:t>
                      </a:r>
                    </a:p>
                  </a:txBody>
                  <a:tcPr marL="46717" marR="46717" marT="46717" marB="4671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87041334"/>
                  </a:ext>
                </a:extLst>
              </a:tr>
              <a:tr h="460739">
                <a:tc>
                  <a:txBody>
                    <a:bodyPr/>
                    <a:lstStyle/>
                    <a:p>
                      <a:pPr fontAlgn="t"/>
                      <a:r>
                        <a:rPr lang="fr-FR" sz="1800" b="0" i="0">
                          <a:solidFill>
                            <a:srgbClr val="000000"/>
                          </a:solidFill>
                          <a:effectLst/>
                          <a:latin typeface="Arial" panose="020B0604020202020204" pitchFamily="34" charset="0"/>
                        </a:rPr>
                        <a:t>female</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1</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-0.2424</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0.0733</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-0.3861</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-0.0987</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10.93</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0.0009</a:t>
                      </a:r>
                    </a:p>
                  </a:txBody>
                  <a:tcPr marL="46717" marR="46717" marT="46717" marB="4671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34795591"/>
                  </a:ext>
                </a:extLst>
              </a:tr>
              <a:tr h="460739">
                <a:tc>
                  <a:txBody>
                    <a:bodyPr/>
                    <a:lstStyle/>
                    <a:p>
                      <a:pPr fontAlgn="t"/>
                      <a:r>
                        <a:rPr lang="fr-FR" sz="1800" b="0" i="0">
                          <a:solidFill>
                            <a:srgbClr val="000000"/>
                          </a:solidFill>
                          <a:effectLst/>
                          <a:latin typeface="Arial" panose="020B0604020202020204" pitchFamily="34" charset="0"/>
                        </a:rPr>
                        <a:t>phylim</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1</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-0.2424</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0.0792</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-0.3977</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-0.0871</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9.36</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800" b="0" i="0">
                          <a:solidFill>
                            <a:srgbClr val="000000"/>
                          </a:solidFill>
                          <a:effectLst/>
                          <a:latin typeface="Arial" panose="020B0604020202020204" pitchFamily="34" charset="0"/>
                        </a:rPr>
                        <a:t>0.0022</a:t>
                      </a:r>
                    </a:p>
                  </a:txBody>
                  <a:tcPr marL="46717" marR="46717" marT="46717" marB="4671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29297377"/>
                  </a:ext>
                </a:extLst>
              </a:tr>
              <a:tr h="460739">
                <a:tc>
                  <a:txBody>
                    <a:bodyPr/>
                    <a:lstStyle/>
                    <a:p>
                      <a:pPr fontAlgn="t"/>
                      <a:r>
                        <a:rPr lang="fr-FR" sz="1800" b="0" i="0">
                          <a:solidFill>
                            <a:srgbClr val="000000"/>
                          </a:solidFill>
                          <a:effectLst/>
                          <a:latin typeface="Arial" panose="020B0604020202020204" pitchFamily="34" charset="0"/>
                        </a:rPr>
                        <a:t>totchr</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800" b="0" i="0">
                          <a:solidFill>
                            <a:srgbClr val="000000"/>
                          </a:solidFill>
                          <a:effectLst/>
                          <a:latin typeface="Arial" panose="020B0604020202020204" pitchFamily="34" charset="0"/>
                        </a:rPr>
                        <a:t>1</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800" b="0" i="0">
                          <a:solidFill>
                            <a:srgbClr val="000000"/>
                          </a:solidFill>
                          <a:effectLst/>
                          <a:latin typeface="Arial" panose="020B0604020202020204" pitchFamily="34" charset="0"/>
                        </a:rPr>
                        <a:t>-0.2451</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800" b="0" i="0">
                          <a:solidFill>
                            <a:srgbClr val="000000"/>
                          </a:solidFill>
                          <a:effectLst/>
                          <a:latin typeface="Arial" panose="020B0604020202020204" pitchFamily="34" charset="0"/>
                        </a:rPr>
                        <a:t>0.0287</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800" b="0" i="0">
                          <a:solidFill>
                            <a:srgbClr val="000000"/>
                          </a:solidFill>
                          <a:effectLst/>
                          <a:latin typeface="Arial" panose="020B0604020202020204" pitchFamily="34" charset="0"/>
                        </a:rPr>
                        <a:t>-0.3014</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800" b="0" i="0">
                          <a:solidFill>
                            <a:srgbClr val="000000"/>
                          </a:solidFill>
                          <a:effectLst/>
                          <a:latin typeface="Arial" panose="020B0604020202020204" pitchFamily="34" charset="0"/>
                        </a:rPr>
                        <a:t>-0.1889</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800" b="0" i="0">
                          <a:solidFill>
                            <a:srgbClr val="000000"/>
                          </a:solidFill>
                          <a:effectLst/>
                          <a:latin typeface="Arial" panose="020B0604020202020204" pitchFamily="34" charset="0"/>
                        </a:rPr>
                        <a:t>72.95</a:t>
                      </a:r>
                    </a:p>
                  </a:txBody>
                  <a:tcPr marL="46717" marR="46717" marT="46717" marB="4671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800" b="0" i="0" dirty="0">
                          <a:solidFill>
                            <a:srgbClr val="000000"/>
                          </a:solidFill>
                          <a:effectLst/>
                          <a:latin typeface="Arial" panose="020B0604020202020204" pitchFamily="34" charset="0"/>
                        </a:rPr>
                        <a:t>&lt;.0001</a:t>
                      </a:r>
                    </a:p>
                  </a:txBody>
                  <a:tcPr marL="46717" marR="46717" marT="46717" marB="4671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749520865"/>
                  </a:ext>
                </a:extLst>
              </a:tr>
            </a:tbl>
          </a:graphicData>
        </a:graphic>
      </p:graphicFrame>
    </p:spTree>
    <p:extLst>
      <p:ext uri="{BB962C8B-B14F-4D97-AF65-F5344CB8AC3E}">
        <p14:creationId xmlns:p14="http://schemas.microsoft.com/office/powerpoint/2010/main" val="2691559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1330993402"/>
              </p:ext>
            </p:extLst>
          </p:nvPr>
        </p:nvGraphicFramePr>
        <p:xfrm>
          <a:off x="2" y="1397000"/>
          <a:ext cx="9143996" cy="2176017"/>
        </p:xfrm>
        <a:graphic>
          <a:graphicData uri="http://schemas.openxmlformats.org/drawingml/2006/table">
            <a:tbl>
              <a:tblPr>
                <a:tableStyleId>{073A0DAA-6AF3-43AB-8588-CEC1D06C72B9}</a:tableStyleId>
              </a:tblPr>
              <a:tblGrid>
                <a:gridCol w="1529780">
                  <a:extLst>
                    <a:ext uri="{9D8B030D-6E8A-4147-A177-3AD203B41FA5}">
                      <a16:colId xmlns:a16="http://schemas.microsoft.com/office/drawing/2014/main" val="20000"/>
                    </a:ext>
                  </a:extLst>
                </a:gridCol>
                <a:gridCol w="1082791">
                  <a:extLst>
                    <a:ext uri="{9D8B030D-6E8A-4147-A177-3AD203B41FA5}">
                      <a16:colId xmlns:a16="http://schemas.microsoft.com/office/drawing/2014/main" val="20001"/>
                    </a:ext>
                  </a:extLst>
                </a:gridCol>
                <a:gridCol w="1306285">
                  <a:extLst>
                    <a:ext uri="{9D8B030D-6E8A-4147-A177-3AD203B41FA5}">
                      <a16:colId xmlns:a16="http://schemas.microsoft.com/office/drawing/2014/main" val="20002"/>
                    </a:ext>
                  </a:extLst>
                </a:gridCol>
                <a:gridCol w="1306285">
                  <a:extLst>
                    <a:ext uri="{9D8B030D-6E8A-4147-A177-3AD203B41FA5}">
                      <a16:colId xmlns:a16="http://schemas.microsoft.com/office/drawing/2014/main" val="20003"/>
                    </a:ext>
                  </a:extLst>
                </a:gridCol>
                <a:gridCol w="1306285">
                  <a:extLst>
                    <a:ext uri="{9D8B030D-6E8A-4147-A177-3AD203B41FA5}">
                      <a16:colId xmlns:a16="http://schemas.microsoft.com/office/drawing/2014/main" val="20004"/>
                    </a:ext>
                  </a:extLst>
                </a:gridCol>
                <a:gridCol w="1306285">
                  <a:extLst>
                    <a:ext uri="{9D8B030D-6E8A-4147-A177-3AD203B41FA5}">
                      <a16:colId xmlns:a16="http://schemas.microsoft.com/office/drawing/2014/main" val="20005"/>
                    </a:ext>
                  </a:extLst>
                </a:gridCol>
                <a:gridCol w="1306285">
                  <a:extLst>
                    <a:ext uri="{9D8B030D-6E8A-4147-A177-3AD203B41FA5}">
                      <a16:colId xmlns:a16="http://schemas.microsoft.com/office/drawing/2014/main" val="20006"/>
                    </a:ext>
                  </a:extLst>
                </a:gridCol>
              </a:tblGrid>
              <a:tr h="725339">
                <a:tc>
                  <a:txBody>
                    <a:bodyPr/>
                    <a:lstStyle/>
                    <a:p>
                      <a:endParaRPr lang="en-US" dirty="0"/>
                    </a:p>
                  </a:txBody>
                  <a:tcPr>
                    <a:solidFill>
                      <a:schemeClr val="bg1"/>
                    </a:solidFill>
                  </a:tcPr>
                </a:tc>
                <a:tc>
                  <a:txBody>
                    <a:bodyPr/>
                    <a:lstStyle/>
                    <a:p>
                      <a:r>
                        <a:rPr lang="fr-FR" dirty="0"/>
                        <a:t>Poisson</a:t>
                      </a:r>
                      <a:endParaRPr lang="en-US" dirty="0"/>
                    </a:p>
                  </a:txBody>
                  <a:tcPr>
                    <a:solidFill>
                      <a:schemeClr val="bg1"/>
                    </a:solidFill>
                  </a:tcPr>
                </a:tc>
                <a:tc>
                  <a:txBody>
                    <a:bodyPr/>
                    <a:lstStyle/>
                    <a:p>
                      <a:r>
                        <a:rPr lang="fr-FR" dirty="0"/>
                        <a:t>ZIP</a:t>
                      </a:r>
                      <a:endParaRPr lang="en-US" dirty="0"/>
                    </a:p>
                  </a:txBody>
                  <a:tcPr>
                    <a:solidFill>
                      <a:schemeClr val="bg1"/>
                    </a:solidFill>
                  </a:tcPr>
                </a:tc>
                <a:tc>
                  <a:txBody>
                    <a:bodyPr/>
                    <a:lstStyle/>
                    <a:p>
                      <a:r>
                        <a:rPr lang="fr-FR" dirty="0"/>
                        <a:t>NB</a:t>
                      </a:r>
                      <a:endParaRPr lang="en-US" dirty="0"/>
                    </a:p>
                  </a:txBody>
                  <a:tcPr>
                    <a:solidFill>
                      <a:schemeClr val="bg1"/>
                    </a:solidFill>
                  </a:tcPr>
                </a:tc>
                <a:tc>
                  <a:txBody>
                    <a:bodyPr/>
                    <a:lstStyle/>
                    <a:p>
                      <a:r>
                        <a:rPr lang="fr-FR" dirty="0"/>
                        <a:t>ZINB</a:t>
                      </a:r>
                      <a:endParaRPr lang="en-US" dirty="0"/>
                    </a:p>
                  </a:txBody>
                  <a:tcPr>
                    <a:solidFill>
                      <a:schemeClr val="bg1"/>
                    </a:solidFill>
                  </a:tcPr>
                </a:tc>
                <a:tc>
                  <a:txBody>
                    <a:bodyPr/>
                    <a:lstStyle/>
                    <a:p>
                      <a:r>
                        <a:rPr lang="fr-FR" dirty="0"/>
                        <a:t>ZIP </a:t>
                      </a:r>
                      <a:r>
                        <a:rPr lang="fr-FR" dirty="0" err="1"/>
                        <a:t>with</a:t>
                      </a:r>
                      <a:endParaRPr lang="fr-FR" dirty="0"/>
                    </a:p>
                    <a:p>
                      <a:r>
                        <a:rPr lang="fr-FR" dirty="0" err="1"/>
                        <a:t>Expl</a:t>
                      </a:r>
                      <a:r>
                        <a:rPr lang="fr-FR" dirty="0"/>
                        <a:t>.</a:t>
                      </a:r>
                      <a:endParaRPr lang="en-US" dirty="0"/>
                    </a:p>
                  </a:txBody>
                  <a:tcPr>
                    <a:solidFill>
                      <a:schemeClr val="bg1"/>
                    </a:solidFill>
                  </a:tcPr>
                </a:tc>
                <a:tc>
                  <a:txBody>
                    <a:bodyPr/>
                    <a:lstStyle/>
                    <a:p>
                      <a:r>
                        <a:rPr lang="fr-FR" dirty="0"/>
                        <a:t>ZINB </a:t>
                      </a:r>
                      <a:r>
                        <a:rPr lang="fr-FR" dirty="0" err="1"/>
                        <a:t>with</a:t>
                      </a:r>
                      <a:r>
                        <a:rPr lang="fr-FR" dirty="0"/>
                        <a:t> </a:t>
                      </a:r>
                      <a:r>
                        <a:rPr lang="fr-FR" dirty="0" err="1"/>
                        <a:t>expl</a:t>
                      </a:r>
                      <a:r>
                        <a:rPr lang="fr-FR" dirty="0"/>
                        <a:t>.</a:t>
                      </a:r>
                      <a:endParaRPr lang="en-US" dirty="0"/>
                    </a:p>
                  </a:txBody>
                  <a:tcPr>
                    <a:solidFill>
                      <a:schemeClr val="bg1"/>
                    </a:solidFill>
                  </a:tcPr>
                </a:tc>
                <a:extLst>
                  <a:ext uri="{0D108BD9-81ED-4DB2-BD59-A6C34878D82A}">
                    <a16:rowId xmlns:a16="http://schemas.microsoft.com/office/drawing/2014/main" val="10000"/>
                  </a:ext>
                </a:extLst>
              </a:tr>
              <a:tr h="725339">
                <a:tc>
                  <a:txBody>
                    <a:bodyPr/>
                    <a:lstStyle/>
                    <a:p>
                      <a:r>
                        <a:rPr lang="fr-FR" dirty="0"/>
                        <a:t>Full</a:t>
                      </a:r>
                      <a:r>
                        <a:rPr lang="fr-FR" baseline="0" dirty="0"/>
                        <a:t> </a:t>
                      </a:r>
                      <a:r>
                        <a:rPr lang="fr-FR" dirty="0"/>
                        <a:t>Log-</a:t>
                      </a:r>
                    </a:p>
                    <a:p>
                      <a:r>
                        <a:rPr lang="fr-FR" dirty="0"/>
                        <a:t>vraisemblance</a:t>
                      </a:r>
                      <a:endParaRPr lang="en-US" dirty="0"/>
                    </a:p>
                  </a:txBody>
                  <a:tcPr/>
                </a:tc>
                <a:tc>
                  <a:txBody>
                    <a:bodyPr/>
                    <a:lstStyle/>
                    <a:p>
                      <a:r>
                        <a:rPr lang="en-US" dirty="0"/>
                        <a:t>-15011.4</a:t>
                      </a:r>
                    </a:p>
                  </a:txBody>
                  <a:tcPr/>
                </a:tc>
                <a:tc>
                  <a:txBody>
                    <a:bodyPr/>
                    <a:lstStyle/>
                    <a:p>
                      <a:r>
                        <a:rPr lang="en-US" dirty="0"/>
                        <a:t>-12427.39</a:t>
                      </a:r>
                    </a:p>
                  </a:txBody>
                  <a:tcPr/>
                </a:tc>
                <a:tc>
                  <a:txBody>
                    <a:bodyPr/>
                    <a:lstStyle/>
                    <a:p>
                      <a:r>
                        <a:rPr lang="en-US" dirty="0"/>
                        <a:t>-6724.17</a:t>
                      </a:r>
                    </a:p>
                  </a:txBody>
                  <a:tcPr/>
                </a:tc>
                <a:tc>
                  <a:txBody>
                    <a:bodyPr/>
                    <a:lstStyle/>
                    <a:p>
                      <a:r>
                        <a:rPr lang="en-US" dirty="0"/>
                        <a:t>-6724.17</a:t>
                      </a:r>
                    </a:p>
                  </a:txBody>
                  <a:tcPr/>
                </a:tc>
                <a:tc>
                  <a:txBody>
                    <a:bodyPr/>
                    <a:lstStyle/>
                    <a:p>
                      <a:r>
                        <a:rPr lang="en-US" dirty="0"/>
                        <a:t>-12225.82</a:t>
                      </a:r>
                    </a:p>
                  </a:txBody>
                  <a:tcPr/>
                </a:tc>
                <a:tc>
                  <a:txBody>
                    <a:bodyPr/>
                    <a:lstStyle/>
                    <a:p>
                      <a:r>
                        <a:rPr lang="en-US" b="1" dirty="0"/>
                        <a:t>-6667.44</a:t>
                      </a:r>
                    </a:p>
                  </a:txBody>
                  <a:tcPr/>
                </a:tc>
                <a:extLst>
                  <a:ext uri="{0D108BD9-81ED-4DB2-BD59-A6C34878D82A}">
                    <a16:rowId xmlns:a16="http://schemas.microsoft.com/office/drawing/2014/main" val="10001"/>
                  </a:ext>
                </a:extLst>
              </a:tr>
              <a:tr h="725339">
                <a:tc>
                  <a:txBody>
                    <a:bodyPr/>
                    <a:lstStyle/>
                    <a:p>
                      <a:r>
                        <a:rPr lang="fr-FR" dirty="0"/>
                        <a:t>BIC</a:t>
                      </a:r>
                      <a:endParaRPr lang="en-US" dirty="0"/>
                    </a:p>
                  </a:txBody>
                  <a:tcPr/>
                </a:tc>
                <a:tc>
                  <a:txBody>
                    <a:bodyPr/>
                    <a:lstStyle/>
                    <a:p>
                      <a:r>
                        <a:rPr lang="en-US" dirty="0"/>
                        <a:t>30096.86</a:t>
                      </a:r>
                    </a:p>
                  </a:txBody>
                  <a:tcPr/>
                </a:tc>
                <a:tc>
                  <a:txBody>
                    <a:bodyPr/>
                    <a:lstStyle/>
                    <a:p>
                      <a:r>
                        <a:rPr lang="en-US" dirty="0"/>
                        <a:t>24936.88</a:t>
                      </a:r>
                    </a:p>
                  </a:txBody>
                  <a:tcPr/>
                </a:tc>
                <a:tc>
                  <a:txBody>
                    <a:bodyPr/>
                    <a:lstStyle/>
                    <a:p>
                      <a:r>
                        <a:rPr lang="en-US" dirty="0"/>
                        <a:t>13530.43</a:t>
                      </a:r>
                    </a:p>
                  </a:txBody>
                  <a:tcPr/>
                </a:tc>
                <a:tc>
                  <a:txBody>
                    <a:bodyPr/>
                    <a:lstStyle/>
                    <a:p>
                      <a:r>
                        <a:rPr lang="en-US" dirty="0"/>
                        <a:t>13538.64</a:t>
                      </a:r>
                    </a:p>
                  </a:txBody>
                  <a:tcPr/>
                </a:tc>
                <a:tc>
                  <a:txBody>
                    <a:bodyPr/>
                    <a:lstStyle/>
                    <a:p>
                      <a:r>
                        <a:rPr lang="en-US" dirty="0"/>
                        <a:t>24599.42</a:t>
                      </a:r>
                    </a:p>
                  </a:txBody>
                  <a:tcPr/>
                </a:tc>
                <a:tc>
                  <a:txBody>
                    <a:bodyPr/>
                    <a:lstStyle/>
                    <a:p>
                      <a:r>
                        <a:rPr lang="en-US" b="1" dirty="0"/>
                        <a:t>13490.88</a:t>
                      </a:r>
                    </a:p>
                  </a:txBody>
                  <a:tcPr/>
                </a:tc>
                <a:extLst>
                  <a:ext uri="{0D108BD9-81ED-4DB2-BD59-A6C34878D82A}">
                    <a16:rowId xmlns:a16="http://schemas.microsoft.com/office/drawing/2014/main" val="10002"/>
                  </a:ext>
                </a:extLst>
              </a:tr>
            </a:tbl>
          </a:graphicData>
        </a:graphic>
      </p:graphicFrame>
      <p:sp>
        <p:nvSpPr>
          <p:cNvPr id="5" name="ZoneTexte 4"/>
          <p:cNvSpPr txBox="1"/>
          <p:nvPr/>
        </p:nvSpPr>
        <p:spPr>
          <a:xfrm>
            <a:off x="395536" y="4077072"/>
            <a:ext cx="8496944" cy="646331"/>
          </a:xfrm>
          <a:prstGeom prst="rect">
            <a:avLst/>
          </a:prstGeom>
          <a:noFill/>
        </p:spPr>
        <p:txBody>
          <a:bodyPr wrap="square" rtlCol="0">
            <a:spAutoFit/>
          </a:bodyPr>
          <a:lstStyle/>
          <a:p>
            <a:r>
              <a:rPr lang="en-US" dirty="0">
                <a:solidFill>
                  <a:prstClr val="black"/>
                </a:solidFill>
              </a:rPr>
              <a:t>The model with the best log likelihood and the weakest BIC statistic is the ZINB model with explanatory variables.</a:t>
            </a:r>
          </a:p>
        </p:txBody>
      </p:sp>
    </p:spTree>
    <p:extLst>
      <p:ext uri="{BB962C8B-B14F-4D97-AF65-F5344CB8AC3E}">
        <p14:creationId xmlns:p14="http://schemas.microsoft.com/office/powerpoint/2010/main" val="201832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48" y="55406"/>
            <a:ext cx="8229600" cy="504056"/>
          </a:xfrm>
        </p:spPr>
        <p:txBody>
          <a:bodyPr/>
          <a:lstStyle/>
          <a:p>
            <a:pPr algn="l"/>
            <a:r>
              <a:rPr lang="fr-FR" sz="2400" dirty="0">
                <a:solidFill>
                  <a:srgbClr val="2F5897"/>
                </a:solidFill>
              </a:rPr>
              <a:t>The </a:t>
            </a:r>
            <a:r>
              <a:rPr lang="fr-FR" sz="2400" dirty="0" err="1">
                <a:solidFill>
                  <a:srgbClr val="2F5897"/>
                </a:solidFill>
              </a:rPr>
              <a:t>effect</a:t>
            </a:r>
            <a:r>
              <a:rPr lang="fr-FR" sz="2400" dirty="0">
                <a:solidFill>
                  <a:srgbClr val="2F5897"/>
                </a:solidFill>
              </a:rPr>
              <a:t> of </a:t>
            </a:r>
            <a:r>
              <a:rPr lang="fr-FR" sz="2400" dirty="0" err="1">
                <a:solidFill>
                  <a:srgbClr val="2F5897"/>
                </a:solidFill>
              </a:rPr>
              <a:t>insurance</a:t>
            </a:r>
            <a:r>
              <a:rPr lang="fr-FR" sz="2400" dirty="0">
                <a:solidFill>
                  <a:srgbClr val="2F5897"/>
                </a:solidFill>
              </a:rPr>
              <a:t> </a:t>
            </a:r>
            <a:r>
              <a:rPr lang="fr-FR" sz="2400" dirty="0" err="1">
                <a:solidFill>
                  <a:srgbClr val="2F5897"/>
                </a:solidFill>
              </a:rPr>
              <a:t>contracts</a:t>
            </a:r>
            <a:r>
              <a:rPr lang="fr-FR" sz="2400" dirty="0">
                <a:solidFill>
                  <a:srgbClr val="2F5897"/>
                </a:solidFill>
              </a:rPr>
              <a:t> on </a:t>
            </a:r>
            <a:r>
              <a:rPr lang="fr-FR" sz="2400" dirty="0" err="1">
                <a:solidFill>
                  <a:srgbClr val="2F5897"/>
                </a:solidFill>
              </a:rPr>
              <a:t>health</a:t>
            </a:r>
            <a:r>
              <a:rPr lang="fr-FR" sz="2400" dirty="0">
                <a:solidFill>
                  <a:srgbClr val="2F5897"/>
                </a:solidFill>
              </a:rPr>
              <a:t> </a:t>
            </a:r>
            <a:r>
              <a:rPr lang="fr-FR" sz="2400" dirty="0" err="1">
                <a:solidFill>
                  <a:srgbClr val="2F5897"/>
                </a:solidFill>
              </a:rPr>
              <a:t>consumption</a:t>
            </a:r>
            <a:endParaRPr lang="fr-FR" sz="2400" dirty="0"/>
          </a:p>
        </p:txBody>
      </p:sp>
      <p:sp>
        <p:nvSpPr>
          <p:cNvPr id="3" name="Espace réservé du contenu 2"/>
          <p:cNvSpPr>
            <a:spLocks noGrp="1"/>
          </p:cNvSpPr>
          <p:nvPr>
            <p:ph idx="1"/>
          </p:nvPr>
        </p:nvSpPr>
        <p:spPr>
          <a:xfrm>
            <a:off x="179512" y="718036"/>
            <a:ext cx="8820472" cy="5361283"/>
          </a:xfrm>
        </p:spPr>
        <p:txBody>
          <a:bodyPr>
            <a:normAutofit lnSpcReduction="10000"/>
          </a:bodyPr>
          <a:lstStyle/>
          <a:p>
            <a:pPr algn="just">
              <a:lnSpc>
                <a:spcPct val="114000"/>
              </a:lnSpc>
            </a:pPr>
            <a:r>
              <a:rPr lang="en-US" sz="1800" dirty="0"/>
              <a:t>For years, people analyzed count data by ordinary linear regression and, for many applications, that method was adequate for the task.</a:t>
            </a:r>
          </a:p>
          <a:p>
            <a:pPr algn="just">
              <a:lnSpc>
                <a:spcPct val="114000"/>
              </a:lnSpc>
            </a:pPr>
            <a:endParaRPr lang="en-US" sz="1800" dirty="0"/>
          </a:p>
          <a:p>
            <a:pPr algn="just">
              <a:lnSpc>
                <a:spcPct val="114000"/>
              </a:lnSpc>
            </a:pPr>
            <a:r>
              <a:rPr lang="en-US" sz="1800" dirty="0"/>
              <a:t>However, Poisson and negative binomial regression have the advantage of being precisely tailored to the discrete, often highly skewed distribution of the dependent variable. </a:t>
            </a:r>
          </a:p>
          <a:p>
            <a:pPr algn="just">
              <a:lnSpc>
                <a:spcPct val="114000"/>
              </a:lnSpc>
            </a:pPr>
            <a:endParaRPr lang="en-US" sz="1800" dirty="0"/>
          </a:p>
          <a:p>
            <a:pPr algn="just">
              <a:lnSpc>
                <a:spcPct val="114000"/>
              </a:lnSpc>
            </a:pPr>
            <a:r>
              <a:rPr lang="en-US" sz="1800" dirty="0"/>
              <a:t>On the downside, Poisson regression has the disadvantage of being susceptible to problems of overdispersion that do not affect ordinary linear regression. </a:t>
            </a:r>
          </a:p>
          <a:p>
            <a:pPr algn="just">
              <a:lnSpc>
                <a:spcPct val="114000"/>
              </a:lnSpc>
            </a:pPr>
            <a:endParaRPr lang="en-US" sz="1800" dirty="0"/>
          </a:p>
          <a:p>
            <a:pPr algn="just">
              <a:lnSpc>
                <a:spcPct val="114000"/>
              </a:lnSpc>
            </a:pPr>
            <a:r>
              <a:rPr lang="en-US" sz="1800" dirty="0"/>
              <a:t>Overdispersion, discussed in detail later, can produce severe underestimates of standard errors and overestimates of test statistics. While there are some simple corrections for overdispersion, negative binomial regression is generally the preferred method whenever there is evidence for overdispersion.</a:t>
            </a:r>
          </a:p>
          <a:p>
            <a:pPr algn="just">
              <a:lnSpc>
                <a:spcPct val="114000"/>
              </a:lnSpc>
            </a:pPr>
            <a:endParaRPr lang="fr-FR" sz="1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029463"/>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6356" y="23627"/>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341243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16631"/>
            <a:ext cx="8229600" cy="504056"/>
          </a:xfrm>
        </p:spPr>
        <p:txBody>
          <a:bodyPr/>
          <a:lstStyle/>
          <a:p>
            <a:pPr algn="l"/>
            <a:r>
              <a:rPr lang="fr-FR" sz="2400" dirty="0"/>
              <a:t>Structure of the </a:t>
            </a:r>
            <a:r>
              <a:rPr lang="fr-FR" sz="2400" dirty="0" err="1"/>
              <a:t>database</a:t>
            </a:r>
            <a:endParaRPr lang="fr-FR" sz="2400" dirty="0"/>
          </a:p>
        </p:txBody>
      </p:sp>
      <p:sp>
        <p:nvSpPr>
          <p:cNvPr id="3" name="Espace réservé du contenu 2"/>
          <p:cNvSpPr>
            <a:spLocks noGrp="1"/>
          </p:cNvSpPr>
          <p:nvPr>
            <p:ph idx="1"/>
          </p:nvPr>
        </p:nvSpPr>
        <p:spPr>
          <a:xfrm>
            <a:off x="178655" y="692696"/>
            <a:ext cx="8820472" cy="5361283"/>
          </a:xfrm>
        </p:spPr>
        <p:txBody>
          <a:bodyPr>
            <a:normAutofit lnSpcReduction="10000"/>
          </a:bodyPr>
          <a:lstStyle/>
          <a:p>
            <a:pPr algn="just">
              <a:lnSpc>
                <a:spcPct val="110000"/>
              </a:lnSpc>
            </a:pPr>
            <a:r>
              <a:rPr lang="en-US" sz="1800" dirty="0"/>
              <a:t>The data are a cross-section sample from the U.S. Medical Expenditure Panel Survey for 2003. The model will use a sample of the Medicare population aged 65  and higher.</a:t>
            </a:r>
          </a:p>
          <a:p>
            <a:pPr algn="just">
              <a:lnSpc>
                <a:spcPct val="110000"/>
              </a:lnSpc>
            </a:pPr>
            <a:r>
              <a:rPr lang="en-US" sz="1800" dirty="0"/>
              <a:t>Medicare is a national health insurance program in the United States, begun in 1966 under the Social Security Administration. In general, all persons 65 years of age or older who have been residents of the United States for at least five years are eligible for this program.</a:t>
            </a:r>
          </a:p>
          <a:p>
            <a:pPr algn="just">
              <a:lnSpc>
                <a:spcPct val="110000"/>
              </a:lnSpc>
            </a:pPr>
            <a:r>
              <a:rPr lang="en-US" sz="1800" dirty="0"/>
              <a:t>In this database, individual information is reported about individual characteristics – age, gender, years of education, if they are black or Hispanic –, about medical consumption – annual number of doctor visits, annual number of visits to health professional, but not doctor,  number of chronic conditions, presence of activity limitation –, and insurance access – public Medicaid insurance, private insurance, employer provided private insurance –. </a:t>
            </a:r>
          </a:p>
          <a:p>
            <a:pPr algn="just">
              <a:lnSpc>
                <a:spcPct val="110000"/>
              </a:lnSpc>
            </a:pPr>
            <a:r>
              <a:rPr lang="en-US" sz="1800" dirty="0"/>
              <a:t>Medicaid is a federal and state assistance program that helps with medical costs for some people with limited income and resources. Medicaid also offers benefits not normally covered by Medicare, including nursing home care and personal care services.</a:t>
            </a:r>
          </a:p>
          <a:p>
            <a:pPr algn="just"/>
            <a:endParaRPr lang="fr-FR" sz="1800" dirty="0"/>
          </a:p>
          <a:p>
            <a:pPr algn="just"/>
            <a:endParaRPr lang="fr-FR" sz="1800" dirty="0"/>
          </a:p>
          <a:p>
            <a:pPr algn="just"/>
            <a:endParaRPr lang="fr-FR" sz="1800" dirty="0"/>
          </a:p>
          <a:p>
            <a:pPr algn="just"/>
            <a:endParaRPr lang="fr-FR" sz="1800" dirty="0"/>
          </a:p>
          <a:p>
            <a:pPr marL="361950" indent="0" algn="just">
              <a:lnSpc>
                <a:spcPct val="150000"/>
              </a:lnSpc>
              <a:buNone/>
            </a:pPr>
            <a:endParaRPr lang="fr-FR" sz="1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029463"/>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0"/>
            <a:ext cx="1547664" cy="690991"/>
          </a:xfrm>
          <a:prstGeom prst="rect">
            <a:avLst/>
          </a:prstGeom>
        </p:spPr>
      </p:pic>
      <p:sp>
        <p:nvSpPr>
          <p:cNvPr id="9" name="ZoneTexte 8"/>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267808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16631"/>
            <a:ext cx="8229600" cy="504056"/>
          </a:xfrm>
        </p:spPr>
        <p:txBody>
          <a:bodyPr/>
          <a:lstStyle/>
          <a:p>
            <a:pPr algn="l"/>
            <a:r>
              <a:rPr lang="fr-FR" sz="2400" dirty="0"/>
              <a:t>Structure of the </a:t>
            </a:r>
            <a:r>
              <a:rPr lang="fr-FR" sz="2400" dirty="0" err="1"/>
              <a:t>database</a:t>
            </a:r>
            <a:endParaRPr lang="fr-FR" sz="2400" dirty="0"/>
          </a:p>
        </p:txBody>
      </p:sp>
      <p:sp>
        <p:nvSpPr>
          <p:cNvPr id="3" name="Espace réservé du contenu 2"/>
          <p:cNvSpPr>
            <a:spLocks noGrp="1"/>
          </p:cNvSpPr>
          <p:nvPr>
            <p:ph idx="1"/>
          </p:nvPr>
        </p:nvSpPr>
        <p:spPr>
          <a:xfrm>
            <a:off x="178655" y="692696"/>
            <a:ext cx="8820472" cy="5361283"/>
          </a:xfrm>
        </p:spPr>
        <p:txBody>
          <a:bodyPr>
            <a:normAutofit/>
          </a:bodyPr>
          <a:lstStyle/>
          <a:p>
            <a:pPr algn="just">
              <a:lnSpc>
                <a:spcPct val="114000"/>
              </a:lnSpc>
              <a:spcAft>
                <a:spcPts val="1200"/>
              </a:spcAft>
            </a:pPr>
            <a:r>
              <a:rPr lang="en-US" sz="1800" dirty="0"/>
              <a:t>The interesting characteristics of count data distribution is the shape of this distribution and their first moments. </a:t>
            </a:r>
          </a:p>
          <a:p>
            <a:pPr algn="just">
              <a:lnSpc>
                <a:spcPct val="114000"/>
              </a:lnSpc>
              <a:spcAft>
                <a:spcPts val="1200"/>
              </a:spcAft>
            </a:pPr>
            <a:r>
              <a:rPr lang="en-US" sz="1800" dirty="0"/>
              <a:t>The distribution of the variable number of doctor visits has a very long right tail. 22% of the observations exceed 10, and more than 99% of the values are under 40. The proportion of zeros is quite high with 10,9%. </a:t>
            </a:r>
          </a:p>
          <a:p>
            <a:pPr algn="just">
              <a:lnSpc>
                <a:spcPct val="114000"/>
              </a:lnSpc>
              <a:spcAft>
                <a:spcPts val="1200"/>
              </a:spcAft>
            </a:pPr>
            <a:r>
              <a:rPr lang="en-US" sz="1800" dirty="0"/>
              <a:t>It should be noted that this percentage of zeros is relatively low for data about doctor visits, probably because the data pertain to the elderly population. </a:t>
            </a:r>
          </a:p>
          <a:p>
            <a:pPr algn="just">
              <a:lnSpc>
                <a:spcPct val="114000"/>
              </a:lnSpc>
              <a:spcAft>
                <a:spcPts val="1200"/>
              </a:spcAft>
            </a:pPr>
            <a:r>
              <a:rPr lang="en-US" sz="1800" dirty="0"/>
              <a:t>Samples of younger, and usually healthier population often have as many as 90% zero observations for some health outcomes. </a:t>
            </a:r>
          </a:p>
          <a:p>
            <a:pPr algn="just">
              <a:lnSpc>
                <a:spcPct val="114000"/>
              </a:lnSpc>
              <a:spcAft>
                <a:spcPts val="1200"/>
              </a:spcAft>
            </a:pPr>
            <a:r>
              <a:rPr lang="en-US" sz="1800" dirty="0"/>
              <a:t>The distribution of the variable of health professional visits contains a much higher proportion of zero visits (53%).</a:t>
            </a:r>
          </a:p>
          <a:p>
            <a:pPr algn="just"/>
            <a:endParaRPr lang="en-US" sz="1800" dirty="0"/>
          </a:p>
          <a:p>
            <a:pPr algn="just"/>
            <a:endParaRPr lang="fr-FR" sz="1800" dirty="0"/>
          </a:p>
          <a:p>
            <a:pPr algn="just"/>
            <a:endParaRPr lang="fr-FR" sz="1800" dirty="0"/>
          </a:p>
          <a:p>
            <a:pPr algn="just"/>
            <a:endParaRPr lang="fr-FR" sz="1800" dirty="0"/>
          </a:p>
          <a:p>
            <a:pPr marL="361950" indent="0" algn="just">
              <a:lnSpc>
                <a:spcPct val="150000"/>
              </a:lnSpc>
              <a:buNone/>
            </a:pPr>
            <a:endParaRPr lang="fr-FR" sz="1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029463"/>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0"/>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a:t>
            </a:r>
            <a:r>
              <a:rPr lang="fr-FR" sz="1400" dirty="0" err="1">
                <a:solidFill>
                  <a:prstClr val="black"/>
                </a:solidFill>
              </a:rPr>
              <a:t>Lanfranchi</a:t>
            </a:r>
            <a:r>
              <a:rPr lang="fr-FR" sz="1400" dirty="0">
                <a:solidFill>
                  <a:prstClr val="black"/>
                </a:solidFill>
              </a:rPr>
              <a:t> ISF 2021-22</a:t>
            </a:r>
          </a:p>
        </p:txBody>
      </p:sp>
    </p:spTree>
    <p:extLst>
      <p:ext uri="{BB962C8B-B14F-4D97-AF65-F5344CB8AC3E}">
        <p14:creationId xmlns:p14="http://schemas.microsoft.com/office/powerpoint/2010/main" val="160945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544603"/>
            <a:ext cx="6858000" cy="369332"/>
          </a:xfrm>
          <a:prstGeom prst="rect">
            <a:avLst/>
          </a:prstGeom>
        </p:spPr>
        <p:txBody>
          <a:bodyPr wrap="square">
            <a:spAutoFit/>
          </a:bodyPr>
          <a:lstStyle/>
          <a:p>
            <a:r>
              <a:rPr lang="fr-FR" dirty="0"/>
              <a:t> </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188640"/>
            <a:ext cx="7128792" cy="608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26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404664"/>
            <a:ext cx="7056783" cy="586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387198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xécutif">
  <a:themeElements>
    <a:clrScheme name="Exécutif">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écutif">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écutif">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2785</TotalTime>
  <Words>5342</Words>
  <Application>Microsoft Office PowerPoint</Application>
  <PresentationFormat>Affichage à l'écran (4:3)</PresentationFormat>
  <Paragraphs>1305</Paragraphs>
  <Slides>44</Slides>
  <Notes>2</Notes>
  <HiddenSlides>0</HiddenSlides>
  <MMClips>0</MMClips>
  <ScaleCrop>false</ScaleCrop>
  <HeadingPairs>
    <vt:vector size="6" baseType="variant">
      <vt:variant>
        <vt:lpstr>Polices utilisées</vt:lpstr>
      </vt:variant>
      <vt:variant>
        <vt:i4>7</vt:i4>
      </vt:variant>
      <vt:variant>
        <vt:lpstr>Thème</vt:lpstr>
      </vt:variant>
      <vt:variant>
        <vt:i4>3</vt:i4>
      </vt:variant>
      <vt:variant>
        <vt:lpstr>Titres des diapositives</vt:lpstr>
      </vt:variant>
      <vt:variant>
        <vt:i4>44</vt:i4>
      </vt:variant>
    </vt:vector>
  </HeadingPairs>
  <TitlesOfParts>
    <vt:vector size="54" baseType="lpstr">
      <vt:lpstr>Arial</vt:lpstr>
      <vt:lpstr>Calibri</vt:lpstr>
      <vt:lpstr>Cambria Math</vt:lpstr>
      <vt:lpstr>Century Gothic</vt:lpstr>
      <vt:lpstr>Copperplate Gothic Bold</vt:lpstr>
      <vt:lpstr>Courier New</vt:lpstr>
      <vt:lpstr>Palatino Linotype</vt:lpstr>
      <vt:lpstr>Thème Office</vt:lpstr>
      <vt:lpstr>Exécutif</vt:lpstr>
      <vt:lpstr>1_Thème Office</vt:lpstr>
      <vt:lpstr>Université Panthéon-Assas Master 2 Ingénierie Statistique et Financière</vt:lpstr>
      <vt:lpstr>The effect of insurance contracts on health consumption</vt:lpstr>
      <vt:lpstr>The effect of insurance contracts on health consumption</vt:lpstr>
      <vt:lpstr>The effect of insurance contracts on health consumption</vt:lpstr>
      <vt:lpstr>The effect of insurance contracts on health consumption</vt:lpstr>
      <vt:lpstr>Structure of the database</vt:lpstr>
      <vt:lpstr>Structure of the database</vt:lpstr>
      <vt:lpstr>Présentation PowerPoint</vt:lpstr>
      <vt:lpstr>Présentation PowerPoint</vt:lpstr>
      <vt:lpstr>Présentation PowerPoint</vt:lpstr>
      <vt:lpstr>Présentation PowerPoint</vt:lpstr>
      <vt:lpstr>Count data model: The Poisson regression model</vt:lpstr>
      <vt:lpstr>Présentation PowerPoint</vt:lpstr>
      <vt:lpstr>The Poisson regression model (2)</vt:lpstr>
      <vt:lpstr>The Poisson regression model (3)</vt:lpstr>
      <vt:lpstr>The Poisson regression model (4)</vt:lpstr>
      <vt:lpstr>Présentation PowerPoint</vt:lpstr>
      <vt:lpstr>Présentation PowerPoint</vt:lpstr>
      <vt:lpstr>    Meaning of estimated coefficients in the Poisson model</vt:lpstr>
      <vt:lpstr>    Meaning of estimated coefficients in the Poisson model</vt:lpstr>
      <vt:lpstr>Overdispersion of observations</vt:lpstr>
      <vt:lpstr>Présentation PowerPoint</vt:lpstr>
      <vt:lpstr>Overdispersion of observations</vt:lpstr>
      <vt:lpstr>Overdispersion of observations (II)</vt:lpstr>
      <vt:lpstr>Overdispersion of observations (III)</vt:lpstr>
      <vt:lpstr>Présentation PowerPoint</vt:lpstr>
      <vt:lpstr>Présentation PowerPoint</vt:lpstr>
      <vt:lpstr>Présentation PowerPoint</vt:lpstr>
      <vt:lpstr>Some proximity with the OLS</vt:lpstr>
      <vt:lpstr>Présentation PowerPoint</vt:lpstr>
      <vt:lpstr>Présentation PowerPoint</vt:lpstr>
      <vt:lpstr>Adjustment of overdispersion with Negative Binomial Regression</vt:lpstr>
      <vt:lpstr>Negative Binomial Regression</vt:lpstr>
      <vt:lpstr>Présentation PowerPoint</vt:lpstr>
      <vt:lpstr>Présentation PowerPoint</vt:lpstr>
      <vt:lpstr>Zero inflated models of count data</vt:lpstr>
      <vt:lpstr>Zero inflated models of count data</vt:lpstr>
      <vt:lpstr>Zero inflated models of count data (2)</vt:lpstr>
      <vt:lpstr>Zero inflated models of count data (3)</vt:lpstr>
      <vt:lpstr>Présentation PowerPoint</vt:lpstr>
      <vt:lpstr>Zero inflated models of count data (4)</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Université Panthéon-Assas Master 2 Ingénierie Statistique et Financière</dc:title>
  <dc:creator>joseph lanfranchi</dc:creator>
  <cp:lastModifiedBy>UP2</cp:lastModifiedBy>
  <cp:revision>153</cp:revision>
  <dcterms:created xsi:type="dcterms:W3CDTF">2017-03-21T18:55:21Z</dcterms:created>
  <dcterms:modified xsi:type="dcterms:W3CDTF">2022-03-01T15:36:27Z</dcterms:modified>
</cp:coreProperties>
</file>