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f3486fd0_3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5f3486fd0_3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5f3486fd0_3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5f3486fd0_3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5f3486fd0_3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5f3486fd0_3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5f3486fd0_3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5f3486fd0_3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5f3486fd0_3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5f3486fd0_3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68366c6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68366c6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5f3486f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5f3486f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5f3486f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5f3486f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5f3486f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5f3486f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5f3486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5f3486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f3486f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5f3486f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f3486f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f3486f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f3486f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f3486f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f3486f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5f3486f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f3486fd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5f3486fd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f3486f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5f3486f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5f3486f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5f3486f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03600"/>
            <a:ext cx="5822400" cy="19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Внедрение новой ИС и создание АРМ на предприятии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44800" y="2833075"/>
            <a:ext cx="40992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/>
              <a:t>Выполнили студенты группы M33051: 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Юрпалов Сергей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Кошкин Михаил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Верещагин Андрей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Семёнов Роман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165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Операционные системы для серверов и АРМ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096650"/>
            <a:ext cx="478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Сервер: </a:t>
            </a: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Server 2019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Удобство использования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Легкая интеграция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Широкий выбор ПО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Лучшая поддержка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Большая безопасность </a:t>
            </a: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Рабочие станции: </a:t>
            </a: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10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Простота использования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от Microsoft </a:t>
            </a: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300" y="3087137"/>
            <a:ext cx="3148923" cy="1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00" y="1457975"/>
            <a:ext cx="5117998" cy="5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166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Каналы связи, коммуникационное оборудование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30275" y="1006025"/>
            <a:ext cx="35316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Каналы связи: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Проводной: Ethernet 1000 Мбит/с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Беспроводной: Wi-Fi 6 (802.11ax)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Коммуникационное оборудование: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Коммутаторы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Маршрутизаторы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Брандмауэры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Кабельная инфраструктура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7575"/>
            <a:ext cx="1242825" cy="13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175" y="1204387"/>
            <a:ext cx="1837036" cy="103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5">
            <a:alphaModFix/>
          </a:blip>
          <a:srcRect b="0" l="-1800" r="1800" t="0"/>
          <a:stretch/>
        </p:blipFill>
        <p:spPr>
          <a:xfrm>
            <a:off x="4199650" y="2667950"/>
            <a:ext cx="3297000" cy="1193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158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Другое необходимое оборудование и ПО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272400" y="1042875"/>
            <a:ext cx="532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Для обеспечения сохранности данных в случае сбоев требуются программы для резервного копирования. Например, хорошо подойдёт Acronis Backup.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Его преимущества: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000000"/>
                </a:solidFill>
              </a:rPr>
              <a:t>Удобное управление с помощью простого и понятного веб-интерфейса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000000"/>
                </a:solidFill>
              </a:rPr>
              <a:t>Локальное и облачное резервное копирование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000000"/>
                </a:solidFill>
              </a:rPr>
              <a:t>Копирование отдельных файлов или полного образа диска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rgbClr val="000000"/>
                </a:solidFill>
              </a:rPr>
              <a:t>Резервное копирование рабочих станций, а также физических и виртуальных машин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25" y="1164050"/>
            <a:ext cx="3026876" cy="227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169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Другое необходимое оборудование и ПО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10975"/>
            <a:ext cx="52089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Для обеспечения хранилища данных необходимо  настроить избыточный массив независимых дисков (например, RAID-5).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Используем встроенную в Windows Server 2019 систему организации RAID.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Её плюсы: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Экономичность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Гибкость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Простота настройки и управления</a:t>
            </a:r>
            <a:endParaRPr sz="12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00" y="11702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600" y="13321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7950" y="1434013"/>
            <a:ext cx="1890425" cy="18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12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Другое необходимое оборудование и ПО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245100" y="902250"/>
            <a:ext cx="6066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Для защиты от вирусных атак потребуются также программы антивирусы.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Для нашей организации хорошо подойдёт Kaspersky Anti-Virus.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Его преимущества: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Защиты от всех видов интернет-угроз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Проверка трафика, почтовых сообщений и скачиваемых файлов в режиме реального времени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Защита от спама и фишинга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Защита от утечек всей конфиденциальной информации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Автоматическое обновление баз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Постоянный сетевой контроль</a:t>
            </a:r>
            <a:endParaRPr sz="120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25" y="1191500"/>
            <a:ext cx="2339775" cy="23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11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UML диаграмма - схема развёртывания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21825" y="3819725"/>
            <a:ext cx="59313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UML диаграмма, визуализирующая предлагаемую системную архитектуру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25" y="936375"/>
            <a:ext cx="6209226" cy="28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436200" y="129075"/>
            <a:ext cx="6557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Смета затрат на аппаратные средства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787500"/>
            <a:ext cx="5885150" cy="38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202625" y="136825"/>
            <a:ext cx="689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Смета затрат на программные средства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886900"/>
            <a:ext cx="5972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2612550" y="282475"/>
            <a:ext cx="3918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50" y="1157150"/>
            <a:ext cx="2956700" cy="29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63800"/>
            <a:ext cx="8520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Выполняемое задание</a:t>
            </a:r>
            <a:endParaRPr sz="32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59900" y="821400"/>
            <a:ext cx="73173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Создание следующих АРМ с полным техническим оснащением для: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Главного конструктора и его секретаря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Отдела конструкторов механиков – руководителя отдела и 5 инженеров-конструкторов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Бухгалтерии – главного бухгалтера и 3 бухгалтеров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Юриста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При этом возможно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организовать только 2 различные конфигурации: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66950" y="2890650"/>
            <a:ext cx="2658300" cy="121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Для инженеров-конструкторов, которая будет обеспечивать высокую производительность таких систем, как SolidWorks и КОМПАС 3D.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41150" y="2890650"/>
            <a:ext cx="2801400" cy="1218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Для руководящего состава, бухгалтеров и юриста, она должна поддерживать возможность использования конфигураций 1С и офисных приложений.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4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оборудование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67300" y="756025"/>
            <a:ext cx="44322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200">
                <a:solidFill>
                  <a:srgbClr val="000000"/>
                </a:solidFill>
              </a:rPr>
              <a:t>Оборудование для подключение к Интернету</a:t>
            </a:r>
            <a:endParaRPr sz="1200" u="sng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Маршрутизатор / Роутер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Коммутатор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Брандмауэр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200">
                <a:solidFill>
                  <a:srgbClr val="000000"/>
                </a:solidFill>
              </a:rPr>
              <a:t>Система хранения файлов</a:t>
            </a:r>
            <a:endParaRPr b="1" i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Ф</a:t>
            </a:r>
            <a:r>
              <a:rPr lang="ru" sz="1200">
                <a:solidFill>
                  <a:srgbClr val="000000"/>
                </a:solidFill>
              </a:rPr>
              <a:t>изическая машина (компьютер)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Коммутатор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Источник бесперебойного питания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Система хранения данных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</a:rPr>
              <a:t>Устройства для работы за компьютером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Компьютерная мышь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Клавиатура</a:t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75" y="148225"/>
            <a:ext cx="2513350" cy="18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500" y="1184900"/>
            <a:ext cx="1634300" cy="25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325" y="2907825"/>
            <a:ext cx="2851276" cy="13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202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программное обеспечение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951" y="1213950"/>
            <a:ext cx="1740350" cy="17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737" y="1029725"/>
            <a:ext cx="1699525" cy="2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130175" y="3141975"/>
            <a:ext cx="1461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Веб-браузер: Google Chrome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88963" y="3141975"/>
            <a:ext cx="1623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Э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лектронная почта: 1С: Предприятие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509663" y="3155775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Автоматизация:</a:t>
            </a:r>
            <a:br>
              <a:rPr lang="ru" sz="1200">
                <a:latin typeface="Roboto"/>
                <a:ea typeface="Roboto"/>
                <a:cs typeface="Roboto"/>
                <a:sym typeface="Roboto"/>
              </a:rPr>
            </a:br>
            <a:r>
              <a:rPr lang="ru" sz="1200">
                <a:latin typeface="Roboto"/>
                <a:ea typeface="Roboto"/>
                <a:cs typeface="Roboto"/>
                <a:sym typeface="Roboto"/>
              </a:rPr>
              <a:t>1С: Предприятие 8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12" y="1029725"/>
            <a:ext cx="1699525" cy="2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217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Конфигурация для инженеров-конструкторов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091050"/>
            <a:ext cx="40101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Оборудование: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Высокопроизводительный компьютер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Графический планшет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3D-принтер (1 штука на всех)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Монитор высокого разрешения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Высокоскоростное подключение к интернету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Программное обеспечение: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Толстый клиент 1С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SolidWorks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Компас 3D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925" y="844375"/>
            <a:ext cx="2001425" cy="20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600" y="934225"/>
            <a:ext cx="1821725" cy="18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650" y="3049950"/>
            <a:ext cx="1650750" cy="16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925" y="3188125"/>
            <a:ext cx="1374426" cy="13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106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Конфигурация для руководящего состава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045675"/>
            <a:ext cx="32112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Оборудование: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Компьютер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Монитор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Телефон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Принтер-сканер (2 штуки на всех)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Программное обеспечение: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Тонкий клиент 1C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Microsoft Excel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Microsoft Word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Adobe Acrobat</a:t>
            </a:r>
            <a:endParaRPr sz="12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125" y="827413"/>
            <a:ext cx="1864775" cy="18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525" y="789975"/>
            <a:ext cx="1939651" cy="19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875" y="3227050"/>
            <a:ext cx="1390251" cy="12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9875" y="3227050"/>
            <a:ext cx="1292924" cy="12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2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хранилища данных 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85875" y="998450"/>
            <a:ext cx="85206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Наиболее подходящим вариантом является Microsoft SQL Server, по следующим причинам: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Функции корпоративного уровня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Интеграция с другими продуктами Microsoft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Простота установки и использования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575" y="1810250"/>
            <a:ext cx="2581350" cy="25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76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рганизация серверов приложений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16575" y="804750"/>
            <a:ext cx="49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A1A1A"/>
                </a:solidFill>
              </a:rPr>
              <a:t>Для нашей конфигурации необходима машина под управлением  </a:t>
            </a:r>
            <a:r>
              <a:rPr lang="ru" sz="1200">
                <a:solidFill>
                  <a:srgbClr val="000000"/>
                </a:solidFill>
              </a:rPr>
              <a:t>Windows Server 2019</a:t>
            </a:r>
            <a:r>
              <a:rPr lang="ru" sz="1200">
                <a:solidFill>
                  <a:srgbClr val="1A1A1A"/>
                </a:solidFill>
              </a:rPr>
              <a:t>, на которой будут хоститься :</a:t>
            </a:r>
            <a:endParaRPr sz="1200">
              <a:solidFill>
                <a:srgbClr val="1A1A1A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50" y="2101850"/>
            <a:ext cx="3061925" cy="26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960425" y="1486050"/>
            <a:ext cx="20868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Microsoft SQL Server 2019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822525" y="1486050"/>
            <a:ext cx="9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543751" y="1486050"/>
            <a:ext cx="20565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1C: Предприятие Сервер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76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Размещение компонентов системы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917275"/>
            <a:ext cx="56772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К</a:t>
            </a:r>
            <a:r>
              <a:rPr lang="ru" sz="1200">
                <a:solidFill>
                  <a:srgbClr val="000000"/>
                </a:solidFill>
              </a:rPr>
              <a:t>омпоненты системы будут размещены на физических аппаратных узлах.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11700" y="1609400"/>
            <a:ext cx="30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UML диаграмма компонентов системы: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1237"/>
            <a:ext cx="7551751" cy="1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