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Golos Text"/>
      <p:regular r:id="rId13"/>
      <p:bold r:id="rId14"/>
    </p:embeddedFont>
    <p:embeddedFont>
      <p:font typeface="Golos Text SemiBo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iOs155Wk1ReeXYWOlXgenjvU7I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1" orient="horz"/>
        <p:guide pos="28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GolosTex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olosTextSemiBold-regular.fntdata"/><Relationship Id="rId14" Type="http://schemas.openxmlformats.org/officeDocument/2006/relationships/font" Target="fonts/GolosText-bold.fntdata"/><Relationship Id="rId17" Type="http://customschemas.google.com/relationships/presentationmetadata" Target="metadata"/><Relationship Id="rId16" Type="http://schemas.openxmlformats.org/officeDocument/2006/relationships/font" Target="fonts/GolosText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85f4ce18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2885f4ce18e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1048971ea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291048971ea_2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85f4ce18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2885f4ce18e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" type="body"/>
          </p:nvPr>
        </p:nvSpPr>
        <p:spPr>
          <a:xfrm>
            <a:off x="3102428" y="943208"/>
            <a:ext cx="5526315" cy="387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457200" y="943208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64" name="Google Shape;64;p24"/>
          <p:cNvSpPr/>
          <p:nvPr>
            <p:ph idx="3" type="pic"/>
          </p:nvPr>
        </p:nvSpPr>
        <p:spPr>
          <a:xfrm>
            <a:off x="457200" y="2935720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" type="body"/>
          </p:nvPr>
        </p:nvSpPr>
        <p:spPr>
          <a:xfrm>
            <a:off x="457201" y="963397"/>
            <a:ext cx="2532744" cy="1883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6"/>
          <p:cNvSpPr/>
          <p:nvPr>
            <p:ph idx="2" type="pic"/>
          </p:nvPr>
        </p:nvSpPr>
        <p:spPr>
          <a:xfrm>
            <a:off x="3095171" y="963397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69" name="Google Shape;69;p26"/>
          <p:cNvSpPr/>
          <p:nvPr>
            <p:ph idx="3" type="pic"/>
          </p:nvPr>
        </p:nvSpPr>
        <p:spPr>
          <a:xfrm>
            <a:off x="5733141" y="966928"/>
            <a:ext cx="2532744" cy="1883023"/>
          </a:xfrm>
          <a:prstGeom prst="roundRect">
            <a:avLst>
              <a:gd fmla="val 11196" name="adj"/>
            </a:avLst>
          </a:prstGeom>
          <a:noFill/>
          <a:ln>
            <a:noFill/>
          </a:ln>
        </p:spPr>
      </p:sp>
      <p:sp>
        <p:nvSpPr>
          <p:cNvPr id="70" name="Google Shape;70;p26"/>
          <p:cNvSpPr/>
          <p:nvPr>
            <p:ph idx="4" type="pic"/>
          </p:nvPr>
        </p:nvSpPr>
        <p:spPr>
          <a:xfrm>
            <a:off x="5733141" y="2954042"/>
            <a:ext cx="2532744" cy="1883023"/>
          </a:xfrm>
          <a:prstGeom prst="roundRect">
            <a:avLst>
              <a:gd fmla="val 8802" name="adj"/>
            </a:avLst>
          </a:prstGeom>
          <a:noFill/>
          <a:ln>
            <a:noFill/>
          </a:ln>
        </p:spPr>
      </p:sp>
      <p:sp>
        <p:nvSpPr>
          <p:cNvPr id="71" name="Google Shape;71;p26"/>
          <p:cNvSpPr/>
          <p:nvPr>
            <p:ph idx="5" type="pic"/>
          </p:nvPr>
        </p:nvSpPr>
        <p:spPr>
          <a:xfrm>
            <a:off x="3095171" y="2960314"/>
            <a:ext cx="2532744" cy="1883023"/>
          </a:xfrm>
          <a:prstGeom prst="roundRect">
            <a:avLst>
              <a:gd fmla="val 8459" name="adj"/>
            </a:avLst>
          </a:prstGeom>
          <a:noFill/>
          <a:ln>
            <a:noFill/>
          </a:ln>
        </p:spPr>
      </p:sp>
      <p:sp>
        <p:nvSpPr>
          <p:cNvPr id="72" name="Google Shape;72;p26"/>
          <p:cNvSpPr/>
          <p:nvPr>
            <p:ph idx="6" type="pic"/>
          </p:nvPr>
        </p:nvSpPr>
        <p:spPr>
          <a:xfrm>
            <a:off x="457200" y="2960314"/>
            <a:ext cx="2532744" cy="1883023"/>
          </a:xfrm>
          <a:prstGeom prst="roundRect">
            <a:avLst>
              <a:gd fmla="val 1016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 txBox="1"/>
          <p:nvPr>
            <p:ph idx="1" type="body"/>
          </p:nvPr>
        </p:nvSpPr>
        <p:spPr>
          <a:xfrm>
            <a:off x="457201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2" type="body"/>
          </p:nvPr>
        </p:nvSpPr>
        <p:spPr>
          <a:xfrm>
            <a:off x="3275819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3" type="body"/>
          </p:nvPr>
        </p:nvSpPr>
        <p:spPr>
          <a:xfrm>
            <a:off x="6085706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/>
          <p:nvPr>
            <p:ph idx="4" type="pic"/>
          </p:nvPr>
        </p:nvSpPr>
        <p:spPr>
          <a:xfrm>
            <a:off x="454050" y="952607"/>
            <a:ext cx="2589213" cy="1304294"/>
          </a:xfrm>
          <a:prstGeom prst="roundRect">
            <a:avLst>
              <a:gd fmla="val 9261" name="adj"/>
            </a:avLst>
          </a:prstGeom>
          <a:noFill/>
          <a:ln>
            <a:noFill/>
          </a:ln>
        </p:spPr>
      </p:sp>
      <p:sp>
        <p:nvSpPr>
          <p:cNvPr id="79" name="Google Shape;79;p27"/>
          <p:cNvSpPr/>
          <p:nvPr>
            <p:ph idx="5" type="pic"/>
          </p:nvPr>
        </p:nvSpPr>
        <p:spPr>
          <a:xfrm>
            <a:off x="3275818" y="952607"/>
            <a:ext cx="2589213" cy="1304294"/>
          </a:xfrm>
          <a:prstGeom prst="roundRect">
            <a:avLst>
              <a:gd fmla="val 11730" name="adj"/>
            </a:avLst>
          </a:prstGeom>
          <a:noFill/>
          <a:ln>
            <a:noFill/>
          </a:ln>
        </p:spPr>
      </p:sp>
      <p:sp>
        <p:nvSpPr>
          <p:cNvPr id="80" name="Google Shape;80;p27"/>
          <p:cNvSpPr/>
          <p:nvPr>
            <p:ph idx="6" type="pic"/>
          </p:nvPr>
        </p:nvSpPr>
        <p:spPr>
          <a:xfrm>
            <a:off x="6089789" y="952607"/>
            <a:ext cx="2589213" cy="1304294"/>
          </a:xfrm>
          <a:prstGeom prst="roundRect">
            <a:avLst>
              <a:gd fmla="val 10249" name="adj"/>
            </a:avLst>
          </a:prstGeom>
          <a:noFill/>
          <a:ln>
            <a:noFill/>
          </a:ln>
        </p:spPr>
      </p:sp>
      <p:sp>
        <p:nvSpPr>
          <p:cNvPr id="81" name="Google Shape;81;p27"/>
          <p:cNvSpPr txBox="1"/>
          <p:nvPr>
            <p:ph idx="7" type="body"/>
          </p:nvPr>
        </p:nvSpPr>
        <p:spPr>
          <a:xfrm>
            <a:off x="460352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8" type="body"/>
          </p:nvPr>
        </p:nvSpPr>
        <p:spPr>
          <a:xfrm>
            <a:off x="3278970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9" type="body"/>
          </p:nvPr>
        </p:nvSpPr>
        <p:spPr>
          <a:xfrm>
            <a:off x="6088857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7"/>
          <p:cNvSpPr/>
          <p:nvPr>
            <p:ph idx="13" type="pic"/>
          </p:nvPr>
        </p:nvSpPr>
        <p:spPr>
          <a:xfrm>
            <a:off x="457201" y="2866358"/>
            <a:ext cx="2589213" cy="1304294"/>
          </a:xfrm>
          <a:prstGeom prst="roundRect">
            <a:avLst>
              <a:gd fmla="val 12224" name="adj"/>
            </a:avLst>
          </a:prstGeom>
          <a:noFill/>
          <a:ln>
            <a:noFill/>
          </a:ln>
        </p:spPr>
      </p:sp>
      <p:sp>
        <p:nvSpPr>
          <p:cNvPr id="85" name="Google Shape;85;p27"/>
          <p:cNvSpPr/>
          <p:nvPr>
            <p:ph idx="14" type="pic"/>
          </p:nvPr>
        </p:nvSpPr>
        <p:spPr>
          <a:xfrm>
            <a:off x="3278969" y="2866358"/>
            <a:ext cx="2589213" cy="1304294"/>
          </a:xfrm>
          <a:prstGeom prst="roundRect">
            <a:avLst>
              <a:gd fmla="val 11236" name="adj"/>
            </a:avLst>
          </a:prstGeom>
          <a:noFill/>
          <a:ln>
            <a:noFill/>
          </a:ln>
        </p:spPr>
      </p:sp>
      <p:sp>
        <p:nvSpPr>
          <p:cNvPr id="86" name="Google Shape;86;p27"/>
          <p:cNvSpPr/>
          <p:nvPr>
            <p:ph idx="15" type="pic"/>
          </p:nvPr>
        </p:nvSpPr>
        <p:spPr>
          <a:xfrm>
            <a:off x="6092940" y="2866358"/>
            <a:ext cx="2589213" cy="1304294"/>
          </a:xfrm>
          <a:prstGeom prst="roundRect">
            <a:avLst>
              <a:gd fmla="val 9755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Пользовательский макет">
  <p:cSld name="6_Пользовательский макет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Пользовательский макет">
  <p:cSld name="3_Пользовательский макет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2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952" name="adj"/>
            </a:avLst>
          </a:prstGeom>
          <a:noFill/>
          <a:ln>
            <a:noFill/>
          </a:ln>
        </p:spPr>
      </p:sp>
      <p:sp>
        <p:nvSpPr>
          <p:cNvPr id="102" name="Google Shape;102;p32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Пользовательский макет">
  <p:cSld name="7_Пользовательский макет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3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ользовательский макет">
  <p:cSld name="1_Пользовательский макет"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Пользовательский макет">
  <p:cSld name="4_Пользовательский макет"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5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5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8957" name="adj"/>
            </a:avLst>
          </a:prstGeom>
          <a:noFill/>
          <a:ln>
            <a:noFill/>
          </a:ln>
        </p:spPr>
      </p:sp>
      <p:sp>
        <p:nvSpPr>
          <p:cNvPr id="115" name="Google Shape;115;p35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Пользовательский макет">
  <p:cSld name="8_Пользовательский макет"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6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6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ользовательский макет">
  <p:cSld name="2_Пользовательский макет"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7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7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37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37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8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8"/>
          <p:cNvSpPr txBox="1"/>
          <p:nvPr>
            <p:ph idx="1" type="body"/>
          </p:nvPr>
        </p:nvSpPr>
        <p:spPr>
          <a:xfrm>
            <a:off x="5733143" y="949330"/>
            <a:ext cx="2895600" cy="3895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8"/>
          <p:cNvSpPr/>
          <p:nvPr>
            <p:ph idx="2" type="pic"/>
          </p:nvPr>
        </p:nvSpPr>
        <p:spPr>
          <a:xfrm>
            <a:off x="457200" y="949329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29" name="Google Shape;129;p38"/>
          <p:cNvSpPr/>
          <p:nvPr>
            <p:ph idx="3" type="pic"/>
          </p:nvPr>
        </p:nvSpPr>
        <p:spPr>
          <a:xfrm>
            <a:off x="3095171" y="949328"/>
            <a:ext cx="2532744" cy="1883023"/>
          </a:xfrm>
          <a:prstGeom prst="roundRect">
            <a:avLst>
              <a:gd fmla="val 11879" name="adj"/>
            </a:avLst>
          </a:prstGeom>
          <a:noFill/>
          <a:ln>
            <a:noFill/>
          </a:ln>
        </p:spPr>
      </p:sp>
      <p:sp>
        <p:nvSpPr>
          <p:cNvPr id="130" name="Google Shape;130;p38"/>
          <p:cNvSpPr/>
          <p:nvPr>
            <p:ph idx="4" type="pic"/>
          </p:nvPr>
        </p:nvSpPr>
        <p:spPr>
          <a:xfrm>
            <a:off x="3095171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31" name="Google Shape;131;p38"/>
          <p:cNvSpPr/>
          <p:nvPr>
            <p:ph idx="5" type="pic"/>
          </p:nvPr>
        </p:nvSpPr>
        <p:spPr>
          <a:xfrm>
            <a:off x="457199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457201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2" type="body"/>
          </p:nvPr>
        </p:nvSpPr>
        <p:spPr>
          <a:xfrm>
            <a:off x="320945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3" type="body"/>
          </p:nvPr>
        </p:nvSpPr>
        <p:spPr>
          <a:xfrm>
            <a:off x="596980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4" type="body"/>
          </p:nvPr>
        </p:nvSpPr>
        <p:spPr>
          <a:xfrm>
            <a:off x="457200" y="3287828"/>
            <a:ext cx="2588883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9" name="Google Shape;29;p25"/>
          <p:cNvSpPr txBox="1"/>
          <p:nvPr>
            <p:ph idx="5" type="body"/>
          </p:nvPr>
        </p:nvSpPr>
        <p:spPr>
          <a:xfrm>
            <a:off x="3207251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25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6" type="body"/>
          </p:nvPr>
        </p:nvSpPr>
        <p:spPr>
          <a:xfrm>
            <a:off x="5967600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5"/>
          <p:cNvSpPr/>
          <p:nvPr>
            <p:ph idx="7" type="pic"/>
          </p:nvPr>
        </p:nvSpPr>
        <p:spPr>
          <a:xfrm>
            <a:off x="469081" y="944463"/>
            <a:ext cx="2577001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33" name="Google Shape;33;p25"/>
          <p:cNvSpPr/>
          <p:nvPr>
            <p:ph idx="8" type="pic"/>
          </p:nvPr>
        </p:nvSpPr>
        <p:spPr>
          <a:xfrm>
            <a:off x="3221666" y="944462"/>
            <a:ext cx="2577001" cy="1883023"/>
          </a:xfrm>
          <a:prstGeom prst="roundRect">
            <a:avLst>
              <a:gd fmla="val 12905" name="adj"/>
            </a:avLst>
          </a:prstGeom>
          <a:noFill/>
          <a:ln>
            <a:noFill/>
          </a:ln>
        </p:spPr>
      </p:sp>
      <p:sp>
        <p:nvSpPr>
          <p:cNvPr id="34" name="Google Shape;34;p25"/>
          <p:cNvSpPr/>
          <p:nvPr>
            <p:ph idx="9" type="pic"/>
          </p:nvPr>
        </p:nvSpPr>
        <p:spPr>
          <a:xfrm>
            <a:off x="5980690" y="944463"/>
            <a:ext cx="2577001" cy="1883023"/>
          </a:xfrm>
          <a:prstGeom prst="roundRect">
            <a:avLst>
              <a:gd fmla="val 1051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784" name="adj"/>
            </a:avLst>
          </a:prstGeom>
          <a:noFill/>
          <a:ln>
            <a:noFill/>
          </a:ln>
        </p:spPr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Пользовательский макет">
  <p:cSld name="5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617" name="adj"/>
            </a:avLst>
          </a:prstGeom>
          <a:noFill/>
          <a:ln>
            <a:noFill/>
          </a:ln>
        </p:spPr>
      </p:sp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Пользовательский макет">
  <p:cSld name="9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/>
          <p:nvPr>
            <p:ph idx="1" type="body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2" type="body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3" type="body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kfql">
  <p:cSld name="Ckfq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" type="body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>
            <p:ph type="title"/>
          </p:nvPr>
        </p:nvSpPr>
        <p:spPr>
          <a:xfrm>
            <a:off x="998100" y="2442525"/>
            <a:ext cx="71688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4400">
                <a:solidFill>
                  <a:schemeClr val="lt1"/>
                </a:solidFill>
              </a:rPr>
              <a:t>Форум по программированию</a:t>
            </a:r>
            <a:endParaRPr sz="4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616388" y="1086965"/>
            <a:ext cx="71700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ru-RU"/>
              <a:t>Пользователь должен иметь возможность:</a:t>
            </a:r>
            <a:endParaRPr b="1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-RU">
                <a:solidFill>
                  <a:srgbClr val="6AA84F"/>
                </a:solidFill>
              </a:rPr>
              <a:t>создать аккаунт и пройти авторизацию в системе</a:t>
            </a:r>
            <a:endParaRPr>
              <a:solidFill>
                <a:srgbClr val="6AA84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-RU"/>
              <a:t>просматривать проекты</a:t>
            </a:r>
            <a:r>
              <a:rPr lang="ru-RU">
                <a:solidFill>
                  <a:srgbClr val="999999"/>
                </a:solidFill>
              </a:rPr>
              <a:t> </a:t>
            </a:r>
            <a:r>
              <a:rPr lang="ru-RU">
                <a:solidFill>
                  <a:srgbClr val="6AA84F"/>
                </a:solidFill>
              </a:rPr>
              <a:t>и профили других пользователей</a:t>
            </a:r>
            <a:endParaRPr>
              <a:solidFill>
                <a:srgbClr val="6AA84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-RU"/>
              <a:t>создавать проекты и соответствующие теги, редактировать их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-RU"/>
              <a:t>создавать темы обсуждений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-RU"/>
              <a:t>задавать вопросы и оставлять ответы другим пользователям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-RU">
                <a:solidFill>
                  <a:srgbClr val="6AA84F"/>
                </a:solidFill>
              </a:rPr>
              <a:t>оценивать полезность чужих комментариев</a:t>
            </a:r>
            <a:endParaRPr>
              <a:solidFill>
                <a:srgbClr val="6AA84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-RU">
                <a:solidFill>
                  <a:srgbClr val="6AA84F"/>
                </a:solidFill>
              </a:rPr>
              <a:t>редактировать свой профиль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ru-RU"/>
              <a:t>Система должна иметь:</a:t>
            </a:r>
            <a:endParaRPr b="1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-RU"/>
              <a:t>страницу проектов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-RU"/>
              <a:t>профиль проекта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-RU"/>
              <a:t>страницу списка обсуждений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-RU"/>
              <a:t>страницу обсуждения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-RU">
                <a:solidFill>
                  <a:srgbClr val="6AA84F"/>
                </a:solidFill>
              </a:rPr>
              <a:t>профиль пользователя</a:t>
            </a:r>
            <a:endParaRPr>
              <a:solidFill>
                <a:srgbClr val="6AA84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-RU">
                <a:solidFill>
                  <a:srgbClr val="6AA84F"/>
                </a:solidFill>
              </a:rPr>
              <a:t>уведомления о новых проектах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42" name="Google Shape;142;p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Функциональные требования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13161" l="-761" r="-759" t="-13163"/>
          <a:stretch/>
        </p:blipFill>
        <p:spPr>
          <a:xfrm>
            <a:off x="40150" y="903252"/>
            <a:ext cx="4608600" cy="3842100"/>
          </a:xfrm>
          <a:prstGeom prst="roundRect">
            <a:avLst>
              <a:gd fmla="val 7784" name="adj"/>
            </a:avLst>
          </a:prstGeom>
          <a:noFill/>
          <a:ln>
            <a:noFill/>
          </a:ln>
        </p:spPr>
      </p:pic>
      <p:sp>
        <p:nvSpPr>
          <p:cNvPr id="148" name="Google Shape;148;p7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ru-RU"/>
              <a:t> Библиотеки и технологии</a:t>
            </a:r>
            <a:endParaRPr/>
          </a:p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5508175" y="1354400"/>
            <a:ext cx="31761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-RU" sz="1400"/>
              <a:t>NestJs, TypeScript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-RU" sz="1400"/>
              <a:t>PostgreSQL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-RU" sz="1400"/>
              <a:t>TypeORM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-RU" sz="1400"/>
              <a:t>HTML, CSS, JS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-RU" sz="1400"/>
              <a:t>HandleBars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-RU" sz="1400"/>
              <a:t>Sweetalert2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-RU" sz="1400"/>
              <a:t>Axios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-RU" sz="1400">
                <a:solidFill>
                  <a:srgbClr val="6AA84F"/>
                </a:solidFill>
              </a:rPr>
              <a:t>Socket.io</a:t>
            </a:r>
            <a:endParaRPr sz="1400">
              <a:solidFill>
                <a:srgbClr val="6AA84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-RU" sz="1400">
                <a:solidFill>
                  <a:srgbClr val="6AA84F"/>
                </a:solidFill>
              </a:rPr>
              <a:t>Auth0</a:t>
            </a:r>
            <a:endParaRPr sz="1400">
              <a:solidFill>
                <a:srgbClr val="6AA84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-RU" sz="1400">
                <a:solidFill>
                  <a:srgbClr val="6AA84F"/>
                </a:solidFill>
              </a:rPr>
              <a:t>Jest</a:t>
            </a:r>
            <a:endParaRPr sz="1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None/>
            </a:pPr>
            <a:r>
              <a:t/>
            </a:r>
            <a:endParaRPr sz="1600"/>
          </a:p>
        </p:txBody>
      </p:sp>
      <p:pic>
        <p:nvPicPr>
          <p:cNvPr id="150" name="Google Shape;15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7975" y="2023425"/>
            <a:ext cx="1197124" cy="1323827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85f4ce18e_0_13"/>
          <p:cNvSpPr txBox="1"/>
          <p:nvPr>
            <p:ph type="title"/>
          </p:nvPr>
        </p:nvSpPr>
        <p:spPr>
          <a:xfrm>
            <a:off x="360575" y="237410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ru-RU"/>
              <a:t>Строение базы данных</a:t>
            </a:r>
            <a:endParaRPr/>
          </a:p>
        </p:txBody>
      </p:sp>
      <p:pic>
        <p:nvPicPr>
          <p:cNvPr id="156" name="Google Shape;156;g2885f4ce18e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8076" y="1009885"/>
            <a:ext cx="4476897" cy="374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1048971ea_2_21"/>
          <p:cNvSpPr txBox="1"/>
          <p:nvPr>
            <p:ph type="title"/>
          </p:nvPr>
        </p:nvSpPr>
        <p:spPr>
          <a:xfrm>
            <a:off x="360575" y="237395"/>
            <a:ext cx="6291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ru-RU"/>
              <a:t>Общая архитектура проекта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2" name="Google Shape;162;g291048971ea_2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025" y="651251"/>
            <a:ext cx="2094975" cy="430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91048971ea_2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625" y="759601"/>
            <a:ext cx="2516975" cy="35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85f4ce18e_0_19"/>
          <p:cNvSpPr txBox="1"/>
          <p:nvPr>
            <p:ph type="title"/>
          </p:nvPr>
        </p:nvSpPr>
        <p:spPr>
          <a:xfrm>
            <a:off x="360575" y="237410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ru-RU"/>
              <a:t>Размещение</a:t>
            </a:r>
            <a:endParaRPr/>
          </a:p>
        </p:txBody>
      </p:sp>
      <p:pic>
        <p:nvPicPr>
          <p:cNvPr id="169" name="Google Shape;169;g2885f4ce18e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00" y="725950"/>
            <a:ext cx="8721775" cy="418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2885f4ce18e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2825" y="4653350"/>
            <a:ext cx="6110525" cy="4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885f4ce18e_0_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49625" y="3928369"/>
            <a:ext cx="6036926" cy="79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title"/>
          </p:nvPr>
        </p:nvSpPr>
        <p:spPr>
          <a:xfrm>
            <a:off x="457200" y="290000"/>
            <a:ext cx="8229600" cy="21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4400"/>
              <a:t>Спасибо</a:t>
            </a:r>
            <a:br>
              <a:rPr lang="ru-RU" sz="4400"/>
            </a:br>
            <a:r>
              <a:rPr lang="ru-RU" sz="4400"/>
              <a:t>за внимание!</a:t>
            </a:r>
            <a:endParaRPr sz="4400"/>
          </a:p>
        </p:txBody>
      </p:sp>
      <p:pic>
        <p:nvPicPr>
          <p:cNvPr id="177" name="Google Shape;17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6511" y="2557475"/>
            <a:ext cx="2163024" cy="21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2014-06-27T12:30:22Z</dcterms:created>
  <dc:creator>Al</dc:creator>
</cp:coreProperties>
</file>