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60" r:id="rId4"/>
    <p:sldId id="257" r:id="rId5"/>
    <p:sldId id="271" r:id="rId6"/>
    <p:sldId id="262" r:id="rId7"/>
    <p:sldId id="263" r:id="rId8"/>
    <p:sldId id="264" r:id="rId9"/>
    <p:sldId id="269" r:id="rId10"/>
    <p:sldId id="265" r:id="rId11"/>
    <p:sldId id="268" r:id="rId12"/>
    <p:sldId id="267" r:id="rId13"/>
    <p:sldId id="266" r:id="rId14"/>
    <p:sldId id="272" r:id="rId15"/>
    <p:sldId id="273" r:id="rId16"/>
    <p:sldId id="282" r:id="rId17"/>
    <p:sldId id="261" r:id="rId18"/>
    <p:sldId id="28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3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621B"/>
    <a:srgbClr val="7D00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47"/>
    <p:restoredTop sz="94643"/>
  </p:normalViewPr>
  <p:slideViewPr>
    <p:cSldViewPr snapToGrid="0" snapToObjects="1">
      <p:cViewPr varScale="1">
        <p:scale>
          <a:sx n="70" d="100"/>
          <a:sy n="70" d="100"/>
        </p:scale>
        <p:origin x="184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066ED5-765A-3E45-B5D1-2C5CD3BB7908}" type="datetimeFigureOut">
              <a:rPr lang="en-US" smtClean="0"/>
              <a:t>6/10/18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936A39-D8CB-034B-816A-2A1EEBB87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007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936A39-D8CB-034B-816A-2A1EEBB87E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17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BF48F-3B31-044C-B71E-9EBCA4563F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A47C85-A942-9D47-9B08-7A849C91AC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ED743-9B0F-7744-92AB-06D4B8129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3C4C-35C1-3D48-89C5-7226BF7A9213}" type="datetimeFigureOut">
              <a:rPr lang="en-US" smtClean="0"/>
              <a:t>6/10/18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6BBD4-ECD4-4144-AFEE-2480C9D8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FE676-0D91-244A-87B4-92B79E7B4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DD063-397B-D644-96CD-4F6B7DCBF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20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81D7E-0F10-2D4B-B89D-0CFBA1F2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54BF62-DC2C-034C-849F-AFE024A3E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701DF-48B4-2A48-942C-6AA64017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3C4C-35C1-3D48-89C5-7226BF7A9213}" type="datetimeFigureOut">
              <a:rPr lang="en-US" smtClean="0"/>
              <a:t>6/10/18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97DB4-2971-5843-A7B0-9495D1FC1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4A296-2F78-5E43-92AC-1615A85D7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DD063-397B-D644-96CD-4F6B7DCBF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00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BDDB22-DB47-3146-8C01-EE8415B6F8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CFEF37-8707-C44C-9761-FC8D67629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EE7BA-2135-EF47-A771-63EF91C35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3C4C-35C1-3D48-89C5-7226BF7A9213}" type="datetimeFigureOut">
              <a:rPr lang="en-US" smtClean="0"/>
              <a:t>6/10/18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374F2-754C-D04E-9EB0-2FE81739B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81AE2-5F72-C54E-9020-2F2D21131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DD063-397B-D644-96CD-4F6B7DCBF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527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E7671-1BD3-D940-B371-8DCF9D649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1DB27-72A5-1343-9673-730479F08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14D31-18CC-D24C-9A1F-7A580B2C2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3C4C-35C1-3D48-89C5-7226BF7A9213}" type="datetimeFigureOut">
              <a:rPr lang="en-US" smtClean="0"/>
              <a:t>6/10/18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50723-A32E-E840-8B37-BD6BA9162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C101F-5A3F-2243-B3E7-3CBE20ADB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DD063-397B-D644-96CD-4F6B7DCBF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993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3737C-80A1-6149-A993-CE46193E9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27187-5000-9F48-B24F-6206270D1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8D711-0E9F-B544-8A61-2AE707ACC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3C4C-35C1-3D48-89C5-7226BF7A9213}" type="datetimeFigureOut">
              <a:rPr lang="en-US" smtClean="0"/>
              <a:t>6/10/18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63B50-6F07-6543-85EE-43A82DF00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908B2-5CF6-0041-8501-DDD72180D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DD063-397B-D644-96CD-4F6B7DCBF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74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E96E0-6BE7-CC4F-8A25-9E3567C51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9471A-B38C-C245-89A0-D93D6F0495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82A82-BAA7-E04A-87F3-47EA9C233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AD834E-6D91-964D-BA50-34CB698DA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3C4C-35C1-3D48-89C5-7226BF7A9213}" type="datetimeFigureOut">
              <a:rPr lang="en-US" smtClean="0"/>
              <a:t>6/10/18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C8C8A-C2CE-1B4A-97C8-F5E354674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792CA-1615-0D4A-9281-A6CCB8A6E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DD063-397B-D644-96CD-4F6B7DCBF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872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B58D8-1D73-C14B-B10D-C4B1CA558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2DC1A-D2FF-BD40-BE3D-E07C75EAF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FE3584-8899-4F4F-93B3-B43F1A256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FF5906-8918-6E46-A75A-6F5F17B6B4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D899BE-12ED-D941-8571-428F0AEDF4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007E4B-43DF-8D40-98FA-A0A0BE43C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3C4C-35C1-3D48-89C5-7226BF7A9213}" type="datetimeFigureOut">
              <a:rPr lang="en-US" smtClean="0"/>
              <a:t>6/10/18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48DE43-3F9B-B946-B188-7EF28BFA6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3C46B2-D9F5-C246-8424-219441F44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DD063-397B-D644-96CD-4F6B7DCBF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63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A4824-A377-A344-A5B4-B810535B2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7F45BF-D9F3-FB48-BBF7-21D014EF7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3C4C-35C1-3D48-89C5-7226BF7A9213}" type="datetimeFigureOut">
              <a:rPr lang="en-US" smtClean="0"/>
              <a:t>6/10/18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D4C210-6503-FC47-B7A7-F3E551C5F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E0458-0E5E-C64A-BB4F-6EB7BC50C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DD063-397B-D644-96CD-4F6B7DCBF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6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740760-1B81-2340-9204-CDD30737A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3C4C-35C1-3D48-89C5-7226BF7A9213}" type="datetimeFigureOut">
              <a:rPr lang="en-US" smtClean="0"/>
              <a:t>6/10/18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D091CB-DBC4-E047-8960-03F8A06A3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DD69FD-5E73-C14B-AF8E-4FCA61655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DD063-397B-D644-96CD-4F6B7DCBF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219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3C1EE-557B-A642-B57A-44E6E80B2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C1E8D-77ED-9F42-9210-32974FDE2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BCB9B-0FE6-9748-9947-9D5AB36EF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BC30B8-8EA4-0348-9C6D-C4DF9B8AD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3C4C-35C1-3D48-89C5-7226BF7A9213}" type="datetimeFigureOut">
              <a:rPr lang="en-US" smtClean="0"/>
              <a:t>6/10/18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7CE9F-DCE2-CD4E-841E-A11A545F4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C245D-A3C0-1044-8C26-4DDEC7B02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DD063-397B-D644-96CD-4F6B7DCBF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281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D36CC-52A4-534F-A7CD-888EF833E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FC7EDC-B5EA-7C44-8BEE-521E9F2A98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315754-7EDA-6843-8958-0E758EA45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C88366-E597-E74A-9243-9474841EF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3C4C-35C1-3D48-89C5-7226BF7A9213}" type="datetimeFigureOut">
              <a:rPr lang="en-US" smtClean="0"/>
              <a:t>6/10/18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EF124-5FB1-F44E-998F-746BDF00D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6C9D09-D8CC-EF47-93C2-B6C8D58B4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DD063-397B-D644-96CD-4F6B7DCBF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64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FC1BCF-C1BF-5E48-9F6C-C62CAD47B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D466E-CC6D-154B-A5E3-508DF029A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5E4C7-D910-8C47-8C24-40C3ECA29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93C4C-35C1-3D48-89C5-7226BF7A9213}" type="datetimeFigureOut">
              <a:rPr lang="en-US" smtClean="0"/>
              <a:t>6/10/18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82C70-5625-F141-93E9-B00BF8C9A6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80B8A-A3AC-5D46-B71B-9035916C32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DD063-397B-D644-96CD-4F6B7DCBF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793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imon.html5.org/html-element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7" Type="http://schemas.openxmlformats.org/officeDocument/2006/relationships/image" Target="../media/image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hyperlink" Target="https://github.com/CharlotteTusset/Workshop-HTML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ufai.edu.tw/%E7%B6%B2%E9%A0%81%E6%8A%80%E8%A1%93%E4%B8%AD%E5%BF%83/datasheet/HTML%20and%20CSS%20design%20and%20build%20websites.pdf" TargetMode="External"/><Relationship Id="rId3" Type="http://schemas.openxmlformats.org/officeDocument/2006/relationships/image" Target="../media/image36.svg"/><Relationship Id="rId7" Type="http://schemas.openxmlformats.org/officeDocument/2006/relationships/hyperlink" Target="https://htmlreference.io/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lsacreations.com/tuto/liste/1-html.html" TargetMode="External"/><Relationship Id="rId5" Type="http://schemas.openxmlformats.org/officeDocument/2006/relationships/hyperlink" Target="https://simon.html5.org/html-elements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nti.com/347d7ec3" TargetMode="External"/><Relationship Id="rId7" Type="http://schemas.openxmlformats.org/officeDocument/2006/relationships/image" Target="../media/image16.svg"/><Relationship Id="rId2" Type="http://schemas.openxmlformats.org/officeDocument/2006/relationships/hyperlink" Target="http://www.menti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hyperlink" Target="https://www.mentimeter.com/s/a2d02fb64678ea240b89487c3f53e819/f8ef454c6dfb/edit" TargetMode="Externa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 descr="HTML5_Logo_512.png">
            <a:hlinkClick r:id="rId2"/>
            <a:extLst>
              <a:ext uri="{FF2B5EF4-FFF2-40B4-BE49-F238E27FC236}">
                <a16:creationId xmlns:a16="http://schemas.microsoft.com/office/drawing/2014/main" id="{ED1098CF-6B22-504E-9DB9-E62AA9ED0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382" y="720993"/>
            <a:ext cx="4047843" cy="4047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lh4.googleusercontent.com/lW34VD0dGPRqCf8CKAd_MAGgR-9jzSkjhSHgb0aCy47syshjvUj0MqjXOYd6uvXNqL0lEKMtZinHQ7IFhjQQ2BaSOcNbPzHZkEPj11oa82SPtWGPple-hQSIW23hpIafxE44">
            <a:extLst>
              <a:ext uri="{FF2B5EF4-FFF2-40B4-BE49-F238E27FC236}">
                <a16:creationId xmlns:a16="http://schemas.microsoft.com/office/drawing/2014/main" id="{5A1E52FB-E92C-0F47-84CA-45430CC74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5972" y="5913967"/>
            <a:ext cx="750794" cy="75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A64E6F-4CB1-8F4C-9E3C-708C6B9511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27183" y="2606137"/>
            <a:ext cx="6264817" cy="1645726"/>
          </a:xfrm>
        </p:spPr>
        <p:txBody>
          <a:bodyPr anchor="b">
            <a:noAutofit/>
          </a:bodyPr>
          <a:lstStyle/>
          <a:p>
            <a:pPr algn="l"/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&lt;LES STRUCTURES&gt;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421B74-35E1-D742-9A82-D5151A5807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41593" y="6191998"/>
            <a:ext cx="1625600" cy="286725"/>
          </a:xfrm>
        </p:spPr>
        <p:txBody>
          <a:bodyPr anchor="t">
            <a:normAutofit fontScale="85000" lnSpcReduction="20000"/>
          </a:bodyPr>
          <a:lstStyle/>
          <a:p>
            <a:pPr algn="l"/>
            <a:r>
              <a:rPr lang="en-US" sz="2000" dirty="0"/>
              <a:t>Charlotte Tusset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EBE8B46-65BB-B145-BEB0-C1C203ACBB6F}"/>
              </a:ext>
            </a:extLst>
          </p:cNvPr>
          <p:cNvSpPr txBox="1">
            <a:spLocks/>
          </p:cNvSpPr>
          <p:nvPr/>
        </p:nvSpPr>
        <p:spPr>
          <a:xfrm>
            <a:off x="6746627" y="720993"/>
            <a:ext cx="4645250" cy="9061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ourier" pitchFamily="2" charset="0"/>
              </a:rPr>
              <a:t>Workshop du 11 </a:t>
            </a:r>
            <a:r>
              <a:rPr lang="en-US" sz="2000" dirty="0" err="1">
                <a:latin typeface="Courier" pitchFamily="2" charset="0"/>
              </a:rPr>
              <a:t>Juin</a:t>
            </a:r>
            <a:r>
              <a:rPr lang="en-US" sz="2000" dirty="0">
                <a:latin typeface="Courier" pitchFamily="2" charset="0"/>
              </a:rPr>
              <a:t> 2018</a:t>
            </a:r>
          </a:p>
          <a:p>
            <a:pPr algn="l"/>
            <a:r>
              <a:rPr lang="en-US" sz="2000" dirty="0">
                <a:latin typeface="Courier" pitchFamily="2" charset="0"/>
              </a:rPr>
              <a:t>Team Johnson II</a:t>
            </a:r>
          </a:p>
        </p:txBody>
      </p:sp>
    </p:spTree>
    <p:extLst>
      <p:ext uri="{BB962C8B-B14F-4D97-AF65-F5344CB8AC3E}">
        <p14:creationId xmlns:p14="http://schemas.microsoft.com/office/powerpoint/2010/main" val="13650549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80888-C6B7-B249-AE94-4CCF11A25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795933" cy="1325563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US" spc="600" dirty="0">
                <a:latin typeface="Courier New" panose="02070309020205020404" pitchFamily="49" charset="0"/>
                <a:cs typeface="Courier New" panose="02070309020205020404" pitchFamily="49" charset="0"/>
              </a:rPr>
              <a:t>&lt;Images&gt;</a:t>
            </a:r>
          </a:p>
        </p:txBody>
      </p:sp>
      <p:pic>
        <p:nvPicPr>
          <p:cNvPr id="4" name="Picture 2" descr="https://lh4.googleusercontent.com/lW34VD0dGPRqCf8CKAd_MAGgR-9jzSkjhSHgb0aCy47syshjvUj0MqjXOYd6uvXNqL0lEKMtZinHQ7IFhjQQ2BaSOcNbPzHZkEPj11oa82SPtWGPple-hQSIW23hpIafxE44">
            <a:extLst>
              <a:ext uri="{FF2B5EF4-FFF2-40B4-BE49-F238E27FC236}">
                <a16:creationId xmlns:a16="http://schemas.microsoft.com/office/drawing/2014/main" id="{9E4FE716-9681-F941-B4EE-CD3022C77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5972" y="5913967"/>
            <a:ext cx="750794" cy="75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C4E0441-C76B-E846-85C3-F87C9EF0D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59607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>
                <a:cs typeface="Courier New" panose="02070309020205020404" pitchFamily="49" charset="0"/>
              </a:rPr>
              <a:t>lien </a:t>
            </a:r>
            <a:r>
              <a:rPr lang="en-US" dirty="0" err="1">
                <a:cs typeface="Courier New" panose="02070309020205020404" pitchFamily="49" charset="0"/>
              </a:rPr>
              <a:t>url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 Alt</a:t>
            </a:r>
            <a:r>
              <a:rPr lang="en-US" dirty="0"/>
              <a:t>: </a:t>
            </a:r>
            <a:r>
              <a:rPr lang="en-US" dirty="0" err="1"/>
              <a:t>à</a:t>
            </a:r>
            <a:r>
              <a:rPr lang="en-US" dirty="0"/>
              <a:t> </a:t>
            </a:r>
            <a:r>
              <a:rPr lang="en-US" dirty="0" err="1"/>
              <a:t>mettre</a:t>
            </a:r>
            <a:r>
              <a:rPr lang="en-US" dirty="0"/>
              <a:t> sur </a:t>
            </a:r>
            <a:r>
              <a:rPr lang="en-US" b="1" dirty="0" err="1"/>
              <a:t>toutes</a:t>
            </a:r>
            <a:r>
              <a:rPr lang="en-US" dirty="0"/>
              <a:t> les images</a:t>
            </a:r>
          </a:p>
          <a:p>
            <a:r>
              <a:rPr lang="en-US" dirty="0"/>
              <a:t>≠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Title</a:t>
            </a:r>
            <a:r>
              <a:rPr lang="en-US" dirty="0"/>
              <a:t>: </a:t>
            </a:r>
            <a:r>
              <a:rPr lang="en-US" dirty="0" err="1"/>
              <a:t>peut</a:t>
            </a:r>
            <a:r>
              <a:rPr lang="en-US" dirty="0"/>
              <a:t> </a:t>
            </a:r>
            <a:r>
              <a:rPr lang="en-US" dirty="0" err="1"/>
              <a:t>être</a:t>
            </a:r>
            <a:r>
              <a:rPr lang="en-US" dirty="0"/>
              <a:t> </a:t>
            </a:r>
            <a:r>
              <a:rPr lang="en-US" dirty="0" err="1"/>
              <a:t>utilisé</a:t>
            </a:r>
            <a:r>
              <a:rPr lang="en-US" dirty="0"/>
              <a:t> pour </a:t>
            </a:r>
            <a:r>
              <a:rPr lang="en-US" dirty="0" err="1"/>
              <a:t>l’ajout</a:t>
            </a:r>
            <a:r>
              <a:rPr lang="en-US" dirty="0"/>
              <a:t> </a:t>
            </a:r>
            <a:r>
              <a:rPr lang="en-US" dirty="0" err="1"/>
              <a:t>d’infos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rarement</a:t>
            </a:r>
            <a:r>
              <a:rPr lang="en-US" dirty="0"/>
              <a:t> necessaire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Sauver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l’image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sz="1800" dirty="0" err="1"/>
              <a:t>png</a:t>
            </a:r>
            <a:r>
              <a:rPr lang="en-US" sz="1800" dirty="0"/>
              <a:t>, jpeg, gif	             = </a:t>
            </a:r>
            <a:r>
              <a:rPr lang="en-US" sz="1800" dirty="0" err="1"/>
              <a:t>ou</a:t>
            </a:r>
            <a:r>
              <a:rPr lang="en-US" sz="1800" dirty="0"/>
              <a:t> &lt; </a:t>
            </a:r>
            <a:r>
              <a:rPr lang="en-US" sz="1800" dirty="0" err="1"/>
              <a:t>à</a:t>
            </a:r>
            <a:r>
              <a:rPr lang="en-US" sz="1800" dirty="0"/>
              <a:t> </a:t>
            </a:r>
            <a:r>
              <a:rPr lang="en-US" sz="1800" dirty="0" err="1"/>
              <a:t>sa</a:t>
            </a:r>
            <a:r>
              <a:rPr lang="en-US" sz="1800" dirty="0"/>
              <a:t> </a:t>
            </a:r>
            <a:r>
              <a:rPr lang="en-US" sz="1800" dirty="0" err="1"/>
              <a:t>taille</a:t>
            </a:r>
            <a:r>
              <a:rPr lang="en-US" sz="1800" dirty="0"/>
              <a:t> </a:t>
            </a:r>
            <a:r>
              <a:rPr lang="en-US" sz="1800" dirty="0" err="1"/>
              <a:t>réelle</a:t>
            </a:r>
            <a:r>
              <a:rPr lang="en-US" sz="1800" dirty="0"/>
              <a:t>	                             </a:t>
            </a:r>
            <a:r>
              <a:rPr lang="en-US" sz="1800" dirty="0" err="1"/>
              <a:t>rarement</a:t>
            </a:r>
            <a:r>
              <a:rPr lang="en-US" sz="1800" dirty="0"/>
              <a:t> &gt; 72px	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2000" dirty="0"/>
              <a:t>Compression! (ex: </a:t>
            </a:r>
            <a:r>
              <a:rPr lang="en-US" sz="2000" dirty="0" err="1"/>
              <a:t>ImageOptim</a:t>
            </a:r>
            <a:r>
              <a:rPr lang="en-US" sz="2000" dirty="0"/>
              <a:t> pour Mac, </a:t>
            </a:r>
            <a:r>
              <a:rPr lang="en-US" sz="2000" dirty="0" err="1"/>
              <a:t>PNGGauntlet</a:t>
            </a:r>
            <a:r>
              <a:rPr lang="en-US" sz="2000" dirty="0"/>
              <a:t> pour Windows)</a:t>
            </a:r>
            <a:br>
              <a:rPr lang="en-US" dirty="0"/>
            </a:br>
            <a:endParaRPr lang="en-US" dirty="0"/>
          </a:p>
        </p:txBody>
      </p:sp>
      <p:pic>
        <p:nvPicPr>
          <p:cNvPr id="12" name="Graphic 11" descr="Camera">
            <a:extLst>
              <a:ext uri="{FF2B5EF4-FFF2-40B4-BE49-F238E27FC236}">
                <a16:creationId xmlns:a16="http://schemas.microsoft.com/office/drawing/2014/main" id="{053C02A3-9217-024D-8AEB-012AD1FB18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92366" y="570706"/>
            <a:ext cx="914400" cy="914400"/>
          </a:xfrm>
          <a:prstGeom prst="rect">
            <a:avLst/>
          </a:prstGeom>
        </p:spPr>
      </p:pic>
      <p:sp>
        <p:nvSpPr>
          <p:cNvPr id="14" name="Pentagon 13">
            <a:extLst>
              <a:ext uri="{FF2B5EF4-FFF2-40B4-BE49-F238E27FC236}">
                <a16:creationId xmlns:a16="http://schemas.microsoft.com/office/drawing/2014/main" id="{B7F2AC13-C6B0-6B4F-9BCD-4DEC2A13DB4F}"/>
              </a:ext>
            </a:extLst>
          </p:cNvPr>
          <p:cNvSpPr/>
          <p:nvPr/>
        </p:nvSpPr>
        <p:spPr>
          <a:xfrm>
            <a:off x="1244598" y="3593265"/>
            <a:ext cx="2700868" cy="484632"/>
          </a:xfrm>
          <a:prstGeom prst="homePlate">
            <a:avLst/>
          </a:prstGeom>
          <a:solidFill>
            <a:srgbClr val="7D000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 </a:t>
            </a:r>
            <a:r>
              <a:rPr lang="en-US" dirty="0" err="1"/>
              <a:t>Dans</a:t>
            </a:r>
            <a:r>
              <a:rPr lang="en-US" dirty="0"/>
              <a:t> le bon format</a:t>
            </a:r>
          </a:p>
        </p:txBody>
      </p:sp>
      <p:sp>
        <p:nvSpPr>
          <p:cNvPr id="15" name="Chevron 14">
            <a:extLst>
              <a:ext uri="{FF2B5EF4-FFF2-40B4-BE49-F238E27FC236}">
                <a16:creationId xmlns:a16="http://schemas.microsoft.com/office/drawing/2014/main" id="{34627351-1B3A-BF48-BE55-0D430783160F}"/>
              </a:ext>
            </a:extLst>
          </p:cNvPr>
          <p:cNvSpPr/>
          <p:nvPr/>
        </p:nvSpPr>
        <p:spPr>
          <a:xfrm>
            <a:off x="3945466" y="3592367"/>
            <a:ext cx="3217333" cy="484632"/>
          </a:xfrm>
          <a:prstGeom prst="chevron">
            <a:avLst/>
          </a:prstGeom>
          <a:solidFill>
            <a:srgbClr val="7D000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2. </a:t>
            </a:r>
            <a:r>
              <a:rPr lang="en-US" dirty="0" err="1">
                <a:solidFill>
                  <a:schemeClr val="bg1"/>
                </a:solidFill>
              </a:rPr>
              <a:t>Dans</a:t>
            </a:r>
            <a:r>
              <a:rPr lang="en-US" dirty="0">
                <a:solidFill>
                  <a:schemeClr val="bg1"/>
                </a:solidFill>
              </a:rPr>
              <a:t> la bonne </a:t>
            </a:r>
            <a:r>
              <a:rPr lang="en-US" dirty="0" err="1">
                <a:solidFill>
                  <a:schemeClr val="bg1"/>
                </a:solidFill>
              </a:rPr>
              <a:t>taille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Chevron 15">
            <a:extLst>
              <a:ext uri="{FF2B5EF4-FFF2-40B4-BE49-F238E27FC236}">
                <a16:creationId xmlns:a16="http://schemas.microsoft.com/office/drawing/2014/main" id="{0792A458-C45A-0A49-95D6-89598F880AC1}"/>
              </a:ext>
            </a:extLst>
          </p:cNvPr>
          <p:cNvSpPr/>
          <p:nvPr/>
        </p:nvSpPr>
        <p:spPr>
          <a:xfrm>
            <a:off x="7052732" y="3592367"/>
            <a:ext cx="3217333" cy="484632"/>
          </a:xfrm>
          <a:prstGeom prst="chevron">
            <a:avLst/>
          </a:prstGeom>
          <a:solidFill>
            <a:srgbClr val="7D000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3. Avec la bonne </a:t>
            </a:r>
            <a:r>
              <a:rPr lang="en-US" dirty="0" err="1">
                <a:solidFill>
                  <a:schemeClr val="bg1"/>
                </a:solidFill>
              </a:rPr>
              <a:t>résolution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9" name="Graphic 18" descr="LineSlightCurve">
            <a:extLst>
              <a:ext uri="{FF2B5EF4-FFF2-40B4-BE49-F238E27FC236}">
                <a16:creationId xmlns:a16="http://schemas.microsoft.com/office/drawing/2014/main" id="{36930369-0DBA-C44B-83D1-4BBE451C2B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03063" y="4506188"/>
            <a:ext cx="333193" cy="3331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A6086F-79A8-154C-A0B0-61874D20EE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3615" y="5119080"/>
            <a:ext cx="7845101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04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9B510-FA62-FC47-AD8C-5FACD4765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1B77E-9831-614B-B840-9AF7E16BE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 </a:t>
            </a:r>
            <a:r>
              <a:rPr lang="en-US" i="1" dirty="0"/>
              <a:t>id</a:t>
            </a:r>
            <a:r>
              <a:rPr lang="en-US" dirty="0"/>
              <a:t> </a:t>
            </a:r>
            <a:r>
              <a:rPr lang="en-US" dirty="0" err="1"/>
              <a:t>est</a:t>
            </a:r>
            <a:r>
              <a:rPr lang="en-US" dirty="0"/>
              <a:t> un attribute global qui </a:t>
            </a:r>
            <a:r>
              <a:rPr lang="en-US" dirty="0" err="1"/>
              <a:t>s'applique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un </a:t>
            </a:r>
            <a:r>
              <a:rPr lang="en-US" b="1" dirty="0" err="1"/>
              <a:t>objet</a:t>
            </a:r>
            <a:r>
              <a:rPr lang="en-US" b="1" dirty="0"/>
              <a:t> unique</a:t>
            </a:r>
            <a:r>
              <a:rPr lang="en-US" dirty="0"/>
              <a:t> : </a:t>
            </a:r>
            <a:r>
              <a:rPr lang="en-US" dirty="0" err="1"/>
              <a:t>il</a:t>
            </a:r>
            <a:r>
              <a:rPr lang="en-US" dirty="0"/>
              <a:t> ne </a:t>
            </a:r>
            <a:r>
              <a:rPr lang="en-US" dirty="0" err="1"/>
              <a:t>peut</a:t>
            </a:r>
            <a:r>
              <a:rPr lang="en-US" dirty="0"/>
              <a:t> pas y </a:t>
            </a:r>
            <a:r>
              <a:rPr lang="en-US" dirty="0" err="1"/>
              <a:t>avoir</a:t>
            </a:r>
            <a:r>
              <a:rPr lang="en-US" dirty="0"/>
              <a:t> </a:t>
            </a:r>
            <a:r>
              <a:rPr lang="en-US" dirty="0" err="1"/>
              <a:t>deux</a:t>
            </a:r>
            <a:r>
              <a:rPr lang="en-US" dirty="0"/>
              <a:t> </a:t>
            </a:r>
            <a:r>
              <a:rPr lang="en-US" dirty="0" err="1"/>
              <a:t>mêmes</a:t>
            </a:r>
            <a:r>
              <a:rPr lang="en-US" dirty="0"/>
              <a:t> id </a:t>
            </a:r>
            <a:r>
              <a:rPr lang="en-US" dirty="0" err="1"/>
              <a:t>dans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page </a:t>
            </a:r>
          </a:p>
          <a:p>
            <a:r>
              <a:rPr lang="en-US" dirty="0" err="1"/>
              <a:t>une</a:t>
            </a:r>
            <a:r>
              <a:rPr lang="en-US" dirty="0"/>
              <a:t> </a:t>
            </a:r>
            <a:r>
              <a:rPr lang="en-US" i="1" dirty="0"/>
              <a:t>class</a:t>
            </a:r>
            <a:r>
              <a:rPr lang="en-US" dirty="0"/>
              <a:t> </a:t>
            </a:r>
            <a:r>
              <a:rPr lang="en-US" dirty="0" err="1"/>
              <a:t>peut</a:t>
            </a:r>
            <a:r>
              <a:rPr lang="en-US" dirty="0"/>
              <a:t> </a:t>
            </a:r>
            <a:r>
              <a:rPr lang="en-US" dirty="0" err="1"/>
              <a:t>caractériser</a:t>
            </a:r>
            <a:r>
              <a:rPr lang="en-US" dirty="0"/>
              <a:t> </a:t>
            </a:r>
            <a:r>
              <a:rPr lang="en-US" b="1" dirty="0" err="1"/>
              <a:t>plusieurs</a:t>
            </a:r>
            <a:r>
              <a:rPr lang="en-US" b="1" dirty="0"/>
              <a:t> </a:t>
            </a:r>
            <a:r>
              <a:rPr lang="en-US" b="1" dirty="0" err="1"/>
              <a:t>objets</a:t>
            </a:r>
            <a:r>
              <a:rPr lang="en-US" dirty="0"/>
              <a:t> (</a:t>
            </a:r>
            <a:r>
              <a:rPr lang="en-US" dirty="0" err="1"/>
              <a:t>identiques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non)</a:t>
            </a:r>
          </a:p>
          <a:p>
            <a:endParaRPr lang="en-US" dirty="0"/>
          </a:p>
        </p:txBody>
      </p:sp>
      <p:pic>
        <p:nvPicPr>
          <p:cNvPr id="4" name="Picture 2" descr="https://lh4.googleusercontent.com/lW34VD0dGPRqCf8CKAd_MAGgR-9jzSkjhSHgb0aCy47syshjvUj0MqjXOYd6uvXNqL0lEKMtZinHQ7IFhjQQ2BaSOcNbPzHZkEPj11oa82SPtWGPple-hQSIW23hpIafxE44">
            <a:extLst>
              <a:ext uri="{FF2B5EF4-FFF2-40B4-BE49-F238E27FC236}">
                <a16:creationId xmlns:a16="http://schemas.microsoft.com/office/drawing/2014/main" id="{715DA6AD-AEAB-6C4E-AB64-08EF7E8FB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5972" y="5913967"/>
            <a:ext cx="750794" cy="75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143D199-1ECF-9E45-A166-BEECFC415590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10515600" cy="1325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pc="600" dirty="0">
                <a:latin typeface="Courier" pitchFamily="2" charset="0"/>
                <a:cs typeface="Courier New" panose="02070309020205020404" pitchFamily="49" charset="0"/>
              </a:rPr>
              <a:t>&lt;id / class&gt;</a:t>
            </a:r>
            <a:endParaRPr lang="en-US" spc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274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5D3A2-22E1-A944-9568-40FE97520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9818E-1733-B34A-AFD1-46B7AB788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&lt;strong&gt; 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remplace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la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balise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&lt;b&gt;.</a:t>
            </a:r>
          </a:p>
          <a:p>
            <a:pPr marL="0" indent="0" algn="ctr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remplace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la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balise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&gt;.</a:t>
            </a:r>
          </a:p>
          <a:p>
            <a:pPr marL="0" indent="0" algn="ctr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&lt;i&gt; </a:t>
            </a:r>
            <a:r>
              <a:rPr lang="en-US" dirty="0"/>
              <a:t>: </a:t>
            </a:r>
            <a:r>
              <a:rPr lang="en-US" dirty="0" err="1"/>
              <a:t>Indique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portion de </a:t>
            </a:r>
            <a:r>
              <a:rPr lang="en-US" dirty="0" err="1"/>
              <a:t>texte</a:t>
            </a:r>
            <a:r>
              <a:rPr lang="en-US" dirty="0"/>
              <a:t> "</a:t>
            </a:r>
            <a:r>
              <a:rPr lang="en-US" dirty="0" err="1"/>
              <a:t>décalée</a:t>
            </a:r>
            <a:r>
              <a:rPr lang="en-US" dirty="0"/>
              <a:t>" du </a:t>
            </a:r>
            <a:r>
              <a:rPr lang="en-US" dirty="0" err="1"/>
              <a:t>contenu</a:t>
            </a:r>
            <a:r>
              <a:rPr lang="en-US" dirty="0"/>
              <a:t> principal (par </a:t>
            </a:r>
            <a:r>
              <a:rPr lang="en-US" dirty="0" err="1"/>
              <a:t>défaut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italique</a:t>
            </a:r>
            <a:r>
              <a:rPr lang="en-US" dirty="0"/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&lt;b&gt; </a:t>
            </a:r>
            <a:r>
              <a:rPr lang="en-US" dirty="0"/>
              <a:t>: </a:t>
            </a:r>
            <a:r>
              <a:rPr lang="en-US" dirty="0" err="1"/>
              <a:t>Indique</a:t>
            </a:r>
            <a:r>
              <a:rPr lang="en-US" dirty="0"/>
              <a:t> un </a:t>
            </a:r>
            <a:r>
              <a:rPr lang="en-US" dirty="0" err="1"/>
              <a:t>texte</a:t>
            </a:r>
            <a:r>
              <a:rPr lang="en-US" dirty="0"/>
              <a:t> mis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valeur</a:t>
            </a:r>
            <a:r>
              <a:rPr lang="en-US" dirty="0"/>
              <a:t> </a:t>
            </a:r>
            <a:r>
              <a:rPr lang="en-US" dirty="0" err="1"/>
              <a:t>différemment</a:t>
            </a:r>
            <a:r>
              <a:rPr lang="en-US" dirty="0"/>
              <a:t> (par </a:t>
            </a:r>
            <a:r>
              <a:rPr lang="en-US" dirty="0" err="1"/>
              <a:t>défaut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gras</a:t>
            </a:r>
            <a:r>
              <a:rPr lang="en-US" dirty="0"/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&lt;em&gt; </a:t>
            </a:r>
            <a:r>
              <a:rPr lang="en-US" dirty="0"/>
              <a:t>: </a:t>
            </a:r>
            <a:r>
              <a:rPr lang="en-US" dirty="0" err="1"/>
              <a:t>Indique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portion de </a:t>
            </a:r>
            <a:r>
              <a:rPr lang="en-US" dirty="0" err="1"/>
              <a:t>texte</a:t>
            </a:r>
            <a:r>
              <a:rPr lang="en-US" dirty="0"/>
              <a:t> </a:t>
            </a:r>
            <a:r>
              <a:rPr lang="en-US" dirty="0" err="1"/>
              <a:t>affectée</a:t>
            </a:r>
            <a:r>
              <a:rPr lang="en-US" dirty="0"/>
              <a:t> par </a:t>
            </a:r>
            <a:r>
              <a:rPr lang="en-US" dirty="0" err="1"/>
              <a:t>une</a:t>
            </a:r>
            <a:r>
              <a:rPr lang="en-US" dirty="0"/>
              <a:t> emphase.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&lt;strong&gt; </a:t>
            </a:r>
            <a:r>
              <a:rPr lang="en-US" dirty="0"/>
              <a:t>: </a:t>
            </a:r>
            <a:r>
              <a:rPr lang="en-US" dirty="0" err="1"/>
              <a:t>Indique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mise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exergue plus forte (</a:t>
            </a:r>
            <a:r>
              <a:rPr lang="en-US" dirty="0" err="1"/>
              <a:t>renforcement</a:t>
            </a:r>
            <a:r>
              <a:rPr lang="en-US" dirty="0"/>
              <a:t>)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4" name="Picture 2" descr="https://lh4.googleusercontent.com/lW34VD0dGPRqCf8CKAd_MAGgR-9jzSkjhSHgb0aCy47syshjvUj0MqjXOYd6uvXNqL0lEKMtZinHQ7IFhjQQ2BaSOcNbPzHZkEPj11oa82SPtWGPple-hQSIW23hpIafxE44">
            <a:extLst>
              <a:ext uri="{FF2B5EF4-FFF2-40B4-BE49-F238E27FC236}">
                <a16:creationId xmlns:a16="http://schemas.microsoft.com/office/drawing/2014/main" id="{C02C28FF-7EA6-1744-AE23-6D4578AE5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5972" y="5913967"/>
            <a:ext cx="750794" cy="75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EB4CD83-3D3D-3B45-9779-6C13A9CBCE08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10515600" cy="1325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Courier" pitchFamily="2" charset="0"/>
              </a:rPr>
              <a:t>&lt;strong, b,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 err="1">
                <a:latin typeface="Courier" pitchFamily="2" charset="0"/>
              </a:rPr>
              <a:t>em</a:t>
            </a:r>
            <a:r>
              <a:rPr lang="en-US" dirty="0">
                <a:latin typeface="Courier" pitchFamily="2" charset="0"/>
              </a:rPr>
              <a:t>&gt;</a:t>
            </a:r>
            <a:endParaRPr lang="en-US" spc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5696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50034-9975-3C48-9287-04C08D312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9137"/>
          </a:xfrm>
        </p:spPr>
        <p:txBody>
          <a:bodyPr>
            <a:normAutofit/>
          </a:bodyPr>
          <a:lstStyle/>
          <a:p>
            <a:r>
              <a:rPr lang="en-US" dirty="0"/>
              <a:t>De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&lt;h6&gt; </a:t>
            </a:r>
            <a:r>
              <a:rPr lang="en-US" dirty="0"/>
              <a:t>:  un </a:t>
            </a:r>
            <a:r>
              <a:rPr lang="en-US" dirty="0" err="1"/>
              <a:t>élément</a:t>
            </a:r>
            <a:r>
              <a:rPr lang="en-US" dirty="0"/>
              <a:t> qui </a:t>
            </a:r>
            <a:r>
              <a:rPr lang="en-US" dirty="0" err="1"/>
              <a:t>décrit</a:t>
            </a:r>
            <a:r>
              <a:rPr lang="en-US" dirty="0"/>
              <a:t> </a:t>
            </a:r>
            <a:r>
              <a:rPr lang="en-US" dirty="0" err="1"/>
              <a:t>brièvement</a:t>
            </a:r>
            <a:r>
              <a:rPr lang="en-US" dirty="0"/>
              <a:t> le </a:t>
            </a:r>
            <a:r>
              <a:rPr lang="en-US" dirty="0" err="1"/>
              <a:t>sujet</a:t>
            </a:r>
            <a:r>
              <a:rPr lang="en-US" dirty="0"/>
              <a:t> de la section </a:t>
            </a:r>
            <a:r>
              <a:rPr lang="en-US" dirty="0" err="1"/>
              <a:t>qu’il</a:t>
            </a:r>
            <a:r>
              <a:rPr lang="en-US" dirty="0"/>
              <a:t> </a:t>
            </a:r>
            <a:r>
              <a:rPr lang="en-US" dirty="0" err="1"/>
              <a:t>introduit</a:t>
            </a:r>
            <a:r>
              <a:rPr lang="en-US" dirty="0"/>
              <a:t>.</a:t>
            </a:r>
          </a:p>
          <a:p>
            <a:r>
              <a:rPr lang="en-US" dirty="0" err="1"/>
              <a:t>Utilité</a:t>
            </a:r>
            <a:r>
              <a:rPr lang="en-US" dirty="0"/>
              <a:t> au-</a:t>
            </a:r>
            <a:r>
              <a:rPr lang="en-US" dirty="0" err="1"/>
              <a:t>delà</a:t>
            </a:r>
            <a:r>
              <a:rPr lang="en-US" dirty="0"/>
              <a:t> de la structure:</a:t>
            </a:r>
          </a:p>
          <a:p>
            <a:pPr lvl="1"/>
            <a:r>
              <a:rPr lang="en-US" sz="2000" dirty="0"/>
              <a:t>Pour les </a:t>
            </a:r>
            <a:r>
              <a:rPr lang="en-US" sz="2000" b="1" dirty="0" err="1"/>
              <a:t>utilisateurs</a:t>
            </a:r>
            <a:r>
              <a:rPr lang="en-US" sz="2000" b="1" dirty="0"/>
              <a:t> de </a:t>
            </a:r>
            <a:r>
              <a:rPr lang="en-US" sz="2000" b="1" dirty="0" err="1"/>
              <a:t>lecteurs</a:t>
            </a:r>
            <a:r>
              <a:rPr lang="en-US" sz="2000" b="1" dirty="0"/>
              <a:t> </a:t>
            </a:r>
            <a:r>
              <a:rPr lang="en-US" sz="2000" b="1" dirty="0" err="1"/>
              <a:t>d’écran</a:t>
            </a:r>
            <a:r>
              <a:rPr lang="en-US" sz="2000" dirty="0"/>
              <a:t>, les </a:t>
            </a:r>
            <a:r>
              <a:rPr lang="en-US" sz="2000" dirty="0" err="1"/>
              <a:t>titres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dirty="0"/>
              <a:t> </a:t>
            </a:r>
            <a:r>
              <a:rPr lang="en-US" sz="2000" dirty="0" err="1"/>
              <a:t>sont</a:t>
            </a:r>
            <a:r>
              <a:rPr lang="en-US" sz="2000" dirty="0"/>
              <a:t> un </a:t>
            </a:r>
            <a:r>
              <a:rPr lang="en-US" sz="2000" dirty="0" err="1"/>
              <a:t>moyen</a:t>
            </a:r>
            <a:r>
              <a:rPr lang="en-US" sz="2000" dirty="0"/>
              <a:t> </a:t>
            </a:r>
            <a:r>
              <a:rPr lang="en-US" sz="2000" dirty="0" err="1"/>
              <a:t>efficace</a:t>
            </a:r>
            <a:r>
              <a:rPr lang="en-US" sz="2000" dirty="0"/>
              <a:t> de </a:t>
            </a:r>
            <a:r>
              <a:rPr lang="en-US" sz="2000" dirty="0" err="1"/>
              <a:t>naviguer</a:t>
            </a:r>
            <a:r>
              <a:rPr lang="en-US" sz="2000" dirty="0"/>
              <a:t> </a:t>
            </a:r>
            <a:r>
              <a:rPr lang="en-US" sz="2000" dirty="0" err="1"/>
              <a:t>dans</a:t>
            </a:r>
            <a:r>
              <a:rPr lang="en-US" sz="2000" dirty="0"/>
              <a:t> la page, </a:t>
            </a:r>
            <a:r>
              <a:rPr lang="en-US" sz="2000" dirty="0" err="1"/>
              <a:t>mais</a:t>
            </a:r>
            <a:r>
              <a:rPr lang="en-US" sz="2000" dirty="0"/>
              <a:t> les </a:t>
            </a:r>
            <a:r>
              <a:rPr lang="en-US" sz="2000" dirty="0" err="1"/>
              <a:t>logiciels</a:t>
            </a:r>
            <a:r>
              <a:rPr lang="en-US" sz="2000" dirty="0"/>
              <a:t> de lecture </a:t>
            </a:r>
            <a:r>
              <a:rPr lang="en-US" sz="2000" dirty="0" err="1"/>
              <a:t>d’écran</a:t>
            </a:r>
            <a:r>
              <a:rPr lang="en-US" sz="2000" dirty="0"/>
              <a:t> ne </a:t>
            </a:r>
            <a:r>
              <a:rPr lang="en-US" sz="2000" dirty="0" err="1"/>
              <a:t>peuvent</a:t>
            </a:r>
            <a:r>
              <a:rPr lang="en-US" sz="2000" dirty="0"/>
              <a:t> </a:t>
            </a:r>
            <a:r>
              <a:rPr lang="en-US" sz="2000" dirty="0" err="1"/>
              <a:t>générer</a:t>
            </a:r>
            <a:r>
              <a:rPr lang="en-US" sz="2000" dirty="0"/>
              <a:t> </a:t>
            </a:r>
            <a:r>
              <a:rPr lang="en-US" sz="2000" dirty="0" err="1"/>
              <a:t>une</a:t>
            </a:r>
            <a:r>
              <a:rPr lang="en-US" sz="2000" dirty="0"/>
              <a:t> </a:t>
            </a:r>
            <a:r>
              <a:rPr lang="en-US" sz="2000" dirty="0" err="1"/>
              <a:t>liste</a:t>
            </a:r>
            <a:r>
              <a:rPr lang="en-US" sz="2000" dirty="0"/>
              <a:t> de </a:t>
            </a:r>
            <a:r>
              <a:rPr lang="en-US" sz="2000" dirty="0" err="1"/>
              <a:t>titres</a:t>
            </a:r>
            <a:r>
              <a:rPr lang="en-US" sz="2000" dirty="0"/>
              <a:t> </a:t>
            </a:r>
            <a:r>
              <a:rPr lang="en-US" sz="2000" dirty="0" err="1"/>
              <a:t>compréhensible</a:t>
            </a:r>
            <a:r>
              <a:rPr lang="en-US" sz="2000" dirty="0"/>
              <a:t> que </a:t>
            </a:r>
            <a:r>
              <a:rPr lang="en-US" sz="2000" dirty="0" err="1"/>
              <a:t>si</a:t>
            </a:r>
            <a:r>
              <a:rPr lang="en-US" sz="2000" dirty="0"/>
              <a:t> la </a:t>
            </a:r>
            <a:r>
              <a:rPr lang="en-US" sz="2000" dirty="0" err="1"/>
              <a:t>hiérarchie</a:t>
            </a:r>
            <a:r>
              <a:rPr lang="en-US" sz="2000" dirty="0"/>
              <a:t> des </a:t>
            </a:r>
            <a:r>
              <a:rPr lang="en-US" sz="2000" dirty="0" err="1"/>
              <a:t>titres</a:t>
            </a:r>
            <a:r>
              <a:rPr lang="en-US" sz="2000" dirty="0"/>
              <a:t> du site </a:t>
            </a:r>
            <a:r>
              <a:rPr lang="en-US" sz="2000" dirty="0" err="1"/>
              <a:t>est</a:t>
            </a:r>
            <a:r>
              <a:rPr lang="en-US" sz="2000" dirty="0"/>
              <a:t> </a:t>
            </a:r>
            <a:r>
              <a:rPr lang="en-US" sz="2000" dirty="0" err="1"/>
              <a:t>correcte</a:t>
            </a:r>
            <a:endParaRPr lang="en-US" sz="2000" dirty="0"/>
          </a:p>
          <a:p>
            <a:pPr lvl="1"/>
            <a:r>
              <a:rPr lang="en-US" sz="2000" dirty="0"/>
              <a:t>Pour les </a:t>
            </a:r>
            <a:r>
              <a:rPr lang="en-US" sz="2000" b="1" dirty="0"/>
              <a:t>robots </a:t>
            </a:r>
            <a:r>
              <a:rPr lang="en-US" sz="2000" b="1" dirty="0" err="1"/>
              <a:t>indexeurs</a:t>
            </a:r>
            <a:r>
              <a:rPr lang="en-US" sz="2000" b="1" dirty="0"/>
              <a:t> </a:t>
            </a:r>
            <a:r>
              <a:rPr lang="en-US" sz="2000" dirty="0"/>
              <a:t>des </a:t>
            </a:r>
            <a:r>
              <a:rPr lang="en-US" sz="2000" dirty="0" err="1"/>
              <a:t>moteurs</a:t>
            </a:r>
            <a:r>
              <a:rPr lang="en-US" sz="2000" dirty="0"/>
              <a:t> de recherche, les </a:t>
            </a:r>
            <a:r>
              <a:rPr lang="en-US" sz="2000" dirty="0" err="1"/>
              <a:t>titres</a:t>
            </a:r>
            <a:r>
              <a:rPr lang="en-US" sz="2000" dirty="0"/>
              <a:t> de </a:t>
            </a:r>
            <a:r>
              <a:rPr lang="en-US" sz="2000" dirty="0" err="1"/>
              <a:t>haut</a:t>
            </a:r>
            <a:r>
              <a:rPr lang="en-US" sz="2000" dirty="0"/>
              <a:t> </a:t>
            </a:r>
            <a:r>
              <a:rPr lang="en-US" sz="2000" dirty="0" err="1"/>
              <a:t>niveau</a:t>
            </a:r>
            <a:r>
              <a:rPr lang="en-US" sz="2000" dirty="0"/>
              <a:t> </a:t>
            </a:r>
            <a:r>
              <a:rPr lang="en-US" sz="2000" dirty="0" err="1"/>
              <a:t>représentent</a:t>
            </a:r>
            <a:r>
              <a:rPr lang="en-US" sz="2000" dirty="0"/>
              <a:t> du </a:t>
            </a:r>
            <a:r>
              <a:rPr lang="en-US" sz="2000" dirty="0" err="1"/>
              <a:t>contenu</a:t>
            </a:r>
            <a:r>
              <a:rPr lang="en-US" sz="2000" dirty="0"/>
              <a:t> important et </a:t>
            </a:r>
            <a:r>
              <a:rPr lang="en-US" sz="2000" dirty="0" err="1"/>
              <a:t>ont</a:t>
            </a:r>
            <a:r>
              <a:rPr lang="en-US" sz="2000" dirty="0"/>
              <a:t> </a:t>
            </a:r>
            <a:r>
              <a:rPr lang="en-US" sz="2000" dirty="0" err="1"/>
              <a:t>donc</a:t>
            </a:r>
            <a:r>
              <a:rPr lang="en-US" sz="2000" dirty="0"/>
              <a:t> </a:t>
            </a:r>
            <a:r>
              <a:rPr lang="en-US" sz="2000" dirty="0" err="1"/>
              <a:t>une</a:t>
            </a:r>
            <a:r>
              <a:rPr lang="en-US" sz="2000" dirty="0"/>
              <a:t> </a:t>
            </a:r>
            <a:r>
              <a:rPr lang="en-US" sz="2000" dirty="0" err="1"/>
              <a:t>pondération</a:t>
            </a:r>
            <a:r>
              <a:rPr lang="en-US" sz="2000" dirty="0"/>
              <a:t> plus forte que le </a:t>
            </a:r>
            <a:r>
              <a:rPr lang="en-US" sz="2000" dirty="0" err="1"/>
              <a:t>reste</a:t>
            </a:r>
            <a:r>
              <a:rPr lang="en-US" sz="2000" dirty="0"/>
              <a:t> du </a:t>
            </a:r>
            <a:r>
              <a:rPr lang="en-US" sz="2000" dirty="0" err="1"/>
              <a:t>contenu</a:t>
            </a:r>
            <a:r>
              <a:rPr lang="en-US" sz="2000" dirty="0"/>
              <a:t>. </a:t>
            </a:r>
            <a:r>
              <a:rPr lang="en-US" sz="2000" dirty="0" err="1"/>
              <a:t>Ces</a:t>
            </a:r>
            <a:r>
              <a:rPr lang="en-US" sz="2000" dirty="0"/>
              <a:t> </a:t>
            </a:r>
            <a:r>
              <a:rPr lang="en-US" sz="2000" dirty="0" err="1"/>
              <a:t>titres</a:t>
            </a:r>
            <a:r>
              <a:rPr lang="en-US" sz="2000" dirty="0"/>
              <a:t> </a:t>
            </a:r>
            <a:r>
              <a:rPr lang="en-US" sz="2000" dirty="0" err="1"/>
              <a:t>doivent</a:t>
            </a:r>
            <a:r>
              <a:rPr lang="en-US" sz="2000" dirty="0"/>
              <a:t> </a:t>
            </a:r>
            <a:r>
              <a:rPr lang="en-US" sz="2000" dirty="0" err="1"/>
              <a:t>donc</a:t>
            </a:r>
            <a:r>
              <a:rPr lang="en-US" sz="2000" dirty="0"/>
              <a:t> </a:t>
            </a:r>
            <a:r>
              <a:rPr lang="en-US" sz="2000" dirty="0" err="1"/>
              <a:t>être</a:t>
            </a:r>
            <a:r>
              <a:rPr lang="en-US" sz="2000" dirty="0"/>
              <a:t> </a:t>
            </a:r>
            <a:r>
              <a:rPr lang="en-US" sz="2000" dirty="0" err="1"/>
              <a:t>présents</a:t>
            </a:r>
            <a:r>
              <a:rPr lang="en-US" sz="2000" dirty="0"/>
              <a:t> et </a:t>
            </a:r>
            <a:r>
              <a:rPr lang="en-US" sz="2000" dirty="0" err="1"/>
              <a:t>bien</a:t>
            </a:r>
            <a:r>
              <a:rPr lang="en-US" sz="2000" dirty="0"/>
              <a:t> </a:t>
            </a:r>
            <a:r>
              <a:rPr lang="en-US" sz="2000" dirty="0" err="1"/>
              <a:t>utilisés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Les </a:t>
            </a:r>
            <a:r>
              <a:rPr lang="en-US" sz="2000" dirty="0" err="1"/>
              <a:t>visiteurs</a:t>
            </a:r>
            <a:r>
              <a:rPr lang="en-US" sz="2000" dirty="0"/>
              <a:t> </a:t>
            </a:r>
            <a:r>
              <a:rPr lang="en-US" sz="2000" dirty="0" err="1"/>
              <a:t>scannent</a:t>
            </a:r>
            <a:r>
              <a:rPr lang="en-US" sz="2000" dirty="0"/>
              <a:t> les pages d’un site plus </a:t>
            </a:r>
            <a:r>
              <a:rPr lang="en-US" sz="2000" dirty="0" err="1"/>
              <a:t>qu’ils</a:t>
            </a:r>
            <a:r>
              <a:rPr lang="en-US" sz="2000" dirty="0"/>
              <a:t> </a:t>
            </a:r>
            <a:r>
              <a:rPr lang="en-US" sz="2000" dirty="0" err="1"/>
              <a:t>n’en</a:t>
            </a:r>
            <a:r>
              <a:rPr lang="en-US" sz="2000" dirty="0"/>
              <a:t> </a:t>
            </a:r>
            <a:r>
              <a:rPr lang="en-US" sz="2000" dirty="0" err="1"/>
              <a:t>lisent</a:t>
            </a:r>
            <a:r>
              <a:rPr lang="en-US" sz="2000" dirty="0"/>
              <a:t> le </a:t>
            </a:r>
            <a:r>
              <a:rPr lang="en-US" sz="2000" dirty="0" err="1"/>
              <a:t>contenu</a:t>
            </a:r>
            <a:r>
              <a:rPr lang="en-US" sz="2000" dirty="0"/>
              <a:t>. Les </a:t>
            </a:r>
            <a:r>
              <a:rPr lang="en-US" sz="2000" dirty="0" err="1"/>
              <a:t>titres</a:t>
            </a:r>
            <a:r>
              <a:rPr lang="en-US" sz="2000" dirty="0"/>
              <a:t> de section et de sous-section </a:t>
            </a:r>
            <a:r>
              <a:rPr lang="en-US" sz="2000" dirty="0" err="1"/>
              <a:t>étant</a:t>
            </a:r>
            <a:r>
              <a:rPr lang="en-US" sz="2000" dirty="0"/>
              <a:t> </a:t>
            </a:r>
            <a:r>
              <a:rPr lang="en-US" sz="2000" b="1" dirty="0"/>
              <a:t>des points de </a:t>
            </a:r>
            <a:r>
              <a:rPr lang="en-US" sz="2000" b="1" dirty="0" err="1"/>
              <a:t>repère</a:t>
            </a:r>
            <a:r>
              <a:rPr lang="en-US" sz="2000" dirty="0"/>
              <a:t>, </a:t>
            </a:r>
            <a:r>
              <a:rPr lang="en-US" sz="2000" dirty="0" err="1"/>
              <a:t>il</a:t>
            </a:r>
            <a:r>
              <a:rPr lang="en-US" sz="2000" dirty="0"/>
              <a:t> </a:t>
            </a:r>
            <a:r>
              <a:rPr lang="en-US" sz="2000" dirty="0" err="1"/>
              <a:t>est</a:t>
            </a:r>
            <a:r>
              <a:rPr lang="en-US" sz="2000" dirty="0"/>
              <a:t> important que </a:t>
            </a:r>
            <a:r>
              <a:rPr lang="en-US" sz="2000" dirty="0" err="1"/>
              <a:t>ces</a:t>
            </a:r>
            <a:r>
              <a:rPr lang="en-US" sz="2000" dirty="0"/>
              <a:t> </a:t>
            </a:r>
            <a:r>
              <a:rPr lang="en-US" sz="2000" dirty="0" err="1"/>
              <a:t>titres</a:t>
            </a:r>
            <a:r>
              <a:rPr lang="en-US" sz="2000" dirty="0"/>
              <a:t> </a:t>
            </a:r>
            <a:r>
              <a:rPr lang="en-US" sz="2000" dirty="0" err="1"/>
              <a:t>soient</a:t>
            </a:r>
            <a:r>
              <a:rPr lang="en-US" sz="2000" dirty="0"/>
              <a:t> </a:t>
            </a:r>
            <a:r>
              <a:rPr lang="en-US" sz="2000" dirty="0" err="1"/>
              <a:t>présents</a:t>
            </a:r>
            <a:r>
              <a:rPr lang="en-US" sz="2000" dirty="0"/>
              <a:t> et </a:t>
            </a:r>
            <a:r>
              <a:rPr lang="en-US" sz="2000" dirty="0" err="1"/>
              <a:t>annoncent</a:t>
            </a:r>
            <a:r>
              <a:rPr lang="en-US" sz="2000" dirty="0"/>
              <a:t> le </a:t>
            </a:r>
            <a:r>
              <a:rPr lang="en-US" sz="2000" dirty="0" err="1"/>
              <a:t>contenu</a:t>
            </a:r>
            <a:r>
              <a:rPr lang="en-US" sz="2000" dirty="0"/>
              <a:t> qui les suit.</a:t>
            </a:r>
            <a:br>
              <a:rPr lang="en-US" dirty="0"/>
            </a:br>
            <a:endParaRPr lang="en-US" sz="2000" dirty="0"/>
          </a:p>
        </p:txBody>
      </p:sp>
      <p:pic>
        <p:nvPicPr>
          <p:cNvPr id="4" name="Picture 2" descr="https://lh4.googleusercontent.com/lW34VD0dGPRqCf8CKAd_MAGgR-9jzSkjhSHgb0aCy47syshjvUj0MqjXOYd6uvXNqL0lEKMtZinHQ7IFhjQQ2BaSOcNbPzHZkEPj11oa82SPtWGPple-hQSIW23hpIafxE44">
            <a:extLst>
              <a:ext uri="{FF2B5EF4-FFF2-40B4-BE49-F238E27FC236}">
                <a16:creationId xmlns:a16="http://schemas.microsoft.com/office/drawing/2014/main" id="{64EB8357-73FF-504E-B954-CF70D1955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5972" y="5913967"/>
            <a:ext cx="750794" cy="75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8180C4B-0F30-3B41-B8C0-74DF87DCB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066" y="365125"/>
            <a:ext cx="10045699" cy="1325563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US" spc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Hiérarchie</a:t>
            </a:r>
            <a:r>
              <a:rPr lang="en-US" spc="600" dirty="0"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n-US" spc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titres</a:t>
            </a:r>
            <a:endParaRPr lang="en-US" spc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Pentagon 5">
            <a:extLst>
              <a:ext uri="{FF2B5EF4-FFF2-40B4-BE49-F238E27FC236}">
                <a16:creationId xmlns:a16="http://schemas.microsoft.com/office/drawing/2014/main" id="{F80F9F07-8D5D-E843-A262-2C789482AE2D}"/>
              </a:ext>
            </a:extLst>
          </p:cNvPr>
          <p:cNvSpPr/>
          <p:nvPr/>
        </p:nvSpPr>
        <p:spPr>
          <a:xfrm>
            <a:off x="1442195" y="6047048"/>
            <a:ext cx="1498600" cy="484632"/>
          </a:xfrm>
          <a:prstGeom prst="homePlate">
            <a:avLst/>
          </a:prstGeom>
          <a:solidFill>
            <a:srgbClr val="7D000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Logique</a:t>
            </a:r>
            <a:endParaRPr lang="en-US" dirty="0"/>
          </a:p>
        </p:txBody>
      </p:sp>
      <p:sp>
        <p:nvSpPr>
          <p:cNvPr id="7" name="Chevron 6">
            <a:extLst>
              <a:ext uri="{FF2B5EF4-FFF2-40B4-BE49-F238E27FC236}">
                <a16:creationId xmlns:a16="http://schemas.microsoft.com/office/drawing/2014/main" id="{999C0621-0BC2-5F4C-88E9-464FDB85E400}"/>
              </a:ext>
            </a:extLst>
          </p:cNvPr>
          <p:cNvSpPr/>
          <p:nvPr/>
        </p:nvSpPr>
        <p:spPr>
          <a:xfrm>
            <a:off x="3014878" y="6047048"/>
            <a:ext cx="1625600" cy="484632"/>
          </a:xfrm>
          <a:prstGeom prst="chevron">
            <a:avLst/>
          </a:prstGeom>
          <a:solidFill>
            <a:srgbClr val="7D000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Continue</a:t>
            </a:r>
          </a:p>
        </p:txBody>
      </p:sp>
      <p:sp>
        <p:nvSpPr>
          <p:cNvPr id="8" name="Chevron 7">
            <a:extLst>
              <a:ext uri="{FF2B5EF4-FFF2-40B4-BE49-F238E27FC236}">
                <a16:creationId xmlns:a16="http://schemas.microsoft.com/office/drawing/2014/main" id="{9C668AD2-4757-EF4D-866B-61EBF1717979}"/>
              </a:ext>
            </a:extLst>
          </p:cNvPr>
          <p:cNvSpPr/>
          <p:nvPr/>
        </p:nvSpPr>
        <p:spPr>
          <a:xfrm>
            <a:off x="4690532" y="6047048"/>
            <a:ext cx="1913467" cy="484632"/>
          </a:xfrm>
          <a:prstGeom prst="chevron">
            <a:avLst/>
          </a:prstGeom>
          <a:solidFill>
            <a:srgbClr val="7D000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Pensée</a:t>
            </a:r>
            <a:r>
              <a:rPr lang="en-US" sz="1400" dirty="0">
                <a:solidFill>
                  <a:schemeClr val="bg1"/>
                </a:solidFill>
              </a:rPr>
              <a:t> pour </a:t>
            </a:r>
            <a:r>
              <a:rPr lang="en-US" sz="1400" dirty="0" err="1">
                <a:solidFill>
                  <a:schemeClr val="bg1"/>
                </a:solidFill>
              </a:rPr>
              <a:t>l’utilisateur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" name="Chevron 8">
            <a:extLst>
              <a:ext uri="{FF2B5EF4-FFF2-40B4-BE49-F238E27FC236}">
                <a16:creationId xmlns:a16="http://schemas.microsoft.com/office/drawing/2014/main" id="{80D8BCD5-BE39-F441-A4FA-AC9086BDF997}"/>
              </a:ext>
            </a:extLst>
          </p:cNvPr>
          <p:cNvSpPr/>
          <p:nvPr/>
        </p:nvSpPr>
        <p:spPr>
          <a:xfrm>
            <a:off x="6654053" y="6047048"/>
            <a:ext cx="1913467" cy="484632"/>
          </a:xfrm>
          <a:prstGeom prst="chevron">
            <a:avLst/>
          </a:prstGeom>
          <a:solidFill>
            <a:srgbClr val="7D000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Sémantique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Chevron 9">
            <a:extLst>
              <a:ext uri="{FF2B5EF4-FFF2-40B4-BE49-F238E27FC236}">
                <a16:creationId xmlns:a16="http://schemas.microsoft.com/office/drawing/2014/main" id="{E984AF23-2553-E04E-81AB-65B41C411A0F}"/>
              </a:ext>
            </a:extLst>
          </p:cNvPr>
          <p:cNvSpPr/>
          <p:nvPr/>
        </p:nvSpPr>
        <p:spPr>
          <a:xfrm>
            <a:off x="8587940" y="6047048"/>
            <a:ext cx="2015066" cy="484632"/>
          </a:xfrm>
          <a:prstGeom prst="chevron">
            <a:avLst/>
          </a:prstGeom>
          <a:solidFill>
            <a:srgbClr val="7D000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Ergonomique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2" name="Graphic 11" descr="FamilyWithTwoChildren">
            <a:extLst>
              <a:ext uri="{FF2B5EF4-FFF2-40B4-BE49-F238E27FC236}">
                <a16:creationId xmlns:a16="http://schemas.microsoft.com/office/drawing/2014/main" id="{F2FF1B15-8C5D-AE47-BB93-8CB080A249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7795" y="5707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361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BB6A8-2619-B548-82FE-564F112B1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8533"/>
            <a:ext cx="3591802" cy="5276227"/>
          </a:xfrm>
        </p:spPr>
        <p:txBody>
          <a:bodyPr>
            <a:normAutofit/>
          </a:bodyPr>
          <a:lstStyle/>
          <a:p>
            <a:r>
              <a:rPr lang="en-US" sz="2400" b="1" dirty="0" err="1"/>
              <a:t>Infos</a:t>
            </a:r>
            <a:r>
              <a:rPr lang="en-US" sz="2400" b="1" dirty="0"/>
              <a:t> </a:t>
            </a:r>
            <a:r>
              <a:rPr lang="en-US" sz="2400" b="1" dirty="0" err="1"/>
              <a:t>utilisées</a:t>
            </a:r>
            <a:r>
              <a:rPr lang="en-US" sz="2400" b="1" dirty="0"/>
              <a:t> par les </a:t>
            </a:r>
            <a:r>
              <a:rPr lang="en-US" sz="2400" b="1" dirty="0" err="1"/>
              <a:t>moteurs</a:t>
            </a:r>
            <a:r>
              <a:rPr lang="en-US" sz="2400" b="1" dirty="0"/>
              <a:t> de recherche</a:t>
            </a:r>
          </a:p>
          <a:p>
            <a:r>
              <a:rPr lang="en-US" sz="2600" dirty="0"/>
              <a:t>Nom + Description</a:t>
            </a:r>
          </a:p>
          <a:p>
            <a:r>
              <a:rPr lang="en-US" sz="2600" dirty="0"/>
              <a:t>Mots-</a:t>
            </a:r>
            <a:r>
              <a:rPr lang="en-US" sz="2600" dirty="0" err="1"/>
              <a:t>clés</a:t>
            </a:r>
            <a:r>
              <a:rPr lang="en-US" sz="2600" dirty="0"/>
              <a:t> </a:t>
            </a:r>
          </a:p>
          <a:p>
            <a:r>
              <a:rPr lang="en-US" sz="2600" dirty="0"/>
              <a:t>Robots (</a:t>
            </a:r>
            <a:r>
              <a:rPr lang="en-US" sz="2600" dirty="0" err="1"/>
              <a:t>consignes</a:t>
            </a:r>
            <a:r>
              <a:rPr lang="en-US" sz="2600" dirty="0"/>
              <a:t> </a:t>
            </a:r>
            <a:r>
              <a:rPr lang="en-US" sz="2600" dirty="0" err="1"/>
              <a:t>d’indexation</a:t>
            </a:r>
            <a:r>
              <a:rPr lang="en-US" sz="2600" dirty="0"/>
              <a:t>):</a:t>
            </a:r>
          </a:p>
          <a:p>
            <a:pPr lvl="1"/>
            <a:r>
              <a:rPr lang="en-US" sz="2200" dirty="0" err="1"/>
              <a:t>Noindex</a:t>
            </a:r>
            <a:r>
              <a:rPr lang="en-US" sz="2200" dirty="0"/>
              <a:t>, </a:t>
            </a:r>
            <a:r>
              <a:rPr lang="en-US" sz="2200" dirty="0" err="1"/>
              <a:t>nofollow</a:t>
            </a:r>
            <a:r>
              <a:rPr lang="en-US" sz="2200" dirty="0"/>
              <a:t>, </a:t>
            </a:r>
            <a:r>
              <a:rPr lang="en-US" sz="2200" dirty="0" err="1"/>
              <a:t>noarchive</a:t>
            </a:r>
            <a:r>
              <a:rPr lang="en-US" sz="2200" dirty="0"/>
              <a:t>, </a:t>
            </a:r>
            <a:r>
              <a:rPr lang="en-US" sz="2200" dirty="0" err="1"/>
              <a:t>unavalaible</a:t>
            </a:r>
            <a:r>
              <a:rPr lang="en-US" sz="2200" dirty="0"/>
              <a:t> after</a:t>
            </a:r>
          </a:p>
          <a:p>
            <a:pPr fontAlgn="base"/>
            <a:r>
              <a:rPr lang="en-US" sz="2400" dirty="0" err="1"/>
              <a:t>Autre</a:t>
            </a:r>
            <a:r>
              <a:rPr lang="en-US" sz="2400" dirty="0"/>
              <a:t>: </a:t>
            </a:r>
            <a:r>
              <a:rPr lang="en-US" sz="2100" dirty="0">
                <a:solidFill>
                  <a:srgbClr val="DE621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&lt;meta name="google" content="</a:t>
            </a:r>
            <a:r>
              <a:rPr lang="en-US" sz="2100" dirty="0" err="1">
                <a:solidFill>
                  <a:srgbClr val="DE621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notranslate</a:t>
            </a:r>
            <a:r>
              <a:rPr lang="en-US" sz="2100" dirty="0">
                <a:solidFill>
                  <a:srgbClr val="DE621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 /&gt;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2" descr="https://lh4.googleusercontent.com/lW34VD0dGPRqCf8CKAd_MAGgR-9jzSkjhSHgb0aCy47syshjvUj0MqjXOYd6uvXNqL0lEKMtZinHQ7IFhjQQ2BaSOcNbPzHZkEPj11oa82SPtWGPple-hQSIW23hpIafxE44">
            <a:extLst>
              <a:ext uri="{FF2B5EF4-FFF2-40B4-BE49-F238E27FC236}">
                <a16:creationId xmlns:a16="http://schemas.microsoft.com/office/drawing/2014/main" id="{66B67E05-4479-CA4F-B8CD-45F75A702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5972" y="5913967"/>
            <a:ext cx="750794" cy="75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1104940-191D-1D41-A3C2-2A4F8A7423DB}"/>
              </a:ext>
            </a:extLst>
          </p:cNvPr>
          <p:cNvSpPr txBox="1">
            <a:spLocks/>
          </p:cNvSpPr>
          <p:nvPr/>
        </p:nvSpPr>
        <p:spPr>
          <a:xfrm>
            <a:off x="838200" y="212726"/>
            <a:ext cx="10515600" cy="11758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pc="600" dirty="0">
                <a:latin typeface="Courier New" panose="02070309020205020404" pitchFamily="49" charset="0"/>
                <a:cs typeface="Courier New" panose="02070309020205020404" pitchFamily="49" charset="0"/>
              </a:rPr>
              <a:t>&lt;meta&gt;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C0E7B6-43DF-D446-9615-E287C0816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6385" y="2226618"/>
            <a:ext cx="7264467" cy="2995930"/>
          </a:xfrm>
          <a:prstGeom prst="rect">
            <a:avLst/>
          </a:prstGeom>
        </p:spPr>
      </p:pic>
      <p:sp>
        <p:nvSpPr>
          <p:cNvPr id="11" name="Explosion 2 10">
            <a:extLst>
              <a:ext uri="{FF2B5EF4-FFF2-40B4-BE49-F238E27FC236}">
                <a16:creationId xmlns:a16="http://schemas.microsoft.com/office/drawing/2014/main" id="{604B179A-B347-EC43-B7F8-F6739E16028B}"/>
              </a:ext>
            </a:extLst>
          </p:cNvPr>
          <p:cNvSpPr/>
          <p:nvPr/>
        </p:nvSpPr>
        <p:spPr>
          <a:xfrm>
            <a:off x="1327876" y="1388532"/>
            <a:ext cx="9142505" cy="3928533"/>
          </a:xfrm>
          <a:prstGeom prst="irregularSeal2">
            <a:avLst/>
          </a:prstGeom>
          <a:solidFill>
            <a:srgbClr val="7D0001"/>
          </a:solidFill>
          <a:ln>
            <a:solidFill>
              <a:srgbClr val="7D0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Bref</a:t>
            </a:r>
            <a:r>
              <a:rPr lang="en-US" sz="2800" dirty="0"/>
              <a:t>, beaucoup de </a:t>
            </a:r>
            <a:r>
              <a:rPr lang="en-US" sz="2800" dirty="0" err="1"/>
              <a:t>balises</a:t>
            </a:r>
            <a:r>
              <a:rPr lang="en-US" sz="2800" dirty="0"/>
              <a:t> meta </a:t>
            </a:r>
            <a:r>
              <a:rPr lang="en-US" sz="2800" dirty="0" err="1"/>
              <a:t>inutiles</a:t>
            </a:r>
            <a:r>
              <a:rPr lang="en-US" sz="2800" dirty="0"/>
              <a:t> !!!</a:t>
            </a:r>
          </a:p>
        </p:txBody>
      </p:sp>
    </p:spTree>
    <p:extLst>
      <p:ext uri="{BB962C8B-B14F-4D97-AF65-F5344CB8AC3E}">
        <p14:creationId xmlns:p14="http://schemas.microsoft.com/office/powerpoint/2010/main" val="1069264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CE245-0438-8248-AE46-4BD05147C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&lt;Video&gt;: </a:t>
            </a:r>
            <a:r>
              <a:rPr lang="en-US" dirty="0"/>
              <a:t>formats MP4, </a:t>
            </a:r>
            <a:r>
              <a:rPr lang="en-US" dirty="0" err="1"/>
              <a:t>WebM</a:t>
            </a:r>
            <a:r>
              <a:rPr lang="en-US" dirty="0"/>
              <a:t>, OGG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&lt;audio&gt;: </a:t>
            </a:r>
            <a:r>
              <a:rPr lang="en-US" dirty="0"/>
              <a:t>formats MP3, </a:t>
            </a:r>
            <a:r>
              <a:rPr lang="en-US" dirty="0" err="1"/>
              <a:t>Ogg</a:t>
            </a:r>
            <a:r>
              <a:rPr lang="en-US" dirty="0"/>
              <a:t>, Wav</a:t>
            </a:r>
          </a:p>
          <a:p>
            <a:r>
              <a:rPr lang="en-US" dirty="0" err="1"/>
              <a:t>Peuvent</a:t>
            </a:r>
            <a:r>
              <a:rPr lang="en-US" dirty="0"/>
              <a:t> </a:t>
            </a:r>
            <a:r>
              <a:rPr lang="en-US" dirty="0" err="1"/>
              <a:t>être</a:t>
            </a:r>
            <a:r>
              <a:rPr lang="en-US" dirty="0"/>
              <a:t> </a:t>
            </a:r>
            <a:r>
              <a:rPr lang="en-US" dirty="0" err="1"/>
              <a:t>utilisés</a:t>
            </a:r>
            <a:r>
              <a:rPr lang="en-US" dirty="0"/>
              <a:t> </a:t>
            </a:r>
            <a:r>
              <a:rPr lang="en-US" dirty="0" err="1"/>
              <a:t>seuls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avec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&lt;source&gt;</a:t>
            </a:r>
            <a:r>
              <a:rPr lang="en-US" dirty="0"/>
              <a:t>.</a:t>
            </a:r>
          </a:p>
          <a:p>
            <a:r>
              <a:rPr lang="en-US" dirty="0" err="1"/>
              <a:t>Evidemment</a:t>
            </a:r>
            <a:r>
              <a:rPr lang="en-US" dirty="0"/>
              <a:t> </a:t>
            </a:r>
            <a:r>
              <a:rPr lang="en-US" dirty="0" err="1"/>
              <a:t>ajout</a:t>
            </a:r>
            <a:r>
              <a:rPr lang="en-US" dirty="0"/>
              <a:t> de </a:t>
            </a:r>
            <a:r>
              <a:rPr lang="en-US" dirty="0" err="1"/>
              <a:t>l’url</a:t>
            </a:r>
            <a:r>
              <a:rPr lang="en-US" dirty="0"/>
              <a:t> via 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/>
              <a:t>. </a:t>
            </a:r>
          </a:p>
          <a:p>
            <a:r>
              <a:rPr lang="en-US" dirty="0"/>
              <a:t>MAIS </a:t>
            </a:r>
            <a:r>
              <a:rPr lang="en-US" dirty="0" err="1"/>
              <a:t>plateformes</a:t>
            </a:r>
            <a:r>
              <a:rPr lang="en-US" dirty="0"/>
              <a:t> videos et audios!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iframe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https://lh4.googleusercontent.com/lW34VD0dGPRqCf8CKAd_MAGgR-9jzSkjhSHgb0aCy47syshjvUj0MqjXOYd6uvXNqL0lEKMtZinHQ7IFhjQQ2BaSOcNbPzHZkEPj11oa82SPtWGPple-hQSIW23hpIafxE44">
            <a:extLst>
              <a:ext uri="{FF2B5EF4-FFF2-40B4-BE49-F238E27FC236}">
                <a16:creationId xmlns:a16="http://schemas.microsoft.com/office/drawing/2014/main" id="{2455E0A7-5780-D342-B318-5183650F5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5972" y="5913967"/>
            <a:ext cx="750794" cy="75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B807C6D-3B64-594B-A1D8-3F6F048646E2}"/>
              </a:ext>
            </a:extLst>
          </p:cNvPr>
          <p:cNvSpPr txBox="1">
            <a:spLocks/>
          </p:cNvSpPr>
          <p:nvPr/>
        </p:nvSpPr>
        <p:spPr>
          <a:xfrm>
            <a:off x="838200" y="212725"/>
            <a:ext cx="10515600" cy="1325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pc="600" dirty="0">
                <a:latin typeface="Courier New" panose="02070309020205020404" pitchFamily="49" charset="0"/>
                <a:cs typeface="Courier New" panose="02070309020205020404" pitchFamily="49" charset="0"/>
              </a:rPr>
              <a:t>&lt;Video/audio&gt;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255A43-29E6-C746-913D-3261569EB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750" y="4411663"/>
            <a:ext cx="65405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25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9B510-FA62-FC47-AD8C-5FACD4765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3E3B3D7-7377-AA45-A313-0B6D04B3F5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1" y="1956593"/>
            <a:ext cx="8462433" cy="4359435"/>
          </a:xfrm>
        </p:spPr>
      </p:pic>
      <p:pic>
        <p:nvPicPr>
          <p:cNvPr id="4" name="Picture 2" descr="https://lh4.googleusercontent.com/lW34VD0dGPRqCf8CKAd_MAGgR-9jzSkjhSHgb0aCy47syshjvUj0MqjXOYd6uvXNqL0lEKMtZinHQ7IFhjQQ2BaSOcNbPzHZkEPj11oa82SPtWGPple-hQSIW23hpIafxE44">
            <a:extLst>
              <a:ext uri="{FF2B5EF4-FFF2-40B4-BE49-F238E27FC236}">
                <a16:creationId xmlns:a16="http://schemas.microsoft.com/office/drawing/2014/main" id="{715DA6AD-AEAB-6C4E-AB64-08EF7E8FB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5972" y="5913967"/>
            <a:ext cx="750794" cy="75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143D199-1ECF-9E45-A166-BEECFC415590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10515600" cy="1325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pc="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pc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Autres</a:t>
            </a:r>
            <a:r>
              <a:rPr lang="en-US" spc="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695524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Top Corners Rounded 11">
            <a:extLst>
              <a:ext uri="{FF2B5EF4-FFF2-40B4-BE49-F238E27FC236}">
                <a16:creationId xmlns:a16="http://schemas.microsoft.com/office/drawing/2014/main" id="{B1E3044D-AD17-4052-A453-8AA654EFA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797978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 Single Corner Rectangle 24">
            <a:extLst>
              <a:ext uri="{FF2B5EF4-FFF2-40B4-BE49-F238E27FC236}">
                <a16:creationId xmlns:a16="http://schemas.microsoft.com/office/drawing/2014/main" id="{81289F98-975F-4EB2-9553-8E1A9946B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11284" y="635058"/>
            <a:ext cx="2657864" cy="2657864"/>
          </a:xfrm>
          <a:prstGeom prst="round1Rect">
            <a:avLst>
              <a:gd name="adj" fmla="val 11295"/>
            </a:avLst>
          </a:prstGeom>
          <a:solidFill>
            <a:srgbClr val="FFFFFF"/>
          </a:solidFill>
          <a:ln w="57150">
            <a:solidFill>
              <a:srgbClr val="8989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HeadWithGears">
            <a:extLst>
              <a:ext uri="{FF2B5EF4-FFF2-40B4-BE49-F238E27FC236}">
                <a16:creationId xmlns:a16="http://schemas.microsoft.com/office/drawing/2014/main" id="{C42C0F8D-9BDE-0841-A417-C964E481C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2598" y="776372"/>
            <a:ext cx="2375236" cy="2375236"/>
          </a:xfrm>
          <a:prstGeom prst="rect">
            <a:avLst/>
          </a:prstGeom>
        </p:spPr>
      </p:pic>
      <p:sp>
        <p:nvSpPr>
          <p:cNvPr id="16" name="Round Single Corner Rectangle 22">
            <a:extLst>
              <a:ext uri="{FF2B5EF4-FFF2-40B4-BE49-F238E27FC236}">
                <a16:creationId xmlns:a16="http://schemas.microsoft.com/office/drawing/2014/main" id="{1F564BCF-97B6-4D86-94EE-DD1B587F2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7533" y="1300271"/>
            <a:ext cx="1992651" cy="1992652"/>
          </a:xfrm>
          <a:prstGeom prst="round1Rect">
            <a:avLst>
              <a:gd name="adj" fmla="val 11295"/>
            </a:avLst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ound Single Corner Rectangle 23">
            <a:extLst>
              <a:ext uri="{FF2B5EF4-FFF2-40B4-BE49-F238E27FC236}">
                <a16:creationId xmlns:a16="http://schemas.microsoft.com/office/drawing/2014/main" id="{54600AC1-F146-4567-9C5E-A96D6D349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287904" y="3438135"/>
            <a:ext cx="2281244" cy="2281245"/>
          </a:xfrm>
          <a:prstGeom prst="round1Rect">
            <a:avLst>
              <a:gd name="adj" fmla="val 11295"/>
            </a:avLst>
          </a:prstGeom>
          <a:solidFill>
            <a:srgbClr val="89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ound Single Corner Rectangle 25">
            <a:extLst>
              <a:ext uri="{FF2B5EF4-FFF2-40B4-BE49-F238E27FC236}">
                <a16:creationId xmlns:a16="http://schemas.microsoft.com/office/drawing/2014/main" id="{EBA7E638-205A-4579-864F-125BAC629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17533" y="3438135"/>
            <a:ext cx="2657864" cy="2657864"/>
          </a:xfrm>
          <a:prstGeom prst="round1Rect">
            <a:avLst>
              <a:gd name="adj" fmla="val 11295"/>
            </a:avLst>
          </a:prstGeom>
          <a:solidFill>
            <a:srgbClr val="FFFFFF"/>
          </a:solidFill>
          <a:ln w="57150"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Eye">
            <a:hlinkClick r:id="rId4"/>
            <a:extLst>
              <a:ext uri="{FF2B5EF4-FFF2-40B4-BE49-F238E27FC236}">
                <a16:creationId xmlns:a16="http://schemas.microsoft.com/office/drawing/2014/main" id="{B3EA1220-2801-D44A-A16D-1418A910FB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58847" y="3579449"/>
            <a:ext cx="2375236" cy="2375236"/>
          </a:xfrm>
          <a:prstGeom prst="rect">
            <a:avLst/>
          </a:prstGeom>
        </p:spPr>
      </p:pic>
      <p:sp>
        <p:nvSpPr>
          <p:cNvPr id="22" name="Rectangle: Top Corners Rounded 21">
            <a:extLst>
              <a:ext uri="{FF2B5EF4-FFF2-40B4-BE49-F238E27FC236}">
                <a16:creationId xmlns:a16="http://schemas.microsoft.com/office/drawing/2014/main" id="{2854001E-6E9D-464A-9B65-A4012F7B3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052315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2C9802A-EFBD-41D4-894F-AFD985DBA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52907" y="2856601"/>
            <a:ext cx="1597456" cy="0"/>
          </a:xfrm>
          <a:prstGeom prst="line">
            <a:avLst/>
          </a:prstGeom>
          <a:ln w="50800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 descr="https://lh4.googleusercontent.com/lW34VD0dGPRqCf8CKAd_MAGgR-9jzSkjhSHgb0aCy47syshjvUj0MqjXOYd6uvXNqL0lEKMtZinHQ7IFhjQQ2BaSOcNbPzHZkEPj11oa82SPtWGPple-hQSIW23hpIafxE44">
            <a:extLst>
              <a:ext uri="{FF2B5EF4-FFF2-40B4-BE49-F238E27FC236}">
                <a16:creationId xmlns:a16="http://schemas.microsoft.com/office/drawing/2014/main" id="{84B0B44A-679A-1F43-8AD2-50C277891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5972" y="5913967"/>
            <a:ext cx="750794" cy="75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8D13F2-10BE-D243-B3AD-97B7DB778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6388" y="975365"/>
            <a:ext cx="3847882" cy="1691907"/>
          </a:xfrm>
        </p:spPr>
        <p:txBody>
          <a:bodyPr anchor="ctr">
            <a:normAutofit/>
          </a:bodyPr>
          <a:lstStyle/>
          <a:p>
            <a:r>
              <a:rPr lang="en-US" sz="4000" spc="600">
                <a:solidFill>
                  <a:srgbClr val="FFFFFF"/>
                </a:solidFill>
              </a:rPr>
              <a:t>Exercices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A5F43-13B3-DA4A-BBDA-48AD828E0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6388" y="3038478"/>
            <a:ext cx="3847881" cy="284384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 err="1">
                <a:solidFill>
                  <a:srgbClr val="FFFFFF"/>
                </a:solidFill>
              </a:rPr>
              <a:t>Vive</a:t>
            </a:r>
            <a:r>
              <a:rPr lang="en-US" sz="3600" dirty="0">
                <a:solidFill>
                  <a:srgbClr val="FFFFFF"/>
                </a:solidFill>
              </a:rPr>
              <a:t> la </a:t>
            </a:r>
            <a:r>
              <a:rPr lang="en-US" sz="3600" dirty="0" err="1">
                <a:solidFill>
                  <a:srgbClr val="FFFFFF"/>
                </a:solidFill>
              </a:rPr>
              <a:t>pratique</a:t>
            </a:r>
            <a:r>
              <a:rPr lang="en-US" sz="3600" dirty="0">
                <a:solidFill>
                  <a:srgbClr val="FFFFFF"/>
                </a:solidFill>
              </a:rPr>
              <a:t>!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01950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Fishing">
            <a:extLst>
              <a:ext uri="{FF2B5EF4-FFF2-40B4-BE49-F238E27FC236}">
                <a16:creationId xmlns:a16="http://schemas.microsoft.com/office/drawing/2014/main" id="{F76A7EF9-2F12-744A-A78F-9A364E403A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0200" y="1567572"/>
            <a:ext cx="1371600" cy="1371600"/>
          </a:xfrm>
          <a:prstGeom prst="rect">
            <a:avLst/>
          </a:prstGeom>
        </p:spPr>
      </p:pic>
      <p:pic>
        <p:nvPicPr>
          <p:cNvPr id="4" name="Picture 2" descr="https://lh4.googleusercontent.com/lW34VD0dGPRqCf8CKAd_MAGgR-9jzSkjhSHgb0aCy47syshjvUj0MqjXOYd6uvXNqL0lEKMtZinHQ7IFhjQQ2BaSOcNbPzHZkEPj11oa82SPtWGPple-hQSIW23hpIafxE44">
            <a:extLst>
              <a:ext uri="{FF2B5EF4-FFF2-40B4-BE49-F238E27FC236}">
                <a16:creationId xmlns:a16="http://schemas.microsoft.com/office/drawing/2014/main" id="{7E12673A-28EC-7A4F-9227-99695DCA4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5972" y="5913967"/>
            <a:ext cx="750794" cy="75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BFF03A-84F6-2A42-A9B8-1AD5A01E7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032" y="2939172"/>
            <a:ext cx="6833936" cy="979656"/>
          </a:xfrm>
        </p:spPr>
        <p:txBody>
          <a:bodyPr anchor="ctr">
            <a:normAutofit/>
          </a:bodyPr>
          <a:lstStyle/>
          <a:p>
            <a:pPr algn="ctr"/>
            <a:r>
              <a:rPr lang="en-US" spc="600" dirty="0">
                <a:solidFill>
                  <a:schemeClr val="accent2"/>
                </a:solidFill>
              </a:rPr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33DC9-2CE7-164C-8392-172DC161E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9032" y="4079695"/>
            <a:ext cx="6833936" cy="2097266"/>
          </a:xfrm>
        </p:spPr>
        <p:txBody>
          <a:bodyPr anchor="t">
            <a:normAutofit/>
          </a:bodyPr>
          <a:lstStyle/>
          <a:p>
            <a:pPr algn="ctr"/>
            <a:r>
              <a:rPr lang="en-US" sz="1800" dirty="0">
                <a:hlinkClick r:id="rId5"/>
              </a:rPr>
              <a:t>https://simon.html5.org/html-elements</a:t>
            </a:r>
            <a:endParaRPr lang="en-US" sz="1800" dirty="0"/>
          </a:p>
          <a:p>
            <a:pPr algn="ctr"/>
            <a:r>
              <a:rPr lang="en-US" sz="1800" dirty="0">
                <a:hlinkClick r:id="rId6"/>
              </a:rPr>
              <a:t>https://www.alsacreations.com/tuto/liste/1-html.html</a:t>
            </a:r>
            <a:r>
              <a:rPr lang="en-US" sz="1800" dirty="0"/>
              <a:t> </a:t>
            </a:r>
          </a:p>
          <a:p>
            <a:pPr algn="ctr"/>
            <a:r>
              <a:rPr lang="en-US" sz="1800" dirty="0">
                <a:hlinkClick r:id="rId7"/>
              </a:rPr>
              <a:t>https://htmlreference.io/</a:t>
            </a:r>
            <a:endParaRPr lang="en-US" sz="1800" dirty="0"/>
          </a:p>
          <a:p>
            <a:pPr algn="ctr"/>
            <a:r>
              <a:rPr lang="en-US" sz="1800" dirty="0">
                <a:hlinkClick r:id="rId8"/>
              </a:rPr>
              <a:t>http://www.wufai.edu.tw/%E7%B6%B2%E9%A0%81%E6%8A%80%E8%A1%93%E4%B8%AD%E5%BF%83/datasheet/HTML%20and%20CSS%20design%20and%20build%20websites.pdf</a:t>
            </a:r>
            <a:endParaRPr lang="en-US" sz="1800" dirty="0"/>
          </a:p>
          <a:p>
            <a:pPr algn="ctr"/>
            <a:endParaRPr lang="en-US" sz="1800" dirty="0"/>
          </a:p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01044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 descr="https://lh4.googleusercontent.com/lW34VD0dGPRqCf8CKAd_MAGgR-9jzSkjhSHgb0aCy47syshjvUj0MqjXOYd6uvXNqL0lEKMtZinHQ7IFhjQQ2BaSOcNbPzHZkEPj11oa82SPtWGPple-hQSIW23hpIafxE44">
            <a:extLst>
              <a:ext uri="{FF2B5EF4-FFF2-40B4-BE49-F238E27FC236}">
                <a16:creationId xmlns:a16="http://schemas.microsoft.com/office/drawing/2014/main" id="{4AB11036-77F7-3E45-A43A-33EB5FACC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5972" y="5913967"/>
            <a:ext cx="750794" cy="75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5C05D2-8EEC-1A47-9E0F-0461F4090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933" y="963877"/>
            <a:ext cx="3934461" cy="4930246"/>
          </a:xfrm>
        </p:spPr>
        <p:txBody>
          <a:bodyPr>
            <a:normAutofit/>
          </a:bodyPr>
          <a:lstStyle/>
          <a:p>
            <a:pPr algn="r"/>
            <a:r>
              <a:rPr lang="en-US" spc="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&lt;Plan Du Workshop&gt;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01706-86F8-3848-A26B-AC33A489C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Introduction</a:t>
            </a:r>
          </a:p>
          <a:p>
            <a:r>
              <a:rPr lang="en-US" sz="2400" dirty="0"/>
              <a:t>Structure – Rappel</a:t>
            </a:r>
          </a:p>
          <a:p>
            <a:r>
              <a:rPr lang="en-US" sz="2400" dirty="0"/>
              <a:t>Templates &amp; boilerplates</a:t>
            </a:r>
          </a:p>
          <a:p>
            <a:r>
              <a:rPr lang="en-US" sz="2400" dirty="0" err="1"/>
              <a:t>Quizz</a:t>
            </a:r>
            <a:endParaRPr lang="en-US" sz="2400" dirty="0"/>
          </a:p>
          <a:p>
            <a:r>
              <a:rPr lang="en-US" sz="2400" dirty="0" err="1"/>
              <a:t>Rendre</a:t>
            </a:r>
            <a:r>
              <a:rPr lang="en-US" sz="2400" dirty="0"/>
              <a:t> son HTML plus </a:t>
            </a:r>
            <a:r>
              <a:rPr lang="en-US" sz="2400" dirty="0" err="1"/>
              <a:t>structuré</a:t>
            </a:r>
            <a:r>
              <a:rPr lang="en-US" sz="2400" dirty="0"/>
              <a:t>/performant</a:t>
            </a:r>
          </a:p>
          <a:p>
            <a:r>
              <a:rPr lang="en-US" sz="2400" dirty="0" err="1"/>
              <a:t>Exercices</a:t>
            </a:r>
            <a:r>
              <a:rPr lang="en-US" sz="2400" dirty="0"/>
              <a:t>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56384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E5596-DFCD-9446-9C67-0177292DF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4133" y="190043"/>
            <a:ext cx="9067799" cy="1008347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en-US" spc="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&lt;Catégories HTML</a:t>
            </a:r>
            <a:r>
              <a:rPr lang="en-US" sz="4000" b="1" spc="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4000" spc="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b="1" spc="6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2" descr="https://lh4.googleusercontent.com/lW34VD0dGPRqCf8CKAd_MAGgR-9jzSkjhSHgb0aCy47syshjvUj0MqjXOYd6uvXNqL0lEKMtZinHQ7IFhjQQ2BaSOcNbPzHZkEPj11oa82SPtWGPple-hQSIW23hpIafxE44">
            <a:extLst>
              <a:ext uri="{FF2B5EF4-FFF2-40B4-BE49-F238E27FC236}">
                <a16:creationId xmlns:a16="http://schemas.microsoft.com/office/drawing/2014/main" id="{B045B9A6-C869-114B-A51D-5402DC2B6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5489" y="6153303"/>
            <a:ext cx="627655" cy="62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87E4AE0-DF8E-594B-B398-6E7ACE678A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52909" y="2448186"/>
            <a:ext cx="5263432" cy="3049369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FE75EDE-9193-B74D-8624-0D0EBBEE5D28}"/>
              </a:ext>
            </a:extLst>
          </p:cNvPr>
          <p:cNvSpPr txBox="1"/>
          <p:nvPr/>
        </p:nvSpPr>
        <p:spPr>
          <a:xfrm>
            <a:off x="5987057" y="1372438"/>
            <a:ext cx="569694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Le </a:t>
            </a:r>
            <a:r>
              <a:rPr lang="en-US" b="1" dirty="0"/>
              <a:t>flow</a:t>
            </a:r>
            <a:r>
              <a:rPr lang="en-US" dirty="0"/>
              <a:t> </a:t>
            </a:r>
            <a:r>
              <a:rPr lang="en-US" dirty="0" err="1"/>
              <a:t>regroupe</a:t>
            </a:r>
            <a:r>
              <a:rPr lang="en-US" dirty="0"/>
              <a:t> la </a:t>
            </a:r>
            <a:r>
              <a:rPr lang="en-US" dirty="0" err="1"/>
              <a:t>plupart</a:t>
            </a:r>
            <a:r>
              <a:rPr lang="en-US" dirty="0"/>
              <a:t> des </a:t>
            </a:r>
            <a:r>
              <a:rPr lang="en-US" dirty="0" err="1"/>
              <a:t>éléments</a:t>
            </a:r>
            <a:r>
              <a:rPr lang="en-US" dirty="0"/>
              <a:t> courants, </a:t>
            </a:r>
            <a:r>
              <a:rPr lang="en-US" dirty="0" err="1"/>
              <a:t>ainsi</a:t>
            </a:r>
            <a:r>
              <a:rPr lang="en-US" dirty="0"/>
              <a:t> que le </a:t>
            </a:r>
            <a:r>
              <a:rPr lang="en-US" dirty="0" err="1"/>
              <a:t>contenu</a:t>
            </a:r>
            <a:r>
              <a:rPr lang="en-US" dirty="0"/>
              <a:t> </a:t>
            </a:r>
            <a:r>
              <a:rPr lang="en-US" dirty="0" err="1"/>
              <a:t>texte</a:t>
            </a:r>
            <a:r>
              <a:rPr lang="en-US" dirty="0"/>
              <a:t> simple.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AB623F-8EDB-114B-A7BE-3DB509251E48}"/>
              </a:ext>
            </a:extLst>
          </p:cNvPr>
          <p:cNvSpPr txBox="1"/>
          <p:nvPr/>
        </p:nvSpPr>
        <p:spPr>
          <a:xfrm>
            <a:off x="826147" y="5394574"/>
            <a:ext cx="66456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Les </a:t>
            </a:r>
            <a:r>
              <a:rPr lang="en-US" sz="1600" b="1" dirty="0"/>
              <a:t>metadata</a:t>
            </a:r>
            <a:r>
              <a:rPr lang="en-US" sz="1600" dirty="0"/>
              <a:t> ne </a:t>
            </a:r>
            <a:r>
              <a:rPr lang="en-US" sz="1600" dirty="0" err="1"/>
              <a:t>relèvent</a:t>
            </a:r>
            <a:r>
              <a:rPr lang="en-US" sz="1600" dirty="0"/>
              <a:t> pas du </a:t>
            </a:r>
            <a:r>
              <a:rPr lang="en-US" sz="1600" dirty="0" err="1"/>
              <a:t>contenu</a:t>
            </a:r>
            <a:r>
              <a:rPr lang="en-US" sz="1600" dirty="0"/>
              <a:t> principal </a:t>
            </a:r>
            <a:r>
              <a:rPr lang="en-US" sz="1600" dirty="0" err="1"/>
              <a:t>mais</a:t>
            </a:r>
            <a:r>
              <a:rPr lang="en-US" sz="1600" dirty="0"/>
              <a:t> </a:t>
            </a:r>
            <a:r>
              <a:rPr lang="en-US" sz="1600" dirty="0" err="1"/>
              <a:t>participent</a:t>
            </a:r>
            <a:r>
              <a:rPr lang="en-US" sz="1600" dirty="0"/>
              <a:t> </a:t>
            </a:r>
            <a:r>
              <a:rPr lang="en-US" sz="1600" dirty="0" err="1"/>
              <a:t>à</a:t>
            </a:r>
            <a:r>
              <a:rPr lang="en-US" sz="1600" dirty="0"/>
              <a:t> la </a:t>
            </a:r>
            <a:r>
              <a:rPr lang="en-US" sz="1600" dirty="0" err="1"/>
              <a:t>définition</a:t>
            </a:r>
            <a:r>
              <a:rPr lang="en-US" sz="1600" dirty="0"/>
              <a:t> des </a:t>
            </a:r>
            <a:r>
              <a:rPr lang="en-US" sz="1600" dirty="0" err="1"/>
              <a:t>informations</a:t>
            </a:r>
            <a:r>
              <a:rPr lang="en-US" sz="1600" dirty="0"/>
              <a:t> </a:t>
            </a:r>
            <a:r>
              <a:rPr lang="en-US" sz="1600" dirty="0" err="1"/>
              <a:t>gravitant</a:t>
            </a:r>
            <a:r>
              <a:rPr lang="en-US" sz="1600" dirty="0"/>
              <a:t> </a:t>
            </a:r>
            <a:r>
              <a:rPr lang="en-US" sz="1600" dirty="0" err="1"/>
              <a:t>autour</a:t>
            </a:r>
            <a:r>
              <a:rPr lang="en-US" sz="1600" dirty="0"/>
              <a:t>, </a:t>
            </a:r>
            <a:r>
              <a:rPr lang="en-US" sz="1600" dirty="0" err="1"/>
              <a:t>tel</a:t>
            </a:r>
            <a:r>
              <a:rPr lang="en-US" sz="1600" dirty="0"/>
              <a:t> que le </a:t>
            </a:r>
            <a:r>
              <a:rPr lang="en-US" sz="1600" dirty="0" err="1"/>
              <a:t>titre</a:t>
            </a:r>
            <a:r>
              <a:rPr lang="en-US" sz="1600" dirty="0"/>
              <a:t> du document (&lt;title&gt;), le style (&lt;style&gt;), les relations </a:t>
            </a:r>
            <a:r>
              <a:rPr lang="en-US" sz="1600" dirty="0" err="1"/>
              <a:t>externes</a:t>
            </a:r>
            <a:r>
              <a:rPr lang="en-US" sz="1600" dirty="0"/>
              <a:t> (&lt;link&gt;), et les scripts (&lt;script&gt;). Il </a:t>
            </a:r>
            <a:r>
              <a:rPr lang="en-US" sz="1600" dirty="0" err="1"/>
              <a:t>s'agit</a:t>
            </a:r>
            <a:r>
              <a:rPr lang="en-US" sz="1600" dirty="0"/>
              <a:t> </a:t>
            </a:r>
            <a:r>
              <a:rPr lang="en-US" sz="1600" dirty="0" err="1"/>
              <a:t>donc</a:t>
            </a:r>
            <a:r>
              <a:rPr lang="en-US" sz="1600" dirty="0"/>
              <a:t> pour la </a:t>
            </a:r>
            <a:r>
              <a:rPr lang="en-US" sz="1600" dirty="0" err="1"/>
              <a:t>plupart</a:t>
            </a:r>
            <a:r>
              <a:rPr lang="en-US" sz="1600" dirty="0"/>
              <a:t> </a:t>
            </a:r>
            <a:r>
              <a:rPr lang="en-US" sz="1600" dirty="0" err="1"/>
              <a:t>d'éléments</a:t>
            </a:r>
            <a:r>
              <a:rPr lang="en-US" sz="1600" dirty="0"/>
              <a:t> </a:t>
            </a:r>
            <a:r>
              <a:rPr lang="en-US" sz="1600" i="1" dirty="0"/>
              <a:t>invisibles</a:t>
            </a:r>
            <a:r>
              <a:rPr lang="en-US" sz="1600" dirty="0"/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43FD9C-55ED-384A-8A8B-3DD82559F48B}"/>
              </a:ext>
            </a:extLst>
          </p:cNvPr>
          <p:cNvSpPr txBox="1"/>
          <p:nvPr/>
        </p:nvSpPr>
        <p:spPr>
          <a:xfrm>
            <a:off x="7988504" y="4780044"/>
            <a:ext cx="3294242" cy="181588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Le </a:t>
            </a:r>
            <a:r>
              <a:rPr lang="en-US" sz="1600" b="1" dirty="0"/>
              <a:t>sectioning</a:t>
            </a:r>
            <a:r>
              <a:rPr lang="en-US" sz="1600" dirty="0"/>
              <a:t> </a:t>
            </a:r>
            <a:r>
              <a:rPr lang="en-US" sz="1600" dirty="0" err="1"/>
              <a:t>définit</a:t>
            </a:r>
            <a:r>
              <a:rPr lang="en-US" sz="1600" dirty="0"/>
              <a:t> les </a:t>
            </a:r>
            <a:r>
              <a:rPr lang="en-US" sz="1600" dirty="0" err="1"/>
              <a:t>grandes</a:t>
            </a:r>
            <a:r>
              <a:rPr lang="en-US" sz="1600" dirty="0"/>
              <a:t> zones du document HTML </a:t>
            </a:r>
            <a:r>
              <a:rPr lang="en-US" sz="1600" dirty="0" err="1"/>
              <a:t>ou</a:t>
            </a:r>
            <a:r>
              <a:rPr lang="en-US" sz="1600" dirty="0"/>
              <a:t> de </a:t>
            </a:r>
            <a:r>
              <a:rPr lang="en-US" sz="1600" dirty="0" err="1"/>
              <a:t>l'application</a:t>
            </a:r>
            <a:r>
              <a:rPr lang="en-US" sz="1600" dirty="0"/>
              <a:t> web : &lt;article&gt;, &lt;aside&gt;, &lt;</a:t>
            </a:r>
            <a:r>
              <a:rPr lang="en-US" sz="1600" dirty="0" err="1"/>
              <a:t>nav</a:t>
            </a:r>
            <a:r>
              <a:rPr lang="en-US" sz="1600" dirty="0"/>
              <a:t>&gt;, &lt;section&gt;. Par consensus, les </a:t>
            </a:r>
            <a:r>
              <a:rPr lang="en-US" sz="1600" dirty="0" err="1"/>
              <a:t>navigateurs</a:t>
            </a:r>
            <a:r>
              <a:rPr lang="en-US" sz="1600" dirty="0"/>
              <a:t> </a:t>
            </a:r>
            <a:r>
              <a:rPr lang="en-US" sz="1600" dirty="0" err="1"/>
              <a:t>ont</a:t>
            </a:r>
            <a:r>
              <a:rPr lang="en-US" sz="1600" dirty="0"/>
              <a:t> </a:t>
            </a:r>
            <a:r>
              <a:rPr lang="en-US" sz="1600" dirty="0" err="1"/>
              <a:t>choisi</a:t>
            </a:r>
            <a:r>
              <a:rPr lang="en-US" sz="1600" dirty="0"/>
              <a:t> de </a:t>
            </a:r>
            <a:r>
              <a:rPr lang="en-US" sz="1600" dirty="0" err="1"/>
              <a:t>conférer</a:t>
            </a:r>
            <a:r>
              <a:rPr lang="en-US" sz="1600" dirty="0"/>
              <a:t> </a:t>
            </a:r>
            <a:r>
              <a:rPr lang="en-US" sz="1600" dirty="0" err="1"/>
              <a:t>à</a:t>
            </a:r>
            <a:r>
              <a:rPr lang="en-US" sz="1600" dirty="0"/>
              <a:t> </a:t>
            </a:r>
            <a:r>
              <a:rPr lang="en-US" sz="1600" dirty="0" err="1"/>
              <a:t>ces</a:t>
            </a:r>
            <a:r>
              <a:rPr lang="en-US" sz="1600" dirty="0"/>
              <a:t> </a:t>
            </a:r>
            <a:r>
              <a:rPr lang="en-US" sz="1600" dirty="0" err="1"/>
              <a:t>éléments</a:t>
            </a:r>
            <a:r>
              <a:rPr lang="en-US" sz="1600" dirty="0"/>
              <a:t> un </a:t>
            </a:r>
            <a:r>
              <a:rPr lang="en-US" sz="1600" dirty="0" err="1"/>
              <a:t>rendu</a:t>
            </a:r>
            <a:r>
              <a:rPr lang="en-US" sz="1600" dirty="0"/>
              <a:t> CSS de type </a:t>
            </a:r>
            <a:r>
              <a:rPr lang="en-US" sz="1600" b="1" dirty="0"/>
              <a:t>bloc</a:t>
            </a:r>
            <a:r>
              <a:rPr lang="en-US" sz="1600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72147D-BEE1-504D-A929-78596CA5BB75}"/>
              </a:ext>
            </a:extLst>
          </p:cNvPr>
          <p:cNvSpPr txBox="1"/>
          <p:nvPr/>
        </p:nvSpPr>
        <p:spPr>
          <a:xfrm>
            <a:off x="8347007" y="2727048"/>
            <a:ext cx="36168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Le </a:t>
            </a:r>
            <a:r>
              <a:rPr lang="en-US" sz="1600" b="1" dirty="0"/>
              <a:t>heading </a:t>
            </a:r>
            <a:r>
              <a:rPr lang="en-US" sz="1600" dirty="0" err="1"/>
              <a:t>comprend</a:t>
            </a:r>
            <a:r>
              <a:rPr lang="en-US" sz="1600" dirty="0"/>
              <a:t> </a:t>
            </a:r>
            <a:r>
              <a:rPr lang="en-US" sz="1600" dirty="0" err="1"/>
              <a:t>tous</a:t>
            </a:r>
            <a:r>
              <a:rPr lang="en-US" sz="1600" dirty="0"/>
              <a:t> les </a:t>
            </a:r>
            <a:r>
              <a:rPr lang="en-US" sz="1600" dirty="0" err="1"/>
              <a:t>titres</a:t>
            </a:r>
            <a:r>
              <a:rPr lang="en-US" sz="1600" dirty="0"/>
              <a:t> </a:t>
            </a:r>
            <a:r>
              <a:rPr lang="en-US" sz="1600" dirty="0" err="1"/>
              <a:t>hiérarchiques</a:t>
            </a:r>
            <a:r>
              <a:rPr lang="en-US" sz="1600" dirty="0"/>
              <a:t> (&lt;h1&gt; </a:t>
            </a:r>
            <a:r>
              <a:rPr lang="en-US" sz="1600" dirty="0" err="1"/>
              <a:t>à</a:t>
            </a:r>
            <a:r>
              <a:rPr lang="en-US" sz="1600" dirty="0"/>
              <a:t> &lt;h6&gt; et &lt;</a:t>
            </a:r>
            <a:r>
              <a:rPr lang="en-US" sz="1600" dirty="0" err="1"/>
              <a:t>hgroup</a:t>
            </a:r>
            <a:r>
              <a:rPr lang="en-US" sz="1600" dirty="0"/>
              <a:t>&gt;), qui </a:t>
            </a:r>
            <a:r>
              <a:rPr lang="en-US" sz="1600" dirty="0" err="1"/>
              <a:t>sont</a:t>
            </a:r>
            <a:r>
              <a:rPr lang="en-US" sz="1600" dirty="0"/>
              <a:t> </a:t>
            </a:r>
            <a:r>
              <a:rPr lang="en-US" sz="1600" dirty="0" err="1"/>
              <a:t>eux</a:t>
            </a:r>
            <a:r>
              <a:rPr lang="en-US" sz="1600" dirty="0"/>
              <a:t> </a:t>
            </a:r>
            <a:r>
              <a:rPr lang="en-US" sz="1600" dirty="0" err="1"/>
              <a:t>aussi</a:t>
            </a:r>
            <a:r>
              <a:rPr lang="en-US" sz="1600" dirty="0"/>
              <a:t> par </a:t>
            </a:r>
            <a:r>
              <a:rPr lang="en-US" sz="1600" dirty="0" err="1"/>
              <a:t>défaut</a:t>
            </a:r>
            <a:r>
              <a:rPr lang="en-US" sz="1600" dirty="0"/>
              <a:t> </a:t>
            </a:r>
            <a:r>
              <a:rPr lang="en-US" sz="1600" dirty="0" err="1"/>
              <a:t>affichés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 </a:t>
            </a:r>
            <a:r>
              <a:rPr lang="en-US" sz="1600" b="1" dirty="0"/>
              <a:t>bloc</a:t>
            </a:r>
            <a:r>
              <a:rPr lang="en-US" sz="1600" dirty="0"/>
              <a:t> par les </a:t>
            </a:r>
            <a:r>
              <a:rPr lang="en-US" sz="1600" dirty="0" err="1"/>
              <a:t>navigateurs</a:t>
            </a:r>
            <a:r>
              <a:rPr lang="en-US" sz="1600" dirty="0"/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979E18-3F81-0E43-B687-78E360C80C1E}"/>
              </a:ext>
            </a:extLst>
          </p:cNvPr>
          <p:cNvSpPr txBox="1"/>
          <p:nvPr/>
        </p:nvSpPr>
        <p:spPr>
          <a:xfrm>
            <a:off x="1370617" y="1513553"/>
            <a:ext cx="3969449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Le </a:t>
            </a:r>
            <a:r>
              <a:rPr lang="en-US" sz="1600" b="1" dirty="0"/>
              <a:t>phrasing content </a:t>
            </a:r>
            <a:r>
              <a:rPr lang="en-US" sz="1600" dirty="0"/>
              <a:t>correspond </a:t>
            </a:r>
            <a:r>
              <a:rPr lang="en-US" sz="1600" dirty="0" err="1"/>
              <a:t>à</a:t>
            </a:r>
            <a:r>
              <a:rPr lang="en-US" sz="1600" dirty="0"/>
              <a:t> la </a:t>
            </a:r>
            <a:r>
              <a:rPr lang="en-US" sz="1600" dirty="0" err="1"/>
              <a:t>plupart</a:t>
            </a:r>
            <a:r>
              <a:rPr lang="en-US" sz="1600" dirty="0"/>
              <a:t> des </a:t>
            </a:r>
            <a:r>
              <a:rPr lang="en-US" sz="1600" dirty="0" err="1"/>
              <a:t>éléments</a:t>
            </a:r>
            <a:r>
              <a:rPr lang="en-US" sz="1600" dirty="0"/>
              <a:t> </a:t>
            </a:r>
            <a:r>
              <a:rPr lang="en-US" sz="1600" dirty="0" err="1"/>
              <a:t>pouvant</a:t>
            </a:r>
            <a:r>
              <a:rPr lang="en-US" sz="1600" dirty="0"/>
              <a:t> </a:t>
            </a:r>
            <a:r>
              <a:rPr lang="en-US" sz="1600" dirty="0" err="1"/>
              <a:t>apparaître</a:t>
            </a:r>
            <a:r>
              <a:rPr lang="en-US" sz="1600" dirty="0"/>
              <a:t> </a:t>
            </a:r>
            <a:r>
              <a:rPr lang="en-US" sz="1600" dirty="0" err="1"/>
              <a:t>dans</a:t>
            </a:r>
            <a:r>
              <a:rPr lang="en-US" sz="1600" dirty="0"/>
              <a:t> un flux de </a:t>
            </a:r>
            <a:r>
              <a:rPr lang="en-US" sz="1600" dirty="0" err="1"/>
              <a:t>texte</a:t>
            </a:r>
            <a:r>
              <a:rPr lang="en-US" sz="1600" dirty="0"/>
              <a:t>, et qui </a:t>
            </a:r>
            <a:r>
              <a:rPr lang="en-US" sz="1600" dirty="0" err="1"/>
              <a:t>sont</a:t>
            </a:r>
            <a:r>
              <a:rPr lang="en-US" sz="1600" dirty="0"/>
              <a:t> </a:t>
            </a:r>
            <a:r>
              <a:rPr lang="en-US" sz="1600" dirty="0" err="1"/>
              <a:t>principalement</a:t>
            </a:r>
            <a:r>
              <a:rPr lang="en-US" sz="1600" dirty="0"/>
              <a:t> </a:t>
            </a:r>
            <a:r>
              <a:rPr lang="en-US" sz="1600" b="1" dirty="0"/>
              <a:t>inline</a:t>
            </a:r>
            <a:endParaRPr 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6DA2E3-2201-7E47-9583-3C1D448FCEE4}"/>
              </a:ext>
            </a:extLst>
          </p:cNvPr>
          <p:cNvSpPr txBox="1"/>
          <p:nvPr/>
        </p:nvSpPr>
        <p:spPr>
          <a:xfrm>
            <a:off x="203200" y="2355126"/>
            <a:ext cx="36903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Le </a:t>
            </a:r>
            <a:r>
              <a:rPr lang="en-US" sz="1400" b="1" dirty="0"/>
              <a:t>embedded </a:t>
            </a:r>
            <a:r>
              <a:rPr lang="en-US" sz="1400" dirty="0" err="1"/>
              <a:t>est</a:t>
            </a:r>
            <a:r>
              <a:rPr lang="en-US" sz="1400" dirty="0"/>
              <a:t> plus </a:t>
            </a:r>
            <a:r>
              <a:rPr lang="en-US" sz="1400" dirty="0" err="1"/>
              <a:t>spécialisé</a:t>
            </a:r>
            <a:r>
              <a:rPr lang="en-US" sz="1400" dirty="0"/>
              <a:t>: &lt;audio&gt; &lt;canvas&gt; &lt;embed&gt; &lt;</a:t>
            </a:r>
            <a:r>
              <a:rPr lang="en-US" sz="1400" dirty="0" err="1"/>
              <a:t>iframe</a:t>
            </a:r>
            <a:r>
              <a:rPr lang="en-US" sz="1400" dirty="0"/>
              <a:t>&gt; &lt;</a:t>
            </a:r>
            <a:r>
              <a:rPr lang="en-US" sz="1400" dirty="0" err="1"/>
              <a:t>img</a:t>
            </a:r>
            <a:r>
              <a:rPr lang="en-US" sz="1400" dirty="0"/>
              <a:t>&gt; &lt;object&gt; &lt;video&gt; &lt;</a:t>
            </a:r>
            <a:r>
              <a:rPr lang="en-US" sz="1400" dirty="0" err="1"/>
              <a:t>svg</a:t>
            </a:r>
            <a:r>
              <a:rPr lang="en-US" sz="1400" dirty="0"/>
              <a:t>&gt; &lt;math&gt;.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0D7757-73F2-A24B-847A-F0A3E45C66F4}"/>
              </a:ext>
            </a:extLst>
          </p:cNvPr>
          <p:cNvSpPr txBox="1"/>
          <p:nvPr/>
        </p:nvSpPr>
        <p:spPr>
          <a:xfrm>
            <a:off x="336674" y="3594346"/>
            <a:ext cx="2916235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Le </a:t>
            </a:r>
            <a:r>
              <a:rPr lang="en-US" sz="1600" dirty="0" err="1"/>
              <a:t>contenu</a:t>
            </a:r>
            <a:r>
              <a:rPr lang="en-US" sz="1600" dirty="0"/>
              <a:t> </a:t>
            </a:r>
            <a:r>
              <a:rPr lang="en-US" sz="1600" b="1" dirty="0" err="1"/>
              <a:t>interactif</a:t>
            </a:r>
            <a:r>
              <a:rPr lang="en-US" sz="1600" dirty="0"/>
              <a:t> </a:t>
            </a:r>
            <a:r>
              <a:rPr lang="en-US" sz="1600" dirty="0" err="1"/>
              <a:t>est</a:t>
            </a:r>
            <a:r>
              <a:rPr lang="en-US" sz="1600" dirty="0"/>
              <a:t> </a:t>
            </a:r>
            <a:r>
              <a:rPr lang="en-US" sz="1600" dirty="0" err="1"/>
              <a:t>destiné</a:t>
            </a:r>
            <a:r>
              <a:rPr lang="en-US" sz="1600" dirty="0"/>
              <a:t> </a:t>
            </a:r>
            <a:r>
              <a:rPr lang="en-US" sz="1600" dirty="0" err="1"/>
              <a:t>à</a:t>
            </a:r>
            <a:r>
              <a:rPr lang="en-US" sz="1600" dirty="0"/>
              <a:t> tout </a:t>
            </a:r>
            <a:r>
              <a:rPr lang="en-US" sz="1600" dirty="0" err="1"/>
              <a:t>ce</a:t>
            </a:r>
            <a:r>
              <a:rPr lang="en-US" sz="1600" dirty="0"/>
              <a:t> qui </a:t>
            </a:r>
            <a:r>
              <a:rPr lang="en-US" sz="1600" dirty="0" err="1"/>
              <a:t>permet</a:t>
            </a:r>
            <a:r>
              <a:rPr lang="en-US" sz="1600" dirty="0"/>
              <a:t> </a:t>
            </a:r>
            <a:r>
              <a:rPr lang="en-US" sz="1600" dirty="0" err="1"/>
              <a:t>une</a:t>
            </a:r>
            <a:r>
              <a:rPr lang="en-US" sz="1600" dirty="0"/>
              <a:t> interaction avec </a:t>
            </a:r>
            <a:r>
              <a:rPr lang="en-US" sz="1600" dirty="0" err="1"/>
              <a:t>l'utilisateur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88317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9D72E36-CCF5-B143-835E-38C13CD485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85066" y="1154037"/>
            <a:ext cx="8241733" cy="5212896"/>
          </a:xfrm>
          <a:prstGeom prst="rect">
            <a:avLst/>
          </a:prstGeom>
        </p:spPr>
      </p:pic>
      <p:pic>
        <p:nvPicPr>
          <p:cNvPr id="4" name="Picture 2" descr="https://lh4.googleusercontent.com/lW34VD0dGPRqCf8CKAd_MAGgR-9jzSkjhSHgb0aCy47syshjvUj0MqjXOYd6uvXNqL0lEKMtZinHQ7IFhjQQ2BaSOcNbPzHZkEPj11oa82SPtWGPple-hQSIW23hpIafxE44">
            <a:extLst>
              <a:ext uri="{FF2B5EF4-FFF2-40B4-BE49-F238E27FC236}">
                <a16:creationId xmlns:a16="http://schemas.microsoft.com/office/drawing/2014/main" id="{254E7F1D-77E3-1C44-BF94-9592013B9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5972" y="5913967"/>
            <a:ext cx="750794" cy="75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73E11F-5386-1C43-ABD3-459B39F25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2074363"/>
            <a:ext cx="2833634" cy="271777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Structure </a:t>
            </a:r>
            <a:r>
              <a:rPr lang="en-US" sz="2600" kern="1200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d’une</a:t>
            </a:r>
            <a:r>
              <a:rPr lang="en-US" sz="2600" kern="12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page HTML</a:t>
            </a:r>
          </a:p>
        </p:txBody>
      </p:sp>
      <p:sp>
        <p:nvSpPr>
          <p:cNvPr id="8" name="Oval Callout 7">
            <a:extLst>
              <a:ext uri="{FF2B5EF4-FFF2-40B4-BE49-F238E27FC236}">
                <a16:creationId xmlns:a16="http://schemas.microsoft.com/office/drawing/2014/main" id="{2A6AFFB1-CE26-FA45-ADFC-B789196368C5}"/>
              </a:ext>
            </a:extLst>
          </p:cNvPr>
          <p:cNvSpPr/>
          <p:nvPr/>
        </p:nvSpPr>
        <p:spPr>
          <a:xfrm>
            <a:off x="5401733" y="169332"/>
            <a:ext cx="2032000" cy="878109"/>
          </a:xfrm>
          <a:prstGeom prst="wedgeEllipseCallout">
            <a:avLst>
              <a:gd name="adj1" fmla="val -92077"/>
              <a:gd name="adj2" fmla="val 82432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Doctype + meta</a:t>
            </a:r>
          </a:p>
        </p:txBody>
      </p:sp>
      <p:sp>
        <p:nvSpPr>
          <p:cNvPr id="13" name="Oval Callout 12">
            <a:extLst>
              <a:ext uri="{FF2B5EF4-FFF2-40B4-BE49-F238E27FC236}">
                <a16:creationId xmlns:a16="http://schemas.microsoft.com/office/drawing/2014/main" id="{C7ECF12C-681C-5A48-9C68-56D4E4A57DD7}"/>
              </a:ext>
            </a:extLst>
          </p:cNvPr>
          <p:cNvSpPr/>
          <p:nvPr/>
        </p:nvSpPr>
        <p:spPr>
          <a:xfrm>
            <a:off x="9507904" y="-213190"/>
            <a:ext cx="2675467" cy="1580418"/>
          </a:xfrm>
          <a:prstGeom prst="wedgeEllipseCallout">
            <a:avLst>
              <a:gd name="adj1" fmla="val -63238"/>
              <a:gd name="adj2" fmla="val 106429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Commentaires</a:t>
            </a:r>
            <a:endParaRPr lang="en-US" dirty="0"/>
          </a:p>
        </p:txBody>
      </p:sp>
      <p:sp>
        <p:nvSpPr>
          <p:cNvPr id="15" name="Oval Callout 14">
            <a:extLst>
              <a:ext uri="{FF2B5EF4-FFF2-40B4-BE49-F238E27FC236}">
                <a16:creationId xmlns:a16="http://schemas.microsoft.com/office/drawing/2014/main" id="{8234D065-A637-D241-9330-23AC8FB0B722}"/>
              </a:ext>
            </a:extLst>
          </p:cNvPr>
          <p:cNvSpPr/>
          <p:nvPr/>
        </p:nvSpPr>
        <p:spPr>
          <a:xfrm>
            <a:off x="6603999" y="5777539"/>
            <a:ext cx="1899567" cy="1187057"/>
          </a:xfrm>
          <a:prstGeom prst="wedgeEllipseCallout">
            <a:avLst>
              <a:gd name="adj1" fmla="val -164224"/>
              <a:gd name="adj2" fmla="val -41745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‘</a:t>
            </a:r>
            <a:r>
              <a:rPr lang="en-US" dirty="0" err="1"/>
              <a:t>Src</a:t>
            </a:r>
            <a:r>
              <a:rPr lang="en-US" dirty="0"/>
              <a:t>’, ‘alt’, ‘id’ et </a:t>
            </a:r>
            <a:r>
              <a:rPr lang="en-US" dirty="0" err="1"/>
              <a:t>autres</a:t>
            </a:r>
            <a:r>
              <a:rPr lang="en-US" dirty="0"/>
              <a:t> </a:t>
            </a:r>
            <a:r>
              <a:rPr lang="en-US" dirty="0" err="1"/>
              <a:t>descriptifs</a:t>
            </a:r>
            <a:endParaRPr lang="en-US" dirty="0"/>
          </a:p>
        </p:txBody>
      </p:sp>
      <p:sp>
        <p:nvSpPr>
          <p:cNvPr id="17" name="Oval Callout 16">
            <a:extLst>
              <a:ext uri="{FF2B5EF4-FFF2-40B4-BE49-F238E27FC236}">
                <a16:creationId xmlns:a16="http://schemas.microsoft.com/office/drawing/2014/main" id="{DCD05994-F793-4141-9D58-3A845D704CA6}"/>
              </a:ext>
            </a:extLst>
          </p:cNvPr>
          <p:cNvSpPr/>
          <p:nvPr/>
        </p:nvSpPr>
        <p:spPr>
          <a:xfrm>
            <a:off x="9806516" y="3725254"/>
            <a:ext cx="2675467" cy="1580418"/>
          </a:xfrm>
          <a:prstGeom prst="wedgeEllipseCallout">
            <a:avLst>
              <a:gd name="adj1" fmla="val -258807"/>
              <a:gd name="adj2" fmla="val -74645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Liens &amp; scripts</a:t>
            </a:r>
          </a:p>
        </p:txBody>
      </p:sp>
    </p:spTree>
    <p:extLst>
      <p:ext uri="{BB962C8B-B14F-4D97-AF65-F5344CB8AC3E}">
        <p14:creationId xmlns:p14="http://schemas.microsoft.com/office/powerpoint/2010/main" val="3288119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5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12613-BABD-C04E-8AA1-A423B4979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462" y="365125"/>
            <a:ext cx="10474738" cy="1325563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en-US" sz="3200" spc="600" dirty="0" err="1">
                <a:solidFill>
                  <a:srgbClr val="DE621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Différentes</a:t>
            </a:r>
            <a:r>
              <a:rPr lang="en-US" sz="3200" spc="600" dirty="0">
                <a:solidFill>
                  <a:srgbClr val="DE621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structures existent…</a:t>
            </a:r>
          </a:p>
        </p:txBody>
      </p:sp>
      <p:pic>
        <p:nvPicPr>
          <p:cNvPr id="4" name="Picture 2" descr="https://lh4.googleusercontent.com/lW34VD0dGPRqCf8CKAd_MAGgR-9jzSkjhSHgb0aCy47syshjvUj0MqjXOYd6uvXNqL0lEKMtZinHQ7IFhjQQ2BaSOcNbPzHZkEPj11oa82SPtWGPple-hQSIW23hpIafxE44">
            <a:extLst>
              <a:ext uri="{FF2B5EF4-FFF2-40B4-BE49-F238E27FC236}">
                <a16:creationId xmlns:a16="http://schemas.microsoft.com/office/drawing/2014/main" id="{189CC70C-A57E-254B-B8AA-904A0259E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5972" y="5913967"/>
            <a:ext cx="750794" cy="75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aphic 12" descr="List_LTR">
            <a:extLst>
              <a:ext uri="{FF2B5EF4-FFF2-40B4-BE49-F238E27FC236}">
                <a16:creationId xmlns:a16="http://schemas.microsoft.com/office/drawing/2014/main" id="{5F56EB77-9302-A740-9CAA-9F71C8CF2F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55972" y="570706"/>
            <a:ext cx="914400" cy="914400"/>
          </a:xfrm>
          <a:prstGeom prst="rect">
            <a:avLst/>
          </a:prstGeom>
        </p:spPr>
      </p:pic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B87E3DF7-1847-1541-8688-B34F66C4E7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396462" y="2452132"/>
            <a:ext cx="3492500" cy="3810000"/>
          </a:xfr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DFD480C-5C2E-8446-A968-D76850A9CE15}"/>
              </a:ext>
            </a:extLst>
          </p:cNvPr>
          <p:cNvSpPr txBox="1"/>
          <p:nvPr/>
        </p:nvSpPr>
        <p:spPr>
          <a:xfrm>
            <a:off x="396462" y="2065867"/>
            <a:ext cx="894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Avant…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0D730A2-2F24-3042-B8F2-ED657CF2CE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762" y="2457386"/>
            <a:ext cx="3505200" cy="38227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580B753-2DCE-A445-B956-9759B3D6B41E}"/>
              </a:ext>
            </a:extLst>
          </p:cNvPr>
          <p:cNvSpPr txBox="1"/>
          <p:nvPr/>
        </p:nvSpPr>
        <p:spPr>
          <a:xfrm>
            <a:off x="1159933" y="2048934"/>
            <a:ext cx="1495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Maintenant</a:t>
            </a:r>
            <a:r>
              <a:rPr lang="en-US" dirty="0"/>
              <a:t>…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3D7E44-A740-6C4A-8113-DCAF00884E51}"/>
              </a:ext>
            </a:extLst>
          </p:cNvPr>
          <p:cNvSpPr txBox="1"/>
          <p:nvPr/>
        </p:nvSpPr>
        <p:spPr>
          <a:xfrm>
            <a:off x="4080934" y="1943648"/>
            <a:ext cx="709506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&lt;header&gt; </a:t>
            </a:r>
            <a:r>
              <a:rPr lang="en-US" dirty="0"/>
              <a:t>et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&lt;footer&gt;</a:t>
            </a:r>
            <a:r>
              <a:rPr lang="en-US" dirty="0"/>
              <a:t>: </a:t>
            </a:r>
            <a:r>
              <a:rPr lang="en-US" dirty="0" err="1"/>
              <a:t>en</a:t>
            </a:r>
            <a:r>
              <a:rPr lang="en-US" dirty="0"/>
              <a:t>-tête et pied de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: section </a:t>
            </a:r>
            <a:r>
              <a:rPr lang="en-US" dirty="0" err="1"/>
              <a:t>possédant</a:t>
            </a:r>
            <a:r>
              <a:rPr lang="en-US" dirty="0"/>
              <a:t> des liens de navigation </a:t>
            </a:r>
            <a:r>
              <a:rPr lang="en-US" dirty="0" err="1"/>
              <a:t>principaux</a:t>
            </a:r>
            <a:r>
              <a:rPr lang="en-US" dirty="0"/>
              <a:t> (au sein du document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vers</a:t>
            </a:r>
            <a:r>
              <a:rPr lang="en-US" dirty="0"/>
              <a:t> </a:t>
            </a:r>
            <a:r>
              <a:rPr lang="en-US" dirty="0" err="1"/>
              <a:t>d'autres</a:t>
            </a:r>
            <a:r>
              <a:rPr lang="en-US" dirty="0"/>
              <a:t> pages)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&lt;article&gt;: </a:t>
            </a:r>
            <a:r>
              <a:rPr lang="en-US" dirty="0"/>
              <a:t>Section de </a:t>
            </a:r>
            <a:r>
              <a:rPr lang="en-US" dirty="0" err="1"/>
              <a:t>contenu</a:t>
            </a:r>
            <a:r>
              <a:rPr lang="en-US" dirty="0"/>
              <a:t> </a:t>
            </a:r>
            <a:r>
              <a:rPr lang="en-US" dirty="0" err="1"/>
              <a:t>indépendante</a:t>
            </a:r>
            <a:r>
              <a:rPr lang="en-US" dirty="0"/>
              <a:t>, </a:t>
            </a:r>
            <a:r>
              <a:rPr lang="en-US" dirty="0" err="1"/>
              <a:t>pouvant</a:t>
            </a:r>
            <a:r>
              <a:rPr lang="en-US" dirty="0"/>
              <a:t> </a:t>
            </a:r>
            <a:r>
              <a:rPr lang="en-US" dirty="0" err="1"/>
              <a:t>être</a:t>
            </a:r>
            <a:r>
              <a:rPr lang="en-US" dirty="0"/>
              <a:t> </a:t>
            </a:r>
            <a:r>
              <a:rPr lang="en-US" dirty="0" err="1"/>
              <a:t>extraite</a:t>
            </a:r>
            <a:r>
              <a:rPr lang="en-US" dirty="0"/>
              <a:t> </a:t>
            </a:r>
            <a:r>
              <a:rPr lang="en-US" dirty="0" err="1"/>
              <a:t>individuellement</a:t>
            </a:r>
            <a:r>
              <a:rPr lang="en-US" dirty="0"/>
              <a:t> du document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syndiquée</a:t>
            </a:r>
            <a:r>
              <a:rPr lang="en-US" dirty="0"/>
              <a:t> (flux RSS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équivalent</a:t>
            </a:r>
            <a:r>
              <a:rPr lang="en-US" dirty="0"/>
              <a:t>), sans </a:t>
            </a:r>
            <a:r>
              <a:rPr lang="en-US" dirty="0" err="1"/>
              <a:t>pénaliser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compréhension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&lt;aside&gt;: </a:t>
            </a:r>
            <a:r>
              <a:rPr lang="en-US" dirty="0"/>
              <a:t>complement par rapport </a:t>
            </a:r>
            <a:r>
              <a:rPr lang="en-US" dirty="0" err="1"/>
              <a:t>à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qui </a:t>
            </a:r>
            <a:r>
              <a:rPr lang="en-US" dirty="0" err="1"/>
              <a:t>l’entoure</a:t>
            </a:r>
            <a:r>
              <a:rPr lang="en-US" dirty="0"/>
              <a:t>, qui </a:t>
            </a:r>
            <a:r>
              <a:rPr lang="en-US" dirty="0" err="1"/>
              <a:t>n'est</a:t>
            </a:r>
            <a:r>
              <a:rPr lang="en-US" dirty="0"/>
              <a:t> pas </a:t>
            </a:r>
            <a:r>
              <a:rPr lang="en-US" dirty="0" err="1"/>
              <a:t>forcément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lien direct avec le </a:t>
            </a:r>
            <a:r>
              <a:rPr lang="en-US" dirty="0" err="1"/>
              <a:t>contenu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qui </a:t>
            </a:r>
            <a:r>
              <a:rPr lang="en-US" dirty="0" err="1"/>
              <a:t>peut</a:t>
            </a:r>
            <a:r>
              <a:rPr lang="en-US" dirty="0"/>
              <a:t> </a:t>
            </a:r>
            <a:r>
              <a:rPr lang="en-US" dirty="0" err="1"/>
              <a:t>apporter</a:t>
            </a:r>
            <a:r>
              <a:rPr lang="en-US" dirty="0"/>
              <a:t> des </a:t>
            </a:r>
            <a:r>
              <a:rPr lang="en-US" dirty="0" err="1"/>
              <a:t>informations</a:t>
            </a:r>
            <a:r>
              <a:rPr lang="en-US" dirty="0"/>
              <a:t> </a:t>
            </a:r>
            <a:r>
              <a:rPr lang="en-US" dirty="0" err="1"/>
              <a:t>supplémentaires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&lt;section&gt;</a:t>
            </a:r>
            <a:r>
              <a:rPr lang="en-US" dirty="0"/>
              <a:t>: section </a:t>
            </a:r>
            <a:r>
              <a:rPr lang="en-US" dirty="0" err="1"/>
              <a:t>générique</a:t>
            </a:r>
            <a:r>
              <a:rPr lang="en-US" dirty="0"/>
              <a:t> </a:t>
            </a:r>
            <a:r>
              <a:rPr lang="en-US" dirty="0" err="1"/>
              <a:t>regroupant</a:t>
            </a:r>
            <a:r>
              <a:rPr lang="en-US" dirty="0"/>
              <a:t> un </a:t>
            </a:r>
            <a:r>
              <a:rPr lang="en-US" dirty="0" err="1"/>
              <a:t>même</a:t>
            </a:r>
            <a:r>
              <a:rPr lang="en-US" dirty="0"/>
              <a:t> </a:t>
            </a:r>
            <a:r>
              <a:rPr lang="en-US" dirty="0" err="1"/>
              <a:t>sujet</a:t>
            </a:r>
            <a:r>
              <a:rPr lang="en-US" dirty="0"/>
              <a:t>,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même</a:t>
            </a:r>
            <a:r>
              <a:rPr lang="en-US" dirty="0"/>
              <a:t> </a:t>
            </a:r>
            <a:r>
              <a:rPr lang="en-US" dirty="0" err="1"/>
              <a:t>fonctionnalité</a:t>
            </a:r>
            <a:r>
              <a:rPr lang="en-US" dirty="0"/>
              <a:t>, de </a:t>
            </a:r>
            <a:r>
              <a:rPr lang="en-US" dirty="0" err="1"/>
              <a:t>préférence</a:t>
            </a:r>
            <a:r>
              <a:rPr lang="en-US" dirty="0"/>
              <a:t> avec un </a:t>
            </a:r>
            <a:r>
              <a:rPr lang="en-US" dirty="0" err="1"/>
              <a:t>en</a:t>
            </a:r>
            <a:r>
              <a:rPr lang="en-US" dirty="0"/>
              <a:t>-tête,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bien</a:t>
            </a:r>
            <a:r>
              <a:rPr lang="en-US" dirty="0"/>
              <a:t> section </a:t>
            </a:r>
            <a:r>
              <a:rPr lang="en-US" dirty="0" err="1"/>
              <a:t>d'application</a:t>
            </a:r>
            <a:r>
              <a:rPr lang="en-US" dirty="0"/>
              <a:t>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hgroup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&lt;figure&gt; &amp;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figcaption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76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620BF-E6C2-2C41-9A91-82C00584C41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pPr algn="ctr"/>
            <a:r>
              <a:rPr lang="en-US" spc="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Templates &amp; boilerplates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DE82AE6-0A8E-9148-BEAE-B00B137D1B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0993" y="2027344"/>
            <a:ext cx="3363848" cy="2154704"/>
          </a:xfrm>
          <a:prstGeom prst="roundRect">
            <a:avLst/>
          </a:prstGeom>
        </p:spPr>
      </p:pic>
      <p:pic>
        <p:nvPicPr>
          <p:cNvPr id="4" name="Picture 2" descr="https://lh4.googleusercontent.com/lW34VD0dGPRqCf8CKAd_MAGgR-9jzSkjhSHgb0aCy47syshjvUj0MqjXOYd6uvXNqL0lEKMtZinHQ7IFhjQQ2BaSOcNbPzHZkEPj11oa82SPtWGPple-hQSIW23hpIafxE44">
            <a:extLst>
              <a:ext uri="{FF2B5EF4-FFF2-40B4-BE49-F238E27FC236}">
                <a16:creationId xmlns:a16="http://schemas.microsoft.com/office/drawing/2014/main" id="{C33D613D-46C2-9249-92EA-7DD85D9FD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5972" y="5913967"/>
            <a:ext cx="750794" cy="75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A15B17-957C-584E-B4AC-8B80BF5032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4999" y="2759623"/>
            <a:ext cx="3683000" cy="1042704"/>
          </a:xfrm>
          <a:prstGeom prst="round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DBE25DF-8137-C443-BFDF-0F4691FC27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111" y="2367236"/>
            <a:ext cx="3725428" cy="1358229"/>
          </a:xfrm>
          <a:prstGeom prst="round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E308C88-2F59-5248-A544-8512D7B41B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2850" y="4638630"/>
            <a:ext cx="4355392" cy="1718232"/>
          </a:xfrm>
          <a:prstGeom prst="round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DFCA756-B296-6E49-95A3-443D2EFA65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73696" y="4061338"/>
            <a:ext cx="3039440" cy="159361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5A6CDB0-7D47-364D-AF25-D12218327D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5242" y="4224019"/>
            <a:ext cx="2705394" cy="188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750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5E2BE-CDA3-5D42-90D2-6EDC79863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4636" y="1093258"/>
            <a:ext cx="7306733" cy="1504016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ctr"/>
            <a:r>
              <a:rPr lang="en-US" sz="8800" spc="600" dirty="0">
                <a:solidFill>
                  <a:schemeClr val="accent2"/>
                </a:solidFill>
                <a:latin typeface="Courier" pitchFamily="2" charset="0"/>
              </a:rPr>
              <a:t>QUIZZ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61B5C-AB31-7546-B850-DFFA3B598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336" y="4212945"/>
            <a:ext cx="10347636" cy="13411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 </a:t>
            </a:r>
            <a:r>
              <a:rPr lang="en-US" dirty="0" err="1">
                <a:latin typeface="+mj-lt"/>
              </a:rPr>
              <a:t>Rendez-vous</a:t>
            </a:r>
            <a:r>
              <a:rPr lang="en-US" dirty="0">
                <a:latin typeface="+mj-lt"/>
              </a:rPr>
              <a:t> sur </a:t>
            </a:r>
            <a:r>
              <a:rPr lang="en-US" sz="3200" dirty="0">
                <a:latin typeface="+mj-lt"/>
                <a:hlinkClick r:id="rId2"/>
              </a:rPr>
              <a:t>www.menti.com</a:t>
            </a:r>
            <a:r>
              <a:rPr lang="en-US" dirty="0">
                <a:latin typeface="+mj-lt"/>
              </a:rPr>
              <a:t> et </a:t>
            </a:r>
            <a:r>
              <a:rPr lang="en-US" dirty="0" err="1">
                <a:latin typeface="+mj-lt"/>
              </a:rPr>
              <a:t>tapez</a:t>
            </a:r>
            <a:r>
              <a:rPr lang="en-US" dirty="0">
                <a:latin typeface="+mj-lt"/>
              </a:rPr>
              <a:t> le code </a:t>
            </a:r>
            <a:r>
              <a:rPr lang="en-US" sz="3200" b="1" dirty="0">
                <a:latin typeface="+mj-lt"/>
              </a:rPr>
              <a:t>72 04 68</a:t>
            </a:r>
            <a:endParaRPr lang="en-US" b="1" dirty="0">
              <a:latin typeface="+mj-lt"/>
            </a:endParaRPr>
          </a:p>
          <a:p>
            <a:pPr marL="0" indent="0" algn="ctr">
              <a:buNone/>
            </a:pPr>
            <a:r>
              <a:rPr lang="en-US" dirty="0" err="1">
                <a:latin typeface="+mj-lt"/>
              </a:rPr>
              <a:t>ou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directement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ici</a:t>
            </a:r>
            <a:r>
              <a:rPr lang="en-US" dirty="0">
                <a:latin typeface="+mj-lt"/>
              </a:rPr>
              <a:t> </a:t>
            </a:r>
            <a:r>
              <a:rPr lang="en-US" sz="3200" dirty="0">
                <a:latin typeface="+mj-lt"/>
                <a:hlinkClick r:id="rId3"/>
              </a:rPr>
              <a:t>https://www.menti.com/347d7ec3</a:t>
            </a:r>
            <a:r>
              <a:rPr lang="en-US" sz="3200" dirty="0">
                <a:latin typeface="+mj-lt"/>
              </a:rPr>
              <a:t> </a:t>
            </a:r>
          </a:p>
          <a:p>
            <a:pPr algn="ctr"/>
            <a:endParaRPr lang="en-US" dirty="0"/>
          </a:p>
        </p:txBody>
      </p:sp>
      <p:pic>
        <p:nvPicPr>
          <p:cNvPr id="4" name="Picture 2" descr="https://lh4.googleusercontent.com/lW34VD0dGPRqCf8CKAd_MAGgR-9jzSkjhSHgb0aCy47syshjvUj0MqjXOYd6uvXNqL0lEKMtZinHQ7IFhjQQ2BaSOcNbPzHZkEPj11oa82SPtWGPple-hQSIW23hpIafxE44">
            <a:extLst>
              <a:ext uri="{FF2B5EF4-FFF2-40B4-BE49-F238E27FC236}">
                <a16:creationId xmlns:a16="http://schemas.microsoft.com/office/drawing/2014/main" id="{EE40BDD4-3D4C-7047-B11B-C0FC9BC8C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5972" y="5913967"/>
            <a:ext cx="750794" cy="75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 descr="Help_LTR">
            <a:hlinkClick r:id="rId5"/>
            <a:extLst>
              <a:ext uri="{FF2B5EF4-FFF2-40B4-BE49-F238E27FC236}">
                <a16:creationId xmlns:a16="http://schemas.microsoft.com/office/drawing/2014/main" id="{CDDA5F52-5C89-E945-94F3-A12E51FB69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6065" y="707277"/>
            <a:ext cx="3339789" cy="333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5920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Hierarchy">
            <a:extLst>
              <a:ext uri="{FF2B5EF4-FFF2-40B4-BE49-F238E27FC236}">
                <a16:creationId xmlns:a16="http://schemas.microsoft.com/office/drawing/2014/main" id="{8E46DF94-702C-A743-8F44-9D0B8A4E0B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07755" y="306909"/>
            <a:ext cx="2286000" cy="2286000"/>
          </a:xfrm>
          <a:prstGeom prst="rect">
            <a:avLst/>
          </a:prstGeom>
        </p:spPr>
      </p:pic>
      <p:pic>
        <p:nvPicPr>
          <p:cNvPr id="11" name="Graphic 10" descr="Needle">
            <a:extLst>
              <a:ext uri="{FF2B5EF4-FFF2-40B4-BE49-F238E27FC236}">
                <a16:creationId xmlns:a16="http://schemas.microsoft.com/office/drawing/2014/main" id="{90A27BE7-465F-2648-8088-EF66473420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42579" y="3097616"/>
            <a:ext cx="2816351" cy="2816351"/>
          </a:xfrm>
          <a:prstGeom prst="rect">
            <a:avLst/>
          </a:prstGeom>
        </p:spPr>
      </p:pic>
      <p:pic>
        <p:nvPicPr>
          <p:cNvPr id="4" name="Picture 2" descr="https://lh4.googleusercontent.com/lW34VD0dGPRqCf8CKAd_MAGgR-9jzSkjhSHgb0aCy47syshjvUj0MqjXOYd6uvXNqL0lEKMtZinHQ7IFhjQQ2BaSOcNbPzHZkEPj11oa82SPtWGPple-hQSIW23hpIafxE44">
            <a:extLst>
              <a:ext uri="{FF2B5EF4-FFF2-40B4-BE49-F238E27FC236}">
                <a16:creationId xmlns:a16="http://schemas.microsoft.com/office/drawing/2014/main" id="{E1D685C9-C6D7-6144-9C87-494FE280A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5972" y="5913967"/>
            <a:ext cx="750794" cy="75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568B1A-B265-5A43-ADF4-C58B12F26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en-US" sz="2800" spc="600" dirty="0" err="1">
                <a:solidFill>
                  <a:srgbClr val="DE621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Rendre</a:t>
            </a:r>
            <a:r>
              <a:rPr lang="en-US" sz="2800" spc="600" dirty="0">
                <a:solidFill>
                  <a:srgbClr val="DE621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son HTML plus structure/performant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B55D966-993A-1D47-B33D-EE68D1CF2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2121762"/>
            <a:ext cx="6204984" cy="362691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j-lt"/>
              </a:rPr>
              <a:t>Inline/block</a:t>
            </a:r>
          </a:p>
          <a:p>
            <a:r>
              <a:rPr lang="en-US" sz="2400" dirty="0">
                <a:latin typeface="+mj-lt"/>
              </a:rPr>
              <a:t>Images</a:t>
            </a:r>
          </a:p>
          <a:p>
            <a:r>
              <a:rPr lang="en-US" sz="2400" dirty="0">
                <a:latin typeface="+mj-lt"/>
              </a:rPr>
              <a:t>Id / Class</a:t>
            </a:r>
          </a:p>
          <a:p>
            <a:r>
              <a:rPr lang="en-US" sz="2400" dirty="0">
                <a:latin typeface="+mj-lt"/>
              </a:rPr>
              <a:t>STRONG, B, I, EM</a:t>
            </a:r>
          </a:p>
          <a:p>
            <a:r>
              <a:rPr lang="en-US" sz="2400" dirty="0" err="1">
                <a:latin typeface="+mj-lt"/>
              </a:rPr>
              <a:t>Hiérarchie</a:t>
            </a:r>
            <a:r>
              <a:rPr lang="en-US" sz="2400" dirty="0">
                <a:latin typeface="+mj-lt"/>
              </a:rPr>
              <a:t> de </a:t>
            </a:r>
            <a:r>
              <a:rPr lang="en-US" sz="2400" dirty="0" err="1">
                <a:latin typeface="+mj-lt"/>
              </a:rPr>
              <a:t>titres</a:t>
            </a:r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Meta</a:t>
            </a:r>
          </a:p>
          <a:p>
            <a:r>
              <a:rPr lang="en-US" sz="2400" dirty="0">
                <a:latin typeface="+mj-lt"/>
              </a:rPr>
              <a:t>Videos &amp; audios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400243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B475-33AD-2149-8C27-8147B276851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US" spc="600" dirty="0">
                <a:latin typeface="Courier New" panose="02070309020205020404" pitchFamily="49" charset="0"/>
                <a:cs typeface="Courier New" panose="02070309020205020404" pitchFamily="49" charset="0"/>
              </a:rPr>
              <a:t>&lt;Inline / Block&gt;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C2050-3740-5A47-A1AB-254271251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6791"/>
            <a:ext cx="4868333" cy="4406327"/>
          </a:xfrm>
        </p:spPr>
        <p:txBody>
          <a:bodyPr numCol="1">
            <a:normAutofit/>
          </a:bodyPr>
          <a:lstStyle/>
          <a:p>
            <a:r>
              <a:rPr lang="en-US" dirty="0"/>
              <a:t>Par </a:t>
            </a:r>
            <a:r>
              <a:rPr lang="en-US" dirty="0" err="1"/>
              <a:t>défaut</a:t>
            </a:r>
            <a:r>
              <a:rPr lang="en-US" dirty="0"/>
              <a:t>, un </a:t>
            </a:r>
            <a:r>
              <a:rPr lang="en-US" dirty="0" err="1"/>
              <a:t>élément</a:t>
            </a:r>
            <a:r>
              <a:rPr lang="en-US" dirty="0"/>
              <a:t> inline ne force pas un </a:t>
            </a:r>
            <a:r>
              <a:rPr lang="en-US" dirty="0" err="1"/>
              <a:t>changement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la </a:t>
            </a:r>
            <a:r>
              <a:rPr lang="en-US" dirty="0" err="1"/>
              <a:t>ligne</a:t>
            </a:r>
            <a:r>
              <a:rPr lang="en-US" dirty="0"/>
              <a:t>,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occupe</a:t>
            </a:r>
            <a:r>
              <a:rPr lang="en-US" dirty="0"/>
              <a:t> </a:t>
            </a:r>
            <a:r>
              <a:rPr lang="en-US" dirty="0" err="1"/>
              <a:t>l’espace</a:t>
            </a:r>
            <a:r>
              <a:rPr lang="en-US" dirty="0"/>
              <a:t> </a:t>
            </a:r>
            <a:r>
              <a:rPr lang="en-US" dirty="0" err="1"/>
              <a:t>énoncé</a:t>
            </a:r>
            <a:r>
              <a:rPr lang="en-US" dirty="0"/>
              <a:t> par les tags</a:t>
            </a:r>
          </a:p>
          <a:p>
            <a:endParaRPr lang="en-US" dirty="0"/>
          </a:p>
          <a:p>
            <a:r>
              <a:rPr lang="en-US" sz="1800" dirty="0"/>
              <a:t>&lt;a&gt; &lt;</a:t>
            </a:r>
            <a:r>
              <a:rPr lang="en-US" sz="1800" dirty="0" err="1"/>
              <a:t>abbr</a:t>
            </a:r>
            <a:r>
              <a:rPr lang="en-US" sz="1800" dirty="0"/>
              <a:t>&gt; &lt;acronym&gt; &lt;b&gt; &lt;</a:t>
            </a:r>
            <a:r>
              <a:rPr lang="en-US" sz="1800" dirty="0" err="1"/>
              <a:t>bdo</a:t>
            </a:r>
            <a:r>
              <a:rPr lang="en-US" sz="1800" dirty="0"/>
              <a:t>&gt; &lt;big&gt; &lt;</a:t>
            </a:r>
            <a:r>
              <a:rPr lang="en-US" sz="1800" dirty="0" err="1"/>
              <a:t>br</a:t>
            </a:r>
            <a:r>
              <a:rPr lang="en-US" sz="1800" dirty="0"/>
              <a:t>&gt; &lt;button&gt; &lt;cite&gt; &lt;code&gt; &lt;</a:t>
            </a:r>
            <a:r>
              <a:rPr lang="en-US" sz="1800" dirty="0" err="1"/>
              <a:t>dfn</a:t>
            </a:r>
            <a:r>
              <a:rPr lang="en-US" sz="1800" dirty="0"/>
              <a:t>&gt; &lt;</a:t>
            </a:r>
            <a:r>
              <a:rPr lang="en-US" sz="1800" dirty="0" err="1"/>
              <a:t>em</a:t>
            </a:r>
            <a:r>
              <a:rPr lang="en-US" sz="1800" dirty="0"/>
              <a:t>&gt; &lt;</a:t>
            </a:r>
            <a:r>
              <a:rPr lang="en-US" sz="1800" dirty="0" err="1"/>
              <a:t>i</a:t>
            </a:r>
            <a:r>
              <a:rPr lang="en-US" sz="1800" dirty="0"/>
              <a:t>&gt; &lt;</a:t>
            </a:r>
            <a:r>
              <a:rPr lang="en-US" sz="1800" dirty="0" err="1"/>
              <a:t>img</a:t>
            </a:r>
            <a:r>
              <a:rPr lang="en-US" sz="1800" dirty="0"/>
              <a:t>&gt; &lt;input&gt; &lt;</a:t>
            </a:r>
            <a:r>
              <a:rPr lang="en-US" sz="1800" dirty="0" err="1"/>
              <a:t>kbd</a:t>
            </a:r>
            <a:r>
              <a:rPr lang="en-US" sz="1800" dirty="0"/>
              <a:t>&gt; &lt;label&gt; &lt;map&gt; &lt;object&gt; &lt;q&gt; &lt;</a:t>
            </a:r>
            <a:r>
              <a:rPr lang="en-US" sz="1800" dirty="0" err="1"/>
              <a:t>samp</a:t>
            </a:r>
            <a:r>
              <a:rPr lang="en-US" sz="1800" dirty="0"/>
              <a:t>&gt; &lt;script&gt; &lt;select &gt;&lt;small&gt; </a:t>
            </a:r>
            <a:r>
              <a:rPr lang="en-US" sz="1800" b="1" dirty="0"/>
              <a:t>&lt;span&gt; </a:t>
            </a:r>
            <a:r>
              <a:rPr lang="en-US" sz="1800" dirty="0"/>
              <a:t>&lt;strong&gt; &lt;sub&gt; &lt;sup&gt; &lt;</a:t>
            </a:r>
            <a:r>
              <a:rPr lang="en-US" sz="1800" dirty="0" err="1"/>
              <a:t>textarea</a:t>
            </a:r>
            <a:r>
              <a:rPr lang="en-US" sz="1800" dirty="0"/>
              <a:t>&gt; &lt;time&gt; &lt;</a:t>
            </a:r>
            <a:r>
              <a:rPr lang="en-US" sz="1800" dirty="0" err="1"/>
              <a:t>tt</a:t>
            </a:r>
            <a:r>
              <a:rPr lang="en-US" sz="1800" dirty="0"/>
              <a:t>&gt; &lt;</a:t>
            </a:r>
            <a:r>
              <a:rPr lang="en-US" sz="1800" dirty="0" err="1"/>
              <a:t>var</a:t>
            </a:r>
            <a:r>
              <a:rPr lang="en-US" sz="1800" dirty="0"/>
              <a:t>&gt;</a:t>
            </a:r>
          </a:p>
        </p:txBody>
      </p:sp>
      <p:pic>
        <p:nvPicPr>
          <p:cNvPr id="4" name="Picture 2" descr="https://lh4.googleusercontent.com/lW34VD0dGPRqCf8CKAd_MAGgR-9jzSkjhSHgb0aCy47syshjvUj0MqjXOYd6uvXNqL0lEKMtZinHQ7IFhjQQ2BaSOcNbPzHZkEPj11oa82SPtWGPple-hQSIW23hpIafxE44">
            <a:extLst>
              <a:ext uri="{FF2B5EF4-FFF2-40B4-BE49-F238E27FC236}">
                <a16:creationId xmlns:a16="http://schemas.microsoft.com/office/drawing/2014/main" id="{74C12F33-C71F-2B43-A651-35FADBE29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5972" y="5913967"/>
            <a:ext cx="750794" cy="75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5026E0-EF9D-834E-9C28-05EDE6723CC1}"/>
              </a:ext>
            </a:extLst>
          </p:cNvPr>
          <p:cNvSpPr txBox="1"/>
          <p:nvPr/>
        </p:nvSpPr>
        <p:spPr>
          <a:xfrm>
            <a:off x="6079068" y="1913468"/>
            <a:ext cx="470746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Par </a:t>
            </a:r>
            <a:r>
              <a:rPr lang="en-US" sz="2800" dirty="0" err="1"/>
              <a:t>défaut</a:t>
            </a:r>
            <a:r>
              <a:rPr lang="en-US" sz="2800" dirty="0"/>
              <a:t>, un </a:t>
            </a:r>
            <a:r>
              <a:rPr lang="en-US" sz="2800" dirty="0" err="1"/>
              <a:t>élément</a:t>
            </a:r>
            <a:r>
              <a:rPr lang="en-US" sz="2800" dirty="0"/>
              <a:t> block </a:t>
            </a:r>
            <a:r>
              <a:rPr lang="en-US" sz="2800" dirty="0" err="1"/>
              <a:t>provoque</a:t>
            </a:r>
            <a:r>
              <a:rPr lang="en-US" sz="2800" dirty="0"/>
              <a:t> </a:t>
            </a:r>
            <a:r>
              <a:rPr lang="en-US" sz="2800" dirty="0" err="1"/>
              <a:t>une</a:t>
            </a:r>
            <a:r>
              <a:rPr lang="en-US" sz="2800" dirty="0"/>
              <a:t> </a:t>
            </a:r>
            <a:r>
              <a:rPr lang="en-US" sz="2800" dirty="0" err="1"/>
              <a:t>coupure</a:t>
            </a:r>
            <a:r>
              <a:rPr lang="en-US" sz="2800" dirty="0"/>
              <a:t>, et un </a:t>
            </a:r>
            <a:r>
              <a:rPr lang="en-US" sz="2800" dirty="0" err="1"/>
              <a:t>changement</a:t>
            </a:r>
            <a:r>
              <a:rPr lang="en-US" sz="2800" dirty="0"/>
              <a:t> de </a:t>
            </a:r>
            <a:r>
              <a:rPr lang="en-US" sz="2800" dirty="0" err="1"/>
              <a:t>ligne</a:t>
            </a:r>
            <a:r>
              <a:rPr lang="en-US" sz="2800" dirty="0"/>
              <a:t>, et </a:t>
            </a:r>
            <a:r>
              <a:rPr lang="en-US" sz="2800" dirty="0" err="1"/>
              <a:t>occupe</a:t>
            </a:r>
            <a:r>
              <a:rPr lang="en-US" sz="2800" dirty="0"/>
              <a:t> </a:t>
            </a:r>
            <a:r>
              <a:rPr lang="en-US" sz="2800" dirty="0" err="1"/>
              <a:t>l’espace</a:t>
            </a:r>
            <a:r>
              <a:rPr lang="en-US" sz="2800" dirty="0"/>
              <a:t> total de son parent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&lt;address&gt; &lt;article&gt; &lt;aside&gt; &lt;blockquote&gt; &lt;canvas&gt; &lt;</a:t>
            </a:r>
            <a:r>
              <a:rPr lang="en-US" dirty="0" err="1"/>
              <a:t>dd</a:t>
            </a:r>
            <a:r>
              <a:rPr lang="en-US" dirty="0"/>
              <a:t>&gt; </a:t>
            </a:r>
            <a:r>
              <a:rPr lang="en-US" b="1" dirty="0"/>
              <a:t>&lt;div&gt; </a:t>
            </a:r>
            <a:r>
              <a:rPr lang="en-US" dirty="0"/>
              <a:t>&lt;dl&gt; &lt;</a:t>
            </a:r>
            <a:r>
              <a:rPr lang="en-US" dirty="0" err="1"/>
              <a:t>dt</a:t>
            </a:r>
            <a:r>
              <a:rPr lang="en-US" dirty="0"/>
              <a:t>&gt; &lt;</a:t>
            </a:r>
            <a:r>
              <a:rPr lang="en-US" dirty="0" err="1"/>
              <a:t>fieldset</a:t>
            </a:r>
            <a:r>
              <a:rPr lang="en-US" dirty="0"/>
              <a:t>&gt; &lt;</a:t>
            </a:r>
            <a:r>
              <a:rPr lang="en-US" dirty="0" err="1"/>
              <a:t>figcaption</a:t>
            </a:r>
            <a:r>
              <a:rPr lang="en-US" dirty="0"/>
              <a:t>&gt;  &lt;figure&gt; &lt;footer&gt; &lt;form&gt; &lt;</a:t>
            </a:r>
            <a:r>
              <a:rPr lang="en-US" dirty="0" err="1"/>
              <a:t>hN</a:t>
            </a:r>
            <a:r>
              <a:rPr lang="en-US" dirty="0"/>
              <a:t>&gt; &lt;header&gt; &lt;</a:t>
            </a:r>
            <a:r>
              <a:rPr lang="en-US" dirty="0" err="1"/>
              <a:t>hgroup</a:t>
            </a:r>
            <a:r>
              <a:rPr lang="en-US" dirty="0"/>
              <a:t>&gt; &lt;</a:t>
            </a:r>
            <a:r>
              <a:rPr lang="en-US" dirty="0" err="1"/>
              <a:t>hr</a:t>
            </a:r>
            <a:r>
              <a:rPr lang="en-US" dirty="0"/>
              <a:t>&gt; &lt;li&gt; &lt;main&gt; &lt;</a:t>
            </a:r>
            <a:r>
              <a:rPr lang="en-US" dirty="0" err="1"/>
              <a:t>nav</a:t>
            </a:r>
            <a:r>
              <a:rPr lang="en-US" dirty="0"/>
              <a:t>&gt; &lt;</a:t>
            </a:r>
            <a:r>
              <a:rPr lang="en-US" dirty="0" err="1"/>
              <a:t>noscript</a:t>
            </a:r>
            <a:r>
              <a:rPr lang="en-US" dirty="0"/>
              <a:t>&gt; &lt;</a:t>
            </a:r>
            <a:r>
              <a:rPr lang="en-US" dirty="0" err="1"/>
              <a:t>ol</a:t>
            </a:r>
            <a:r>
              <a:rPr lang="en-US" dirty="0"/>
              <a:t>&gt; &lt;output&gt; &lt;p&gt; &lt;pre&gt; &lt;section&gt; &lt;table&gt; &lt;</a:t>
            </a:r>
            <a:r>
              <a:rPr lang="en-US" dirty="0" err="1"/>
              <a:t>tfoot</a:t>
            </a:r>
            <a:r>
              <a:rPr lang="en-US" dirty="0"/>
              <a:t>&gt; &lt;</a:t>
            </a:r>
            <a:r>
              <a:rPr lang="en-US" dirty="0" err="1"/>
              <a:t>ul</a:t>
            </a:r>
            <a:r>
              <a:rPr lang="en-US" dirty="0"/>
              <a:t>&gt; &lt;video&gt;</a:t>
            </a:r>
          </a:p>
        </p:txBody>
      </p:sp>
    </p:spTree>
    <p:extLst>
      <p:ext uri="{BB962C8B-B14F-4D97-AF65-F5344CB8AC3E}">
        <p14:creationId xmlns:p14="http://schemas.microsoft.com/office/powerpoint/2010/main" val="735136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7763</TotalTime>
  <Words>804</Words>
  <Application>Microsoft Macintosh PowerPoint</Application>
  <PresentationFormat>Widescreen</PresentationFormat>
  <Paragraphs>111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Courier</vt:lpstr>
      <vt:lpstr>Courier New</vt:lpstr>
      <vt:lpstr>Office Theme</vt:lpstr>
      <vt:lpstr>&lt;LES STRUCTURES&gt;</vt:lpstr>
      <vt:lpstr>&lt;Plan Du Workshop&gt; </vt:lpstr>
      <vt:lpstr>&lt;Catégories HTML5&gt;</vt:lpstr>
      <vt:lpstr>Structure d’une page HTML</vt:lpstr>
      <vt:lpstr>Différentes structures existent…</vt:lpstr>
      <vt:lpstr>Templates &amp; boilerplates</vt:lpstr>
      <vt:lpstr>QUIZZ</vt:lpstr>
      <vt:lpstr>Rendre son HTML plus structure/performant</vt:lpstr>
      <vt:lpstr>&lt;Inline / Block&gt;</vt:lpstr>
      <vt:lpstr>&lt;Images&gt;</vt:lpstr>
      <vt:lpstr>PowerPoint Presentation</vt:lpstr>
      <vt:lpstr>PowerPoint Presentation</vt:lpstr>
      <vt:lpstr>Hiérarchie de titres</vt:lpstr>
      <vt:lpstr>PowerPoint Presentation</vt:lpstr>
      <vt:lpstr>PowerPoint Presentation</vt:lpstr>
      <vt:lpstr>PowerPoint Presentation</vt:lpstr>
      <vt:lpstr>Exercices </vt:lpstr>
      <vt:lpstr>Sources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Structures </dc:title>
  <dc:creator>Microsoft Office User</dc:creator>
  <cp:lastModifiedBy>Microsoft Office User</cp:lastModifiedBy>
  <cp:revision>76</cp:revision>
  <dcterms:created xsi:type="dcterms:W3CDTF">2018-06-01T10:00:06Z</dcterms:created>
  <dcterms:modified xsi:type="dcterms:W3CDTF">2018-06-10T15:08:50Z</dcterms:modified>
</cp:coreProperties>
</file>