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3"/>
  </p:notesMasterIdLst>
  <p:sldIdLst>
    <p:sldId id="256" r:id="rId2"/>
    <p:sldId id="257" r:id="rId3"/>
    <p:sldId id="260" r:id="rId4"/>
    <p:sldId id="261" r:id="rId5"/>
    <p:sldId id="259" r:id="rId6"/>
    <p:sldId id="262" r:id="rId7"/>
    <p:sldId id="297" r:id="rId8"/>
    <p:sldId id="299" r:id="rId9"/>
    <p:sldId id="301" r:id="rId10"/>
    <p:sldId id="302" r:id="rId11"/>
    <p:sldId id="263" r:id="rId12"/>
  </p:sldIdLst>
  <p:sldSz cx="9144000" cy="5143500" type="screen16x9"/>
  <p:notesSz cx="6858000" cy="9144000"/>
  <p:embeddedFontLst>
    <p:embeddedFont>
      <p:font typeface="IBM Plex Sans Condensed" panose="020B0604020202020204" charset="0"/>
      <p:regular r:id="rId14"/>
      <p:bold r:id="rId15"/>
      <p:italic r:id="rId16"/>
      <p:boldItalic r:id="rId17"/>
    </p:embeddedFont>
    <p:embeddedFont>
      <p:font typeface="Bebas Neue" panose="020B0604020202020204" charset="0"/>
      <p:regular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7B9036-0881-475A-ADF6-831E9562A627}">
  <a:tblStyle styleId="{5C7B9036-0881-475A-ADF6-831E9562A6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7EC41A-727B-416F-B59B-BBC701B8EA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372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494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614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64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79100" y="1137350"/>
            <a:ext cx="4959600" cy="2868900"/>
          </a:xfrm>
          <a:prstGeom prst="rect">
            <a:avLst/>
          </a:prstGeom>
        </p:spPr>
        <p:txBody>
          <a:bodyPr spcFirstLastPara="1" wrap="square" lIns="0" tIns="0" rIns="0" bIns="0" anchor="ctr"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F4FC68"/>
            </a:gs>
            <a:gs pos="58000">
              <a:schemeClr val="accent2"/>
            </a:gs>
            <a:gs pos="100000">
              <a:schemeClr val="accent2"/>
            </a:gs>
          </a:gsLst>
          <a:path path="circle">
            <a:fillToRect l="100000" t="100000"/>
          </a:path>
          <a:tileRect r="-100000" b="-10000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3"/>
          <p:cNvSpPr txBox="1">
            <a:spLocks noGrp="1"/>
          </p:cNvSpPr>
          <p:nvPr>
            <p:ph type="subTitle" idx="1"/>
          </p:nvPr>
        </p:nvSpPr>
        <p:spPr>
          <a:xfrm>
            <a:off x="779100" y="3242313"/>
            <a:ext cx="4960500" cy="383700"/>
          </a:xfrm>
          <a:prstGeom prst="rect">
            <a:avLst/>
          </a:prstGeom>
        </p:spPr>
        <p:txBody>
          <a:bodyPr spcFirstLastPara="1" wrap="square" lIns="0" tIns="0" rIns="0" bIns="0" anchor="t" anchorCtr="0">
            <a:noAutofit/>
          </a:bodyPr>
          <a:lstStyle>
            <a:lvl1pPr lvl="0" rtl="0">
              <a:spcBef>
                <a:spcPts val="0"/>
              </a:spcBef>
              <a:spcAft>
                <a:spcPts val="0"/>
              </a:spcAft>
              <a:buSzPts val="2400"/>
              <a:buNone/>
              <a:defRPr/>
            </a:lvl1pPr>
            <a:lvl2pPr lvl="1" rtl="0">
              <a:spcBef>
                <a:spcPts val="800"/>
              </a:spcBef>
              <a:spcAft>
                <a:spcPts val="0"/>
              </a:spcAft>
              <a:buSzPts val="3000"/>
              <a:buNone/>
              <a:defRPr sz="3000"/>
            </a:lvl2pPr>
            <a:lvl3pPr lvl="2" rtl="0">
              <a:spcBef>
                <a:spcPts val="800"/>
              </a:spcBef>
              <a:spcAft>
                <a:spcPts val="0"/>
              </a:spcAft>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rgbClr val="FFE659"/>
            </a:gs>
            <a:gs pos="58000">
              <a:schemeClr val="accent4"/>
            </a:gs>
            <a:gs pos="100000">
              <a:schemeClr val="accent4"/>
            </a:gs>
          </a:gsLst>
          <a:path path="circle">
            <a:fillToRect l="100000" t="100000"/>
          </a:path>
          <a:tileRect r="-100000" b="-100000"/>
        </a:gradFill>
        <a:effectLst/>
      </p:bgPr>
    </p:bg>
    <p:spTree>
      <p:nvGrpSpPr>
        <p:cNvPr id="1" name="Shape 14"/>
        <p:cNvGrpSpPr/>
        <p:nvPr/>
      </p:nvGrpSpPr>
      <p:grpSpPr>
        <a:xfrm>
          <a:off x="0" y="0"/>
          <a:ext cx="0" cy="0"/>
          <a:chOff x="0" y="0"/>
          <a:chExt cx="0" cy="0"/>
        </a:xfrm>
      </p:grpSpPr>
      <p:sp>
        <p:nvSpPr>
          <p:cNvPr id="15" name="Google Shape;15;p4"/>
          <p:cNvSpPr/>
          <p:nvPr/>
        </p:nvSpPr>
        <p:spPr>
          <a:xfrm>
            <a:off x="781775" y="768275"/>
            <a:ext cx="6652425" cy="3622950"/>
          </a:xfrm>
          <a:custGeom>
            <a:avLst/>
            <a:gdLst/>
            <a:ahLst/>
            <a:cxnLst/>
            <a:rect l="l" t="t" r="r" b="b"/>
            <a:pathLst>
              <a:path w="266097" h="144918" extrusionOk="0">
                <a:moveTo>
                  <a:pt x="0" y="153"/>
                </a:moveTo>
                <a:lnTo>
                  <a:pt x="249225" y="0"/>
                </a:lnTo>
                <a:lnTo>
                  <a:pt x="249225" y="34949"/>
                </a:lnTo>
                <a:lnTo>
                  <a:pt x="266097" y="50315"/>
                </a:lnTo>
                <a:lnTo>
                  <a:pt x="248923" y="47415"/>
                </a:lnTo>
                <a:lnTo>
                  <a:pt x="248924" y="144918"/>
                </a:lnTo>
                <a:lnTo>
                  <a:pt x="63" y="144918"/>
                </a:lnTo>
                <a:close/>
              </a:path>
            </a:pathLst>
          </a:custGeom>
          <a:gradFill>
            <a:gsLst>
              <a:gs pos="0">
                <a:schemeClr val="lt1"/>
              </a:gs>
              <a:gs pos="100000">
                <a:schemeClr val="lt2"/>
              </a:gs>
            </a:gsLst>
            <a:path path="circle">
              <a:fillToRect l="100000" t="100000"/>
            </a:path>
            <a:tileRect r="-100000" b="-100000"/>
          </a:gradFill>
          <a:ln>
            <a:noFill/>
          </a:ln>
          <a:effectLst>
            <a:outerShdw blurRad="57150" dist="19050" dir="5400000" algn="bl" rotWithShape="0">
              <a:schemeClr val="dk1">
                <a:alpha val="30000"/>
              </a:schemeClr>
            </a:outerShdw>
          </a:effectLst>
        </p:spPr>
      </p:sp>
      <p:sp>
        <p:nvSpPr>
          <p:cNvPr id="16" name="Google Shape;16;p4"/>
          <p:cNvSpPr txBox="1">
            <a:spLocks noGrp="1"/>
          </p:cNvSpPr>
          <p:nvPr>
            <p:ph type="body" idx="1"/>
          </p:nvPr>
        </p:nvSpPr>
        <p:spPr>
          <a:xfrm>
            <a:off x="1286575" y="1250325"/>
            <a:ext cx="4844700" cy="2658600"/>
          </a:xfrm>
          <a:prstGeom prst="rect">
            <a:avLst/>
          </a:prstGeom>
        </p:spPr>
        <p:txBody>
          <a:bodyPr spcFirstLastPara="1" wrap="square" lIns="0" tIns="0" rIns="0" bIns="0" anchor="t" anchorCtr="0">
            <a:noAutofit/>
          </a:bodyPr>
          <a:lstStyle>
            <a:lvl1pPr marL="457200" lvl="0" indent="-419100" rtl="0">
              <a:spcBef>
                <a:spcPts val="0"/>
              </a:spcBef>
              <a:spcAft>
                <a:spcPts val="0"/>
              </a:spcAft>
              <a:buSzPts val="3000"/>
              <a:buChar char="▪"/>
              <a:defRPr sz="3000" i="1"/>
            </a:lvl1pPr>
            <a:lvl2pPr marL="914400" lvl="1" indent="-419100" rtl="0">
              <a:spcBef>
                <a:spcPts val="800"/>
              </a:spcBef>
              <a:spcAft>
                <a:spcPts val="0"/>
              </a:spcAft>
              <a:buSzPts val="3000"/>
              <a:buChar char="▫"/>
              <a:defRPr sz="3000" i="1"/>
            </a:lvl2pPr>
            <a:lvl3pPr marL="1371600" lvl="2" indent="-419100" rtl="0">
              <a:spcBef>
                <a:spcPts val="800"/>
              </a:spcBef>
              <a:spcAft>
                <a:spcPts val="0"/>
              </a:spcAft>
              <a:buSzPts val="3000"/>
              <a:buChar char="⬝"/>
              <a:defRPr sz="3000" i="1"/>
            </a:lvl3pPr>
            <a:lvl4pPr marL="1828800" lvl="3" indent="-419100" rtl="0">
              <a:spcBef>
                <a:spcPts val="800"/>
              </a:spcBef>
              <a:spcAft>
                <a:spcPts val="0"/>
              </a:spcAft>
              <a:buSzPts val="3000"/>
              <a:buChar char="⬞"/>
              <a:defRPr sz="3000" i="1"/>
            </a:lvl4pPr>
            <a:lvl5pPr marL="2286000" lvl="4" indent="-419100" rtl="0">
              <a:spcBef>
                <a:spcPts val="800"/>
              </a:spcBef>
              <a:spcAft>
                <a:spcPts val="0"/>
              </a:spcAft>
              <a:buSzPts val="3000"/>
              <a:buChar char="○"/>
              <a:defRPr sz="3000" i="1"/>
            </a:lvl5pPr>
            <a:lvl6pPr marL="2743200" lvl="5" indent="-419100" rtl="0">
              <a:spcBef>
                <a:spcPts val="800"/>
              </a:spcBef>
              <a:spcAft>
                <a:spcPts val="0"/>
              </a:spcAft>
              <a:buSzPts val="3000"/>
              <a:buChar char="■"/>
              <a:defRPr sz="3000" i="1"/>
            </a:lvl6pPr>
            <a:lvl7pPr marL="3200400" lvl="6" indent="-419100" rtl="0">
              <a:spcBef>
                <a:spcPts val="800"/>
              </a:spcBef>
              <a:spcAft>
                <a:spcPts val="0"/>
              </a:spcAft>
              <a:buSzPts val="3000"/>
              <a:buChar char="●"/>
              <a:defRPr sz="3000" i="1"/>
            </a:lvl7pPr>
            <a:lvl8pPr marL="3657600" lvl="7" indent="-419100" rtl="0">
              <a:spcBef>
                <a:spcPts val="800"/>
              </a:spcBef>
              <a:spcAft>
                <a:spcPts val="0"/>
              </a:spcAft>
              <a:buSzPts val="3000"/>
              <a:buChar char="○"/>
              <a:defRPr sz="3000" i="1"/>
            </a:lvl8pPr>
            <a:lvl9pPr marL="4114800" lvl="8" indent="-419100" rtl="0">
              <a:spcBef>
                <a:spcPts val="800"/>
              </a:spcBef>
              <a:spcAft>
                <a:spcPts val="800"/>
              </a:spcAft>
              <a:buSzPts val="3000"/>
              <a:buChar char="■"/>
              <a:defRPr sz="3000" i="1"/>
            </a:lvl9pPr>
          </a:lstStyle>
          <a:p>
            <a:endParaRPr/>
          </a:p>
        </p:txBody>
      </p:sp>
      <p:sp>
        <p:nvSpPr>
          <p:cNvPr id="17" name="Google Shape;17;p4"/>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rgbClr val="FF9F4D"/>
            </a:gs>
            <a:gs pos="58000">
              <a:schemeClr val="accent5"/>
            </a:gs>
            <a:gs pos="100000">
              <a:schemeClr val="accent5"/>
            </a:gs>
          </a:gsLst>
          <a:path path="circle">
            <a:fillToRect l="100000" t="100000"/>
          </a:path>
          <a:tileRect r="-100000" b="-100000"/>
        </a:grad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0" name="Google Shape;20;p5"/>
          <p:cNvSpPr txBox="1">
            <a:spLocks noGrp="1"/>
          </p:cNvSpPr>
          <p:nvPr>
            <p:ph type="body" idx="1"/>
          </p:nvPr>
        </p:nvSpPr>
        <p:spPr>
          <a:xfrm>
            <a:off x="779100" y="1277748"/>
            <a:ext cx="49755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1" name="Google Shape;21;p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4" name="Google Shape;24;p6"/>
          <p:cNvSpPr txBox="1">
            <a:spLocks noGrp="1"/>
          </p:cNvSpPr>
          <p:nvPr>
            <p:ph type="body" idx="1"/>
          </p:nvPr>
        </p:nvSpPr>
        <p:spPr>
          <a:xfrm>
            <a:off x="77910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5" name="Google Shape;25;p6"/>
          <p:cNvSpPr txBox="1">
            <a:spLocks noGrp="1"/>
          </p:cNvSpPr>
          <p:nvPr>
            <p:ph type="body" idx="2"/>
          </p:nvPr>
        </p:nvSpPr>
        <p:spPr>
          <a:xfrm>
            <a:off x="342991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6" name="Google Shape;26;p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44506E"/>
            </a:gs>
            <a:gs pos="58000">
              <a:schemeClr val="dk1"/>
            </a:gs>
            <a:gs pos="100000">
              <a:schemeClr val="dk1"/>
            </a:gs>
          </a:gsLst>
          <a:path path="circle">
            <a:fillToRect l="100000" t="100000"/>
          </a:path>
          <a:tileRect r="-100000" b="-100000"/>
        </a:gradFill>
        <a:effectLst/>
      </p:bgPr>
    </p:bg>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759800"/>
            <a:ext cx="7593300" cy="3963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79100" y="1277748"/>
            <a:ext cx="49755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1pPr>
            <a:lvl2pPr marL="914400" lvl="1"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2pPr>
            <a:lvl3pPr marL="1371600" lvl="2"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3pPr>
            <a:lvl4pPr marL="1828800" lvl="3"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4pPr>
            <a:lvl5pPr marL="2286000" lvl="4"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5pPr>
            <a:lvl6pPr marL="2743200" lvl="5"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6pPr>
            <a:lvl7pPr marL="3200400" lvl="6"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7pPr>
            <a:lvl8pPr marL="3657600" lvl="7"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8pPr>
            <a:lvl9pPr marL="4114800" lvl="8" indent="-381000" rtl="0">
              <a:lnSpc>
                <a:spcPct val="115000"/>
              </a:lnSpc>
              <a:spcBef>
                <a:spcPts val="800"/>
              </a:spcBef>
              <a:spcAft>
                <a:spcPts val="80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9pPr>
          </a:lstStyle>
          <a:p>
            <a:endParaRPr/>
          </a:p>
        </p:txBody>
      </p:sp>
      <p:sp>
        <p:nvSpPr>
          <p:cNvPr id="8" name="Google Shape;8;p1"/>
          <p:cNvSpPr txBox="1">
            <a:spLocks noGrp="1"/>
          </p:cNvSpPr>
          <p:nvPr>
            <p:ph type="sldNum" idx="12"/>
          </p:nvPr>
        </p:nvSpPr>
        <p:spPr>
          <a:xfrm>
            <a:off x="8404375" y="4643093"/>
            <a:ext cx="548700" cy="3168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marL="0" marR="0" lvl="0"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1pPr>
            <a:lvl2pPr marL="0" marR="0" lvl="1"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2pPr>
            <a:lvl3pPr marL="0" marR="0" lvl="2"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3pPr>
            <a:lvl4pPr marL="0" marR="0" lvl="3"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4pPr>
            <a:lvl5pPr marL="0" marR="0" lvl="4"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5pPr>
            <a:lvl6pPr marL="0" marR="0" lvl="5"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6pPr>
            <a:lvl7pPr marL="0" marR="0" lvl="6"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7pPr>
            <a:lvl8pPr marL="0" marR="0" lvl="7"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8pPr>
            <a:lvl9pPr marL="0" marR="0" lvl="8"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9pPr>
          </a:lstStyle>
          <a:p>
            <a:pPr marL="0" lvl="0" indent="0" algn="r" rtl="0">
              <a:spcBef>
                <a:spcPts val="0"/>
              </a:spcBef>
              <a:spcAft>
                <a:spcPts val="0"/>
              </a:spcAft>
              <a:buClr>
                <a:schemeClr val="lt1"/>
              </a:buClr>
              <a:buSzPts val="1800"/>
              <a:buFont typeface="Bebas Neue"/>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1.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1"/>
          <p:cNvSpPr txBox="1">
            <a:spLocks noGrp="1"/>
          </p:cNvSpPr>
          <p:nvPr>
            <p:ph type="ctrTitle"/>
          </p:nvPr>
        </p:nvSpPr>
        <p:spPr>
          <a:xfrm>
            <a:off x="779100" y="1137350"/>
            <a:ext cx="4959600" cy="2868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O" dirty="0"/>
              <a:t>B</a:t>
            </a:r>
            <a:r>
              <a:rPr lang="en" dirty="0"/>
              <a:t>ebidas efervescentes</a:t>
            </a:r>
            <a:br>
              <a:rPr lang="en" dirty="0"/>
            </a:br>
            <a:r>
              <a:rPr lang="en" dirty="0"/>
              <a:t>“fizz fleet”</a:t>
            </a:r>
            <a:endParaRPr dirty="0"/>
          </a:p>
        </p:txBody>
      </p:sp>
      <p:pic>
        <p:nvPicPr>
          <p:cNvPr id="46" name="Google Shape;46;p11"/>
          <p:cNvPicPr preferRelativeResize="0"/>
          <p:nvPr/>
        </p:nvPicPr>
        <p:blipFill>
          <a:blip r:embed="rId3">
            <a:alphaModFix/>
          </a:blip>
          <a:stretch>
            <a:fillRect/>
          </a:stretch>
        </p:blipFill>
        <p:spPr>
          <a:xfrm>
            <a:off x="5611448" y="847620"/>
            <a:ext cx="3162577" cy="4034313"/>
          </a:xfrm>
          <a:prstGeom prst="rect">
            <a:avLst/>
          </a:prstGeom>
          <a:noFill/>
          <a:ln>
            <a:noFill/>
          </a:ln>
        </p:spPr>
      </p:pic>
      <p:pic>
        <p:nvPicPr>
          <p:cNvPr id="3" name="Imagen 2">
            <a:extLst>
              <a:ext uri="{FF2B5EF4-FFF2-40B4-BE49-F238E27FC236}">
                <a16:creationId xmlns:a16="http://schemas.microsoft.com/office/drawing/2014/main" id="{D48DFC92-D192-F4B6-0121-E85225F3D1A4}"/>
              </a:ext>
            </a:extLst>
          </p:cNvPr>
          <p:cNvPicPr>
            <a:picLocks noChangeAspect="1"/>
          </p:cNvPicPr>
          <p:nvPr/>
        </p:nvPicPr>
        <p:blipFill>
          <a:blip r:embed="rId4"/>
          <a:stretch>
            <a:fillRect/>
          </a:stretch>
        </p:blipFill>
        <p:spPr>
          <a:xfrm rot="2889050">
            <a:off x="5013640" y="93237"/>
            <a:ext cx="1003448" cy="10740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19" name="Google Shape;119;p17"/>
          <p:cNvGrpSpPr/>
          <p:nvPr/>
        </p:nvGrpSpPr>
        <p:grpSpPr>
          <a:xfrm>
            <a:off x="6400800" y="1529862"/>
            <a:ext cx="2178344" cy="3357123"/>
            <a:chOff x="5503615" y="983605"/>
            <a:chExt cx="3588221" cy="4828894"/>
          </a:xfrm>
        </p:grpSpPr>
        <p:pic>
          <p:nvPicPr>
            <p:cNvPr id="120" name="Google Shape;120;p17"/>
            <p:cNvPicPr preferRelativeResize="0"/>
            <p:nvPr/>
          </p:nvPicPr>
          <p:blipFill>
            <a:blip r:embed="rId3">
              <a:alphaModFix/>
            </a:blip>
            <a:stretch>
              <a:fillRect/>
            </a:stretch>
          </p:blipFill>
          <p:spPr>
            <a:xfrm>
              <a:off x="5503615" y="983605"/>
              <a:ext cx="3588221" cy="4828894"/>
            </a:xfrm>
            <a:prstGeom prst="rect">
              <a:avLst/>
            </a:prstGeom>
            <a:noFill/>
            <a:ln>
              <a:noFill/>
            </a:ln>
          </p:spPr>
        </p:pic>
        <p:pic>
          <p:nvPicPr>
            <p:cNvPr id="121" name="Google Shape;121;p17"/>
            <p:cNvPicPr preferRelativeResize="0"/>
            <p:nvPr/>
          </p:nvPicPr>
          <p:blipFill>
            <a:blip r:embed="rId4">
              <a:alphaModFix/>
            </a:blip>
            <a:stretch>
              <a:fillRect/>
            </a:stretch>
          </p:blipFill>
          <p:spPr>
            <a:xfrm>
              <a:off x="7109435" y="1724361"/>
              <a:ext cx="322950" cy="316620"/>
            </a:xfrm>
            <a:prstGeom prst="rect">
              <a:avLst/>
            </a:prstGeom>
            <a:noFill/>
            <a:ln>
              <a:noFill/>
            </a:ln>
          </p:spPr>
        </p:pic>
      </p:grpSp>
      <p:sp>
        <p:nvSpPr>
          <p:cNvPr id="124" name="Google Shape;124;p1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4" name="Tabla 3"/>
          <p:cNvGraphicFramePr>
            <a:graphicFrameLocks noGrp="1"/>
          </p:cNvGraphicFramePr>
          <p:nvPr>
            <p:extLst>
              <p:ext uri="{D42A27DB-BD31-4B8C-83A1-F6EECF244321}">
                <p14:modId xmlns:p14="http://schemas.microsoft.com/office/powerpoint/2010/main" val="4170334054"/>
              </p:ext>
            </p:extLst>
          </p:nvPr>
        </p:nvGraphicFramePr>
        <p:xfrm>
          <a:off x="892482" y="768627"/>
          <a:ext cx="5266398" cy="1718822"/>
        </p:xfrm>
        <a:graphic>
          <a:graphicData uri="http://schemas.openxmlformats.org/drawingml/2006/table">
            <a:tbl>
              <a:tblPr firstRow="1" firstCol="1" bandRow="1"/>
              <a:tblGrid>
                <a:gridCol w="686694">
                  <a:extLst>
                    <a:ext uri="{9D8B030D-6E8A-4147-A177-3AD203B41FA5}">
                      <a16:colId xmlns:a16="http://schemas.microsoft.com/office/drawing/2014/main" val="1315900912"/>
                    </a:ext>
                  </a:extLst>
                </a:gridCol>
                <a:gridCol w="2289852">
                  <a:extLst>
                    <a:ext uri="{9D8B030D-6E8A-4147-A177-3AD203B41FA5}">
                      <a16:colId xmlns:a16="http://schemas.microsoft.com/office/drawing/2014/main" val="1828310300"/>
                    </a:ext>
                  </a:extLst>
                </a:gridCol>
                <a:gridCol w="2289852">
                  <a:extLst>
                    <a:ext uri="{9D8B030D-6E8A-4147-A177-3AD203B41FA5}">
                      <a16:colId xmlns:a16="http://schemas.microsoft.com/office/drawing/2014/main" val="115123814"/>
                    </a:ext>
                  </a:extLst>
                </a:gridCol>
              </a:tblGrid>
              <a:tr h="122773">
                <a:tc gridSpan="3">
                  <a:txBody>
                    <a:bodyPr/>
                    <a:lstStyle/>
                    <a:p>
                      <a:pP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Reportar envío</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9050" cap="flat" cmpd="sng" algn="ctr">
                      <a:solidFill>
                        <a:srgbClr val="9CC2E5"/>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22556377"/>
                  </a:ext>
                </a:extLst>
              </a:tr>
              <a:tr h="122773">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Versión</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gridSpan="2">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 (24/02/2023)</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073435224"/>
                  </a:ext>
                </a:extLst>
              </a:tr>
              <a:tr h="122773">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Actor</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gridSpan="2">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Operador logístico</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748175474"/>
                  </a:ext>
                </a:extLst>
              </a:tr>
              <a:tr h="122773">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Descripción</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gridSpan="2">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Sé notifica al panel web del operador logístico y comienza el informe con los datos de transporte del envío</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837522001"/>
                  </a:ext>
                </a:extLst>
              </a:tr>
              <a:tr h="122773">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 Condición</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gridSpan="2">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El proveedor ha confirmado el proceso de envío</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53403750"/>
                  </a:ext>
                </a:extLst>
              </a:tr>
              <a:tr h="122773">
                <a:tc rowSpan="4">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Secuencia normal</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Paso</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Acción</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extLst>
                  <a:ext uri="{0D108BD9-81ED-4DB2-BD59-A6C34878D82A}">
                    <a16:rowId xmlns:a16="http://schemas.microsoft.com/office/drawing/2014/main" val="2404794497"/>
                  </a:ext>
                </a:extLst>
              </a:tr>
              <a:tr h="122773">
                <a:tc vMerge="1">
                  <a:txBody>
                    <a:bodyPr/>
                    <a:lstStyle/>
                    <a:p>
                      <a:endParaRPr lang="en-US"/>
                    </a:p>
                  </a:txBody>
                  <a:tcPr/>
                </a:tc>
                <a:tc>
                  <a:txBody>
                    <a:bodyPr/>
                    <a:lstStyle/>
                    <a:p>
                      <a:pPr algn="ct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Inicializa el proceso para exportar el pedido</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extLst>
                  <a:ext uri="{0D108BD9-81ED-4DB2-BD59-A6C34878D82A}">
                    <a16:rowId xmlns:a16="http://schemas.microsoft.com/office/drawing/2014/main" val="3656191255"/>
                  </a:ext>
                </a:extLst>
              </a:tr>
              <a:tr h="245546">
                <a:tc vMerge="1">
                  <a:txBody>
                    <a:bodyPr/>
                    <a:lstStyle/>
                    <a:p>
                      <a:endParaRPr lang="en-US"/>
                    </a:p>
                  </a:txBody>
                  <a:tcPr/>
                </a:tc>
                <a:tc>
                  <a:txBody>
                    <a:bodyPr/>
                    <a:lstStyle/>
                    <a:p>
                      <a:pPr algn="ct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Asigna el vehículo y confirma su capacidad para el encargo</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extLst>
                  <a:ext uri="{0D108BD9-81ED-4DB2-BD59-A6C34878D82A}">
                    <a16:rowId xmlns:a16="http://schemas.microsoft.com/office/drawing/2014/main" val="3165235629"/>
                  </a:ext>
                </a:extLst>
              </a:tr>
              <a:tr h="245546">
                <a:tc vMerge="1">
                  <a:txBody>
                    <a:bodyPr/>
                    <a:lstStyle/>
                    <a:p>
                      <a:endParaRPr lang="en-US"/>
                    </a:p>
                  </a:txBody>
                  <a:tcPr/>
                </a:tc>
                <a:tc>
                  <a:txBody>
                    <a:bodyPr/>
                    <a:lstStyle/>
                    <a:p>
                      <a:pPr algn="ct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Indica a el panel web que él envío ha salido de la zona de transporte</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extLst>
                  <a:ext uri="{0D108BD9-81ED-4DB2-BD59-A6C34878D82A}">
                    <a16:rowId xmlns:a16="http://schemas.microsoft.com/office/drawing/2014/main" val="3274882002"/>
                  </a:ext>
                </a:extLst>
              </a:tr>
              <a:tr h="122773">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Excepción</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gridSpan="2">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El vehículo no cumple el espacio requerido para el envío</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584447058"/>
                  </a:ext>
                </a:extLst>
              </a:tr>
              <a:tr h="122773">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a:txBody>
                    <a:bodyPr/>
                    <a:lstStyle/>
                    <a:p>
                      <a:pPr algn="ct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Deja en estado de espera el envío</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extLst>
                  <a:ext uri="{0D108BD9-81ED-4DB2-BD59-A6C34878D82A}">
                    <a16:rowId xmlns:a16="http://schemas.microsoft.com/office/drawing/2014/main" val="3755557336"/>
                  </a:ext>
                </a:extLst>
              </a:tr>
              <a:tr h="122773">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Post Condición</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gridSpan="2">
                  <a:txBody>
                    <a:bodyPr/>
                    <a:lstStyle/>
                    <a:p>
                      <a:pPr>
                        <a:lnSpc>
                          <a:spcPct val="107000"/>
                        </a:lnSpc>
                        <a:spcAft>
                          <a:spcPts val="0"/>
                        </a:spcAft>
                      </a:pPr>
                      <a:r>
                        <a:rPr lang="es-CO"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Nuevos vehículos están disponibles (Procede con los pasos 2 y 3 de la secuencia normal)</a:t>
                      </a:r>
                      <a:endParaRPr lang="en-US" sz="600" dirty="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908136296"/>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291688849"/>
              </p:ext>
            </p:extLst>
          </p:nvPr>
        </p:nvGraphicFramePr>
        <p:xfrm>
          <a:off x="892482" y="2765740"/>
          <a:ext cx="5270154" cy="1706868"/>
        </p:xfrm>
        <a:graphic>
          <a:graphicData uri="http://schemas.openxmlformats.org/drawingml/2006/table">
            <a:tbl>
              <a:tblPr firstRow="1" firstCol="1" bandRow="1"/>
              <a:tblGrid>
                <a:gridCol w="687184">
                  <a:extLst>
                    <a:ext uri="{9D8B030D-6E8A-4147-A177-3AD203B41FA5}">
                      <a16:colId xmlns:a16="http://schemas.microsoft.com/office/drawing/2014/main" val="142983997"/>
                    </a:ext>
                  </a:extLst>
                </a:gridCol>
                <a:gridCol w="2291485">
                  <a:extLst>
                    <a:ext uri="{9D8B030D-6E8A-4147-A177-3AD203B41FA5}">
                      <a16:colId xmlns:a16="http://schemas.microsoft.com/office/drawing/2014/main" val="1198742020"/>
                    </a:ext>
                  </a:extLst>
                </a:gridCol>
                <a:gridCol w="2291485">
                  <a:extLst>
                    <a:ext uri="{9D8B030D-6E8A-4147-A177-3AD203B41FA5}">
                      <a16:colId xmlns:a16="http://schemas.microsoft.com/office/drawing/2014/main" val="1271619816"/>
                    </a:ext>
                  </a:extLst>
                </a:gridCol>
              </a:tblGrid>
              <a:tr h="142239">
                <a:tc gridSpan="3">
                  <a:txBody>
                    <a:bodyPr/>
                    <a:lstStyle/>
                    <a:p>
                      <a:pPr algn="l">
                        <a:lnSpc>
                          <a:spcPct val="107000"/>
                        </a:lnSpc>
                        <a:spcAft>
                          <a:spcPts val="0"/>
                        </a:spcAft>
                        <a:tabLst>
                          <a:tab pos="1680210" algn="l"/>
                        </a:tabLs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Actualizar estado pedido</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9050" cap="flat" cmpd="sng" algn="ctr">
                      <a:solidFill>
                        <a:srgbClr val="9CC2E5"/>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68091050"/>
                  </a:ext>
                </a:extLst>
              </a:tr>
              <a:tr h="142239">
                <a:tc>
                  <a:txBody>
                    <a:bodyPr/>
                    <a:lstStyle/>
                    <a:p>
                      <a:pPr algn="r">
                        <a:lnSpc>
                          <a:spcPct val="107000"/>
                        </a:lnSpc>
                        <a:spcAft>
                          <a:spcPts val="0"/>
                        </a:spcAft>
                      </a:pPr>
                      <a:r>
                        <a:rPr lang="es-CO" sz="7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Versión</a:t>
                      </a:r>
                      <a:endParaRPr lang="en-US" sz="600" dirty="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gridSpan="2">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 (24/02/2023)</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4140510261"/>
                  </a:ext>
                </a:extLst>
              </a:tr>
              <a:tr h="142239">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Actor</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gridSpan="2">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Operador logístico</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727356129"/>
                  </a:ext>
                </a:extLst>
              </a:tr>
              <a:tr h="142239">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Dependencias</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gridSpan="2">
                  <a:txBody>
                    <a:bodyPr/>
                    <a:lstStyle/>
                    <a:p>
                      <a:pPr marL="342900" lvl="0" indent="-342900" algn="l">
                        <a:lnSpc>
                          <a:spcPct val="107000"/>
                        </a:lnSpc>
                        <a:spcAft>
                          <a:spcPts val="0"/>
                        </a:spcAft>
                        <a:buFont typeface="Symbol" panose="05050102010706020507" pitchFamily="18" charset="2"/>
                        <a:buChar char=""/>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Reportar envío</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959171891"/>
                  </a:ext>
                </a:extLst>
              </a:tr>
              <a:tr h="142239">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Descripción</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gridSpan="2">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Sé modifica el informe al inicio del proceso de envío con los nuevos datos</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537446095"/>
                  </a:ext>
                </a:extLst>
              </a:tr>
              <a:tr h="142239">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 Condición</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gridSpan="2">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El vehículo ha entregado el paquete y regresa a la zona de transporte</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96934723"/>
                  </a:ext>
                </a:extLst>
              </a:tr>
              <a:tr h="142239">
                <a:tc rowSpan="3">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Secuencia normal</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Paso</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Acción</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extLst>
                  <a:ext uri="{0D108BD9-81ED-4DB2-BD59-A6C34878D82A}">
                    <a16:rowId xmlns:a16="http://schemas.microsoft.com/office/drawing/2014/main" val="3850497352"/>
                  </a:ext>
                </a:extLst>
              </a:tr>
              <a:tr h="142239">
                <a:tc vMerge="1">
                  <a:txBody>
                    <a:bodyPr/>
                    <a:lstStyle/>
                    <a:p>
                      <a:endParaRPr lang="en-US"/>
                    </a:p>
                  </a:txBody>
                  <a:tcPr/>
                </a:tc>
                <a:tc>
                  <a:txBody>
                    <a:bodyPr/>
                    <a:lstStyle/>
                    <a:p>
                      <a:pPr algn="ct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Ingresa los datos en el panel web</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extLst>
                  <a:ext uri="{0D108BD9-81ED-4DB2-BD59-A6C34878D82A}">
                    <a16:rowId xmlns:a16="http://schemas.microsoft.com/office/drawing/2014/main" val="3519800714"/>
                  </a:ext>
                </a:extLst>
              </a:tr>
              <a:tr h="142239">
                <a:tc vMerge="1">
                  <a:txBody>
                    <a:bodyPr/>
                    <a:lstStyle/>
                    <a:p>
                      <a:endParaRPr lang="en-US"/>
                    </a:p>
                  </a:txBody>
                  <a:tcPr/>
                </a:tc>
                <a:tc>
                  <a:txBody>
                    <a:bodyPr/>
                    <a:lstStyle/>
                    <a:p>
                      <a:pPr algn="ct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Guarda los cambios</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extLst>
                  <a:ext uri="{0D108BD9-81ED-4DB2-BD59-A6C34878D82A}">
                    <a16:rowId xmlns:a16="http://schemas.microsoft.com/office/drawing/2014/main" val="3591720882"/>
                  </a:ext>
                </a:extLst>
              </a:tr>
              <a:tr h="142239">
                <a:tc>
                  <a:txBody>
                    <a:bodyPr/>
                    <a:lstStyle/>
                    <a:p>
                      <a:pPr algn="l">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a:txBody>
                    <a:bodyPr/>
                    <a:lstStyle/>
                    <a:p>
                      <a:pPr algn="ct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Notifica al proveedor del estado final del envío</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extLst>
                  <a:ext uri="{0D108BD9-81ED-4DB2-BD59-A6C34878D82A}">
                    <a16:rowId xmlns:a16="http://schemas.microsoft.com/office/drawing/2014/main" val="1078371781"/>
                  </a:ext>
                </a:extLst>
              </a:tr>
              <a:tr h="142239">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Excepción</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gridSpan="2">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El paquete no ha sido entregado</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208480185"/>
                  </a:ext>
                </a:extLst>
              </a:tr>
              <a:tr h="142239">
                <a:tc>
                  <a:txBody>
                    <a:bodyPr/>
                    <a:lstStyle/>
                    <a:p>
                      <a:pPr algn="l">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a:txBody>
                    <a:bodyPr/>
                    <a:lstStyle/>
                    <a:p>
                      <a:pPr algn="ct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60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tc>
                  <a:txBody>
                    <a:bodyPr/>
                    <a:lstStyle/>
                    <a:p>
                      <a:pPr algn="l">
                        <a:lnSpc>
                          <a:spcPct val="107000"/>
                        </a:lnSpc>
                        <a:spcAft>
                          <a:spcPts val="0"/>
                        </a:spcAft>
                      </a:pPr>
                      <a:r>
                        <a:rPr lang="es-CO"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Notifica al proveedor del estado final del envío</a:t>
                      </a:r>
                      <a:endParaRPr lang="en-US" sz="600" dirty="0">
                        <a:solidFill>
                          <a:srgbClr val="2E74B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chemeClr val="bg1"/>
                    </a:solidFill>
                  </a:tcPr>
                </a:tc>
                <a:extLst>
                  <a:ext uri="{0D108BD9-81ED-4DB2-BD59-A6C34878D82A}">
                    <a16:rowId xmlns:a16="http://schemas.microsoft.com/office/drawing/2014/main" val="1789747582"/>
                  </a:ext>
                </a:extLst>
              </a:tr>
            </a:tbl>
          </a:graphicData>
        </a:graphic>
      </p:graphicFrame>
    </p:spTree>
    <p:extLst>
      <p:ext uri="{BB962C8B-B14F-4D97-AF65-F5344CB8AC3E}">
        <p14:creationId xmlns:p14="http://schemas.microsoft.com/office/powerpoint/2010/main" val="1300745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18"/>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arquitectura</a:t>
            </a:r>
            <a:endParaRPr dirty="0"/>
          </a:p>
        </p:txBody>
      </p:sp>
      <p:sp>
        <p:nvSpPr>
          <p:cNvPr id="132" name="Google Shape;132;p1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pic>
        <p:nvPicPr>
          <p:cNvPr id="133" name="Google Shape;133;p18"/>
          <p:cNvPicPr preferRelativeResize="0"/>
          <p:nvPr/>
        </p:nvPicPr>
        <p:blipFill>
          <a:blip r:embed="rId3">
            <a:alphaModFix/>
          </a:blip>
          <a:stretch>
            <a:fillRect/>
          </a:stretch>
        </p:blipFill>
        <p:spPr>
          <a:xfrm>
            <a:off x="5910177" y="1129286"/>
            <a:ext cx="2904825" cy="3705499"/>
          </a:xfrm>
          <a:prstGeom prst="rect">
            <a:avLst/>
          </a:prstGeom>
          <a:noFill/>
          <a:ln>
            <a:noFill/>
          </a:ln>
        </p:spPr>
      </p:pic>
      <p:pic>
        <p:nvPicPr>
          <p:cNvPr id="6" name="Imagen 5">
            <a:extLst>
              <a:ext uri="{FF2B5EF4-FFF2-40B4-BE49-F238E27FC236}">
                <a16:creationId xmlns:a16="http://schemas.microsoft.com/office/drawing/2014/main" id="{2ECB3DC4-FC09-F2E0-BE20-D3437D01C4D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7759" y="1770062"/>
            <a:ext cx="5612130" cy="1603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52" name="Google Shape;52;p12"/>
          <p:cNvPicPr preferRelativeResize="0"/>
          <p:nvPr/>
        </p:nvPicPr>
        <p:blipFill>
          <a:blip r:embed="rId3">
            <a:alphaModFix/>
          </a:blip>
          <a:stretch>
            <a:fillRect/>
          </a:stretch>
        </p:blipFill>
        <p:spPr>
          <a:xfrm>
            <a:off x="6755334" y="1156100"/>
            <a:ext cx="820766" cy="737100"/>
          </a:xfrm>
          <a:prstGeom prst="rect">
            <a:avLst/>
          </a:prstGeom>
          <a:noFill/>
          <a:ln>
            <a:noFill/>
          </a:ln>
        </p:spPr>
      </p:pic>
      <p:pic>
        <p:nvPicPr>
          <p:cNvPr id="53" name="Google Shape;53;p12"/>
          <p:cNvPicPr preferRelativeResize="0"/>
          <p:nvPr/>
        </p:nvPicPr>
        <p:blipFill>
          <a:blip r:embed="rId4">
            <a:alphaModFix/>
          </a:blip>
          <a:stretch>
            <a:fillRect/>
          </a:stretch>
        </p:blipFill>
        <p:spPr>
          <a:xfrm>
            <a:off x="5910177" y="1129286"/>
            <a:ext cx="2904825" cy="3705499"/>
          </a:xfrm>
          <a:prstGeom prst="rect">
            <a:avLst/>
          </a:prstGeom>
          <a:noFill/>
          <a:ln>
            <a:noFill/>
          </a:ln>
        </p:spPr>
      </p:pic>
      <p:sp>
        <p:nvSpPr>
          <p:cNvPr id="54" name="Google Shape;54;p12"/>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CO" dirty="0"/>
              <a:t>Descripción general</a:t>
            </a:r>
          </a:p>
        </p:txBody>
      </p:sp>
      <p:sp>
        <p:nvSpPr>
          <p:cNvPr id="56" name="Google Shape;56;p12"/>
          <p:cNvSpPr txBox="1">
            <a:spLocks noGrp="1"/>
          </p:cNvSpPr>
          <p:nvPr>
            <p:ph type="body" idx="1"/>
          </p:nvPr>
        </p:nvSpPr>
        <p:spPr>
          <a:xfrm>
            <a:off x="779100" y="1353950"/>
            <a:ext cx="4899865" cy="3418200"/>
          </a:xfrm>
          <a:prstGeom prst="rect">
            <a:avLst/>
          </a:prstGeom>
        </p:spPr>
        <p:txBody>
          <a:bodyPr spcFirstLastPara="1" wrap="square" lIns="0" tIns="0" rIns="0" bIns="0" anchor="t" anchorCtr="0">
            <a:noAutofit/>
          </a:bodyPr>
          <a:lstStyle/>
          <a:p>
            <a:pPr marL="0" lvl="0" indent="0" algn="just" rtl="0">
              <a:lnSpc>
                <a:spcPct val="150000"/>
              </a:lnSpc>
              <a:spcBef>
                <a:spcPts val="0"/>
              </a:spcBef>
              <a:spcAft>
                <a:spcPts val="0"/>
              </a:spcAft>
              <a:buClr>
                <a:schemeClr val="dk1"/>
              </a:buClr>
              <a:buSzPts val="1100"/>
              <a:buFont typeface="Arial"/>
              <a:buNone/>
            </a:pPr>
            <a:r>
              <a:rPr lang="es-CO" sz="1200" dirty="0"/>
              <a:t>Una empresa comercializadora y distribuidora de bebidas efervescentes </a:t>
            </a:r>
            <a:r>
              <a:rPr lang="es-CO" sz="1200" dirty="0" err="1"/>
              <a:t>SodaPlus</a:t>
            </a:r>
            <a:r>
              <a:rPr lang="es-CO" sz="1200" dirty="0"/>
              <a:t> requiere un sistema que posea las siguientes funciones generales:</a:t>
            </a:r>
          </a:p>
          <a:p>
            <a:pPr marL="171450" indent="-171450" algn="just">
              <a:lnSpc>
                <a:spcPct val="150000"/>
              </a:lnSpc>
              <a:buSzPts val="1100"/>
            </a:pPr>
            <a:r>
              <a:rPr lang="es-CO" sz="1200" b="1" dirty="0"/>
              <a:t>Control de pedidos.</a:t>
            </a:r>
          </a:p>
          <a:p>
            <a:pPr marL="171450" indent="-171450" algn="just">
              <a:lnSpc>
                <a:spcPct val="150000"/>
              </a:lnSpc>
              <a:buSzPts val="1100"/>
            </a:pPr>
            <a:r>
              <a:rPr lang="es-CO" sz="1200" b="1" dirty="0"/>
              <a:t>Seguimiento de locaciones y rutas de transporte.</a:t>
            </a:r>
          </a:p>
          <a:p>
            <a:pPr marL="171450" indent="-171450" algn="just">
              <a:lnSpc>
                <a:spcPct val="150000"/>
              </a:lnSpc>
              <a:buSzPts val="1100"/>
            </a:pPr>
            <a:r>
              <a:rPr lang="es-CO" sz="1200" b="1" dirty="0"/>
              <a:t>Administración de inventarios.</a:t>
            </a:r>
          </a:p>
          <a:p>
            <a:pPr marL="171450" indent="-171450" algn="just">
              <a:lnSpc>
                <a:spcPct val="150000"/>
              </a:lnSpc>
              <a:buSzPts val="1100"/>
            </a:pPr>
            <a:r>
              <a:rPr lang="es-CO" sz="1200" b="1" dirty="0"/>
              <a:t>Un host para servicio web.</a:t>
            </a:r>
          </a:p>
          <a:p>
            <a:pPr marL="171450" indent="-171450" algn="just">
              <a:lnSpc>
                <a:spcPct val="150000"/>
              </a:lnSpc>
              <a:buSzPts val="1100"/>
            </a:pPr>
            <a:r>
              <a:rPr lang="es-CO" sz="1200" b="1" dirty="0"/>
              <a:t>Servidor central que provee a múltiples clientes.</a:t>
            </a:r>
          </a:p>
          <a:p>
            <a:pPr marL="171450" indent="-171450" algn="just">
              <a:lnSpc>
                <a:spcPct val="150000"/>
              </a:lnSpc>
              <a:buSzPts val="1100"/>
            </a:pPr>
            <a:r>
              <a:rPr lang="es-CO" sz="1200" b="1" dirty="0"/>
              <a:t>Base de datos</a:t>
            </a:r>
          </a:p>
        </p:txBody>
      </p:sp>
      <p:sp>
        <p:nvSpPr>
          <p:cNvPr id="58" name="Google Shape;58;p1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59" name="Google Shape;59;p12"/>
          <p:cNvGrpSpPr/>
          <p:nvPr/>
        </p:nvGrpSpPr>
        <p:grpSpPr>
          <a:xfrm>
            <a:off x="6986537" y="1317174"/>
            <a:ext cx="358351" cy="298118"/>
            <a:chOff x="1926350" y="995225"/>
            <a:chExt cx="428650" cy="356600"/>
          </a:xfrm>
        </p:grpSpPr>
        <p:sp>
          <p:nvSpPr>
            <p:cNvPr id="60" name="Google Shape;60;p12"/>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 name="Google Shape;61;p12"/>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 name="Google Shape;62;p12"/>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 name="Google Shape;63;p12"/>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body" idx="1"/>
          </p:nvPr>
        </p:nvSpPr>
        <p:spPr>
          <a:xfrm>
            <a:off x="1286574" y="1773856"/>
            <a:ext cx="4844700" cy="2238387"/>
          </a:xfrm>
          <a:prstGeom prst="rect">
            <a:avLst/>
          </a:prstGeom>
        </p:spPr>
        <p:txBody>
          <a:bodyPr spcFirstLastPara="1" wrap="square" lIns="0" tIns="0" rIns="0" bIns="0" anchor="t" anchorCtr="0">
            <a:noAutofit/>
          </a:bodyPr>
          <a:lstStyle/>
          <a:p>
            <a:pPr marL="38100" indent="0" algn="just">
              <a:lnSpc>
                <a:spcPct val="107000"/>
              </a:lnSpc>
              <a:spcAft>
                <a:spcPts val="800"/>
              </a:spcAft>
              <a:buNone/>
            </a:pPr>
            <a:r>
              <a:rPr lang="es-CO" sz="1200" dirty="0">
                <a:latin typeface="Calibri" panose="020F0502020204030204" pitchFamily="34" charset="0"/>
                <a:ea typeface="Calibri" panose="020F0502020204030204" pitchFamily="34" charset="0"/>
                <a:cs typeface="Times New Roman" panose="02020603050405020304" pitchFamily="18" charset="0"/>
              </a:rPr>
              <a:t>E</a:t>
            </a:r>
            <a:r>
              <a:rPr lang="es-CO" sz="1200" dirty="0">
                <a:effectLst/>
                <a:latin typeface="Calibri" panose="020F0502020204030204" pitchFamily="34" charset="0"/>
                <a:ea typeface="Calibri" panose="020F0502020204030204" pitchFamily="34" charset="0"/>
                <a:cs typeface="Times New Roman" panose="02020603050405020304" pitchFamily="18" charset="0"/>
              </a:rPr>
              <a:t>ste software busca resolver los desafíos de logística y gestión de inventario y pedidos, donde habrá un control lo más cercano al tiempo real donde, puede tenerse mejor seguimiento de las actividades de la compañía. Y esto nos ortigará una mejor planificación de la producción y la distribución, asegurando que los clientes reciban sus pedidos a tiempo y en las cantidades correctas.</a:t>
            </a:r>
          </a:p>
          <a:p>
            <a:pPr marL="38100" indent="0" algn="just">
              <a:lnSpc>
                <a:spcPct val="107000"/>
              </a:lnSpc>
              <a:spcAft>
                <a:spcPts val="800"/>
              </a:spcAft>
              <a:buNone/>
            </a:pPr>
            <a:r>
              <a:rPr lang="es-CO" sz="1200" dirty="0">
                <a:effectLst/>
                <a:latin typeface="Calibri" panose="020F0502020204030204" pitchFamily="34" charset="0"/>
                <a:ea typeface="Calibri" panose="020F0502020204030204" pitchFamily="34" charset="0"/>
                <a:cs typeface="Times New Roman" panose="02020603050405020304" pitchFamily="18" charset="0"/>
              </a:rPr>
              <a:t>El seguimiento de locaciones y rutas de transporte permitirá optimizar las rutas de transporte, reducir costos y mejorar la eficiencia en la entrega de los productos, manteniendo un registro preciso de la cantidad de producto disponible, lo que ayudará a evitar la falta de stock y minimizar su desperdicio.</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9" name="Google Shape;89;p1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pic>
        <p:nvPicPr>
          <p:cNvPr id="90" name="Google Shape;90;p15"/>
          <p:cNvPicPr preferRelativeResize="0"/>
          <p:nvPr/>
        </p:nvPicPr>
        <p:blipFill rotWithShape="1">
          <a:blip r:embed="rId3">
            <a:alphaModFix/>
          </a:blip>
          <a:srcRect r="20898" b="32619"/>
          <a:stretch/>
        </p:blipFill>
        <p:spPr>
          <a:xfrm>
            <a:off x="6462346" y="1670538"/>
            <a:ext cx="2681654" cy="3472962"/>
          </a:xfrm>
          <a:prstGeom prst="rect">
            <a:avLst/>
          </a:prstGeom>
          <a:noFill/>
          <a:ln>
            <a:noFill/>
          </a:ln>
        </p:spPr>
      </p:pic>
      <p:sp>
        <p:nvSpPr>
          <p:cNvPr id="4" name="Google Shape;74;p13">
            <a:extLst>
              <a:ext uri="{FF2B5EF4-FFF2-40B4-BE49-F238E27FC236}">
                <a16:creationId xmlns:a16="http://schemas.microsoft.com/office/drawing/2014/main" id="{FE17A30B-603D-45F4-A0A8-5675DDB88294}"/>
              </a:ext>
            </a:extLst>
          </p:cNvPr>
          <p:cNvSpPr txBox="1">
            <a:spLocks/>
          </p:cNvSpPr>
          <p:nvPr/>
        </p:nvSpPr>
        <p:spPr>
          <a:xfrm>
            <a:off x="1766407" y="721671"/>
            <a:ext cx="3885035" cy="1078561"/>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9pPr>
          </a:lstStyle>
          <a:p>
            <a:pPr algn="ctr"/>
            <a:r>
              <a:rPr lang="es-CO" sz="3600" dirty="0">
                <a:solidFill>
                  <a:schemeClr val="accent5"/>
                </a:solidFill>
              </a:rPr>
              <a:t>Solución a la problemática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err="1"/>
              <a:t>Viabilidad</a:t>
            </a:r>
            <a:r>
              <a:rPr lang="en-US" dirty="0"/>
              <a:t> y </a:t>
            </a:r>
            <a:r>
              <a:rPr lang="en-US" dirty="0" err="1"/>
              <a:t>alcance</a:t>
            </a:r>
            <a:endParaRPr lang="en-US" dirty="0"/>
          </a:p>
        </p:txBody>
      </p:sp>
      <p:sp>
        <p:nvSpPr>
          <p:cNvPr id="96" name="Google Shape;96;p16"/>
          <p:cNvSpPr txBox="1">
            <a:spLocks noGrp="1"/>
          </p:cNvSpPr>
          <p:nvPr>
            <p:ph type="body" idx="1"/>
          </p:nvPr>
        </p:nvSpPr>
        <p:spPr>
          <a:xfrm>
            <a:off x="779100" y="1238675"/>
            <a:ext cx="4975500" cy="3033900"/>
          </a:xfrm>
          <a:prstGeom prst="rect">
            <a:avLst/>
          </a:prstGeom>
        </p:spPr>
        <p:txBody>
          <a:bodyPr spcFirstLastPara="1" wrap="square" lIns="0" tIns="0" rIns="0" bIns="0" anchor="t" anchorCtr="0">
            <a:noAutofit/>
          </a:bodyPr>
          <a:lstStyle/>
          <a:p>
            <a:pPr marL="76200" lvl="0" indent="0" algn="just" rtl="0">
              <a:spcBef>
                <a:spcPts val="0"/>
              </a:spcBef>
              <a:spcAft>
                <a:spcPts val="0"/>
              </a:spcAft>
              <a:buSzPts val="2400"/>
              <a:buNone/>
            </a:pPr>
            <a:r>
              <a:rPr lang="es-CO" sz="1400" b="1" dirty="0">
                <a:solidFill>
                  <a:schemeClr val="bg1"/>
                </a:solidFill>
              </a:rPr>
              <a:t>La implementación de un servidor principal que provee a distintas plataformas, nos ayudará a control el acceso y la distribución de la información, asegurando que todas las plataformas tengan su debida respuesta por parte del servidor dependiendo de su nivel de autorización. Con la intención de poder centralizar la administración de la seguridad, lo que es fundamental para garantizar la protección de los datos y sistemas. Esto incluye la gestión de usuarios, la autenticación y el control de acceso a los recursos. Mientras tanto el hosting administra la página web y la aplicación móvil, y gestiona las solicitudes de los usuarios.</a:t>
            </a:r>
          </a:p>
        </p:txBody>
      </p:sp>
      <p:sp>
        <p:nvSpPr>
          <p:cNvPr id="97" name="Google Shape;97;p1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98" name="Google Shape;98;p16"/>
          <p:cNvGrpSpPr/>
          <p:nvPr/>
        </p:nvGrpSpPr>
        <p:grpSpPr>
          <a:xfrm>
            <a:off x="5864288" y="1238675"/>
            <a:ext cx="2840226" cy="3645025"/>
            <a:chOff x="5864288" y="1238675"/>
            <a:chExt cx="2840226" cy="3645025"/>
          </a:xfrm>
        </p:grpSpPr>
        <p:pic>
          <p:nvPicPr>
            <p:cNvPr id="99" name="Google Shape;99;p16"/>
            <p:cNvPicPr preferRelativeResize="0"/>
            <p:nvPr/>
          </p:nvPicPr>
          <p:blipFill>
            <a:blip r:embed="rId3">
              <a:alphaModFix/>
            </a:blip>
            <a:stretch>
              <a:fillRect/>
            </a:stretch>
          </p:blipFill>
          <p:spPr>
            <a:xfrm>
              <a:off x="5864288" y="1238675"/>
              <a:ext cx="2840226" cy="3645025"/>
            </a:xfrm>
            <a:prstGeom prst="rect">
              <a:avLst/>
            </a:prstGeom>
            <a:noFill/>
            <a:ln>
              <a:noFill/>
            </a:ln>
          </p:spPr>
        </p:pic>
        <p:pic>
          <p:nvPicPr>
            <p:cNvPr id="100" name="Google Shape;100;p16"/>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101" name="Google Shape;101;p16"/>
          <p:cNvPicPr preferRelativeResize="0"/>
          <p:nvPr/>
        </p:nvPicPr>
        <p:blipFill>
          <a:blip r:embed="rId5">
            <a:alphaModFix/>
          </a:blip>
          <a:stretch>
            <a:fillRect/>
          </a:stretch>
        </p:blipFill>
        <p:spPr>
          <a:xfrm>
            <a:off x="5511450" y="526963"/>
            <a:ext cx="548700" cy="6601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4"/>
          <p:cNvPicPr preferRelativeResize="0"/>
          <p:nvPr/>
        </p:nvPicPr>
        <p:blipFill>
          <a:blip r:embed="rId3">
            <a:alphaModFix/>
          </a:blip>
          <a:stretch>
            <a:fillRect/>
          </a:stretch>
        </p:blipFill>
        <p:spPr>
          <a:xfrm>
            <a:off x="6240997" y="347925"/>
            <a:ext cx="1496437" cy="1343865"/>
          </a:xfrm>
          <a:prstGeom prst="rect">
            <a:avLst/>
          </a:prstGeom>
          <a:noFill/>
          <a:ln>
            <a:noFill/>
          </a:ln>
        </p:spPr>
      </p:pic>
      <p:pic>
        <p:nvPicPr>
          <p:cNvPr id="80" name="Google Shape;80;p14"/>
          <p:cNvPicPr preferRelativeResize="0"/>
          <p:nvPr/>
        </p:nvPicPr>
        <p:blipFill>
          <a:blip r:embed="rId4">
            <a:alphaModFix/>
          </a:blip>
          <a:stretch>
            <a:fillRect/>
          </a:stretch>
        </p:blipFill>
        <p:spPr>
          <a:xfrm>
            <a:off x="6048300" y="1156818"/>
            <a:ext cx="2806925" cy="3745883"/>
          </a:xfrm>
          <a:prstGeom prst="rect">
            <a:avLst/>
          </a:prstGeom>
          <a:noFill/>
          <a:ln>
            <a:noFill/>
          </a:ln>
        </p:spPr>
      </p:pic>
      <p:sp>
        <p:nvSpPr>
          <p:cNvPr id="81" name="Google Shape;81;p14"/>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CO" dirty="0"/>
              <a:t>C</a:t>
            </a:r>
            <a:r>
              <a:rPr lang="en" dirty="0"/>
              <a:t>asos de uso</a:t>
            </a:r>
            <a:endParaRPr dirty="0"/>
          </a:p>
        </p:txBody>
      </p:sp>
      <p:sp>
        <p:nvSpPr>
          <p:cNvPr id="83" name="Google Shape;83;p14"/>
          <p:cNvSpPr/>
          <p:nvPr/>
        </p:nvSpPr>
        <p:spPr>
          <a:xfrm>
            <a:off x="6815202" y="576011"/>
            <a:ext cx="251950" cy="700149"/>
          </a:xfrm>
          <a:prstGeom prst="rect">
            <a:avLst/>
          </a:prstGeom>
        </p:spPr>
        <p:txBody>
          <a:bodyPr>
            <a:prstTxWarp prst="textPlain">
              <a:avLst/>
            </a:prstTxWarp>
          </a:bodyPr>
          <a:lstStyle/>
          <a:p>
            <a:pPr lvl="0" algn="ctr"/>
            <a:endParaRPr b="1" i="0" dirty="0">
              <a:ln>
                <a:noFill/>
              </a:ln>
              <a:gradFill>
                <a:gsLst>
                  <a:gs pos="0">
                    <a:srgbClr val="FF9F4D"/>
                  </a:gs>
                  <a:gs pos="58000">
                    <a:schemeClr val="accent5"/>
                  </a:gs>
                  <a:gs pos="100000">
                    <a:schemeClr val="accent5"/>
                  </a:gs>
                </a:gsLst>
                <a:path path="circle">
                  <a:fillToRect l="100000" t="100000"/>
                </a:path>
                <a:tileRect r="-100000" b="-100000"/>
              </a:gradFill>
              <a:latin typeface="Bebas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19" name="Google Shape;119;p17"/>
          <p:cNvGrpSpPr/>
          <p:nvPr/>
        </p:nvGrpSpPr>
        <p:grpSpPr>
          <a:xfrm>
            <a:off x="6400800" y="1529862"/>
            <a:ext cx="2178344" cy="3357123"/>
            <a:chOff x="5503615" y="983605"/>
            <a:chExt cx="3588221" cy="4828894"/>
          </a:xfrm>
        </p:grpSpPr>
        <p:pic>
          <p:nvPicPr>
            <p:cNvPr id="120" name="Google Shape;120;p17"/>
            <p:cNvPicPr preferRelativeResize="0"/>
            <p:nvPr/>
          </p:nvPicPr>
          <p:blipFill>
            <a:blip r:embed="rId3">
              <a:alphaModFix/>
            </a:blip>
            <a:stretch>
              <a:fillRect/>
            </a:stretch>
          </p:blipFill>
          <p:spPr>
            <a:xfrm>
              <a:off x="5503615" y="983605"/>
              <a:ext cx="3588221" cy="4828894"/>
            </a:xfrm>
            <a:prstGeom prst="rect">
              <a:avLst/>
            </a:prstGeom>
            <a:noFill/>
            <a:ln>
              <a:noFill/>
            </a:ln>
          </p:spPr>
        </p:pic>
        <p:pic>
          <p:nvPicPr>
            <p:cNvPr id="121" name="Google Shape;121;p17"/>
            <p:cNvPicPr preferRelativeResize="0"/>
            <p:nvPr/>
          </p:nvPicPr>
          <p:blipFill>
            <a:blip r:embed="rId4">
              <a:alphaModFix/>
            </a:blip>
            <a:stretch>
              <a:fillRect/>
            </a:stretch>
          </p:blipFill>
          <p:spPr>
            <a:xfrm>
              <a:off x="7109435" y="1724361"/>
              <a:ext cx="322950" cy="316620"/>
            </a:xfrm>
            <a:prstGeom prst="rect">
              <a:avLst/>
            </a:prstGeom>
            <a:noFill/>
            <a:ln>
              <a:noFill/>
            </a:ln>
          </p:spPr>
        </p:pic>
      </p:grpSp>
      <p:sp>
        <p:nvSpPr>
          <p:cNvPr id="124" name="Google Shape;124;p1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Imagen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22" y="158666"/>
            <a:ext cx="5114304" cy="47283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19" name="Google Shape;119;p17"/>
          <p:cNvGrpSpPr/>
          <p:nvPr/>
        </p:nvGrpSpPr>
        <p:grpSpPr>
          <a:xfrm>
            <a:off x="6400800" y="1529862"/>
            <a:ext cx="2178344" cy="3357123"/>
            <a:chOff x="5503615" y="983605"/>
            <a:chExt cx="3588221" cy="4828894"/>
          </a:xfrm>
        </p:grpSpPr>
        <p:pic>
          <p:nvPicPr>
            <p:cNvPr id="120" name="Google Shape;120;p17"/>
            <p:cNvPicPr preferRelativeResize="0"/>
            <p:nvPr/>
          </p:nvPicPr>
          <p:blipFill>
            <a:blip r:embed="rId3">
              <a:alphaModFix/>
            </a:blip>
            <a:stretch>
              <a:fillRect/>
            </a:stretch>
          </p:blipFill>
          <p:spPr>
            <a:xfrm>
              <a:off x="5503615" y="983605"/>
              <a:ext cx="3588221" cy="4828894"/>
            </a:xfrm>
            <a:prstGeom prst="rect">
              <a:avLst/>
            </a:prstGeom>
            <a:noFill/>
            <a:ln>
              <a:noFill/>
            </a:ln>
          </p:spPr>
        </p:pic>
        <p:pic>
          <p:nvPicPr>
            <p:cNvPr id="121" name="Google Shape;121;p17"/>
            <p:cNvPicPr preferRelativeResize="0"/>
            <p:nvPr/>
          </p:nvPicPr>
          <p:blipFill>
            <a:blip r:embed="rId4">
              <a:alphaModFix/>
            </a:blip>
            <a:stretch>
              <a:fillRect/>
            </a:stretch>
          </p:blipFill>
          <p:spPr>
            <a:xfrm>
              <a:off x="7109435" y="1724361"/>
              <a:ext cx="322950" cy="316620"/>
            </a:xfrm>
            <a:prstGeom prst="rect">
              <a:avLst/>
            </a:prstGeom>
            <a:noFill/>
            <a:ln>
              <a:noFill/>
            </a:ln>
          </p:spPr>
        </p:pic>
      </p:grpSp>
      <p:sp>
        <p:nvSpPr>
          <p:cNvPr id="124" name="Google Shape;124;p1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aphicFrame>
        <p:nvGraphicFramePr>
          <p:cNvPr id="4" name="Tabla 3">
            <a:extLst>
              <a:ext uri="{FF2B5EF4-FFF2-40B4-BE49-F238E27FC236}">
                <a16:creationId xmlns:a16="http://schemas.microsoft.com/office/drawing/2014/main" id="{7C5938D2-EB63-70FC-604D-B174BE1ABB71}"/>
              </a:ext>
            </a:extLst>
          </p:cNvPr>
          <p:cNvGraphicFramePr>
            <a:graphicFrameLocks noGrp="1"/>
          </p:cNvGraphicFramePr>
          <p:nvPr>
            <p:extLst>
              <p:ext uri="{D42A27DB-BD31-4B8C-83A1-F6EECF244321}">
                <p14:modId xmlns:p14="http://schemas.microsoft.com/office/powerpoint/2010/main" val="3770901563"/>
              </p:ext>
            </p:extLst>
          </p:nvPr>
        </p:nvGraphicFramePr>
        <p:xfrm>
          <a:off x="773724" y="320918"/>
          <a:ext cx="5433646" cy="2417888"/>
        </p:xfrm>
        <a:graphic>
          <a:graphicData uri="http://schemas.openxmlformats.org/drawingml/2006/table">
            <a:tbl>
              <a:tblPr firstRow="1" firstCol="1" bandRow="1"/>
              <a:tblGrid>
                <a:gridCol w="708502">
                  <a:extLst>
                    <a:ext uri="{9D8B030D-6E8A-4147-A177-3AD203B41FA5}">
                      <a16:colId xmlns:a16="http://schemas.microsoft.com/office/drawing/2014/main" val="217068260"/>
                    </a:ext>
                  </a:extLst>
                </a:gridCol>
                <a:gridCol w="2362572">
                  <a:extLst>
                    <a:ext uri="{9D8B030D-6E8A-4147-A177-3AD203B41FA5}">
                      <a16:colId xmlns:a16="http://schemas.microsoft.com/office/drawing/2014/main" val="1814833548"/>
                    </a:ext>
                  </a:extLst>
                </a:gridCol>
                <a:gridCol w="2362572">
                  <a:extLst>
                    <a:ext uri="{9D8B030D-6E8A-4147-A177-3AD203B41FA5}">
                      <a16:colId xmlns:a16="http://schemas.microsoft.com/office/drawing/2014/main" val="2043266565"/>
                    </a:ext>
                  </a:extLst>
                </a:gridCol>
              </a:tblGrid>
              <a:tr h="198451">
                <a:tc gridSpan="3">
                  <a:txBody>
                    <a:bodyPr/>
                    <a:lstStyle/>
                    <a:p>
                      <a:pP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Visualizar producto</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905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798743253"/>
                  </a:ext>
                </a:extLst>
              </a:tr>
              <a:tr h="198451">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Versión</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905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 (17/02/2023)</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905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709293624"/>
                  </a:ext>
                </a:extLst>
              </a:tr>
              <a:tr h="198451">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Actor</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Usuario</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4160883647"/>
                  </a:ext>
                </a:extLst>
              </a:tr>
              <a:tr h="406021">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Descripción</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Sé describe el siguiente caso donde el servicio web (o móvil) que provee al usuario un catálogo de productos y guarda en lista</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1982930513"/>
                  </a:ext>
                </a:extLst>
              </a:tr>
              <a:tr h="198451">
                <a:tc rowSpan="4">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Secuencia normal</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Paso</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Acción</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extLst>
                  <a:ext uri="{0D108BD9-81ED-4DB2-BD59-A6C34878D82A}">
                    <a16:rowId xmlns:a16="http://schemas.microsoft.com/office/drawing/2014/main" val="1657400089"/>
                  </a:ext>
                </a:extLst>
              </a:tr>
              <a:tr h="406021">
                <a:tc vMerge="1">
                  <a:txBody>
                    <a:bodyPr/>
                    <a:lstStyle/>
                    <a:p>
                      <a:endParaRPr lang="es-CO"/>
                    </a:p>
                  </a:txBody>
                  <a:tcPr/>
                </a:tc>
                <a:tc>
                  <a:txBody>
                    <a:bodyPr/>
                    <a:lstStyle/>
                    <a:p>
                      <a:pPr algn="ct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Muestra una lista de productos y sus diferentes presentaciones </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extLst>
                  <a:ext uri="{0D108BD9-81ED-4DB2-BD59-A6C34878D82A}">
                    <a16:rowId xmlns:a16="http://schemas.microsoft.com/office/drawing/2014/main" val="4015992802"/>
                  </a:ext>
                </a:extLst>
              </a:tr>
              <a:tr h="406021">
                <a:tc vMerge="1">
                  <a:txBody>
                    <a:bodyPr/>
                    <a:lstStyle/>
                    <a:p>
                      <a:endParaRPr lang="es-CO"/>
                    </a:p>
                  </a:txBody>
                  <a:tcPr/>
                </a:tc>
                <a:tc>
                  <a:txBody>
                    <a:bodyPr/>
                    <a:lstStyle/>
                    <a:p>
                      <a:pPr algn="ct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El usuario se desplaza atreves de pestañas enumeradas o mediante scroll vertical</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extLst>
                  <a:ext uri="{0D108BD9-81ED-4DB2-BD59-A6C34878D82A}">
                    <a16:rowId xmlns:a16="http://schemas.microsoft.com/office/drawing/2014/main" val="2702457240"/>
                  </a:ext>
                </a:extLst>
              </a:tr>
              <a:tr h="406021">
                <a:tc vMerge="1">
                  <a:txBody>
                    <a:bodyPr/>
                    <a:lstStyle/>
                    <a:p>
                      <a:endParaRPr lang="es-CO"/>
                    </a:p>
                  </a:txBody>
                  <a:tcPr/>
                </a:tc>
                <a:tc>
                  <a:txBody>
                    <a:bodyPr/>
                    <a:lstStyle/>
                    <a:p>
                      <a:pPr algn="ct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Hace </a:t>
                      </a:r>
                      <a:r>
                        <a:rPr lang="es-CO" sz="7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click</a:t>
                      </a:r>
                      <a:r>
                        <a:rPr lang="es-CO"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en un producto, muestra una descripción más detallada</a:t>
                      </a:r>
                      <a:endParaRPr lang="es-CO" sz="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extLst>
                  <a:ext uri="{0D108BD9-81ED-4DB2-BD59-A6C34878D82A}">
                    <a16:rowId xmlns:a16="http://schemas.microsoft.com/office/drawing/2014/main" val="2565739249"/>
                  </a:ext>
                </a:extLst>
              </a:tr>
            </a:tbl>
          </a:graphicData>
        </a:graphic>
      </p:graphicFrame>
      <p:graphicFrame>
        <p:nvGraphicFramePr>
          <p:cNvPr id="5" name="Tabla 4">
            <a:extLst>
              <a:ext uri="{FF2B5EF4-FFF2-40B4-BE49-F238E27FC236}">
                <a16:creationId xmlns:a16="http://schemas.microsoft.com/office/drawing/2014/main" id="{8A3FB2CF-D5B1-2882-8568-A3853D415E7D}"/>
              </a:ext>
            </a:extLst>
          </p:cNvPr>
          <p:cNvGraphicFramePr>
            <a:graphicFrameLocks noGrp="1"/>
          </p:cNvGraphicFramePr>
          <p:nvPr>
            <p:extLst>
              <p:ext uri="{D42A27DB-BD31-4B8C-83A1-F6EECF244321}">
                <p14:modId xmlns:p14="http://schemas.microsoft.com/office/powerpoint/2010/main" val="2844584403"/>
              </p:ext>
            </p:extLst>
          </p:nvPr>
        </p:nvGraphicFramePr>
        <p:xfrm>
          <a:off x="756135" y="2833188"/>
          <a:ext cx="5451235" cy="1914663"/>
        </p:xfrm>
        <a:graphic>
          <a:graphicData uri="http://schemas.openxmlformats.org/drawingml/2006/table">
            <a:tbl>
              <a:tblPr firstRow="1" firstCol="1" bandRow="1"/>
              <a:tblGrid>
                <a:gridCol w="710795">
                  <a:extLst>
                    <a:ext uri="{9D8B030D-6E8A-4147-A177-3AD203B41FA5}">
                      <a16:colId xmlns:a16="http://schemas.microsoft.com/office/drawing/2014/main" val="2835450408"/>
                    </a:ext>
                  </a:extLst>
                </a:gridCol>
                <a:gridCol w="2370220">
                  <a:extLst>
                    <a:ext uri="{9D8B030D-6E8A-4147-A177-3AD203B41FA5}">
                      <a16:colId xmlns:a16="http://schemas.microsoft.com/office/drawing/2014/main" val="52404061"/>
                    </a:ext>
                  </a:extLst>
                </a:gridCol>
                <a:gridCol w="2370220">
                  <a:extLst>
                    <a:ext uri="{9D8B030D-6E8A-4147-A177-3AD203B41FA5}">
                      <a16:colId xmlns:a16="http://schemas.microsoft.com/office/drawing/2014/main" val="2546671561"/>
                    </a:ext>
                  </a:extLst>
                </a:gridCol>
              </a:tblGrid>
              <a:tr h="146763">
                <a:tc gridSpan="3">
                  <a:txBody>
                    <a:bodyPr/>
                    <a:lstStyle/>
                    <a:p>
                      <a:pP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Agregar producto</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905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731714374"/>
                  </a:ext>
                </a:extLst>
              </a:tr>
              <a:tr h="146763">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Versión</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905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 (17/02/2023)</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905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2373317860"/>
                  </a:ext>
                </a:extLst>
              </a:tr>
              <a:tr h="146763">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Actor</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Usuario</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2780828794"/>
                  </a:ext>
                </a:extLst>
              </a:tr>
              <a:tr h="146763">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Dependencias</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marL="342900" lvl="0" indent="-342900">
                        <a:lnSpc>
                          <a:spcPct val="107000"/>
                        </a:lnSpc>
                        <a:spcAft>
                          <a:spcPts val="800"/>
                        </a:spcAft>
                        <a:buFont typeface="Symbol" panose="05050102010706020507" pitchFamily="18" charset="2"/>
                        <a:buChar char=""/>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Visualizar producto</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2529099806"/>
                  </a:ext>
                </a:extLst>
              </a:tr>
              <a:tr h="146763">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Descripción</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 añade uno o más producto al carrito de compras del usuario</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4145208651"/>
                  </a:ext>
                </a:extLst>
              </a:tr>
              <a:tr h="146763">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 Condición</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El usuario se ha registrado y el servidor cuenta con su información básica y de locación</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113662292"/>
                  </a:ext>
                </a:extLst>
              </a:tr>
              <a:tr h="146763">
                <a:tc rowSpan="4">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Secuencia normal</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Paso</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Acción</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extLst>
                  <a:ext uri="{0D108BD9-81ED-4DB2-BD59-A6C34878D82A}">
                    <a16:rowId xmlns:a16="http://schemas.microsoft.com/office/drawing/2014/main" val="3325924354"/>
                  </a:ext>
                </a:extLst>
              </a:tr>
              <a:tr h="146763">
                <a:tc vMerge="1">
                  <a:txBody>
                    <a:bodyPr/>
                    <a:lstStyle/>
                    <a:p>
                      <a:endParaRPr lang="es-CO"/>
                    </a:p>
                  </a:txBody>
                  <a:tcPr/>
                </a:tc>
                <a:tc>
                  <a:txBody>
                    <a:bodyPr/>
                    <a:lstStyle/>
                    <a:p>
                      <a:pPr algn="ct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Selecciona un producto de los visualizados</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extLst>
                  <a:ext uri="{0D108BD9-81ED-4DB2-BD59-A6C34878D82A}">
                    <a16:rowId xmlns:a16="http://schemas.microsoft.com/office/drawing/2014/main" val="2022365749"/>
                  </a:ext>
                </a:extLst>
              </a:tr>
              <a:tr h="146763">
                <a:tc vMerge="1">
                  <a:txBody>
                    <a:bodyPr/>
                    <a:lstStyle/>
                    <a:p>
                      <a:endParaRPr lang="es-CO"/>
                    </a:p>
                  </a:txBody>
                  <a:tcPr/>
                </a:tc>
                <a:tc>
                  <a:txBody>
                    <a:bodyPr/>
                    <a:lstStyle/>
                    <a:p>
                      <a:pPr algn="ct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Escoge la cantidad del producto</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extLst>
                  <a:ext uri="{0D108BD9-81ED-4DB2-BD59-A6C34878D82A}">
                    <a16:rowId xmlns:a16="http://schemas.microsoft.com/office/drawing/2014/main" val="1470579667"/>
                  </a:ext>
                </a:extLst>
              </a:tr>
              <a:tr h="146763">
                <a:tc vMerge="1">
                  <a:txBody>
                    <a:bodyPr/>
                    <a:lstStyle/>
                    <a:p>
                      <a:endParaRPr lang="es-CO"/>
                    </a:p>
                  </a:txBody>
                  <a:tcPr/>
                </a:tc>
                <a:tc>
                  <a:txBody>
                    <a:bodyPr/>
                    <a:lstStyle/>
                    <a:p>
                      <a:pPr algn="ct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 click en agregar al “carrito de compra”</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extLst>
                  <a:ext uri="{0D108BD9-81ED-4DB2-BD59-A6C34878D82A}">
                    <a16:rowId xmlns:a16="http://schemas.microsoft.com/office/drawing/2014/main" val="4019886277"/>
                  </a:ext>
                </a:extLst>
              </a:tr>
              <a:tr h="146763">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Excepción</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El producto agregado no tiene disponibilidad</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3688889027"/>
                  </a:ext>
                </a:extLst>
              </a:tr>
              <a:tr h="300270">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 niega la posibilidad de agregar el actual producto al carrito</a:t>
                      </a:r>
                      <a:endParaRPr lang="es-CO" sz="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extLst>
                  <a:ext uri="{0D108BD9-81ED-4DB2-BD59-A6C34878D82A}">
                    <a16:rowId xmlns:a16="http://schemas.microsoft.com/office/drawing/2014/main" val="3668581731"/>
                  </a:ext>
                </a:extLst>
              </a:tr>
            </a:tbl>
          </a:graphicData>
        </a:graphic>
      </p:graphicFrame>
    </p:spTree>
    <p:extLst>
      <p:ext uri="{BB962C8B-B14F-4D97-AF65-F5344CB8AC3E}">
        <p14:creationId xmlns:p14="http://schemas.microsoft.com/office/powerpoint/2010/main" val="358135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19" name="Google Shape;119;p17"/>
          <p:cNvGrpSpPr/>
          <p:nvPr/>
        </p:nvGrpSpPr>
        <p:grpSpPr>
          <a:xfrm>
            <a:off x="6400800" y="1529862"/>
            <a:ext cx="2178344" cy="3357123"/>
            <a:chOff x="5503615" y="983605"/>
            <a:chExt cx="3588221" cy="4828894"/>
          </a:xfrm>
        </p:grpSpPr>
        <p:pic>
          <p:nvPicPr>
            <p:cNvPr id="120" name="Google Shape;120;p17"/>
            <p:cNvPicPr preferRelativeResize="0"/>
            <p:nvPr/>
          </p:nvPicPr>
          <p:blipFill>
            <a:blip r:embed="rId3">
              <a:alphaModFix/>
            </a:blip>
            <a:stretch>
              <a:fillRect/>
            </a:stretch>
          </p:blipFill>
          <p:spPr>
            <a:xfrm>
              <a:off x="5503615" y="983605"/>
              <a:ext cx="3588221" cy="4828894"/>
            </a:xfrm>
            <a:prstGeom prst="rect">
              <a:avLst/>
            </a:prstGeom>
            <a:noFill/>
            <a:ln>
              <a:noFill/>
            </a:ln>
          </p:spPr>
        </p:pic>
        <p:pic>
          <p:nvPicPr>
            <p:cNvPr id="121" name="Google Shape;121;p17"/>
            <p:cNvPicPr preferRelativeResize="0"/>
            <p:nvPr/>
          </p:nvPicPr>
          <p:blipFill>
            <a:blip r:embed="rId4">
              <a:alphaModFix/>
            </a:blip>
            <a:stretch>
              <a:fillRect/>
            </a:stretch>
          </p:blipFill>
          <p:spPr>
            <a:xfrm>
              <a:off x="7109435" y="1724361"/>
              <a:ext cx="322950" cy="316620"/>
            </a:xfrm>
            <a:prstGeom prst="rect">
              <a:avLst/>
            </a:prstGeom>
            <a:noFill/>
            <a:ln>
              <a:noFill/>
            </a:ln>
          </p:spPr>
        </p:pic>
      </p:grpSp>
      <p:sp>
        <p:nvSpPr>
          <p:cNvPr id="124" name="Google Shape;124;p1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5" name="Tabla 4">
            <a:extLst>
              <a:ext uri="{FF2B5EF4-FFF2-40B4-BE49-F238E27FC236}">
                <a16:creationId xmlns:a16="http://schemas.microsoft.com/office/drawing/2014/main" id="{B0A2E500-5446-D9E3-96DE-045739F25594}"/>
              </a:ext>
            </a:extLst>
          </p:cNvPr>
          <p:cNvGraphicFramePr>
            <a:graphicFrameLocks noGrp="1"/>
          </p:cNvGraphicFramePr>
          <p:nvPr>
            <p:extLst>
              <p:ext uri="{D42A27DB-BD31-4B8C-83A1-F6EECF244321}">
                <p14:modId xmlns:p14="http://schemas.microsoft.com/office/powerpoint/2010/main" val="1188369173"/>
              </p:ext>
            </p:extLst>
          </p:nvPr>
        </p:nvGraphicFramePr>
        <p:xfrm>
          <a:off x="699689" y="232528"/>
          <a:ext cx="5588778" cy="1922378"/>
        </p:xfrm>
        <a:graphic>
          <a:graphicData uri="http://schemas.openxmlformats.org/drawingml/2006/table">
            <a:tbl>
              <a:tblPr firstRow="1" firstCol="1" bandRow="1"/>
              <a:tblGrid>
                <a:gridCol w="728730">
                  <a:extLst>
                    <a:ext uri="{9D8B030D-6E8A-4147-A177-3AD203B41FA5}">
                      <a16:colId xmlns:a16="http://schemas.microsoft.com/office/drawing/2014/main" val="866589294"/>
                    </a:ext>
                  </a:extLst>
                </a:gridCol>
                <a:gridCol w="2430024">
                  <a:extLst>
                    <a:ext uri="{9D8B030D-6E8A-4147-A177-3AD203B41FA5}">
                      <a16:colId xmlns:a16="http://schemas.microsoft.com/office/drawing/2014/main" val="1054312056"/>
                    </a:ext>
                  </a:extLst>
                </a:gridCol>
                <a:gridCol w="2430024">
                  <a:extLst>
                    <a:ext uri="{9D8B030D-6E8A-4147-A177-3AD203B41FA5}">
                      <a16:colId xmlns:a16="http://schemas.microsoft.com/office/drawing/2014/main" val="3043742561"/>
                    </a:ext>
                  </a:extLst>
                </a:gridCol>
              </a:tblGrid>
              <a:tr h="159587">
                <a:tc gridSpan="3">
                  <a:txBody>
                    <a:bodyPr/>
                    <a:lstStyle/>
                    <a:p>
                      <a:pP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Realizar pedido</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905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228618712"/>
                  </a:ext>
                </a:extLst>
              </a:tr>
              <a:tr h="159587">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Versión</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905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 (17/02/2023)</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905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2161189259"/>
                  </a:ext>
                </a:extLst>
              </a:tr>
              <a:tr h="159587">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Actor</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Usuario</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2532752175"/>
                  </a:ext>
                </a:extLst>
              </a:tr>
              <a:tr h="159587">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Dependencias</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marL="342900" lvl="0" indent="-342900">
                        <a:lnSpc>
                          <a:spcPct val="107000"/>
                        </a:lnSpc>
                        <a:spcAft>
                          <a:spcPts val="800"/>
                        </a:spcAft>
                        <a:buFont typeface="Symbol" panose="05050102010706020507" pitchFamily="18" charset="2"/>
                        <a:buChar char=""/>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Agregar producto </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1357981825"/>
                  </a:ext>
                </a:extLst>
              </a:tr>
              <a:tr h="159587">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Descripción</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Tras haber añadidos uno o más productos al carrito, se realiza el proceso de petición de envío</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921588236"/>
                  </a:ext>
                </a:extLst>
              </a:tr>
              <a:tr h="159587">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 Condición</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El usuario se ha registrado y cuenta con productos añadidos en su carrito de compra</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2414699469"/>
                  </a:ext>
                </a:extLst>
              </a:tr>
              <a:tr h="159587">
                <a:tc rowSpan="3">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Secuencia normal</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Paso</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Acción</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extLst>
                  <a:ext uri="{0D108BD9-81ED-4DB2-BD59-A6C34878D82A}">
                    <a16:rowId xmlns:a16="http://schemas.microsoft.com/office/drawing/2014/main" val="2150942708"/>
                  </a:ext>
                </a:extLst>
              </a:tr>
              <a:tr h="159587">
                <a:tc vMerge="1">
                  <a:txBody>
                    <a:bodyPr/>
                    <a:lstStyle/>
                    <a:p>
                      <a:endParaRPr lang="es-CO"/>
                    </a:p>
                  </a:txBody>
                  <a:tcPr/>
                </a:tc>
                <a:tc>
                  <a:txBody>
                    <a:bodyPr/>
                    <a:lstStyle/>
                    <a:p>
                      <a:pPr algn="ct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Ingresa los datos de envío</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extLst>
                  <a:ext uri="{0D108BD9-81ED-4DB2-BD59-A6C34878D82A}">
                    <a16:rowId xmlns:a16="http://schemas.microsoft.com/office/drawing/2014/main" val="1887253332"/>
                  </a:ext>
                </a:extLst>
              </a:tr>
              <a:tr h="159587">
                <a:tc vMerge="1">
                  <a:txBody>
                    <a:bodyPr/>
                    <a:lstStyle/>
                    <a:p>
                      <a:endParaRPr lang="es-CO"/>
                    </a:p>
                  </a:txBody>
                  <a:tcPr/>
                </a:tc>
                <a:tc>
                  <a:txBody>
                    <a:bodyPr/>
                    <a:lstStyle/>
                    <a:p>
                      <a:pPr algn="ct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Confirma la compra del producto</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extLst>
                  <a:ext uri="{0D108BD9-81ED-4DB2-BD59-A6C34878D82A}">
                    <a16:rowId xmlns:a16="http://schemas.microsoft.com/office/drawing/2014/main" val="684983941"/>
                  </a:ext>
                </a:extLst>
              </a:tr>
              <a:tr h="159587">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Post Condición</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 notifica la validación del pedido y se muestra su factura</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1464271838"/>
                  </a:ext>
                </a:extLst>
              </a:tr>
              <a:tr h="326508">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 notifica que el elemento actualmente no puede ser cancelado</a:t>
                      </a:r>
                      <a:endParaRPr lang="es-CO" sz="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extLst>
                  <a:ext uri="{0D108BD9-81ED-4DB2-BD59-A6C34878D82A}">
                    <a16:rowId xmlns:a16="http://schemas.microsoft.com/office/drawing/2014/main" val="3140117781"/>
                  </a:ext>
                </a:extLst>
              </a:tr>
            </a:tbl>
          </a:graphicData>
        </a:graphic>
      </p:graphicFrame>
      <p:graphicFrame>
        <p:nvGraphicFramePr>
          <p:cNvPr id="6" name="Tabla 5">
            <a:extLst>
              <a:ext uri="{FF2B5EF4-FFF2-40B4-BE49-F238E27FC236}">
                <a16:creationId xmlns:a16="http://schemas.microsoft.com/office/drawing/2014/main" id="{BB375F1C-DD80-B27B-F24C-0157DDF0C2DB}"/>
              </a:ext>
            </a:extLst>
          </p:cNvPr>
          <p:cNvGraphicFramePr>
            <a:graphicFrameLocks noGrp="1"/>
          </p:cNvGraphicFramePr>
          <p:nvPr>
            <p:extLst>
              <p:ext uri="{D42A27DB-BD31-4B8C-83A1-F6EECF244321}">
                <p14:modId xmlns:p14="http://schemas.microsoft.com/office/powerpoint/2010/main" val="1079935310"/>
              </p:ext>
            </p:extLst>
          </p:nvPr>
        </p:nvGraphicFramePr>
        <p:xfrm>
          <a:off x="699689" y="2435470"/>
          <a:ext cx="5588778" cy="2127744"/>
        </p:xfrm>
        <a:graphic>
          <a:graphicData uri="http://schemas.openxmlformats.org/drawingml/2006/table">
            <a:tbl>
              <a:tblPr firstRow="1" firstCol="1" bandRow="1"/>
              <a:tblGrid>
                <a:gridCol w="728730">
                  <a:extLst>
                    <a:ext uri="{9D8B030D-6E8A-4147-A177-3AD203B41FA5}">
                      <a16:colId xmlns:a16="http://schemas.microsoft.com/office/drawing/2014/main" val="1869274102"/>
                    </a:ext>
                  </a:extLst>
                </a:gridCol>
                <a:gridCol w="2430024">
                  <a:extLst>
                    <a:ext uri="{9D8B030D-6E8A-4147-A177-3AD203B41FA5}">
                      <a16:colId xmlns:a16="http://schemas.microsoft.com/office/drawing/2014/main" val="742070988"/>
                    </a:ext>
                  </a:extLst>
                </a:gridCol>
                <a:gridCol w="2430024">
                  <a:extLst>
                    <a:ext uri="{9D8B030D-6E8A-4147-A177-3AD203B41FA5}">
                      <a16:colId xmlns:a16="http://schemas.microsoft.com/office/drawing/2014/main" val="2034116890"/>
                    </a:ext>
                  </a:extLst>
                </a:gridCol>
              </a:tblGrid>
              <a:tr h="140986">
                <a:tc gridSpan="3">
                  <a:txBody>
                    <a:bodyPr/>
                    <a:lstStyle/>
                    <a:p>
                      <a:pP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Cancelar pedido</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905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129549919"/>
                  </a:ext>
                </a:extLst>
              </a:tr>
              <a:tr h="140986">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Versión</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905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 (17/02/2023)</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905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577650345"/>
                  </a:ext>
                </a:extLst>
              </a:tr>
              <a:tr h="140986">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Actor</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Usuario</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4161049343"/>
                  </a:ext>
                </a:extLst>
              </a:tr>
              <a:tr h="140986">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Dependencias</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marL="342900" lvl="0" indent="-342900">
                        <a:lnSpc>
                          <a:spcPct val="107000"/>
                        </a:lnSpc>
                        <a:spcAft>
                          <a:spcPts val="800"/>
                        </a:spcAft>
                        <a:buFont typeface="Symbol" panose="05050102010706020507" pitchFamily="18" charset="2"/>
                        <a:buChar char=""/>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Realizar pedido </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2519936261"/>
                  </a:ext>
                </a:extLst>
              </a:tr>
              <a:tr h="288449">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Descripción</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Sé describe el siguiente caso donde el servicio web (o móvil) que provee al usuario un catálogo de productos y guarda en lista</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273903454"/>
                  </a:ext>
                </a:extLst>
              </a:tr>
              <a:tr h="140986">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 Condición</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El usuario se ha registrado y cuenta con pedidos pendientes</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3155530549"/>
                  </a:ext>
                </a:extLst>
              </a:tr>
              <a:tr h="140986">
                <a:tc rowSpan="4">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Secuencia normal</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Paso</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Acción</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extLst>
                  <a:ext uri="{0D108BD9-81ED-4DB2-BD59-A6C34878D82A}">
                    <a16:rowId xmlns:a16="http://schemas.microsoft.com/office/drawing/2014/main" val="2909554069"/>
                  </a:ext>
                </a:extLst>
              </a:tr>
              <a:tr h="288449">
                <a:tc vMerge="1">
                  <a:txBody>
                    <a:bodyPr/>
                    <a:lstStyle/>
                    <a:p>
                      <a:endParaRPr lang="es-CO"/>
                    </a:p>
                  </a:txBody>
                  <a:tcPr/>
                </a:tc>
                <a:tc>
                  <a:txBody>
                    <a:bodyPr/>
                    <a:lstStyle/>
                    <a:p>
                      <a:pPr algn="ct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Visualiza los productos y pedidos registrados en su cuenta</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extLst>
                  <a:ext uri="{0D108BD9-81ED-4DB2-BD59-A6C34878D82A}">
                    <a16:rowId xmlns:a16="http://schemas.microsoft.com/office/drawing/2014/main" val="3933492414"/>
                  </a:ext>
                </a:extLst>
              </a:tr>
              <a:tr h="140986">
                <a:tc vMerge="1">
                  <a:txBody>
                    <a:bodyPr/>
                    <a:lstStyle/>
                    <a:p>
                      <a:endParaRPr lang="es-CO"/>
                    </a:p>
                  </a:txBody>
                  <a:tcPr/>
                </a:tc>
                <a:tc>
                  <a:txBody>
                    <a:bodyPr/>
                    <a:lstStyle/>
                    <a:p>
                      <a:pPr algn="ct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Selecciona un elemento</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extLst>
                  <a:ext uri="{0D108BD9-81ED-4DB2-BD59-A6C34878D82A}">
                    <a16:rowId xmlns:a16="http://schemas.microsoft.com/office/drawing/2014/main" val="411410532"/>
                  </a:ext>
                </a:extLst>
              </a:tr>
              <a:tr h="140986">
                <a:tc vMerge="1">
                  <a:txBody>
                    <a:bodyPr/>
                    <a:lstStyle/>
                    <a:p>
                      <a:endParaRPr lang="es-CO"/>
                    </a:p>
                  </a:txBody>
                  <a:tcPr/>
                </a:tc>
                <a:tc>
                  <a:txBody>
                    <a:bodyPr/>
                    <a:lstStyle/>
                    <a:p>
                      <a:pPr algn="ct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Elimina elemento seleccionado</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extLst>
                  <a:ext uri="{0D108BD9-81ED-4DB2-BD59-A6C34878D82A}">
                    <a16:rowId xmlns:a16="http://schemas.microsoft.com/office/drawing/2014/main" val="751606889"/>
                  </a:ext>
                </a:extLst>
              </a:tr>
              <a:tr h="140986">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Excepción 1</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 vista de elementos no ha sido actualizada</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4079369785"/>
                  </a:ext>
                </a:extLst>
              </a:tr>
              <a:tr h="140986">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a:txBody>
                    <a:bodyPr/>
                    <a:lstStyle/>
                    <a:p>
                      <a:pPr>
                        <a:lnSpc>
                          <a:spcPct val="107000"/>
                        </a:lnSpc>
                        <a:spcAft>
                          <a:spcPts val="80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 notifica que el elemento no existe</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extLst>
                  <a:ext uri="{0D108BD9-81ED-4DB2-BD59-A6C34878D82A}">
                    <a16:rowId xmlns:a16="http://schemas.microsoft.com/office/drawing/2014/main" val="450723313"/>
                  </a:ext>
                </a:extLst>
              </a:tr>
              <a:tr h="140986">
                <a:tc>
                  <a:txBody>
                    <a:bodyPr/>
                    <a:lstStyle/>
                    <a:p>
                      <a:pPr algn="r">
                        <a:lnSpc>
                          <a:spcPct val="107000"/>
                        </a:lnSpc>
                        <a:spcAft>
                          <a:spcPts val="80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Excepción 2</a:t>
                      </a:r>
                      <a:endParaRPr lang="es-CO" sz="6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gridSpan="2">
                  <a:txBody>
                    <a:bodyPr/>
                    <a:lstStyle/>
                    <a:p>
                      <a:pPr>
                        <a:lnSpc>
                          <a:spcPct val="107000"/>
                        </a:lnSpc>
                        <a:spcAft>
                          <a:spcPts val="800"/>
                        </a:spcAft>
                      </a:pPr>
                      <a:r>
                        <a:rPr lang="es-CO"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El pedido ya está en estado de envío</a:t>
                      </a:r>
                      <a:endParaRPr lang="es-CO" sz="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A8D08D"/>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2733318566"/>
                  </a:ext>
                </a:extLst>
              </a:tr>
            </a:tbl>
          </a:graphicData>
        </a:graphic>
      </p:graphicFrame>
    </p:spTree>
    <p:extLst>
      <p:ext uri="{BB962C8B-B14F-4D97-AF65-F5344CB8AC3E}">
        <p14:creationId xmlns:p14="http://schemas.microsoft.com/office/powerpoint/2010/main" val="3752374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19" name="Google Shape;119;p17"/>
          <p:cNvGrpSpPr/>
          <p:nvPr/>
        </p:nvGrpSpPr>
        <p:grpSpPr>
          <a:xfrm>
            <a:off x="6400800" y="1529862"/>
            <a:ext cx="2178344" cy="3357123"/>
            <a:chOff x="5503615" y="983605"/>
            <a:chExt cx="3588221" cy="4828894"/>
          </a:xfrm>
        </p:grpSpPr>
        <p:pic>
          <p:nvPicPr>
            <p:cNvPr id="120" name="Google Shape;120;p17"/>
            <p:cNvPicPr preferRelativeResize="0"/>
            <p:nvPr/>
          </p:nvPicPr>
          <p:blipFill>
            <a:blip r:embed="rId3">
              <a:alphaModFix/>
            </a:blip>
            <a:stretch>
              <a:fillRect/>
            </a:stretch>
          </p:blipFill>
          <p:spPr>
            <a:xfrm>
              <a:off x="5503615" y="983605"/>
              <a:ext cx="3588221" cy="4828894"/>
            </a:xfrm>
            <a:prstGeom prst="rect">
              <a:avLst/>
            </a:prstGeom>
            <a:noFill/>
            <a:ln>
              <a:noFill/>
            </a:ln>
          </p:spPr>
        </p:pic>
        <p:pic>
          <p:nvPicPr>
            <p:cNvPr id="121" name="Google Shape;121;p17"/>
            <p:cNvPicPr preferRelativeResize="0"/>
            <p:nvPr/>
          </p:nvPicPr>
          <p:blipFill>
            <a:blip r:embed="rId4">
              <a:alphaModFix/>
            </a:blip>
            <a:stretch>
              <a:fillRect/>
            </a:stretch>
          </p:blipFill>
          <p:spPr>
            <a:xfrm>
              <a:off x="7109435" y="1724361"/>
              <a:ext cx="322950" cy="316620"/>
            </a:xfrm>
            <a:prstGeom prst="rect">
              <a:avLst/>
            </a:prstGeom>
            <a:noFill/>
            <a:ln>
              <a:noFill/>
            </a:ln>
          </p:spPr>
        </p:pic>
      </p:grpSp>
      <p:sp>
        <p:nvSpPr>
          <p:cNvPr id="124" name="Google Shape;124;p1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8" name="Tabla 7"/>
          <p:cNvGraphicFramePr>
            <a:graphicFrameLocks noGrp="1"/>
          </p:cNvGraphicFramePr>
          <p:nvPr>
            <p:extLst>
              <p:ext uri="{D42A27DB-BD31-4B8C-83A1-F6EECF244321}">
                <p14:modId xmlns:p14="http://schemas.microsoft.com/office/powerpoint/2010/main" val="1110514870"/>
              </p:ext>
            </p:extLst>
          </p:nvPr>
        </p:nvGraphicFramePr>
        <p:xfrm>
          <a:off x="564213" y="454655"/>
          <a:ext cx="5349155" cy="1590192"/>
        </p:xfrm>
        <a:graphic>
          <a:graphicData uri="http://schemas.openxmlformats.org/drawingml/2006/table">
            <a:tbl>
              <a:tblPr firstRow="1" firstCol="1" bandRow="1"/>
              <a:tblGrid>
                <a:gridCol w="697485">
                  <a:extLst>
                    <a:ext uri="{9D8B030D-6E8A-4147-A177-3AD203B41FA5}">
                      <a16:colId xmlns:a16="http://schemas.microsoft.com/office/drawing/2014/main" val="4057353882"/>
                    </a:ext>
                  </a:extLst>
                </a:gridCol>
                <a:gridCol w="2325835">
                  <a:extLst>
                    <a:ext uri="{9D8B030D-6E8A-4147-A177-3AD203B41FA5}">
                      <a16:colId xmlns:a16="http://schemas.microsoft.com/office/drawing/2014/main" val="966495660"/>
                    </a:ext>
                  </a:extLst>
                </a:gridCol>
                <a:gridCol w="2325835">
                  <a:extLst>
                    <a:ext uri="{9D8B030D-6E8A-4147-A177-3AD203B41FA5}">
                      <a16:colId xmlns:a16="http://schemas.microsoft.com/office/drawing/2014/main" val="3198533791"/>
                    </a:ext>
                  </a:extLst>
                </a:gridCol>
              </a:tblGrid>
              <a:tr h="132516">
                <a:tc gridSpan="3">
                  <a:txBody>
                    <a:bodyPr/>
                    <a:lstStyle/>
                    <a:p>
                      <a:pP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Gestionar inventario</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9050" cap="flat" cmpd="sng" algn="ctr">
                      <a:solidFill>
                        <a:srgbClr val="F4B083"/>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3686965"/>
                  </a:ext>
                </a:extLst>
              </a:tr>
              <a:tr h="132516">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Versión</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905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gridSpan="2">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 (24/02/2023)</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905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556944193"/>
                  </a:ext>
                </a:extLst>
              </a:tr>
              <a:tr h="132516">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Actor</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gridSpan="2">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Proveedor</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971530350"/>
                  </a:ext>
                </a:extLst>
              </a:tr>
              <a:tr h="132516">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Descripción</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gridSpan="2">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El proveedor modifica en el sistema los productos y cambia sus categorías</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442559401"/>
                  </a:ext>
                </a:extLst>
              </a:tr>
              <a:tr h="132516">
                <a:tc rowSpan="3">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Secuencia normal</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Paso</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Acción</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extLst>
                  <a:ext uri="{0D108BD9-81ED-4DB2-BD59-A6C34878D82A}">
                    <a16:rowId xmlns:a16="http://schemas.microsoft.com/office/drawing/2014/main" val="3805257446"/>
                  </a:ext>
                </a:extLst>
              </a:tr>
              <a:tr h="132516">
                <a:tc vMerge="1">
                  <a:txBody>
                    <a:bodyPr/>
                    <a:lstStyle/>
                    <a:p>
                      <a:endParaRPr lang="en-US"/>
                    </a:p>
                  </a:txBody>
                  <a:tcPr/>
                </a:tc>
                <a:tc>
                  <a:txBody>
                    <a:bodyPr/>
                    <a:lstStyle/>
                    <a:p>
                      <a:pPr algn="ct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Corrige el stock de productos</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extLst>
                  <a:ext uri="{0D108BD9-81ED-4DB2-BD59-A6C34878D82A}">
                    <a16:rowId xmlns:a16="http://schemas.microsoft.com/office/drawing/2014/main" val="3560456156"/>
                  </a:ext>
                </a:extLst>
              </a:tr>
              <a:tr h="132516">
                <a:tc vMerge="1">
                  <a:txBody>
                    <a:bodyPr/>
                    <a:lstStyle/>
                    <a:p>
                      <a:endParaRPr lang="en-US"/>
                    </a:p>
                  </a:txBody>
                  <a:tcPr/>
                </a:tc>
                <a:tc>
                  <a:txBody>
                    <a:bodyPr/>
                    <a:lstStyle/>
                    <a:p>
                      <a:pPr algn="ct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Guarda los datos en el sistema</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extLst>
                  <a:ext uri="{0D108BD9-81ED-4DB2-BD59-A6C34878D82A}">
                    <a16:rowId xmlns:a16="http://schemas.microsoft.com/office/drawing/2014/main" val="4107581249"/>
                  </a:ext>
                </a:extLst>
              </a:tr>
              <a:tr h="132516">
                <a:tc rowSpan="3">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Secuencia nuevo producto</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a:txBody>
                    <a:bodyPr/>
                    <a:lstStyle/>
                    <a:p>
                      <a:pPr algn="ct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Ingresa los productos</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extLst>
                  <a:ext uri="{0D108BD9-81ED-4DB2-BD59-A6C34878D82A}">
                    <a16:rowId xmlns:a16="http://schemas.microsoft.com/office/drawing/2014/main" val="1494798364"/>
                  </a:ext>
                </a:extLst>
              </a:tr>
              <a:tr h="132516">
                <a:tc vMerge="1">
                  <a:txBody>
                    <a:bodyPr/>
                    <a:lstStyle/>
                    <a:p>
                      <a:endParaRPr lang="en-US"/>
                    </a:p>
                  </a:txBody>
                  <a:tcPr/>
                </a:tc>
                <a:tc>
                  <a:txBody>
                    <a:bodyPr/>
                    <a:lstStyle/>
                    <a:p>
                      <a:pPr algn="ct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Señala sus categorías</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extLst>
                  <a:ext uri="{0D108BD9-81ED-4DB2-BD59-A6C34878D82A}">
                    <a16:rowId xmlns:a16="http://schemas.microsoft.com/office/drawing/2014/main" val="837333993"/>
                  </a:ext>
                </a:extLst>
              </a:tr>
              <a:tr h="132516">
                <a:tc vMerge="1">
                  <a:txBody>
                    <a:bodyPr/>
                    <a:lstStyle/>
                    <a:p>
                      <a:endParaRPr lang="en-US"/>
                    </a:p>
                  </a:txBody>
                  <a:tcPr/>
                </a:tc>
                <a:tc>
                  <a:txBody>
                    <a:bodyPr/>
                    <a:lstStyle/>
                    <a:p>
                      <a:pPr algn="ct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Guarda los datos en el sistema</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extLst>
                  <a:ext uri="{0D108BD9-81ED-4DB2-BD59-A6C34878D82A}">
                    <a16:rowId xmlns:a16="http://schemas.microsoft.com/office/drawing/2014/main" val="871634197"/>
                  </a:ext>
                </a:extLst>
              </a:tr>
              <a:tr h="132516">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Excepción</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gridSpan="2">
                  <a:txBody>
                    <a:bodyPr/>
                    <a:lstStyle/>
                    <a:p>
                      <a:pP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 producto es agregado y coincide con otro ya existente</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707345851"/>
                  </a:ext>
                </a:extLst>
              </a:tr>
              <a:tr h="132516">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a:txBody>
                    <a:bodyPr/>
                    <a:lstStyle/>
                    <a:p>
                      <a:pPr algn="ct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a:txBody>
                    <a:bodyPr/>
                    <a:lstStyle/>
                    <a:p>
                      <a:pPr>
                        <a:lnSpc>
                          <a:spcPct val="107000"/>
                        </a:lnSpc>
                        <a:spcAft>
                          <a:spcPts val="0"/>
                        </a:spcAft>
                      </a:pPr>
                      <a:r>
                        <a:rPr lang="es-CO"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 guarda los datos</a:t>
                      </a:r>
                      <a:endParaRPr lang="en-US" sz="6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extLst>
                  <a:ext uri="{0D108BD9-81ED-4DB2-BD59-A6C34878D82A}">
                    <a16:rowId xmlns:a16="http://schemas.microsoft.com/office/drawing/2014/main" val="2976467979"/>
                  </a:ext>
                </a:extLst>
              </a:tr>
            </a:tbl>
          </a:graphicData>
        </a:graphic>
      </p:graphicFrame>
      <p:graphicFrame>
        <p:nvGraphicFramePr>
          <p:cNvPr id="11" name="Tabla 10"/>
          <p:cNvGraphicFramePr>
            <a:graphicFrameLocks noGrp="1"/>
          </p:cNvGraphicFramePr>
          <p:nvPr>
            <p:extLst>
              <p:ext uri="{D42A27DB-BD31-4B8C-83A1-F6EECF244321}">
                <p14:modId xmlns:p14="http://schemas.microsoft.com/office/powerpoint/2010/main" val="929779686"/>
              </p:ext>
            </p:extLst>
          </p:nvPr>
        </p:nvGraphicFramePr>
        <p:xfrm>
          <a:off x="564211" y="2448969"/>
          <a:ext cx="5349157" cy="1917622"/>
        </p:xfrm>
        <a:graphic>
          <a:graphicData uri="http://schemas.openxmlformats.org/drawingml/2006/table">
            <a:tbl>
              <a:tblPr firstRow="1" firstCol="1" bandRow="1"/>
              <a:tblGrid>
                <a:gridCol w="697485">
                  <a:extLst>
                    <a:ext uri="{9D8B030D-6E8A-4147-A177-3AD203B41FA5}">
                      <a16:colId xmlns:a16="http://schemas.microsoft.com/office/drawing/2014/main" val="2349562482"/>
                    </a:ext>
                  </a:extLst>
                </a:gridCol>
                <a:gridCol w="2325836">
                  <a:extLst>
                    <a:ext uri="{9D8B030D-6E8A-4147-A177-3AD203B41FA5}">
                      <a16:colId xmlns:a16="http://schemas.microsoft.com/office/drawing/2014/main" val="2823460221"/>
                    </a:ext>
                  </a:extLst>
                </a:gridCol>
                <a:gridCol w="2325836">
                  <a:extLst>
                    <a:ext uri="{9D8B030D-6E8A-4147-A177-3AD203B41FA5}">
                      <a16:colId xmlns:a16="http://schemas.microsoft.com/office/drawing/2014/main" val="3998534295"/>
                    </a:ext>
                  </a:extLst>
                </a:gridCol>
              </a:tblGrid>
              <a:tr h="136973">
                <a:tc gridSpan="3">
                  <a:txBody>
                    <a:bodyPr/>
                    <a:lstStyle/>
                    <a:p>
                      <a:pPr algn="l">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Asignar pedido</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9050" cap="flat" cmpd="sng" algn="ctr">
                      <a:solidFill>
                        <a:srgbClr val="F4B083"/>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64031998"/>
                  </a:ext>
                </a:extLst>
              </a:tr>
              <a:tr h="136973">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Versión</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905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gridSpan="2">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 (24/02/2023)</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905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4254984536"/>
                  </a:ext>
                </a:extLst>
              </a:tr>
              <a:tr h="136973">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Actor</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gridSpan="2">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Proveedor</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549949956"/>
                  </a:ext>
                </a:extLst>
              </a:tr>
              <a:tr h="136973">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Dependencias</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gridSpan="2">
                  <a:txBody>
                    <a:bodyPr/>
                    <a:lstStyle/>
                    <a:p>
                      <a:pPr marL="342900" lvl="0" indent="-342900" algn="l">
                        <a:lnSpc>
                          <a:spcPct val="107000"/>
                        </a:lnSpc>
                        <a:spcAft>
                          <a:spcPts val="0"/>
                        </a:spcAft>
                        <a:buFont typeface="Symbol" panose="05050102010706020507" pitchFamily="18" charset="2"/>
                        <a:buChar char=""/>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Gestionar inventario</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389778014"/>
                  </a:ext>
                </a:extLst>
              </a:tr>
              <a:tr h="136973">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Descripción</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gridSpan="2">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Sistema al notificar </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541312163"/>
                  </a:ext>
                </a:extLst>
              </a:tr>
              <a:tr h="136973">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 Condición</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gridSpan="2">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Existe stock de productos en el sistema</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836042819"/>
                  </a:ext>
                </a:extLst>
              </a:tr>
              <a:tr h="136973">
                <a:tc rowSpan="4">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Secuencia normal</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Paso</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Acción</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extLst>
                  <a:ext uri="{0D108BD9-81ED-4DB2-BD59-A6C34878D82A}">
                    <a16:rowId xmlns:a16="http://schemas.microsoft.com/office/drawing/2014/main" val="2949850752"/>
                  </a:ext>
                </a:extLst>
              </a:tr>
              <a:tr h="136973">
                <a:tc vMerge="1">
                  <a:txBody>
                    <a:bodyPr/>
                    <a:lstStyle/>
                    <a:p>
                      <a:endParaRPr lang="en-US"/>
                    </a:p>
                  </a:txBody>
                  <a:tcPr/>
                </a:tc>
                <a:tc>
                  <a:txBody>
                    <a:bodyPr/>
                    <a:lstStyle/>
                    <a:p>
                      <a:pPr algn="ct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Verifica el stock en el inventario</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extLst>
                  <a:ext uri="{0D108BD9-81ED-4DB2-BD59-A6C34878D82A}">
                    <a16:rowId xmlns:a16="http://schemas.microsoft.com/office/drawing/2014/main" val="1832644446"/>
                  </a:ext>
                </a:extLst>
              </a:tr>
              <a:tr h="136973">
                <a:tc vMerge="1">
                  <a:txBody>
                    <a:bodyPr/>
                    <a:lstStyle/>
                    <a:p>
                      <a:endParaRPr lang="en-US"/>
                    </a:p>
                  </a:txBody>
                  <a:tcPr/>
                </a:tc>
                <a:tc>
                  <a:txBody>
                    <a:bodyPr/>
                    <a:lstStyle/>
                    <a:p>
                      <a:pPr algn="ct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Actualizar el stock en el inventario</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extLst>
                  <a:ext uri="{0D108BD9-81ED-4DB2-BD59-A6C34878D82A}">
                    <a16:rowId xmlns:a16="http://schemas.microsoft.com/office/drawing/2014/main" val="1466235314"/>
                  </a:ext>
                </a:extLst>
              </a:tr>
              <a:tr h="136973">
                <a:tc vMerge="1">
                  <a:txBody>
                    <a:bodyPr/>
                    <a:lstStyle/>
                    <a:p>
                      <a:endParaRPr lang="en-US"/>
                    </a:p>
                  </a:txBody>
                  <a:tcPr/>
                </a:tc>
                <a:tc>
                  <a:txBody>
                    <a:bodyPr/>
                    <a:lstStyle/>
                    <a:p>
                      <a:pPr algn="ct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Confirma el proceso de envío</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extLst>
                  <a:ext uri="{0D108BD9-81ED-4DB2-BD59-A6C34878D82A}">
                    <a16:rowId xmlns:a16="http://schemas.microsoft.com/office/drawing/2014/main" val="2395394829"/>
                  </a:ext>
                </a:extLst>
              </a:tr>
              <a:tr h="136973">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Post Condición</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gridSpan="2">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Notifica al sistema del estado del pedido</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954909779"/>
                  </a:ext>
                </a:extLst>
              </a:tr>
              <a:tr h="136973">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Excepción</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gridSpan="2">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Stock de productos insuficiente</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737001416"/>
                  </a:ext>
                </a:extLst>
              </a:tr>
              <a:tr h="136973">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a:txBody>
                    <a:bodyPr/>
                    <a:lstStyle/>
                    <a:p>
                      <a:pPr algn="ctr">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a:txBody>
                    <a:bodyPr/>
                    <a:lstStyle/>
                    <a:p>
                      <a:pPr algn="l">
                        <a:lnSpc>
                          <a:spcPct val="107000"/>
                        </a:lnSpc>
                        <a:spcAft>
                          <a:spcPts val="0"/>
                        </a:spcAft>
                      </a:pPr>
                      <a:r>
                        <a:rPr lang="es-CO"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Cancela el pedido</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extLst>
                  <a:ext uri="{0D108BD9-81ED-4DB2-BD59-A6C34878D82A}">
                    <a16:rowId xmlns:a16="http://schemas.microsoft.com/office/drawing/2014/main" val="688321648"/>
                  </a:ext>
                </a:extLst>
              </a:tr>
              <a:tr h="136973">
                <a:tc>
                  <a:txBody>
                    <a:bodyPr/>
                    <a:lstStyle/>
                    <a:p>
                      <a:pPr algn="r">
                        <a:lnSpc>
                          <a:spcPct val="107000"/>
                        </a:lnSpc>
                        <a:spcAft>
                          <a:spcPts val="0"/>
                        </a:spcAft>
                      </a:pPr>
                      <a:r>
                        <a:rPr lang="es-CO" sz="7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60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a:txBody>
                    <a:bodyPr/>
                    <a:lstStyle/>
                    <a:p>
                      <a:pPr algn="ctr">
                        <a:lnSpc>
                          <a:spcPct val="107000"/>
                        </a:lnSpc>
                        <a:spcAft>
                          <a:spcPts val="0"/>
                        </a:spcAft>
                      </a:pPr>
                      <a:r>
                        <a:rPr lang="es-CO"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en-US" sz="6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tc>
                  <a:txBody>
                    <a:bodyPr/>
                    <a:lstStyle/>
                    <a:p>
                      <a:pPr algn="l">
                        <a:lnSpc>
                          <a:spcPct val="107000"/>
                        </a:lnSpc>
                        <a:spcAft>
                          <a:spcPts val="0"/>
                        </a:spcAft>
                      </a:pPr>
                      <a:r>
                        <a:rPr lang="es-CO"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Notifica al sistema de falta de stock</a:t>
                      </a:r>
                      <a:endParaRPr lang="en-US" sz="6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19" marR="38119" marT="0" marB="0">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chemeClr val="bg1"/>
                    </a:solidFill>
                  </a:tcPr>
                </a:tc>
                <a:extLst>
                  <a:ext uri="{0D108BD9-81ED-4DB2-BD59-A6C34878D82A}">
                    <a16:rowId xmlns:a16="http://schemas.microsoft.com/office/drawing/2014/main" val="3207375148"/>
                  </a:ext>
                </a:extLst>
              </a:tr>
            </a:tbl>
          </a:graphicData>
        </a:graphic>
      </p:graphicFrame>
    </p:spTree>
    <p:extLst>
      <p:ext uri="{BB962C8B-B14F-4D97-AF65-F5344CB8AC3E}">
        <p14:creationId xmlns:p14="http://schemas.microsoft.com/office/powerpoint/2010/main" val="3483347495"/>
      </p:ext>
    </p:extLst>
  </p:cSld>
  <p:clrMapOvr>
    <a:masterClrMapping/>
  </p:clrMapOvr>
</p:sld>
</file>

<file path=ppt/theme/theme1.xml><?xml version="1.0" encoding="utf-8"?>
<a:theme xmlns:a="http://schemas.openxmlformats.org/drawingml/2006/main" name="Flavius template">
  <a:themeElements>
    <a:clrScheme name="Custom 347">
      <a:dk1>
        <a:srgbClr val="1E263A"/>
      </a:dk1>
      <a:lt1>
        <a:srgbClr val="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1010</Words>
  <Application>Microsoft Office PowerPoint</Application>
  <PresentationFormat>Presentación en pantalla (16:9)</PresentationFormat>
  <Paragraphs>223</Paragraphs>
  <Slides>11</Slides>
  <Notes>11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IBM Plex Sans Condensed</vt:lpstr>
      <vt:lpstr>Arial</vt:lpstr>
      <vt:lpstr>Times New Roman</vt:lpstr>
      <vt:lpstr>Bebas Neue</vt:lpstr>
      <vt:lpstr>Symbol</vt:lpstr>
      <vt:lpstr>Calibri</vt:lpstr>
      <vt:lpstr>Flavius template</vt:lpstr>
      <vt:lpstr>Bebidas efervescentes “fizz fleet”</vt:lpstr>
      <vt:lpstr>Descripción general</vt:lpstr>
      <vt:lpstr>Presentación de PowerPoint</vt:lpstr>
      <vt:lpstr>Viabilidad y alcance</vt:lpstr>
      <vt:lpstr>Casos de uso</vt:lpstr>
      <vt:lpstr>Presentación de PowerPoint</vt:lpstr>
      <vt:lpstr>Presentación de PowerPoint</vt:lpstr>
      <vt:lpstr>Presentación de PowerPoint</vt:lpstr>
      <vt:lpstr>Presentación de PowerPoint</vt:lpstr>
      <vt:lpstr>Presentación de PowerPoint</vt:lpstr>
      <vt:lpstr>arquitectura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Bebidas efervescentes “fizz fleet”</dc:title>
  <dc:creator>YEINER</dc:creator>
  <cp:lastModifiedBy>CBN</cp:lastModifiedBy>
  <cp:revision>5</cp:revision>
  <dcterms:modified xsi:type="dcterms:W3CDTF">2023-02-25T00:23:11Z</dcterms:modified>
</cp:coreProperties>
</file>