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2" r:id="rId7"/>
    <p:sldId id="264" r:id="rId8"/>
    <p:sldId id="261" r:id="rId9"/>
    <p:sldId id="263" r:id="rId10"/>
    <p:sldId id="265" r:id="rId11"/>
    <p:sldId id="266" r:id="rId12"/>
    <p:sldId id="277" r:id="rId13"/>
    <p:sldId id="267" r:id="rId14"/>
    <p:sldId id="268" r:id="rId15"/>
    <p:sldId id="269" r:id="rId16"/>
    <p:sldId id="270" r:id="rId17"/>
    <p:sldId id="271" r:id="rId18"/>
    <p:sldId id="273" r:id="rId19"/>
    <p:sldId id="272" r:id="rId20"/>
    <p:sldId id="274" r:id="rId21"/>
    <p:sldId id="275" r:id="rId22"/>
    <p:sldId id="276"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tony Wilfred" initials="AW" lastIdx="1" clrIdx="0">
    <p:extLst>
      <p:ext uri="{19B8F6BF-5375-455C-9EA6-DF929625EA0E}">
        <p15:presenceInfo xmlns:p15="http://schemas.microsoft.com/office/powerpoint/2012/main" userId="6c0423cfa182f8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33" autoAdjust="0"/>
    <p:restoredTop sz="94660"/>
  </p:normalViewPr>
  <p:slideViewPr>
    <p:cSldViewPr snapToGrid="0">
      <p:cViewPr varScale="1">
        <p:scale>
          <a:sx n="115" d="100"/>
          <a:sy n="115" d="100"/>
        </p:scale>
        <p:origin x="114" y="108"/>
      </p:cViewPr>
      <p:guideLst/>
    </p:cSldViewPr>
  </p:slideViewPr>
  <p:notesTextViewPr>
    <p:cViewPr>
      <p:scale>
        <a:sx n="1" d="1"/>
        <a:sy n="1" d="1"/>
      </p:scale>
      <p:origin x="0" y="0"/>
    </p:cViewPr>
  </p:notesTextViewPr>
  <p:sorterViewPr>
    <p:cViewPr>
      <p:scale>
        <a:sx n="100" d="100"/>
        <a:sy n="100" d="100"/>
      </p:scale>
      <p:origin x="0" y="-471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AD9051-6DA2-42A8-9304-6AEF6D3A7ED7}" type="datetimeFigureOut">
              <a:rPr lang="en-IN" smtClean="0"/>
              <a:t>02-08-2024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DD12ADB0-DD18-4573-8D06-D6D9C445F1AC}"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6359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AD9051-6DA2-42A8-9304-6AEF6D3A7ED7}"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12ADB0-DD18-4573-8D06-D6D9C445F1AC}"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4761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AD9051-6DA2-42A8-9304-6AEF6D3A7ED7}"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12ADB0-DD18-4573-8D06-D6D9C445F1AC}"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1863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AD9051-6DA2-42A8-9304-6AEF6D3A7ED7}"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12ADB0-DD18-4573-8D06-D6D9C445F1AC}"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4777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AD9051-6DA2-42A8-9304-6AEF6D3A7ED7}"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12ADB0-DD18-4573-8D06-D6D9C445F1AC}"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6230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AD9051-6DA2-42A8-9304-6AEF6D3A7ED7}" type="datetimeFigureOut">
              <a:rPr lang="en-IN" smtClean="0"/>
              <a:t>02-08-2024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12ADB0-DD18-4573-8D06-D6D9C445F1AC}"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337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AD9051-6DA2-42A8-9304-6AEF6D3A7ED7}" type="datetimeFigureOut">
              <a:rPr lang="en-IN" smtClean="0"/>
              <a:t>02-08-2024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12ADB0-DD18-4573-8D06-D6D9C445F1AC}"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2773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AD9051-6DA2-42A8-9304-6AEF6D3A7ED7}" type="datetimeFigureOut">
              <a:rPr lang="en-IN" smtClean="0"/>
              <a:t>02-08-2024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12ADB0-DD18-4573-8D06-D6D9C445F1AC}"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9294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AD9051-6DA2-42A8-9304-6AEF6D3A7ED7}" type="datetimeFigureOut">
              <a:rPr lang="en-IN" smtClean="0"/>
              <a:t>02-08-2024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12ADB0-DD18-4573-8D06-D6D9C445F1AC}" type="slidenum">
              <a:rPr lang="en-IN" smtClean="0"/>
              <a:t>‹#›</a:t>
            </a:fld>
            <a:endParaRPr lang="en-IN"/>
          </a:p>
        </p:txBody>
      </p:sp>
    </p:spTree>
    <p:extLst>
      <p:ext uri="{BB962C8B-B14F-4D97-AF65-F5344CB8AC3E}">
        <p14:creationId xmlns:p14="http://schemas.microsoft.com/office/powerpoint/2010/main" val="1325058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AD9051-6DA2-42A8-9304-6AEF6D3A7ED7}" type="datetimeFigureOut">
              <a:rPr lang="en-IN" smtClean="0"/>
              <a:t>02-08-2024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12ADB0-DD18-4573-8D06-D6D9C445F1AC}"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8129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6AD9051-6DA2-42A8-9304-6AEF6D3A7ED7}" type="datetimeFigureOut">
              <a:rPr lang="en-IN" smtClean="0"/>
              <a:t>02-08-2024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DD12ADB0-DD18-4573-8D06-D6D9C445F1AC}"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7389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6AD9051-6DA2-42A8-9304-6AEF6D3A7ED7}" type="datetimeFigureOut">
              <a:rPr lang="en-IN" smtClean="0"/>
              <a:t>02-08-2024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D12ADB0-DD18-4573-8D06-D6D9C445F1AC}"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20809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61D3E-4ABD-42E3-BA39-F27B7A235F5E}"/>
              </a:ext>
            </a:extLst>
          </p:cNvPr>
          <p:cNvSpPr>
            <a:spLocks noGrp="1"/>
          </p:cNvSpPr>
          <p:nvPr>
            <p:ph type="ctrTitle"/>
          </p:nvPr>
        </p:nvSpPr>
        <p:spPr/>
        <p:txBody>
          <a:bodyPr>
            <a:normAutofit fontScale="90000"/>
          </a:bodyPr>
          <a:lstStyle/>
          <a:p>
            <a:r>
              <a:rPr lang="en-US" dirty="0"/>
              <a:t>Global electronics-report</a:t>
            </a:r>
            <a:endParaRPr lang="en-IN" dirty="0"/>
          </a:p>
        </p:txBody>
      </p:sp>
    </p:spTree>
    <p:extLst>
      <p:ext uri="{BB962C8B-B14F-4D97-AF65-F5344CB8AC3E}">
        <p14:creationId xmlns:p14="http://schemas.microsoft.com/office/powerpoint/2010/main" val="270367176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B4338E-521D-46EE-8BAB-796FB7FF0E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96" y="0"/>
            <a:ext cx="12074607" cy="6858000"/>
          </a:xfrm>
          <a:prstGeom prst="rect">
            <a:avLst/>
          </a:prstGeom>
        </p:spPr>
      </p:pic>
    </p:spTree>
    <p:extLst>
      <p:ext uri="{BB962C8B-B14F-4D97-AF65-F5344CB8AC3E}">
        <p14:creationId xmlns:p14="http://schemas.microsoft.com/office/powerpoint/2010/main" val="8424767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9D700CC-6D9D-477A-BDF5-99033F89AD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8" y="0"/>
            <a:ext cx="12156943" cy="6858000"/>
          </a:xfrm>
          <a:prstGeom prst="rect">
            <a:avLst/>
          </a:prstGeom>
        </p:spPr>
      </p:pic>
    </p:spTree>
    <p:extLst>
      <p:ext uri="{BB962C8B-B14F-4D97-AF65-F5344CB8AC3E}">
        <p14:creationId xmlns:p14="http://schemas.microsoft.com/office/powerpoint/2010/main" val="20723326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9F8325-D254-4B18-AA80-26EC37E48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935"/>
            <a:ext cx="12192000" cy="6694129"/>
          </a:xfrm>
          <a:prstGeom prst="rect">
            <a:avLst/>
          </a:prstGeom>
        </p:spPr>
      </p:pic>
    </p:spTree>
    <p:extLst>
      <p:ext uri="{BB962C8B-B14F-4D97-AF65-F5344CB8AC3E}">
        <p14:creationId xmlns:p14="http://schemas.microsoft.com/office/powerpoint/2010/main" val="19536148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8D295A-BE81-44F5-94B7-D453778AE92E}"/>
              </a:ext>
            </a:extLst>
          </p:cNvPr>
          <p:cNvSpPr>
            <a:spLocks noGrp="1"/>
          </p:cNvSpPr>
          <p:nvPr>
            <p:ph type="title"/>
          </p:nvPr>
        </p:nvSpPr>
        <p:spPr/>
        <p:txBody>
          <a:bodyPr/>
          <a:lstStyle/>
          <a:p>
            <a:pPr algn="ctr"/>
            <a:r>
              <a:rPr lang="en-US" dirty="0"/>
              <a:t>sales based on the country</a:t>
            </a:r>
            <a:endParaRPr lang="en-IN" dirty="0"/>
          </a:p>
        </p:txBody>
      </p:sp>
      <p:sp>
        <p:nvSpPr>
          <p:cNvPr id="5" name="Content Placeholder 4">
            <a:extLst>
              <a:ext uri="{FF2B5EF4-FFF2-40B4-BE49-F238E27FC236}">
                <a16:creationId xmlns:a16="http://schemas.microsoft.com/office/drawing/2014/main" id="{B7241B1C-A6AC-463A-9689-EF4DEF206115}"/>
              </a:ext>
            </a:extLst>
          </p:cNvPr>
          <p:cNvSpPr>
            <a:spLocks noGrp="1"/>
          </p:cNvSpPr>
          <p:nvPr>
            <p:ph idx="1"/>
          </p:nvPr>
        </p:nvSpPr>
        <p:spPr/>
        <p:txBody>
          <a:bodyPr/>
          <a:lstStyle/>
          <a:p>
            <a:r>
              <a:rPr lang="en-US" dirty="0"/>
              <a:t>As clearly organized the most purchases has been done by the US people.</a:t>
            </a:r>
          </a:p>
          <a:p>
            <a:r>
              <a:rPr lang="en-US" dirty="0"/>
              <a:t>The South America , Greenland and the  Asian countries are untouched as new, to improve that we can conduct campaigns in order to let them know that we are selling products .</a:t>
            </a:r>
          </a:p>
          <a:p>
            <a:r>
              <a:rPr lang="en-US" dirty="0"/>
              <a:t>Since most of the products are sold in the online platforms rather than the offline stores it’s better to get a warehouse.</a:t>
            </a:r>
          </a:p>
          <a:p>
            <a:r>
              <a:rPr lang="en-US" dirty="0"/>
              <a:t>Can get a warehouse in most of the countries to let the shipments arrive there and     cut-short the amount of time it takes to be delivered.</a:t>
            </a:r>
            <a:endParaRPr lang="en-IN" dirty="0"/>
          </a:p>
        </p:txBody>
      </p:sp>
    </p:spTree>
    <p:extLst>
      <p:ext uri="{BB962C8B-B14F-4D97-AF65-F5344CB8AC3E}">
        <p14:creationId xmlns:p14="http://schemas.microsoft.com/office/powerpoint/2010/main" val="252868368"/>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
                                        <p:tgtEl>
                                          <p:spTgt spid="5">
                                            <p:txEl>
                                              <p:pRg st="0" end="0"/>
                                            </p:txEl>
                                          </p:spTgt>
                                        </p:tgtEl>
                                      </p:cBhvr>
                                    </p:animEffect>
                                    <p:anim calcmode="lin" valueType="num">
                                      <p:cBhvr>
                                        <p:cTn id="8" dur="4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5">
                                            <p:txEl>
                                              <p:pRg st="0" end="0"/>
                                            </p:txEl>
                                          </p:spTgt>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5">
                                            <p:txEl>
                                              <p:pRg st="0" end="0"/>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5">
                                            <p:txEl>
                                              <p:pRg st="0" end="0"/>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43" presetClass="entr" presetSubtype="0"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100"/>
                                        <p:tgtEl>
                                          <p:spTgt spid="5">
                                            <p:txEl>
                                              <p:pRg st="1" end="1"/>
                                            </p:txEl>
                                          </p:spTgt>
                                        </p:tgtEl>
                                      </p:cBhvr>
                                    </p:animEffect>
                                    <p:anim calcmode="lin" valueType="num">
                                      <p:cBhvr>
                                        <p:cTn id="17" dur="4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8" dur="400" fill="hold"/>
                                        <p:tgtEl>
                                          <p:spTgt spid="5">
                                            <p:txEl>
                                              <p:pRg st="1" end="1"/>
                                            </p:txEl>
                                          </p:spTgt>
                                        </p:tgtEl>
                                        <p:attrNameLst>
                                          <p:attrName>ppt_y</p:attrName>
                                        </p:attrNameLst>
                                      </p:cBhvr>
                                      <p:tavLst>
                                        <p:tav tm="0">
                                          <p:val>
                                            <p:strVal val="#ppt_y+0.31"/>
                                          </p:val>
                                        </p:tav>
                                        <p:tav tm="100000">
                                          <p:val>
                                            <p:strVal val="#ppt_y+0.31"/>
                                          </p:val>
                                        </p:tav>
                                      </p:tavLst>
                                    </p:anim>
                                    <p:anim calcmode="lin" valueType="num">
                                      <p:cBhvr>
                                        <p:cTn id="19" dur="600" decel="50000" fill="hold">
                                          <p:stCondLst>
                                            <p:cond delay="400"/>
                                          </p:stCondLst>
                                        </p:cTn>
                                        <p:tgtEl>
                                          <p:spTgt spid="5">
                                            <p:txEl>
                                              <p:pRg st="1" end="1"/>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0" dur="600" decel="50000" fill="hold">
                                          <p:stCondLst>
                                            <p:cond delay="400"/>
                                          </p:stCondLst>
                                        </p:cTn>
                                        <p:tgtEl>
                                          <p:spTgt spid="5">
                                            <p:txEl>
                                              <p:pRg st="1" end="1"/>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3"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fade">
                                      <p:cBhvr>
                                        <p:cTn id="25" dur="100"/>
                                        <p:tgtEl>
                                          <p:spTgt spid="5">
                                            <p:txEl>
                                              <p:pRg st="2" end="2"/>
                                            </p:txEl>
                                          </p:spTgt>
                                        </p:tgtEl>
                                      </p:cBhvr>
                                    </p:animEffect>
                                    <p:anim calcmode="lin" valueType="num">
                                      <p:cBhvr>
                                        <p:cTn id="26" dur="4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7" dur="400" fill="hold"/>
                                        <p:tgtEl>
                                          <p:spTgt spid="5">
                                            <p:txEl>
                                              <p:pRg st="2" end="2"/>
                                            </p:txEl>
                                          </p:spTgt>
                                        </p:tgtEl>
                                        <p:attrNameLst>
                                          <p:attrName>ppt_y</p:attrName>
                                        </p:attrNameLst>
                                      </p:cBhvr>
                                      <p:tavLst>
                                        <p:tav tm="0">
                                          <p:val>
                                            <p:strVal val="#ppt_y+0.31"/>
                                          </p:val>
                                        </p:tav>
                                        <p:tav tm="100000">
                                          <p:val>
                                            <p:strVal val="#ppt_y+0.31"/>
                                          </p:val>
                                        </p:tav>
                                      </p:tavLst>
                                    </p:anim>
                                    <p:anim calcmode="lin" valueType="num">
                                      <p:cBhvr>
                                        <p:cTn id="28" dur="600" decel="50000" fill="hold">
                                          <p:stCondLst>
                                            <p:cond delay="400"/>
                                          </p:stCondLst>
                                        </p:cTn>
                                        <p:tgtEl>
                                          <p:spTgt spid="5">
                                            <p:txEl>
                                              <p:pRg st="2" end="2"/>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9" dur="600" decel="50000" fill="hold">
                                          <p:stCondLst>
                                            <p:cond delay="400"/>
                                          </p:stCondLst>
                                        </p:cTn>
                                        <p:tgtEl>
                                          <p:spTgt spid="5">
                                            <p:txEl>
                                              <p:pRg st="2" end="2"/>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3" presetClass="entr" presetSubtype="0" fill="hold" grpId="0" nodeType="clickEffect">
                                  <p:stCondLst>
                                    <p:cond delay="0"/>
                                  </p:stCondLst>
                                  <p:childTnLst>
                                    <p:set>
                                      <p:cBhvr>
                                        <p:cTn id="33" dur="1" fill="hold">
                                          <p:stCondLst>
                                            <p:cond delay="0"/>
                                          </p:stCondLst>
                                        </p:cTn>
                                        <p:tgtEl>
                                          <p:spTgt spid="5">
                                            <p:txEl>
                                              <p:pRg st="3" end="3"/>
                                            </p:txEl>
                                          </p:spTgt>
                                        </p:tgtEl>
                                        <p:attrNameLst>
                                          <p:attrName>style.visibility</p:attrName>
                                        </p:attrNameLst>
                                      </p:cBhvr>
                                      <p:to>
                                        <p:strVal val="visible"/>
                                      </p:to>
                                    </p:set>
                                    <p:animEffect transition="in" filter="fade">
                                      <p:cBhvr>
                                        <p:cTn id="34" dur="100"/>
                                        <p:tgtEl>
                                          <p:spTgt spid="5">
                                            <p:txEl>
                                              <p:pRg st="3" end="3"/>
                                            </p:txEl>
                                          </p:spTgt>
                                        </p:tgtEl>
                                      </p:cBhvr>
                                    </p:animEffect>
                                    <p:anim calcmode="lin" valueType="num">
                                      <p:cBhvr>
                                        <p:cTn id="35" dur="4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6" dur="400" fill="hold"/>
                                        <p:tgtEl>
                                          <p:spTgt spid="5">
                                            <p:txEl>
                                              <p:pRg st="3" end="3"/>
                                            </p:txEl>
                                          </p:spTgt>
                                        </p:tgtEl>
                                        <p:attrNameLst>
                                          <p:attrName>ppt_y</p:attrName>
                                        </p:attrNameLst>
                                      </p:cBhvr>
                                      <p:tavLst>
                                        <p:tav tm="0">
                                          <p:val>
                                            <p:strVal val="#ppt_y+0.31"/>
                                          </p:val>
                                        </p:tav>
                                        <p:tav tm="100000">
                                          <p:val>
                                            <p:strVal val="#ppt_y+0.31"/>
                                          </p:val>
                                        </p:tav>
                                      </p:tavLst>
                                    </p:anim>
                                    <p:anim calcmode="lin" valueType="num">
                                      <p:cBhvr>
                                        <p:cTn id="37" dur="600" decel="50000" fill="hold">
                                          <p:stCondLst>
                                            <p:cond delay="400"/>
                                          </p:stCondLst>
                                        </p:cTn>
                                        <p:tgtEl>
                                          <p:spTgt spid="5">
                                            <p:txEl>
                                              <p:pRg st="3" end="3"/>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8" dur="600" decel="50000" fill="hold">
                                          <p:stCondLst>
                                            <p:cond delay="400"/>
                                          </p:stCondLst>
                                        </p:cTn>
                                        <p:tgtEl>
                                          <p:spTgt spid="5">
                                            <p:txEl>
                                              <p:pRg st="3" end="3"/>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4C3D4-15A6-42E4-BDE0-36F20A41477B}"/>
              </a:ext>
            </a:extLst>
          </p:cNvPr>
          <p:cNvSpPr>
            <a:spLocks noGrp="1"/>
          </p:cNvSpPr>
          <p:nvPr>
            <p:ph type="title"/>
          </p:nvPr>
        </p:nvSpPr>
        <p:spPr/>
        <p:txBody>
          <a:bodyPr/>
          <a:lstStyle/>
          <a:p>
            <a:pPr algn="ctr"/>
            <a:r>
              <a:rPr lang="en-US" dirty="0"/>
              <a:t>Sales based on gender</a:t>
            </a:r>
            <a:endParaRPr lang="en-IN" dirty="0"/>
          </a:p>
        </p:txBody>
      </p:sp>
      <p:sp>
        <p:nvSpPr>
          <p:cNvPr id="3" name="Content Placeholder 2">
            <a:extLst>
              <a:ext uri="{FF2B5EF4-FFF2-40B4-BE49-F238E27FC236}">
                <a16:creationId xmlns:a16="http://schemas.microsoft.com/office/drawing/2014/main" id="{A569A98D-5217-46E0-BCAE-522FB1B5F819}"/>
              </a:ext>
            </a:extLst>
          </p:cNvPr>
          <p:cNvSpPr>
            <a:spLocks noGrp="1"/>
          </p:cNvSpPr>
          <p:nvPr>
            <p:ph idx="1"/>
          </p:nvPr>
        </p:nvSpPr>
        <p:spPr/>
        <p:txBody>
          <a:bodyPr/>
          <a:lstStyle/>
          <a:p>
            <a:r>
              <a:rPr lang="en-US" dirty="0"/>
              <a:t>The study shows the interests of the people on the products based on gender bias by comparing the total purchases done by male and female separately.</a:t>
            </a:r>
          </a:p>
          <a:p>
            <a:r>
              <a:rPr lang="en-US" dirty="0"/>
              <a:t>Who would’ve bought more?</a:t>
            </a:r>
          </a:p>
          <a:p>
            <a:r>
              <a:rPr lang="en-US" dirty="0"/>
              <a:t>Let’s find out……</a:t>
            </a:r>
            <a:endParaRPr lang="en-IN" dirty="0"/>
          </a:p>
        </p:txBody>
      </p:sp>
    </p:spTree>
    <p:extLst>
      <p:ext uri="{BB962C8B-B14F-4D97-AF65-F5344CB8AC3E}">
        <p14:creationId xmlns:p14="http://schemas.microsoft.com/office/powerpoint/2010/main" val="256295663"/>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456B14-8416-47DB-AC04-C116FD276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277"/>
            <a:ext cx="12192000" cy="6781445"/>
          </a:xfrm>
          <a:prstGeom prst="rect">
            <a:avLst/>
          </a:prstGeom>
        </p:spPr>
      </p:pic>
    </p:spTree>
    <p:extLst>
      <p:ext uri="{BB962C8B-B14F-4D97-AF65-F5344CB8AC3E}">
        <p14:creationId xmlns:p14="http://schemas.microsoft.com/office/powerpoint/2010/main" val="15406864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B0FF6-B703-447C-BBD2-A984B9A35A92}"/>
              </a:ext>
            </a:extLst>
          </p:cNvPr>
          <p:cNvSpPr>
            <a:spLocks noGrp="1"/>
          </p:cNvSpPr>
          <p:nvPr>
            <p:ph type="title"/>
          </p:nvPr>
        </p:nvSpPr>
        <p:spPr/>
        <p:txBody>
          <a:bodyPr/>
          <a:lstStyle/>
          <a:p>
            <a:pPr algn="ctr"/>
            <a:r>
              <a:rPr lang="en-US" dirty="0"/>
              <a:t>Sales based on gender</a:t>
            </a:r>
            <a:endParaRPr lang="en-IN" dirty="0"/>
          </a:p>
        </p:txBody>
      </p:sp>
      <p:sp>
        <p:nvSpPr>
          <p:cNvPr id="3" name="Content Placeholder 2">
            <a:extLst>
              <a:ext uri="{FF2B5EF4-FFF2-40B4-BE49-F238E27FC236}">
                <a16:creationId xmlns:a16="http://schemas.microsoft.com/office/drawing/2014/main" id="{3682F5D7-32AE-4E95-94CE-4433A90863F1}"/>
              </a:ext>
            </a:extLst>
          </p:cNvPr>
          <p:cNvSpPr>
            <a:spLocks noGrp="1"/>
          </p:cNvSpPr>
          <p:nvPr>
            <p:ph idx="1"/>
          </p:nvPr>
        </p:nvSpPr>
        <p:spPr/>
        <p:txBody>
          <a:bodyPr/>
          <a:lstStyle/>
          <a:p>
            <a:r>
              <a:rPr lang="en-US" dirty="0"/>
              <a:t>From the above data we can see that most of the sales were went neck to neck but the total purchases by males surpasses the female purchases only by little amount.</a:t>
            </a:r>
          </a:p>
          <a:p>
            <a:r>
              <a:rPr lang="en-US" dirty="0"/>
              <a:t>We can try to make this equal by introducing new products that are widely used by females.(</a:t>
            </a:r>
            <a:r>
              <a:rPr lang="en-US" dirty="0" err="1"/>
              <a:t>eg</a:t>
            </a:r>
            <a:r>
              <a:rPr lang="en-US" dirty="0"/>
              <a:t>: Hair dryer, straightener, </a:t>
            </a:r>
            <a:r>
              <a:rPr lang="en-US" dirty="0" err="1"/>
              <a:t>etc</a:t>
            </a:r>
            <a:r>
              <a:rPr lang="en-US" dirty="0"/>
              <a:t>…..)</a:t>
            </a:r>
            <a:endParaRPr lang="en-IN" dirty="0"/>
          </a:p>
        </p:txBody>
      </p:sp>
    </p:spTree>
    <p:extLst>
      <p:ext uri="{BB962C8B-B14F-4D97-AF65-F5344CB8AC3E}">
        <p14:creationId xmlns:p14="http://schemas.microsoft.com/office/powerpoint/2010/main" val="366477739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539C-9C0A-46A0-89FF-4A07296FD12C}"/>
              </a:ext>
            </a:extLst>
          </p:cNvPr>
          <p:cNvSpPr>
            <a:spLocks noGrp="1"/>
          </p:cNvSpPr>
          <p:nvPr>
            <p:ph type="title"/>
          </p:nvPr>
        </p:nvSpPr>
        <p:spPr/>
        <p:txBody>
          <a:bodyPr/>
          <a:lstStyle/>
          <a:p>
            <a:pPr algn="ctr"/>
            <a:r>
              <a:rPr lang="en-US" dirty="0"/>
              <a:t>Sales by brand</a:t>
            </a:r>
            <a:endParaRPr lang="en-IN" dirty="0"/>
          </a:p>
        </p:txBody>
      </p:sp>
      <p:sp>
        <p:nvSpPr>
          <p:cNvPr id="3" name="Content Placeholder 2">
            <a:extLst>
              <a:ext uri="{FF2B5EF4-FFF2-40B4-BE49-F238E27FC236}">
                <a16:creationId xmlns:a16="http://schemas.microsoft.com/office/drawing/2014/main" id="{1F98ABC3-39E2-4F29-A523-B6589B16FB87}"/>
              </a:ext>
            </a:extLst>
          </p:cNvPr>
          <p:cNvSpPr>
            <a:spLocks noGrp="1"/>
          </p:cNvSpPr>
          <p:nvPr>
            <p:ph idx="1"/>
          </p:nvPr>
        </p:nvSpPr>
        <p:spPr/>
        <p:txBody>
          <a:bodyPr/>
          <a:lstStyle/>
          <a:p>
            <a:r>
              <a:rPr lang="en-US" dirty="0"/>
              <a:t>The study shows the sales details of the appliances in a brand category.</a:t>
            </a:r>
          </a:p>
          <a:p>
            <a:r>
              <a:rPr lang="en-IN" dirty="0"/>
              <a:t>Let’s find out which brand has sold most?</a:t>
            </a:r>
          </a:p>
        </p:txBody>
      </p:sp>
    </p:spTree>
    <p:extLst>
      <p:ext uri="{BB962C8B-B14F-4D97-AF65-F5344CB8AC3E}">
        <p14:creationId xmlns:p14="http://schemas.microsoft.com/office/powerpoint/2010/main" val="135135697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11B7BD-528F-4CB6-9B14-59DBA49A7F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350"/>
            <a:ext cx="12192000" cy="6791300"/>
          </a:xfrm>
          <a:prstGeom prst="rect">
            <a:avLst/>
          </a:prstGeom>
        </p:spPr>
      </p:pic>
    </p:spTree>
    <p:extLst>
      <p:ext uri="{BB962C8B-B14F-4D97-AF65-F5344CB8AC3E}">
        <p14:creationId xmlns:p14="http://schemas.microsoft.com/office/powerpoint/2010/main" val="2203810081"/>
      </p:ext>
    </p:extLst>
  </p:cSld>
  <p:clrMapOvr>
    <a:masterClrMapping/>
  </p:clrMapOvr>
  <p:transition spd="slow">
    <p:comb/>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8FBE1-6982-498E-A5CD-B81D9EFC4BDD}"/>
              </a:ext>
            </a:extLst>
          </p:cNvPr>
          <p:cNvSpPr>
            <a:spLocks noGrp="1"/>
          </p:cNvSpPr>
          <p:nvPr>
            <p:ph type="title"/>
          </p:nvPr>
        </p:nvSpPr>
        <p:spPr/>
        <p:txBody>
          <a:bodyPr/>
          <a:lstStyle/>
          <a:p>
            <a:pPr algn="ctr"/>
            <a:r>
              <a:rPr lang="en-US" dirty="0"/>
              <a:t>Sales by brand</a:t>
            </a:r>
            <a:endParaRPr lang="en-IN" dirty="0"/>
          </a:p>
        </p:txBody>
      </p:sp>
      <p:sp>
        <p:nvSpPr>
          <p:cNvPr id="3" name="Content Placeholder 2">
            <a:extLst>
              <a:ext uri="{FF2B5EF4-FFF2-40B4-BE49-F238E27FC236}">
                <a16:creationId xmlns:a16="http://schemas.microsoft.com/office/drawing/2014/main" id="{1608FDFB-0321-4954-9A20-28DD420C14EB}"/>
              </a:ext>
            </a:extLst>
          </p:cNvPr>
          <p:cNvSpPr>
            <a:spLocks noGrp="1"/>
          </p:cNvSpPr>
          <p:nvPr>
            <p:ph idx="1"/>
          </p:nvPr>
        </p:nvSpPr>
        <p:spPr/>
        <p:txBody>
          <a:bodyPr/>
          <a:lstStyle/>
          <a:p>
            <a:r>
              <a:rPr lang="en-US" dirty="0"/>
              <a:t>From the above shown data we can come to a conclusion that the most sold brand is the Contoso and the least sold brand is </a:t>
            </a:r>
            <a:r>
              <a:rPr lang="en-US" dirty="0" err="1"/>
              <a:t>Litware</a:t>
            </a:r>
            <a:r>
              <a:rPr lang="en-US" dirty="0"/>
              <a:t>.</a:t>
            </a:r>
            <a:endParaRPr lang="en-IN" dirty="0"/>
          </a:p>
        </p:txBody>
      </p:sp>
    </p:spTree>
    <p:extLst>
      <p:ext uri="{BB962C8B-B14F-4D97-AF65-F5344CB8AC3E}">
        <p14:creationId xmlns:p14="http://schemas.microsoft.com/office/powerpoint/2010/main" val="3783897007"/>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79E64-1097-41D4-BDCF-942DE7247D58}"/>
              </a:ext>
            </a:extLst>
          </p:cNvPr>
          <p:cNvSpPr>
            <a:spLocks noGrp="1"/>
          </p:cNvSpPr>
          <p:nvPr>
            <p:ph type="title"/>
          </p:nvPr>
        </p:nvSpPr>
        <p:spPr/>
        <p:txBody>
          <a:bodyPr/>
          <a:lstStyle/>
          <a:p>
            <a:pPr algn="ctr"/>
            <a:r>
              <a:rPr lang="en-US" dirty="0"/>
              <a:t>Profit based on products</a:t>
            </a:r>
            <a:endParaRPr lang="en-IN" dirty="0"/>
          </a:p>
        </p:txBody>
      </p:sp>
      <p:sp>
        <p:nvSpPr>
          <p:cNvPr id="3" name="Content Placeholder 2">
            <a:extLst>
              <a:ext uri="{FF2B5EF4-FFF2-40B4-BE49-F238E27FC236}">
                <a16:creationId xmlns:a16="http://schemas.microsoft.com/office/drawing/2014/main" id="{9A4115EE-530A-41BC-85F4-7709FA808170}"/>
              </a:ext>
            </a:extLst>
          </p:cNvPr>
          <p:cNvSpPr>
            <a:spLocks noGrp="1"/>
          </p:cNvSpPr>
          <p:nvPr>
            <p:ph idx="1"/>
          </p:nvPr>
        </p:nvSpPr>
        <p:spPr>
          <a:xfrm>
            <a:off x="1451579" y="2015732"/>
            <a:ext cx="9603275" cy="1625243"/>
          </a:xfrm>
        </p:spPr>
        <p:txBody>
          <a:bodyPr>
            <a:normAutofit lnSpcReduction="10000"/>
          </a:bodyPr>
          <a:lstStyle/>
          <a:p>
            <a:r>
              <a:rPr lang="en-US" dirty="0"/>
              <a:t>The product analysis based on profit shows which product has yielded the most profit from the observed sales.</a:t>
            </a:r>
          </a:p>
          <a:p>
            <a:r>
              <a:rPr lang="en-US" dirty="0"/>
              <a:t>As the conclusion of product analysis we come to know that the “Desktop” product has yielded the most profit especially the WWI black colored.</a:t>
            </a:r>
            <a:endParaRPr lang="en-IN" dirty="0"/>
          </a:p>
        </p:txBody>
      </p:sp>
    </p:spTree>
    <p:extLst>
      <p:ext uri="{BB962C8B-B14F-4D97-AF65-F5344CB8AC3E}">
        <p14:creationId xmlns:p14="http://schemas.microsoft.com/office/powerpoint/2010/main" val="13588556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2A726C-75E0-4CA1-BF15-6B46A0D22C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6" name="TextBox 5">
            <a:extLst>
              <a:ext uri="{FF2B5EF4-FFF2-40B4-BE49-F238E27FC236}">
                <a16:creationId xmlns:a16="http://schemas.microsoft.com/office/drawing/2014/main" id="{73FEBA29-8F2E-4BF3-981C-39A0D472D25D}"/>
              </a:ext>
            </a:extLst>
          </p:cNvPr>
          <p:cNvSpPr txBox="1"/>
          <p:nvPr/>
        </p:nvSpPr>
        <p:spPr>
          <a:xfrm>
            <a:off x="725557" y="705678"/>
            <a:ext cx="5158408" cy="369332"/>
          </a:xfrm>
          <a:prstGeom prst="rect">
            <a:avLst/>
          </a:prstGeom>
          <a:noFill/>
        </p:spPr>
        <p:txBody>
          <a:bodyPr wrap="square" rtlCol="0">
            <a:spAutoFit/>
          </a:bodyPr>
          <a:lstStyle/>
          <a:p>
            <a:r>
              <a:rPr lang="en-US" dirty="0"/>
              <a:t>Products sold by brands in years</a:t>
            </a:r>
            <a:endParaRPr lang="en-IN" dirty="0"/>
          </a:p>
        </p:txBody>
      </p:sp>
    </p:spTree>
    <p:extLst>
      <p:ext uri="{BB962C8B-B14F-4D97-AF65-F5344CB8AC3E}">
        <p14:creationId xmlns:p14="http://schemas.microsoft.com/office/powerpoint/2010/main" val="2431488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D38A1-9734-4DF1-8E27-F4DD6D4D6E26}"/>
              </a:ext>
            </a:extLst>
          </p:cNvPr>
          <p:cNvSpPr>
            <a:spLocks noGrp="1"/>
          </p:cNvSpPr>
          <p:nvPr>
            <p:ph type="title"/>
          </p:nvPr>
        </p:nvSpPr>
        <p:spPr/>
        <p:txBody>
          <a:bodyPr/>
          <a:lstStyle/>
          <a:p>
            <a:pPr algn="ctr"/>
            <a:r>
              <a:rPr lang="en-US" dirty="0"/>
              <a:t>Sales by brand</a:t>
            </a:r>
            <a:endParaRPr lang="en-IN" dirty="0"/>
          </a:p>
        </p:txBody>
      </p:sp>
      <p:sp>
        <p:nvSpPr>
          <p:cNvPr id="3" name="Content Placeholder 2">
            <a:extLst>
              <a:ext uri="{FF2B5EF4-FFF2-40B4-BE49-F238E27FC236}">
                <a16:creationId xmlns:a16="http://schemas.microsoft.com/office/drawing/2014/main" id="{37D5A278-E414-4D89-AD78-B397BA4D5770}"/>
              </a:ext>
            </a:extLst>
          </p:cNvPr>
          <p:cNvSpPr>
            <a:spLocks noGrp="1"/>
          </p:cNvSpPr>
          <p:nvPr>
            <p:ph idx="1"/>
          </p:nvPr>
        </p:nvSpPr>
        <p:spPr/>
        <p:txBody>
          <a:bodyPr/>
          <a:lstStyle/>
          <a:p>
            <a:r>
              <a:rPr lang="en-US" dirty="0"/>
              <a:t>From the data of sales observed we can summarize to the points</a:t>
            </a:r>
          </a:p>
          <a:p>
            <a:pPr lvl="2"/>
            <a:r>
              <a:rPr lang="en-US" dirty="0"/>
              <a:t>Sales was at the peak in 2019.</a:t>
            </a:r>
          </a:p>
          <a:p>
            <a:pPr lvl="2"/>
            <a:r>
              <a:rPr lang="en-US" dirty="0"/>
              <a:t>After that there is a tragic fall the product sales and maximum amount of products sold in the year 2021 is roughly about 3797.</a:t>
            </a:r>
          </a:p>
          <a:p>
            <a:pPr lvl="2"/>
            <a:r>
              <a:rPr lang="en-US" dirty="0"/>
              <a:t>We can see that the sales went from 68k to 3k in just 2years.</a:t>
            </a:r>
          </a:p>
        </p:txBody>
      </p:sp>
    </p:spTree>
    <p:extLst>
      <p:ext uri="{BB962C8B-B14F-4D97-AF65-F5344CB8AC3E}">
        <p14:creationId xmlns:p14="http://schemas.microsoft.com/office/powerpoint/2010/main" val="29353840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800" decel="100000"/>
                                        <p:tgtEl>
                                          <p:spTgt spid="3"/>
                                        </p:tgtEl>
                                      </p:cBhvr>
                                    </p:animEffect>
                                    <p:anim calcmode="lin" valueType="num">
                                      <p:cBhvr>
                                        <p:cTn id="8" dur="800" decel="100000" fill="hold"/>
                                        <p:tgtEl>
                                          <p:spTgt spid="3"/>
                                        </p:tgtEl>
                                        <p:attrNameLst>
                                          <p:attrName>style.rotation</p:attrName>
                                        </p:attrNameLst>
                                      </p:cBhvr>
                                      <p:tavLst>
                                        <p:tav tm="0">
                                          <p:val>
                                            <p:fltVal val="-90"/>
                                          </p:val>
                                        </p:tav>
                                        <p:tav tm="100000">
                                          <p:val>
                                            <p:fltVal val="0"/>
                                          </p:val>
                                        </p:tav>
                                      </p:tavLst>
                                    </p:anim>
                                    <p:anim calcmode="lin" valueType="num">
                                      <p:cBhvr>
                                        <p:cTn id="9" dur="800" decel="100000" fill="hold"/>
                                        <p:tgtEl>
                                          <p:spTgt spid="3"/>
                                        </p:tgtEl>
                                        <p:attrNameLst>
                                          <p:attrName>ppt_x</p:attrName>
                                        </p:attrNameLst>
                                      </p:cBhvr>
                                      <p:tavLst>
                                        <p:tav tm="0">
                                          <p:val>
                                            <p:strVal val="#ppt_x+0.4"/>
                                          </p:val>
                                        </p:tav>
                                        <p:tav tm="100000">
                                          <p:val>
                                            <p:strVal val="#ppt_x-0.05"/>
                                          </p:val>
                                        </p:tav>
                                      </p:tavLst>
                                    </p:anim>
                                    <p:anim calcmode="lin" valueType="num">
                                      <p:cBhvr>
                                        <p:cTn id="10" dur="800" decel="100000" fill="hold"/>
                                        <p:tgtEl>
                                          <p:spTgt spid="3"/>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DB948-8AB5-4245-97FC-F0337805FB79}"/>
              </a:ext>
            </a:extLst>
          </p:cNvPr>
          <p:cNvSpPr>
            <a:spLocks noGrp="1"/>
          </p:cNvSpPr>
          <p:nvPr>
            <p:ph type="title"/>
          </p:nvPr>
        </p:nvSpPr>
        <p:spPr/>
        <p:txBody>
          <a:bodyPr/>
          <a:lstStyle/>
          <a:p>
            <a:pPr algn="ctr"/>
            <a:r>
              <a:rPr lang="en-US" dirty="0"/>
              <a:t>Profits made by brands</a:t>
            </a:r>
            <a:endParaRPr lang="en-IN" dirty="0"/>
          </a:p>
        </p:txBody>
      </p:sp>
      <p:sp>
        <p:nvSpPr>
          <p:cNvPr id="3" name="Content Placeholder 2">
            <a:extLst>
              <a:ext uri="{FF2B5EF4-FFF2-40B4-BE49-F238E27FC236}">
                <a16:creationId xmlns:a16="http://schemas.microsoft.com/office/drawing/2014/main" id="{885BA025-15DE-43BE-B7A7-DFBC44139237}"/>
              </a:ext>
            </a:extLst>
          </p:cNvPr>
          <p:cNvSpPr>
            <a:spLocks noGrp="1"/>
          </p:cNvSpPr>
          <p:nvPr>
            <p:ph idx="1"/>
          </p:nvPr>
        </p:nvSpPr>
        <p:spPr/>
        <p:txBody>
          <a:bodyPr/>
          <a:lstStyle/>
          <a:p>
            <a:r>
              <a:rPr lang="en-US" dirty="0"/>
              <a:t>The model shows the amount of profits made by selling products based on brands </a:t>
            </a:r>
          </a:p>
          <a:p>
            <a:r>
              <a:rPr lang="en-US" dirty="0"/>
              <a:t>Which brand has yielded more profits ?</a:t>
            </a:r>
          </a:p>
          <a:p>
            <a:r>
              <a:rPr lang="en-US" dirty="0"/>
              <a:t>Let’s find out……</a:t>
            </a:r>
          </a:p>
        </p:txBody>
      </p:sp>
    </p:spTree>
    <p:extLst>
      <p:ext uri="{BB962C8B-B14F-4D97-AF65-F5344CB8AC3E}">
        <p14:creationId xmlns:p14="http://schemas.microsoft.com/office/powerpoint/2010/main" val="25055965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Scale>
                                      <p:cBhvr>
                                        <p:cTn id="14" dur="1000" decel="50000" fill="hold">
                                          <p:stCondLst>
                                            <p:cond delay="0"/>
                                          </p:stCondLst>
                                        </p:cTn>
                                        <p:tgtEl>
                                          <p:spTgt spid="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3">
                                            <p:txEl>
                                              <p:pRg st="1" end="1"/>
                                            </p:txEl>
                                          </p:spTgt>
                                        </p:tgtEl>
                                        <p:attrNameLst>
                                          <p:attrName>ppt_x</p:attrName>
                                          <p:attrName>ppt_y</p:attrName>
                                        </p:attrNameLst>
                                      </p:cBhvr>
                                    </p:animMotion>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Scale>
                                      <p:cBhvr>
                                        <p:cTn id="21"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3">
                                            <p:txEl>
                                              <p:pRg st="2" end="2"/>
                                            </p:txEl>
                                          </p:spTgt>
                                        </p:tgtEl>
                                        <p:attrNameLst>
                                          <p:attrName>ppt_x</p:attrName>
                                          <p:attrName>ppt_y</p:attrName>
                                        </p:attrNameLst>
                                      </p:cBhvr>
                                    </p:animMotion>
                                    <p:animEffect transition="in" filter="fade">
                                      <p:cBhvr>
                                        <p:cTn id="23"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graph&#10;&#10;Description automatically generated with medium confidence">
            <a:extLst>
              <a:ext uri="{FF2B5EF4-FFF2-40B4-BE49-F238E27FC236}">
                <a16:creationId xmlns:a16="http://schemas.microsoft.com/office/drawing/2014/main" id="{9B464ED6-7C85-4F2E-9DCB-E2F43FB1F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6785"/>
            <a:ext cx="12096190" cy="6858000"/>
          </a:xfrm>
          <a:prstGeom prst="rect">
            <a:avLst/>
          </a:prstGeom>
          <a:ln w="228600" cap="sq" cmpd="thickThin">
            <a:solidFill>
              <a:srgbClr val="000000"/>
            </a:solidFill>
            <a:prstDash val="solid"/>
            <a:miter lim="800000"/>
          </a:ln>
          <a:effectLst>
            <a:innerShdw blurRad="76200">
              <a:srgbClr val="000000"/>
            </a:innerShdw>
          </a:effectLst>
        </p:spPr>
      </p:pic>
      <p:sp>
        <p:nvSpPr>
          <p:cNvPr id="5" name="TextBox 4">
            <a:extLst>
              <a:ext uri="{FF2B5EF4-FFF2-40B4-BE49-F238E27FC236}">
                <a16:creationId xmlns:a16="http://schemas.microsoft.com/office/drawing/2014/main" id="{81D79C7F-1912-4CF8-A8DC-3397D7E4E8EC}"/>
              </a:ext>
            </a:extLst>
          </p:cNvPr>
          <p:cNvSpPr txBox="1"/>
          <p:nvPr/>
        </p:nvSpPr>
        <p:spPr>
          <a:xfrm>
            <a:off x="0" y="-222547"/>
            <a:ext cx="4915301" cy="369332"/>
          </a:xfrm>
          <a:prstGeom prst="rect">
            <a:avLst/>
          </a:prstGeom>
          <a:noFill/>
        </p:spPr>
        <p:txBody>
          <a:bodyPr wrap="square" rtlCol="0">
            <a:spAutoFit/>
          </a:bodyPr>
          <a:lstStyle/>
          <a:p>
            <a:r>
              <a:rPr lang="en-US" dirty="0"/>
              <a:t>Profits based on Brands in countries</a:t>
            </a:r>
            <a:endParaRPr lang="en-IN" dirty="0"/>
          </a:p>
        </p:txBody>
      </p:sp>
    </p:spTree>
    <p:extLst>
      <p:ext uri="{BB962C8B-B14F-4D97-AF65-F5344CB8AC3E}">
        <p14:creationId xmlns:p14="http://schemas.microsoft.com/office/powerpoint/2010/main" val="33280408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39050B-6BF7-412A-B597-9E280E4D2F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8733"/>
            <a:ext cx="12192000" cy="6426153"/>
          </a:xfrm>
          <a:prstGeom prst="rect">
            <a:avLst/>
          </a:prstGeom>
        </p:spPr>
      </p:pic>
      <p:sp>
        <p:nvSpPr>
          <p:cNvPr id="4" name="Title 3">
            <a:extLst>
              <a:ext uri="{FF2B5EF4-FFF2-40B4-BE49-F238E27FC236}">
                <a16:creationId xmlns:a16="http://schemas.microsoft.com/office/drawing/2014/main" id="{F0B0F65A-846D-418A-82A2-732934BD7386}"/>
              </a:ext>
            </a:extLst>
          </p:cNvPr>
          <p:cNvSpPr>
            <a:spLocks noGrp="1"/>
          </p:cNvSpPr>
          <p:nvPr>
            <p:ph type="title"/>
          </p:nvPr>
        </p:nvSpPr>
        <p:spPr>
          <a:xfrm>
            <a:off x="1417712" y="0"/>
            <a:ext cx="9603275" cy="1049235"/>
          </a:xfrm>
        </p:spPr>
        <p:txBody>
          <a:bodyPr/>
          <a:lstStyle/>
          <a:p>
            <a:r>
              <a:rPr lang="en-US" dirty="0"/>
              <a:t>Profit made by brands in years</a:t>
            </a:r>
            <a:endParaRPr lang="en-IN" dirty="0"/>
          </a:p>
        </p:txBody>
      </p:sp>
    </p:spTree>
    <p:extLst>
      <p:ext uri="{BB962C8B-B14F-4D97-AF65-F5344CB8AC3E}">
        <p14:creationId xmlns:p14="http://schemas.microsoft.com/office/powerpoint/2010/main" val="1514933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F45C1-4A6E-4A83-A673-76214607F2A3}"/>
              </a:ext>
            </a:extLst>
          </p:cNvPr>
          <p:cNvSpPr>
            <a:spLocks noGrp="1"/>
          </p:cNvSpPr>
          <p:nvPr>
            <p:ph type="title"/>
          </p:nvPr>
        </p:nvSpPr>
        <p:spPr/>
        <p:txBody>
          <a:bodyPr/>
          <a:lstStyle/>
          <a:p>
            <a:pPr algn="ctr"/>
            <a:r>
              <a:rPr lang="en-US" dirty="0"/>
              <a:t>Profits made by brands</a:t>
            </a:r>
            <a:endParaRPr lang="en-IN" dirty="0"/>
          </a:p>
        </p:txBody>
      </p:sp>
      <p:sp>
        <p:nvSpPr>
          <p:cNvPr id="3" name="Content Placeholder 2">
            <a:extLst>
              <a:ext uri="{FF2B5EF4-FFF2-40B4-BE49-F238E27FC236}">
                <a16:creationId xmlns:a16="http://schemas.microsoft.com/office/drawing/2014/main" id="{E0F8080C-1466-4535-9C23-AED929EF3B21}"/>
              </a:ext>
            </a:extLst>
          </p:cNvPr>
          <p:cNvSpPr>
            <a:spLocks noGrp="1"/>
          </p:cNvSpPr>
          <p:nvPr>
            <p:ph idx="1"/>
          </p:nvPr>
        </p:nvSpPr>
        <p:spPr/>
        <p:txBody>
          <a:bodyPr/>
          <a:lstStyle/>
          <a:p>
            <a:r>
              <a:rPr lang="en-US" dirty="0"/>
              <a:t>From the give data we can see that the brand that had most profit is adventure works in the United States.</a:t>
            </a:r>
          </a:p>
          <a:p>
            <a:r>
              <a:rPr lang="en-US" dirty="0"/>
              <a:t>As we can see that the profit has declined in a significant level through the past years as there is massive amount of reduction sales.</a:t>
            </a:r>
          </a:p>
          <a:p>
            <a:endParaRPr lang="en-IN" dirty="0"/>
          </a:p>
        </p:txBody>
      </p:sp>
    </p:spTree>
    <p:extLst>
      <p:ext uri="{BB962C8B-B14F-4D97-AF65-F5344CB8AC3E}">
        <p14:creationId xmlns:p14="http://schemas.microsoft.com/office/powerpoint/2010/main" val="13217878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800" decel="100000"/>
                                        <p:tgtEl>
                                          <p:spTgt spid="3">
                                            <p:txEl>
                                              <p:pRg st="0" end="0"/>
                                            </p:txEl>
                                          </p:spTgt>
                                        </p:tgtEl>
                                      </p:cBhvr>
                                    </p:animEffect>
                                    <p:anim calcmode="lin" valueType="num">
                                      <p:cBhvr>
                                        <p:cTn id="8" dur="800" decel="100000" fill="hold"/>
                                        <p:tgtEl>
                                          <p:spTgt spid="3">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3">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3">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800" decel="100000"/>
                                        <p:tgtEl>
                                          <p:spTgt spid="3">
                                            <p:txEl>
                                              <p:pRg st="1" end="1"/>
                                            </p:txEl>
                                          </p:spTgt>
                                        </p:tgtEl>
                                      </p:cBhvr>
                                    </p:animEffect>
                                    <p:anim calcmode="lin" valueType="num">
                                      <p:cBhvr>
                                        <p:cTn id="18" dur="800" decel="100000" fill="hold"/>
                                        <p:tgtEl>
                                          <p:spTgt spid="3">
                                            <p:txEl>
                                              <p:pRg st="1" end="1"/>
                                            </p:txEl>
                                          </p:spTgt>
                                        </p:tgtEl>
                                        <p:attrNameLst>
                                          <p:attrName>style.rotation</p:attrName>
                                        </p:attrNameLst>
                                      </p:cBhvr>
                                      <p:tavLst>
                                        <p:tav tm="0">
                                          <p:val>
                                            <p:fltVal val="-90"/>
                                          </p:val>
                                        </p:tav>
                                        <p:tav tm="100000">
                                          <p:val>
                                            <p:fltVal val="0"/>
                                          </p:val>
                                        </p:tav>
                                      </p:tavLst>
                                    </p:anim>
                                    <p:anim calcmode="lin" valueType="num">
                                      <p:cBhvr>
                                        <p:cTn id="19" dur="800" decel="100000" fill="hold"/>
                                        <p:tgtEl>
                                          <p:spTgt spid="3">
                                            <p:txEl>
                                              <p:pRg st="1" end="1"/>
                                            </p:txEl>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3">
                                            <p:txEl>
                                              <p:pRg st="1" end="1"/>
                                            </p:txEl>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3">
                                            <p:txEl>
                                              <p:pRg st="1" end="1"/>
                                            </p:txEl>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3">
                                            <p:txEl>
                                              <p:pRg st="1" end="1"/>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88CD6-CE15-4FD7-ABCE-708B942BC1DF}"/>
              </a:ext>
            </a:extLst>
          </p:cNvPr>
          <p:cNvSpPr>
            <a:spLocks noGrp="1"/>
          </p:cNvSpPr>
          <p:nvPr>
            <p:ph type="title"/>
          </p:nvPr>
        </p:nvSpPr>
        <p:spPr/>
        <p:txBody>
          <a:bodyPr/>
          <a:lstStyle/>
          <a:p>
            <a:pPr algn="ctr"/>
            <a:r>
              <a:rPr lang="en-US" dirty="0"/>
              <a:t>conclusion</a:t>
            </a:r>
            <a:endParaRPr lang="en-IN" dirty="0"/>
          </a:p>
        </p:txBody>
      </p:sp>
      <p:sp>
        <p:nvSpPr>
          <p:cNvPr id="3" name="Content Placeholder 2">
            <a:extLst>
              <a:ext uri="{FF2B5EF4-FFF2-40B4-BE49-F238E27FC236}">
                <a16:creationId xmlns:a16="http://schemas.microsoft.com/office/drawing/2014/main" id="{D638F162-6F09-4F9D-8426-385F7347106D}"/>
              </a:ext>
            </a:extLst>
          </p:cNvPr>
          <p:cNvSpPr>
            <a:spLocks noGrp="1"/>
          </p:cNvSpPr>
          <p:nvPr>
            <p:ph idx="1"/>
          </p:nvPr>
        </p:nvSpPr>
        <p:spPr/>
        <p:txBody>
          <a:bodyPr/>
          <a:lstStyle/>
          <a:p>
            <a:r>
              <a:rPr lang="en-US" dirty="0"/>
              <a:t>As we have gone through the data here are the points to be improved in a nutshell</a:t>
            </a:r>
          </a:p>
          <a:p>
            <a:pPr lvl="1"/>
            <a:r>
              <a:rPr lang="en-US" dirty="0"/>
              <a:t>More advertisement is needed but only a reasonable amount.</a:t>
            </a:r>
          </a:p>
          <a:p>
            <a:pPr lvl="1"/>
            <a:r>
              <a:rPr lang="en-US" dirty="0"/>
              <a:t>Have to increase the sales margin to Asian, south American, Greenland and African countries.</a:t>
            </a:r>
          </a:p>
          <a:p>
            <a:pPr lvl="1"/>
            <a:r>
              <a:rPr lang="en-US" dirty="0"/>
              <a:t>To increase the sale of laptops a student discount can be given.</a:t>
            </a:r>
          </a:p>
          <a:p>
            <a:pPr lvl="1"/>
            <a:r>
              <a:rPr lang="en-US" dirty="0"/>
              <a:t>More of a women related appliances like hair dryer, straightener </a:t>
            </a:r>
            <a:r>
              <a:rPr lang="en-US" dirty="0" err="1"/>
              <a:t>etc</a:t>
            </a:r>
            <a:r>
              <a:rPr lang="en-US" dirty="0"/>
              <a:t>…. Can be put up for sale.</a:t>
            </a:r>
          </a:p>
          <a:p>
            <a:pPr lvl="1"/>
            <a:r>
              <a:rPr lang="en-US" dirty="0"/>
              <a:t>Room heaters can be added.</a:t>
            </a:r>
          </a:p>
          <a:p>
            <a:pPr lvl="1"/>
            <a:endParaRPr lang="en-IN" dirty="0"/>
          </a:p>
        </p:txBody>
      </p:sp>
    </p:spTree>
    <p:extLst>
      <p:ext uri="{BB962C8B-B14F-4D97-AF65-F5344CB8AC3E}">
        <p14:creationId xmlns:p14="http://schemas.microsoft.com/office/powerpoint/2010/main" val="213093798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par>
                                <p:cTn id="15" presetID="25"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0"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3">
                                            <p:txEl>
                                              <p:pRg st="1" end="1"/>
                                            </p:txEl>
                                          </p:spTgt>
                                        </p:tgtEl>
                                      </p:cBhvr>
                                    </p:animEffect>
                                  </p:childTnLst>
                                </p:cTn>
                              </p:par>
                              <p:par>
                                <p:cTn id="25" presetID="25" presetClass="entr" presetSubtype="0" fill="hold" grpId="0"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p:cTn id="27"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0"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3">
                                            <p:txEl>
                                              <p:pRg st="2" end="2"/>
                                            </p:txEl>
                                          </p:spTgt>
                                        </p:tgtEl>
                                      </p:cBhvr>
                                    </p:animEffect>
                                  </p:childTnLst>
                                </p:cTn>
                              </p:par>
                              <p:par>
                                <p:cTn id="35" presetID="25" presetClass="entr" presetSubtype="0" fill="hold" grpId="0" nodeType="with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p:cTn id="37"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0"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3">
                                            <p:txEl>
                                              <p:pRg st="3" end="3"/>
                                            </p:txEl>
                                          </p:spTgt>
                                        </p:tgtEl>
                                      </p:cBhvr>
                                    </p:animEffect>
                                  </p:childTnLst>
                                </p:cTn>
                              </p:par>
                              <p:par>
                                <p:cTn id="45" presetID="25" presetClass="entr" presetSubtype="0" fill="hold" grpId="0" nodeType="with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 calcmode="lin" valueType="num">
                                      <p:cBhvr>
                                        <p:cTn id="47"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48"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49"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50"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51"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52"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53"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54" dur="1000" decel="50000">
                                          <p:stCondLst>
                                            <p:cond delay="0"/>
                                          </p:stCondLst>
                                        </p:cTn>
                                        <p:tgtEl>
                                          <p:spTgt spid="3">
                                            <p:txEl>
                                              <p:pRg st="4" end="4"/>
                                            </p:txEl>
                                          </p:spTgt>
                                        </p:tgtEl>
                                      </p:cBhvr>
                                    </p:animEffect>
                                  </p:childTnLst>
                                </p:cTn>
                              </p:par>
                              <p:par>
                                <p:cTn id="55" presetID="25" presetClass="entr" presetSubtype="0" fill="hold" grpId="0" nodeType="with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anim calcmode="lin" valueType="num">
                                      <p:cBhvr>
                                        <p:cTn id="57" dur="500" decel="50000" fill="hold">
                                          <p:stCondLst>
                                            <p:cond delay="0"/>
                                          </p:stCondLst>
                                        </p:cTn>
                                        <p:tgtEl>
                                          <p:spTgt spid="3">
                                            <p:txEl>
                                              <p:pRg st="5" end="5"/>
                                            </p:txEl>
                                          </p:spTgt>
                                        </p:tgtEl>
                                        <p:attrNameLst>
                                          <p:attrName>style.rotation</p:attrName>
                                        </p:attrNameLst>
                                      </p:cBhvr>
                                      <p:tavLst>
                                        <p:tav tm="0">
                                          <p:val>
                                            <p:fltVal val="-90"/>
                                          </p:val>
                                        </p:tav>
                                        <p:tav tm="100000">
                                          <p:val>
                                            <p:fltVal val="0"/>
                                          </p:val>
                                        </p:tav>
                                      </p:tavLst>
                                    </p:anim>
                                    <p:anim calcmode="lin" valueType="num">
                                      <p:cBhvr>
                                        <p:cTn id="58" dur="500" decel="50000" fill="hold">
                                          <p:stCondLst>
                                            <p:cond delay="0"/>
                                          </p:stCondLst>
                                        </p:cTn>
                                        <p:tgtEl>
                                          <p:spTgt spid="3">
                                            <p:txEl>
                                              <p:pRg st="5" end="5"/>
                                            </p:txEl>
                                          </p:spTgt>
                                        </p:tgtEl>
                                        <p:attrNameLst>
                                          <p:attrName>ppt_w</p:attrName>
                                        </p:attrNameLst>
                                      </p:cBhvr>
                                      <p:tavLst>
                                        <p:tav tm="0">
                                          <p:val>
                                            <p:strVal val="#ppt_w"/>
                                          </p:val>
                                        </p:tav>
                                        <p:tav tm="100000">
                                          <p:val>
                                            <p:strVal val="#ppt_w*.05"/>
                                          </p:val>
                                        </p:tav>
                                      </p:tavLst>
                                    </p:anim>
                                    <p:anim calcmode="lin" valueType="num">
                                      <p:cBhvr>
                                        <p:cTn id="59" dur="500" accel="50000" fill="hold">
                                          <p:stCondLst>
                                            <p:cond delay="500"/>
                                          </p:stCondLst>
                                        </p:cTn>
                                        <p:tgtEl>
                                          <p:spTgt spid="3">
                                            <p:txEl>
                                              <p:pRg st="5" end="5"/>
                                            </p:txEl>
                                          </p:spTgt>
                                        </p:tgtEl>
                                        <p:attrNameLst>
                                          <p:attrName>ppt_w</p:attrName>
                                        </p:attrNameLst>
                                      </p:cBhvr>
                                      <p:tavLst>
                                        <p:tav tm="0">
                                          <p:val>
                                            <p:strVal val="#ppt_w*.05"/>
                                          </p:val>
                                        </p:tav>
                                        <p:tav tm="100000">
                                          <p:val>
                                            <p:strVal val="#ppt_w"/>
                                          </p:val>
                                        </p:tav>
                                      </p:tavLst>
                                    </p:anim>
                                    <p:anim calcmode="lin" valueType="num">
                                      <p:cBhvr>
                                        <p:cTn id="60" dur="10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61" dur="500" decel="50000" fill="hold">
                                          <p:stCondLst>
                                            <p:cond delay="0"/>
                                          </p:stCondLst>
                                        </p:cTn>
                                        <p:tgtEl>
                                          <p:spTgt spid="3">
                                            <p:txEl>
                                              <p:pRg st="5" end="5"/>
                                            </p:txEl>
                                          </p:spTgt>
                                        </p:tgtEl>
                                        <p:attrNameLst>
                                          <p:attrName>ppt_x</p:attrName>
                                        </p:attrNameLst>
                                      </p:cBhvr>
                                      <p:tavLst>
                                        <p:tav tm="0">
                                          <p:val>
                                            <p:strVal val="#ppt_x+.4"/>
                                          </p:val>
                                        </p:tav>
                                        <p:tav tm="100000">
                                          <p:val>
                                            <p:strVal val="#ppt_x"/>
                                          </p:val>
                                        </p:tav>
                                      </p:tavLst>
                                    </p:anim>
                                    <p:anim calcmode="lin" valueType="num">
                                      <p:cBhvr>
                                        <p:cTn id="62" dur="500" decel="50000" fill="hold">
                                          <p:stCondLst>
                                            <p:cond delay="0"/>
                                          </p:stCondLst>
                                        </p:cTn>
                                        <p:tgtEl>
                                          <p:spTgt spid="3">
                                            <p:txEl>
                                              <p:pRg st="5" end="5"/>
                                            </p:txEl>
                                          </p:spTgt>
                                        </p:tgtEl>
                                        <p:attrNameLst>
                                          <p:attrName>ppt_y</p:attrName>
                                        </p:attrNameLst>
                                      </p:cBhvr>
                                      <p:tavLst>
                                        <p:tav tm="0">
                                          <p:val>
                                            <p:strVal val="#ppt_y-.2"/>
                                          </p:val>
                                        </p:tav>
                                        <p:tav tm="100000">
                                          <p:val>
                                            <p:strVal val="#ppt_y+.1"/>
                                          </p:val>
                                        </p:tav>
                                      </p:tavLst>
                                    </p:anim>
                                    <p:anim calcmode="lin" valueType="num">
                                      <p:cBhvr>
                                        <p:cTn id="63" dur="500" accel="50000" fill="hold">
                                          <p:stCondLst>
                                            <p:cond delay="500"/>
                                          </p:stCondLst>
                                        </p:cTn>
                                        <p:tgtEl>
                                          <p:spTgt spid="3">
                                            <p:txEl>
                                              <p:pRg st="5" end="5"/>
                                            </p:txEl>
                                          </p:spTgt>
                                        </p:tgtEl>
                                        <p:attrNameLst>
                                          <p:attrName>ppt_y</p:attrName>
                                        </p:attrNameLst>
                                      </p:cBhvr>
                                      <p:tavLst>
                                        <p:tav tm="0">
                                          <p:val>
                                            <p:strVal val="#ppt_y+.1"/>
                                          </p:val>
                                        </p:tav>
                                        <p:tav tm="100000">
                                          <p:val>
                                            <p:strVal val="#ppt_y"/>
                                          </p:val>
                                        </p:tav>
                                      </p:tavLst>
                                    </p:anim>
                                    <p:animEffect transition="in" filter="fade">
                                      <p:cBhvr>
                                        <p:cTn id="64" dur="1000" decel="50000">
                                          <p:stCondLst>
                                            <p:cond delay="0"/>
                                          </p:stCondLst>
                                        </p:cTn>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A6683B1-8C95-4193-B71A-391F251E22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269584" cy="6858000"/>
          </a:xfrm>
          <a:prstGeom prst="rect">
            <a:avLst/>
          </a:prstGeom>
        </p:spPr>
      </p:pic>
    </p:spTree>
    <p:extLst>
      <p:ext uri="{BB962C8B-B14F-4D97-AF65-F5344CB8AC3E}">
        <p14:creationId xmlns:p14="http://schemas.microsoft.com/office/powerpoint/2010/main" val="224343212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994E9281-B34D-4FC0-8116-B752A3CE7AF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0905" y="-24938"/>
            <a:ext cx="12202905" cy="6882938"/>
          </a:xfrm>
        </p:spPr>
      </p:pic>
    </p:spTree>
    <p:extLst>
      <p:ext uri="{BB962C8B-B14F-4D97-AF65-F5344CB8AC3E}">
        <p14:creationId xmlns:p14="http://schemas.microsoft.com/office/powerpoint/2010/main" val="194911078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D9809-F131-4EF6-904D-E889A77CD18F}"/>
              </a:ext>
            </a:extLst>
          </p:cNvPr>
          <p:cNvSpPr>
            <a:spLocks noGrp="1"/>
          </p:cNvSpPr>
          <p:nvPr>
            <p:ph type="title"/>
          </p:nvPr>
        </p:nvSpPr>
        <p:spPr>
          <a:xfrm>
            <a:off x="58189" y="116379"/>
            <a:ext cx="12361026" cy="1737376"/>
          </a:xfrm>
        </p:spPr>
        <p:txBody>
          <a:bodyPr/>
          <a:lstStyle/>
          <a:p>
            <a:pPr algn="ctr"/>
            <a:r>
              <a:rPr lang="en-US" dirty="0"/>
              <a:t>Popularity of the products  based upon age range</a:t>
            </a:r>
            <a:endParaRPr lang="en-IN" dirty="0"/>
          </a:p>
        </p:txBody>
      </p:sp>
      <p:sp>
        <p:nvSpPr>
          <p:cNvPr id="3" name="Content Placeholder 2">
            <a:extLst>
              <a:ext uri="{FF2B5EF4-FFF2-40B4-BE49-F238E27FC236}">
                <a16:creationId xmlns:a16="http://schemas.microsoft.com/office/drawing/2014/main" id="{40A26EBF-7D2E-4913-8C7C-36CDA8386763}"/>
              </a:ext>
            </a:extLst>
          </p:cNvPr>
          <p:cNvSpPr>
            <a:spLocks noGrp="1"/>
          </p:cNvSpPr>
          <p:nvPr>
            <p:ph idx="1"/>
          </p:nvPr>
        </p:nvSpPr>
        <p:spPr/>
        <p:txBody>
          <a:bodyPr/>
          <a:lstStyle/>
          <a:p>
            <a:r>
              <a:rPr lang="en-US" dirty="0"/>
              <a:t>This concept basically allows people to see that the most bought product with the age bias.</a:t>
            </a:r>
          </a:p>
          <a:p>
            <a:r>
              <a:rPr lang="en-US" dirty="0"/>
              <a:t>What are all the products that are bought by the people based on age?</a:t>
            </a:r>
            <a:endParaRPr lang="en-IN" dirty="0"/>
          </a:p>
        </p:txBody>
      </p:sp>
    </p:spTree>
    <p:extLst>
      <p:ext uri="{BB962C8B-B14F-4D97-AF65-F5344CB8AC3E}">
        <p14:creationId xmlns:p14="http://schemas.microsoft.com/office/powerpoint/2010/main" val="227953971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5A93AE-A852-4199-84A4-AB138F76AA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276"/>
            <a:ext cx="12192000" cy="6813448"/>
          </a:xfrm>
          <a:prstGeom prst="rect">
            <a:avLst/>
          </a:prstGeom>
        </p:spPr>
      </p:pic>
    </p:spTree>
    <p:extLst>
      <p:ext uri="{BB962C8B-B14F-4D97-AF65-F5344CB8AC3E}">
        <p14:creationId xmlns:p14="http://schemas.microsoft.com/office/powerpoint/2010/main" val="37613271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37949E-C4BA-48F1-B5A1-83E4D9C961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2394298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89C74-C9C5-46CA-8057-0D02ABA2633F}"/>
              </a:ext>
            </a:extLst>
          </p:cNvPr>
          <p:cNvSpPr>
            <a:spLocks noGrp="1"/>
          </p:cNvSpPr>
          <p:nvPr>
            <p:ph type="title"/>
          </p:nvPr>
        </p:nvSpPr>
        <p:spPr/>
        <p:txBody>
          <a:bodyPr/>
          <a:lstStyle/>
          <a:p>
            <a:r>
              <a:rPr lang="en-US" dirty="0"/>
              <a:t>Popularity of the products  based upon age range</a:t>
            </a:r>
            <a:endParaRPr lang="en-IN" dirty="0"/>
          </a:p>
        </p:txBody>
      </p:sp>
      <p:sp>
        <p:nvSpPr>
          <p:cNvPr id="3" name="Content Placeholder 2">
            <a:extLst>
              <a:ext uri="{FF2B5EF4-FFF2-40B4-BE49-F238E27FC236}">
                <a16:creationId xmlns:a16="http://schemas.microsoft.com/office/drawing/2014/main" id="{FD55D5D4-35AB-490B-B2BD-6BDDD153DCC5}"/>
              </a:ext>
            </a:extLst>
          </p:cNvPr>
          <p:cNvSpPr>
            <a:spLocks noGrp="1"/>
          </p:cNvSpPr>
          <p:nvPr>
            <p:ph idx="1"/>
          </p:nvPr>
        </p:nvSpPr>
        <p:spPr/>
        <p:txBody>
          <a:bodyPr/>
          <a:lstStyle/>
          <a:p>
            <a:r>
              <a:rPr lang="en-US" dirty="0"/>
              <a:t>From the above reports we can clearly picturize that the people at the age range of      30-40 has been the customers that bought most of the products.</a:t>
            </a:r>
          </a:p>
          <a:p>
            <a:r>
              <a:rPr lang="en-US" dirty="0"/>
              <a:t>The most bought product is the DVD and the least bought product is the air conditioner.</a:t>
            </a:r>
          </a:p>
          <a:p>
            <a:r>
              <a:rPr lang="en-IN" dirty="0"/>
              <a:t>As we can see that laptops are sold on a lower quantities we can ensure that we can apply a Student’s Discount for laptops which can boost up the sales as the academic year is about to start so that we can make the people of age 20-30 to buy the laptops.</a:t>
            </a:r>
          </a:p>
        </p:txBody>
      </p:sp>
    </p:spTree>
    <p:extLst>
      <p:ext uri="{BB962C8B-B14F-4D97-AF65-F5344CB8AC3E}">
        <p14:creationId xmlns:p14="http://schemas.microsoft.com/office/powerpoint/2010/main" val="369721200"/>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543DB-98A5-4EAB-ADE5-A9F022BC3B54}"/>
              </a:ext>
            </a:extLst>
          </p:cNvPr>
          <p:cNvSpPr>
            <a:spLocks noGrp="1"/>
          </p:cNvSpPr>
          <p:nvPr>
            <p:ph type="title"/>
          </p:nvPr>
        </p:nvSpPr>
        <p:spPr>
          <a:xfrm>
            <a:off x="1451579" y="340823"/>
            <a:ext cx="9603275" cy="1512932"/>
          </a:xfrm>
        </p:spPr>
        <p:txBody>
          <a:bodyPr/>
          <a:lstStyle/>
          <a:p>
            <a:pPr algn="ctr"/>
            <a:r>
              <a:rPr lang="en-US" dirty="0"/>
              <a:t>sales based on the country</a:t>
            </a:r>
            <a:endParaRPr lang="en-IN" dirty="0"/>
          </a:p>
        </p:txBody>
      </p:sp>
      <p:sp>
        <p:nvSpPr>
          <p:cNvPr id="3" name="Content Placeholder 2">
            <a:extLst>
              <a:ext uri="{FF2B5EF4-FFF2-40B4-BE49-F238E27FC236}">
                <a16:creationId xmlns:a16="http://schemas.microsoft.com/office/drawing/2014/main" id="{85656F17-E525-4270-BCF5-8E57EA6C5CB6}"/>
              </a:ext>
            </a:extLst>
          </p:cNvPr>
          <p:cNvSpPr>
            <a:spLocks noGrp="1"/>
          </p:cNvSpPr>
          <p:nvPr>
            <p:ph idx="1"/>
          </p:nvPr>
        </p:nvSpPr>
        <p:spPr/>
        <p:txBody>
          <a:bodyPr/>
          <a:lstStyle/>
          <a:p>
            <a:r>
              <a:rPr lang="en-US" dirty="0"/>
              <a:t>The sales based on the country can be evaluated by  the amount of products purchased  by the people of a country.</a:t>
            </a:r>
          </a:p>
          <a:p>
            <a:r>
              <a:rPr lang="en-US" dirty="0"/>
              <a:t>Which country has the most customers?</a:t>
            </a:r>
          </a:p>
          <a:p>
            <a:r>
              <a:rPr lang="en-US" dirty="0"/>
              <a:t>Let’s find out….</a:t>
            </a:r>
            <a:endParaRPr lang="en-IN" dirty="0"/>
          </a:p>
        </p:txBody>
      </p:sp>
    </p:spTree>
    <p:extLst>
      <p:ext uri="{BB962C8B-B14F-4D97-AF65-F5344CB8AC3E}">
        <p14:creationId xmlns:p14="http://schemas.microsoft.com/office/powerpoint/2010/main" val="36576966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213</TotalTime>
  <Words>743</Words>
  <Application>Microsoft Office PowerPoint</Application>
  <PresentationFormat>Widescreen</PresentationFormat>
  <Paragraphs>54</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Gill Sans MT</vt:lpstr>
      <vt:lpstr>Gallery</vt:lpstr>
      <vt:lpstr>Global electronics-report</vt:lpstr>
      <vt:lpstr>Profit based on products</vt:lpstr>
      <vt:lpstr>PowerPoint Presentation</vt:lpstr>
      <vt:lpstr>PowerPoint Presentation</vt:lpstr>
      <vt:lpstr>Popularity of the products  based upon age range</vt:lpstr>
      <vt:lpstr>PowerPoint Presentation</vt:lpstr>
      <vt:lpstr>PowerPoint Presentation</vt:lpstr>
      <vt:lpstr>Popularity of the products  based upon age range</vt:lpstr>
      <vt:lpstr>sales based on the country</vt:lpstr>
      <vt:lpstr>PowerPoint Presentation</vt:lpstr>
      <vt:lpstr>PowerPoint Presentation</vt:lpstr>
      <vt:lpstr>PowerPoint Presentation</vt:lpstr>
      <vt:lpstr>sales based on the country</vt:lpstr>
      <vt:lpstr>Sales based on gender</vt:lpstr>
      <vt:lpstr>PowerPoint Presentation</vt:lpstr>
      <vt:lpstr>Sales based on gender</vt:lpstr>
      <vt:lpstr>Sales by brand</vt:lpstr>
      <vt:lpstr>PowerPoint Presentation</vt:lpstr>
      <vt:lpstr>Sales by brand</vt:lpstr>
      <vt:lpstr>PowerPoint Presentation</vt:lpstr>
      <vt:lpstr>Sales by brand</vt:lpstr>
      <vt:lpstr>Profits made by brands</vt:lpstr>
      <vt:lpstr>PowerPoint Presentation</vt:lpstr>
      <vt:lpstr>Profit made by brands in years</vt:lpstr>
      <vt:lpstr>Profits made by brands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electronics-report</dc:title>
  <dc:creator>Antony Wilfred</dc:creator>
  <cp:lastModifiedBy>Antony Wilfred</cp:lastModifiedBy>
  <cp:revision>18</cp:revision>
  <dcterms:created xsi:type="dcterms:W3CDTF">2024-08-02T14:14:33Z</dcterms:created>
  <dcterms:modified xsi:type="dcterms:W3CDTF">2024-08-02T17:47:51Z</dcterms:modified>
</cp:coreProperties>
</file>