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91" r:id="rId4"/>
    <p:sldId id="260" r:id="rId5"/>
    <p:sldId id="272" r:id="rId6"/>
    <p:sldId id="273" r:id="rId7"/>
    <p:sldId id="274" r:id="rId8"/>
    <p:sldId id="298" r:id="rId9"/>
    <p:sldId id="299" r:id="rId10"/>
    <p:sldId id="277" r:id="rId11"/>
    <p:sldId id="290" r:id="rId12"/>
    <p:sldId id="29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32ABC9-EC84-4F0C-9254-BD469BC80199}" v="11" dt="2022-12-14T00:21:11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9719" autoAdjust="0"/>
    <p:restoredTop sz="94025" autoAdjust="0"/>
  </p:normalViewPr>
  <p:slideViewPr>
    <p:cSldViewPr>
      <p:cViewPr varScale="1">
        <p:scale>
          <a:sx n="111" d="100"/>
          <a:sy n="111" d="100"/>
        </p:scale>
        <p:origin x="18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EBA5B-EBC9-463D-A99D-CC338AA3275A}" type="datetimeFigureOut">
              <a:rPr lang="en-US" smtClean="0">
                <a:latin typeface="Calibri" panose="020F0502020204030204" pitchFamily="34" charset="0"/>
              </a:rPr>
              <a:t>12/13/2022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DD140-65FE-41E7-87BE-7CCA248D3C74}" type="slidenum">
              <a:rPr lang="en-US" smtClean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1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04C2E5E-2B4B-4698-AE42-A7ACE335B158}" type="datetimeFigureOut">
              <a:rPr lang="en-US"/>
              <a:pPr>
                <a:defRPr/>
              </a:pPr>
              <a:t>12/13/2022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17A0F54-4450-4975-8770-AD5767AA453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0131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5081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2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7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2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7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4152"/>
            <a:ext cx="8382000" cy="1069848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4495800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1828800"/>
            <a:ext cx="4041775" cy="4495800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7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15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39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Chapter 16: Database Administration and Security: 16-6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Security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40641"/>
          </a:xfrm>
        </p:spPr>
        <p:txBody>
          <a:bodyPr/>
          <a:lstStyle/>
          <a:p>
            <a:r>
              <a:rPr lang="en-US" altLang="en-US" dirty="0"/>
              <a:t>DBMS features and related measures that comply with the security requirements</a:t>
            </a:r>
          </a:p>
          <a:p>
            <a:pPr lvl="1"/>
            <a:r>
              <a:rPr lang="en-US" altLang="en-US" dirty="0"/>
              <a:t>Authorization management: procedures to protect database security and integrity</a:t>
            </a:r>
          </a:p>
          <a:p>
            <a:pPr lvl="2"/>
            <a:r>
              <a:rPr lang="en-US" altLang="en-US" dirty="0"/>
              <a:t>User access management</a:t>
            </a:r>
          </a:p>
          <a:p>
            <a:pPr lvl="2"/>
            <a:r>
              <a:rPr lang="en-US" altLang="en-US" dirty="0"/>
              <a:t>View definition</a:t>
            </a:r>
          </a:p>
          <a:p>
            <a:pPr lvl="2"/>
            <a:r>
              <a:rPr lang="en-US" altLang="en-US" dirty="0"/>
              <a:t>DBMS access control</a:t>
            </a:r>
          </a:p>
          <a:p>
            <a:pPr lvl="2"/>
            <a:r>
              <a:rPr lang="en-US" altLang="en-US" dirty="0"/>
              <a:t>DBMS usage monitoring</a:t>
            </a:r>
          </a:p>
          <a:p>
            <a:pPr lvl="3"/>
            <a:r>
              <a:rPr lang="en-US" altLang="en-US" dirty="0"/>
              <a:t>Audit log: automatically records description of database operations performed by all users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Additional Database Security Safeguards	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54984"/>
          </a:xfrm>
        </p:spPr>
        <p:txBody>
          <a:bodyPr/>
          <a:lstStyle/>
          <a:p>
            <a:r>
              <a:rPr lang="en-US" altLang="en-US" dirty="0"/>
              <a:t>To protect the DBMS against service degradation, some security safeguards are recommended. For example:</a:t>
            </a:r>
          </a:p>
          <a:p>
            <a:r>
              <a:rPr lang="en-US" altLang="en-US" dirty="0"/>
              <a:t>Change default system passwords.</a:t>
            </a:r>
          </a:p>
          <a:p>
            <a:r>
              <a:rPr lang="en-US" altLang="en-US" dirty="0"/>
              <a:t>Change default installation paths.</a:t>
            </a:r>
          </a:p>
          <a:p>
            <a:r>
              <a:rPr lang="en-US" altLang="en-US" dirty="0"/>
              <a:t>Apply the latest patches.</a:t>
            </a:r>
          </a:p>
          <a:p>
            <a:r>
              <a:rPr lang="en-US" altLang="en-US" dirty="0"/>
              <a:t>Secure installation folders with proper access rights.</a:t>
            </a:r>
          </a:p>
          <a:p>
            <a:r>
              <a:rPr lang="en-US" altLang="en-US" dirty="0"/>
              <a:t>Make sure that only required services are running.</a:t>
            </a:r>
          </a:p>
          <a:p>
            <a:r>
              <a:rPr lang="en-US" altLang="en-US" dirty="0"/>
              <a:t>Set up auditing logs.</a:t>
            </a:r>
          </a:p>
          <a:p>
            <a:r>
              <a:rPr lang="en-US" altLang="en-US" dirty="0"/>
              <a:t>Set up session logging.</a:t>
            </a:r>
          </a:p>
          <a:p>
            <a:r>
              <a:rPr lang="en-US" altLang="en-US" dirty="0"/>
              <a:t>Require session encryption.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023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23439"/>
          </a:xfrm>
        </p:spPr>
        <p:txBody>
          <a:bodyPr/>
          <a:lstStyle/>
          <a:p>
            <a:r>
              <a:rPr lang="en-US" dirty="0"/>
              <a:t>Security refers to activities and measures that ensure the confidentiality, integrity, and availability of an information system and its main asset, data</a:t>
            </a:r>
          </a:p>
          <a:p>
            <a:r>
              <a:rPr lang="en-US" dirty="0"/>
              <a:t>A security vulnerability is a weakness in a system component that could be exploited to allow unauthorized access or service disruption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8798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895630"/>
          </a:xfrm>
        </p:spPr>
        <p:txBody>
          <a:bodyPr/>
          <a:lstStyle/>
          <a:p>
            <a:r>
              <a:rPr lang="en-US" altLang="en-US" dirty="0"/>
              <a:t>After completing this chapter, you will be able to:</a:t>
            </a:r>
          </a:p>
          <a:p>
            <a:pPr lvl="1"/>
            <a:r>
              <a:rPr lang="en-US" altLang="en-US" dirty="0"/>
              <a:t>Describe the processes and systems in the information security framework that support the three database security goals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pt-BR" dirty="0"/>
              <a:t>Data as a Corporate Asset (1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945148"/>
          </a:xfrm>
        </p:spPr>
        <p:txBody>
          <a:bodyPr/>
          <a:lstStyle/>
          <a:p>
            <a:r>
              <a:rPr lang="en-US" dirty="0"/>
              <a:t>Data is a valuable resource that can translate into information</a:t>
            </a:r>
          </a:p>
          <a:p>
            <a:pPr lvl="1"/>
            <a:r>
              <a:rPr lang="en-US" dirty="0"/>
              <a:t>If the information is accurate and timely, it can enhance the company’s competitive position and generate wealth</a:t>
            </a:r>
          </a:p>
          <a:p>
            <a:r>
              <a:rPr lang="en-US" dirty="0"/>
              <a:t>An organization is subject to a data-information-decision cycle</a:t>
            </a:r>
          </a:p>
          <a:p>
            <a:pPr lvl="1"/>
            <a:r>
              <a:rPr lang="en-US" dirty="0"/>
              <a:t>Data user applies intelligence to data to produce information that is the basis of knowledge used in decision making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2303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pt-BR" altLang="en-US" dirty="0"/>
              <a:t>Data as a Corporate Asset (2 of 3)</a:t>
            </a:r>
            <a:endParaRPr lang="en-US" altLang="en-US" dirty="0"/>
          </a:p>
        </p:txBody>
      </p:sp>
      <p:pic>
        <p:nvPicPr>
          <p:cNvPr id="3" name="Picture 2" descr="A user in the process of the data-information-decision cycle is illustrated in Figure 16.1." title="Figure 16.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8077200" cy="447868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Security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897990"/>
          </a:xfrm>
        </p:spPr>
        <p:txBody>
          <a:bodyPr/>
          <a:lstStyle/>
          <a:p>
            <a:r>
              <a:rPr lang="en-US" altLang="en-US" b="1" dirty="0"/>
              <a:t>Information system security </a:t>
            </a:r>
            <a:r>
              <a:rPr lang="en-US" altLang="en-US" dirty="0"/>
              <a:t>- refers to activities and measures that ensure the confidentiality, integrity, and availability of an information system and its main asset, data</a:t>
            </a:r>
          </a:p>
          <a:p>
            <a:pPr marL="0" indent="0">
              <a:buNone/>
            </a:pPr>
            <a:r>
              <a:rPr lang="en-US" altLang="en-US" b="1" dirty="0"/>
              <a:t>Database Security Goals</a:t>
            </a:r>
          </a:p>
          <a:p>
            <a:r>
              <a:rPr lang="en-US" altLang="en-US" b="1" dirty="0"/>
              <a:t>Confidentiality - </a:t>
            </a:r>
            <a:r>
              <a:rPr lang="en-US" altLang="en-US" dirty="0"/>
              <a:t>Protecting data against unauthorized access</a:t>
            </a:r>
          </a:p>
          <a:p>
            <a:pPr lvl="1"/>
            <a:r>
              <a:rPr lang="en-US" altLang="en-US" dirty="0"/>
              <a:t>Data evaluated and classified according to level of confidentiality (highly restricted, confidential</a:t>
            </a:r>
            <a:r>
              <a:rPr lang="en-US" altLang="en-US"/>
              <a:t>, unrestricted)</a:t>
            </a:r>
            <a:endParaRPr lang="en-US" altLang="en-US" dirty="0"/>
          </a:p>
          <a:p>
            <a:pPr lvl="1"/>
            <a:r>
              <a:rPr lang="en-US" altLang="en-US" b="1" dirty="0"/>
              <a:t>Compliance</a:t>
            </a:r>
            <a:r>
              <a:rPr lang="en-US" altLang="en-US" dirty="0"/>
              <a:t> - Activities that meet data privacy and security reporting guidelines</a:t>
            </a:r>
          </a:p>
          <a:p>
            <a:r>
              <a:rPr lang="en-US" altLang="en-US" b="1" dirty="0"/>
              <a:t>Integrity</a:t>
            </a:r>
            <a:r>
              <a:rPr lang="en-US" altLang="en-US" dirty="0"/>
              <a:t> - Keeping data consistent and free of errors or anomalies</a:t>
            </a:r>
          </a:p>
          <a:p>
            <a:r>
              <a:rPr lang="en-US" altLang="en-US" b="1" dirty="0"/>
              <a:t>Availability</a:t>
            </a:r>
            <a:r>
              <a:rPr lang="en-US" altLang="en-US" dirty="0"/>
              <a:t> - Accessibility of data whenever required by authorized users and for authorized purposes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Security Policies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758943"/>
          </a:xfrm>
        </p:spPr>
        <p:txBody>
          <a:bodyPr/>
          <a:lstStyle/>
          <a:p>
            <a:r>
              <a:rPr lang="en-US" altLang="en-US" dirty="0"/>
              <a:t>Collection of standards, policies, and procedures created to guarantee security</a:t>
            </a:r>
          </a:p>
          <a:p>
            <a:pPr lvl="1"/>
            <a:r>
              <a:rPr lang="en-US" altLang="en-US" dirty="0"/>
              <a:t>Ensures auditing and compliance</a:t>
            </a:r>
          </a:p>
          <a:p>
            <a:r>
              <a:rPr lang="en-US" altLang="en-US" dirty="0"/>
              <a:t>Security audit process </a:t>
            </a:r>
          </a:p>
          <a:p>
            <a:pPr lvl="1"/>
            <a:r>
              <a:rPr lang="en-US" altLang="en-US" dirty="0"/>
              <a:t>Identifies security vulnerabilities</a:t>
            </a:r>
          </a:p>
          <a:p>
            <a:pPr lvl="1"/>
            <a:r>
              <a:rPr lang="en-US" altLang="en-US" dirty="0"/>
              <a:t>Finds measures to protect the system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Security Vulnerabilities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08297"/>
          </a:xfrm>
        </p:spPr>
        <p:txBody>
          <a:bodyPr/>
          <a:lstStyle/>
          <a:p>
            <a:r>
              <a:rPr lang="en-US" altLang="en-US" dirty="0"/>
              <a:t>Weakness in a system component that could allow unauthorized access or cause service disruptions</a:t>
            </a:r>
          </a:p>
          <a:p>
            <a:pPr lvl="1"/>
            <a:r>
              <a:rPr lang="en-US" altLang="en-US" dirty="0"/>
              <a:t>Categories: technical, managerial, cultural, and procedural </a:t>
            </a:r>
          </a:p>
          <a:p>
            <a:pPr lvl="1"/>
            <a:r>
              <a:rPr lang="en-US" altLang="en-US" dirty="0"/>
              <a:t>Security threat: imminent security violation</a:t>
            </a:r>
          </a:p>
          <a:p>
            <a:pPr lvl="1"/>
            <a:r>
              <a:rPr lang="en-US" altLang="en-US" dirty="0"/>
              <a:t>Security breach: occurs when a security threat is exploited and could lead to a database whose integrity is preserved or corrupted</a:t>
            </a:r>
          </a:p>
          <a:p>
            <a:pPr lvl="2"/>
            <a:r>
              <a:rPr lang="en-US" altLang="en-US" dirty="0"/>
              <a:t>Preserved or corrupted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3E10B-5875-5337-0758-95AEADA8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1276"/>
            <a:ext cx="8026400" cy="578107"/>
          </a:xfrm>
        </p:spPr>
        <p:txBody>
          <a:bodyPr/>
          <a:lstStyle/>
          <a:p>
            <a:r>
              <a:rPr lang="en-US" dirty="0"/>
              <a:t>Table 16.4 Sample Security Vulnerabilities and Related Protective Measures (1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39CD7-F063-6BFB-2827-EBAE5DC3EF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9D1B18D-901D-96B6-8DC0-C6E4E688F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972796"/>
              </p:ext>
            </p:extLst>
          </p:nvPr>
        </p:nvGraphicFramePr>
        <p:xfrm>
          <a:off x="365125" y="1538288"/>
          <a:ext cx="8415336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112">
                  <a:extLst>
                    <a:ext uri="{9D8B030D-6E8A-4147-A177-3AD203B41FA5}">
                      <a16:colId xmlns:a16="http://schemas.microsoft.com/office/drawing/2014/main" val="1185018539"/>
                    </a:ext>
                  </a:extLst>
                </a:gridCol>
                <a:gridCol w="2805112">
                  <a:extLst>
                    <a:ext uri="{9D8B030D-6E8A-4147-A177-3AD203B41FA5}">
                      <a16:colId xmlns:a16="http://schemas.microsoft.com/office/drawing/2014/main" val="1622469423"/>
                    </a:ext>
                  </a:extLst>
                </a:gridCol>
                <a:gridCol w="2805112">
                  <a:extLst>
                    <a:ext uri="{9D8B030D-6E8A-4147-A177-3AD203B41FA5}">
                      <a16:colId xmlns:a16="http://schemas.microsoft.com/office/drawing/2014/main" val="1646531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COMPONENT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SECURITY VULNERABILITY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SECURITY MEASURES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89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People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sets a blank password.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password is short or includes a birth date.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leaves the office door open all the time.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leaves payroll information on the screen for long periods of time.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Enforce complex password policies.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multilevel authentication.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security screens and screen savers.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Educate users about sensitive data.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 security cameras.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automatic door locks.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14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Workstation and servers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copies data to a flash drive.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workstation is used by multiple users.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power failure crashes the computer.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Unauthorized personnel can use the computer.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Sensitive data is stored on a laptop computer.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is lost due to a stolen hard disk or laptop.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natural disaster occurs.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group policies to restrict the use of flash drives.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Assign user access rights to workstations.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 uninterrupted power supplies (UPSs).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 security locks to computers.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a kill switch for stolen laptops.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and test data backup and recovery plans.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Protect the system against natural disasters—use co-location strategies.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89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Operating 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Buffer overflow attacks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Virus attacks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Root kits and worm attacks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Denial-of-service attacks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Trojan horses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Spyware applications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crackers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Apply OS security patches and updates.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Apply application server patches.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 antivirus and antispyware software.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Enforce audit trails on the computers.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Perform periodic system backups.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 only authorized applications.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group policies to prevent unauthorized installations.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796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49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3E10B-5875-5337-0758-95AEADA8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1276"/>
            <a:ext cx="8026400" cy="578107"/>
          </a:xfrm>
        </p:spPr>
        <p:txBody>
          <a:bodyPr/>
          <a:lstStyle/>
          <a:p>
            <a:r>
              <a:rPr lang="en-US" dirty="0"/>
              <a:t>Table 16.4 Sample Security Vulnerabilities and Related Protective Measures (2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39CD7-F063-6BFB-2827-EBAE5DC3EF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9D1B18D-901D-96B6-8DC0-C6E4E688F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497244"/>
              </p:ext>
            </p:extLst>
          </p:nvPr>
        </p:nvGraphicFramePr>
        <p:xfrm>
          <a:off x="365125" y="1538288"/>
          <a:ext cx="8415336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112">
                  <a:extLst>
                    <a:ext uri="{9D8B030D-6E8A-4147-A177-3AD203B41FA5}">
                      <a16:colId xmlns:a16="http://schemas.microsoft.com/office/drawing/2014/main" val="1185018539"/>
                    </a:ext>
                  </a:extLst>
                </a:gridCol>
                <a:gridCol w="2805112">
                  <a:extLst>
                    <a:ext uri="{9D8B030D-6E8A-4147-A177-3AD203B41FA5}">
                      <a16:colId xmlns:a16="http://schemas.microsoft.com/office/drawing/2014/main" val="1622469423"/>
                    </a:ext>
                  </a:extLst>
                </a:gridCol>
                <a:gridCol w="2805112">
                  <a:extLst>
                    <a:ext uri="{9D8B030D-6E8A-4147-A177-3AD203B41FA5}">
                      <a16:colId xmlns:a16="http://schemas.microsoft.com/office/drawing/2014/main" val="1646531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COMPONENT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SECURITY VULNERABILITY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SECURITY MEASURES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89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Applications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bugs—buffer overflow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 injection, session hijacking, etc.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vulnerabilities—cross-site scripting, nonvalidated inputs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 attacks—spamming, phishing, etc.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Social engineering emails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application programs extensively.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Build safeguards into code.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 extensive vulnerability testing in applications.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 spam filters and antivirus software for email systems.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secure coding techniques (see www.owasp.org).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Educate users about social engineering attacks.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14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IP spoofing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Packet sniffers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Hacker attacks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Clear passwords on network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 firewalls.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virtual private networks (VPNs).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intrusion detection systems (IDSs).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network access control (NAC).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network activity monitoring.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89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shares are open to all users.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can be accessed remotely.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can be deleted from a shared resource.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file system security.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share access security.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access permission.</a:t>
                      </a:r>
                    </a:p>
                    <a:p>
                      <a:pPr marL="342900" marR="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Encrypt data at the file system or database level.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796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246301"/>
      </p:ext>
    </p:extLst>
  </p:cSld>
  <p:clrMapOvr>
    <a:masterClrMapping/>
  </p:clrMapOvr>
</p:sld>
</file>

<file path=ppt/theme/theme1.xml><?xml version="1.0" encoding="utf-8"?>
<a:theme xmlns:a="http://schemas.openxmlformats.org/drawingml/2006/main" name="1_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1420</Words>
  <Application>Microsoft Office PowerPoint</Application>
  <PresentationFormat>On-screen Show (4:3)</PresentationFormat>
  <Paragraphs>141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</vt:lpstr>
      <vt:lpstr>Symbol</vt:lpstr>
      <vt:lpstr>1_Word 2016 Med Module  1_PPT_2019</vt:lpstr>
      <vt:lpstr>PowerPoint Presentation</vt:lpstr>
      <vt:lpstr>Learning Objectives</vt:lpstr>
      <vt:lpstr>Data as a Corporate Asset (1 of 3)</vt:lpstr>
      <vt:lpstr>Data as a Corporate Asset (2 of 3)</vt:lpstr>
      <vt:lpstr>Security</vt:lpstr>
      <vt:lpstr>Security Policies</vt:lpstr>
      <vt:lpstr>Security Vulnerabilities</vt:lpstr>
      <vt:lpstr>Table 16.4 Sample Security Vulnerabilities and Related Protective Measures (1 of 2)</vt:lpstr>
      <vt:lpstr>Table 16.4 Sample Security Vulnerabilities and Related Protective Measures (2 of 2)</vt:lpstr>
      <vt:lpstr>Database Security</vt:lpstr>
      <vt:lpstr>Additional Database Security Safeguards </vt:lpstr>
      <vt:lpstr>Summary (2 of 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2017-09-06T20:59:42Z</dcterms:created>
  <dcterms:modified xsi:type="dcterms:W3CDTF">2022-12-14T00:27:09Z</dcterms:modified>
</cp:coreProperties>
</file>