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88" r:id="rId2"/>
  </p:sldMasterIdLst>
  <p:sldIdLst>
    <p:sldId id="256" r:id="rId3"/>
    <p:sldId id="260" r:id="rId4"/>
    <p:sldId id="265" r:id="rId5"/>
    <p:sldId id="257" r:id="rId6"/>
    <p:sldId id="258" r:id="rId7"/>
    <p:sldId id="259" r:id="rId8"/>
    <p:sldId id="261" r:id="rId9"/>
    <p:sldId id="262" r:id="rId10"/>
    <p:sldId id="263" r:id="rId11"/>
    <p:sldId id="264"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55" d="100"/>
          <a:sy n="55" d="100"/>
        </p:scale>
        <p:origin x="9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494239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re de section" preserve="1">
  <p:cSld name="3_Titre de section">
    <p:spTree>
      <p:nvGrpSpPr>
        <p:cNvPr id="1" name="Shape 51"/>
        <p:cNvGrpSpPr/>
        <p:nvPr/>
      </p:nvGrpSpPr>
      <p:grpSpPr>
        <a:xfrm>
          <a:off x="0" y="0"/>
          <a:ext cx="0" cy="0"/>
          <a:chOff x="0" y="0"/>
          <a:chExt cx="0" cy="0"/>
        </a:xfrm>
      </p:grpSpPr>
      <p:sp>
        <p:nvSpPr>
          <p:cNvPr id="52" name="Shape 52"/>
          <p:cNvSpPr/>
          <p:nvPr/>
        </p:nvSpPr>
        <p:spPr>
          <a:xfrm>
            <a:off x="0" y="0"/>
            <a:ext cx="6864085"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Shape 53"/>
          <p:cNvSpPr txBox="1">
            <a:spLocks noGrp="1"/>
          </p:cNvSpPr>
          <p:nvPr>
            <p:ph type="title"/>
          </p:nvPr>
        </p:nvSpPr>
        <p:spPr>
          <a:xfrm>
            <a:off x="335361" y="4406901"/>
            <a:ext cx="6144681"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1400"/>
              <a:buFont typeface="Century Gothic"/>
              <a:buNone/>
              <a:defRPr sz="2800" b="1" i="0" u="none" strike="noStrike" cap="none">
                <a:solidFill>
                  <a:schemeClr val="lt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
        <p:nvSpPr>
          <p:cNvPr id="54" name="Shape 54"/>
          <p:cNvSpPr txBox="1">
            <a:spLocks noGrp="1"/>
          </p:cNvSpPr>
          <p:nvPr>
            <p:ph type="body" idx="1"/>
          </p:nvPr>
        </p:nvSpPr>
        <p:spPr>
          <a:xfrm>
            <a:off x="7104112" y="260648"/>
            <a:ext cx="4840874" cy="6336704"/>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accent2"/>
              </a:buClr>
              <a:buSzPts val="3200"/>
              <a:buFont typeface="Courier New"/>
              <a:buChar char="o"/>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FF880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FF8800"/>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FF8800"/>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FF880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55" name="Shape 55"/>
          <p:cNvPicPr preferRelativeResize="0"/>
          <p:nvPr/>
        </p:nvPicPr>
        <p:blipFill rotWithShape="1">
          <a:blip r:embed="rId2">
            <a:alphaModFix/>
          </a:blip>
          <a:srcRect/>
          <a:stretch/>
        </p:blipFill>
        <p:spPr>
          <a:xfrm>
            <a:off x="191344" y="116632"/>
            <a:ext cx="1659416" cy="980728"/>
          </a:xfrm>
          <a:prstGeom prst="rect">
            <a:avLst/>
          </a:prstGeom>
          <a:noFill/>
          <a:ln>
            <a:noFill/>
          </a:ln>
        </p:spPr>
      </p:pic>
    </p:spTree>
    <p:extLst>
      <p:ext uri="{BB962C8B-B14F-4D97-AF65-F5344CB8AC3E}">
        <p14:creationId xmlns:p14="http://schemas.microsoft.com/office/powerpoint/2010/main" val="46700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re et contenu" preserve="1">
  <p:cSld name="1_Titre et contenu">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Century Gothic"/>
              <a:buNone/>
              <a:defRPr sz="4000" b="0" i="0" u="none" strike="noStrike" cap="none">
                <a:solidFill>
                  <a:schemeClr val="dk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
        <p:nvSpPr>
          <p:cNvPr id="58" name="Shape 58"/>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accent4"/>
              </a:buClr>
              <a:buSzPts val="3200"/>
              <a:buFont typeface="Courier New"/>
              <a:buChar char="o"/>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accent4"/>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accent4"/>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793C5B"/>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793C5B"/>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Edit Master text styles</a:t>
            </a:r>
          </a:p>
        </p:txBody>
      </p:sp>
      <p:sp>
        <p:nvSpPr>
          <p:cNvPr id="59" name="Shape 59"/>
          <p:cNvSpPr/>
          <p:nvPr/>
        </p:nvSpPr>
        <p:spPr>
          <a:xfrm>
            <a:off x="-336715" y="476672"/>
            <a:ext cx="576064" cy="1368152"/>
          </a:xfrm>
          <a:prstGeom prst="rect">
            <a:avLst/>
          </a:prstGeom>
          <a:solidFill>
            <a:srgbClr val="793C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0" name="Shape 60"/>
          <p:cNvPicPr preferRelativeResize="0"/>
          <p:nvPr/>
        </p:nvPicPr>
        <p:blipFill rotWithShape="1">
          <a:blip r:embed="rId2">
            <a:alphaModFix/>
          </a:blip>
          <a:srcRect/>
          <a:stretch/>
        </p:blipFill>
        <p:spPr>
          <a:xfrm rot="-533560">
            <a:off x="10158080" y="4737101"/>
            <a:ext cx="3625801" cy="2275678"/>
          </a:xfrm>
          <a:prstGeom prst="rect">
            <a:avLst/>
          </a:prstGeom>
          <a:noFill/>
          <a:ln>
            <a:noFill/>
          </a:ln>
        </p:spPr>
      </p:pic>
    </p:spTree>
    <p:extLst>
      <p:ext uri="{BB962C8B-B14F-4D97-AF65-F5344CB8AC3E}">
        <p14:creationId xmlns:p14="http://schemas.microsoft.com/office/powerpoint/2010/main" val="457648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Titre et contenu" preserve="1">
  <p:cSld name="3_Titre et contenu">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Century Gothic"/>
              <a:buNone/>
              <a:defRPr sz="4000" b="0" i="0" u="none" strike="noStrike" cap="none">
                <a:solidFill>
                  <a:schemeClr val="dk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
        <p:nvSpPr>
          <p:cNvPr id="63" name="Shape 63"/>
          <p:cNvSpPr/>
          <p:nvPr/>
        </p:nvSpPr>
        <p:spPr>
          <a:xfrm>
            <a:off x="-336715" y="476672"/>
            <a:ext cx="576064" cy="136815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Shape 64"/>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accent2"/>
              </a:buClr>
              <a:buSzPts val="3200"/>
              <a:buFont typeface="Courier New"/>
              <a:buChar char="o"/>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FF880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FF8800"/>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FF8800"/>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FF880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65" name="Shape 65"/>
          <p:cNvPicPr preferRelativeResize="0"/>
          <p:nvPr/>
        </p:nvPicPr>
        <p:blipFill rotWithShape="1">
          <a:blip r:embed="rId2">
            <a:alphaModFix/>
          </a:blip>
          <a:srcRect/>
          <a:stretch/>
        </p:blipFill>
        <p:spPr>
          <a:xfrm rot="-518461">
            <a:off x="10267949" y="4896429"/>
            <a:ext cx="3398356" cy="2113752"/>
          </a:xfrm>
          <a:prstGeom prst="rect">
            <a:avLst/>
          </a:prstGeom>
          <a:noFill/>
          <a:ln>
            <a:noFill/>
          </a:ln>
        </p:spPr>
      </p:pic>
    </p:spTree>
    <p:extLst>
      <p:ext uri="{BB962C8B-B14F-4D97-AF65-F5344CB8AC3E}">
        <p14:creationId xmlns:p14="http://schemas.microsoft.com/office/powerpoint/2010/main" val="3695743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position Titre" preserve="1">
  <p:cSld name="Disposition Titre">
    <p:bg>
      <p:bgPr>
        <a:gradFill>
          <a:gsLst>
            <a:gs pos="0">
              <a:schemeClr val="dk2"/>
            </a:gs>
            <a:gs pos="57000">
              <a:schemeClr val="dk2"/>
            </a:gs>
            <a:gs pos="77000">
              <a:srgbClr val="9EB709"/>
            </a:gs>
            <a:gs pos="100000">
              <a:srgbClr val="8EA408"/>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631504" y="1772816"/>
            <a:ext cx="8424936" cy="2367136"/>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Clr>
                <a:schemeClr val="lt1"/>
              </a:buClr>
              <a:buSzPts val="1400"/>
              <a:buFont typeface="Century Gothic"/>
              <a:buNone/>
              <a:defRPr sz="4800" b="0" i="0" u="none" strike="noStrike" cap="none">
                <a:solidFill>
                  <a:schemeClr val="lt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Tree>
    <p:extLst>
      <p:ext uri="{BB962C8B-B14F-4D97-AF65-F5344CB8AC3E}">
        <p14:creationId xmlns:p14="http://schemas.microsoft.com/office/powerpoint/2010/main" val="1925767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Diapositive " preserve="1">
  <p:cSld name="1_Diapositive ">
    <p:spTree>
      <p:nvGrpSpPr>
        <p:cNvPr id="1" name="Shape 68"/>
        <p:cNvGrpSpPr/>
        <p:nvPr/>
      </p:nvGrpSpPr>
      <p:grpSpPr>
        <a:xfrm>
          <a:off x="0" y="0"/>
          <a:ext cx="0" cy="0"/>
          <a:chOff x="0" y="0"/>
          <a:chExt cx="0" cy="0"/>
        </a:xfrm>
      </p:grpSpPr>
      <p:pic>
        <p:nvPicPr>
          <p:cNvPr id="69" name="Shape 69" descr="C:\Users\nbelval\Desktop\filet.png"/>
          <p:cNvPicPr preferRelativeResize="0"/>
          <p:nvPr/>
        </p:nvPicPr>
        <p:blipFill rotWithShape="1">
          <a:blip r:embed="rId2">
            <a:alphaModFix/>
          </a:blip>
          <a:srcRect/>
          <a:stretch/>
        </p:blipFill>
        <p:spPr>
          <a:xfrm>
            <a:off x="-48683" y="5902672"/>
            <a:ext cx="12319000" cy="952500"/>
          </a:xfrm>
          <a:prstGeom prst="rect">
            <a:avLst/>
          </a:prstGeom>
          <a:solidFill>
            <a:schemeClr val="dk2"/>
          </a:solidFill>
          <a:ln w="9525" cap="flat" cmpd="sng">
            <a:solidFill>
              <a:schemeClr val="dk2"/>
            </a:solidFill>
            <a:prstDash val="solid"/>
            <a:round/>
            <a:headEnd type="none" w="med" len="med"/>
            <a:tailEnd type="none" w="med" len="med"/>
          </a:ln>
        </p:spPr>
      </p:pic>
      <p:sp>
        <p:nvSpPr>
          <p:cNvPr id="70" name="Shape 70"/>
          <p:cNvSpPr/>
          <p:nvPr/>
        </p:nvSpPr>
        <p:spPr>
          <a:xfrm>
            <a:off x="1" y="5892627"/>
            <a:ext cx="12192000" cy="965374"/>
          </a:xfrm>
          <a:prstGeom prst="rect">
            <a:avLst/>
          </a:prstGeom>
          <a:solidFill>
            <a:schemeClr val="dk2"/>
          </a:solidFill>
          <a:ln w="25400" cap="flat" cmpd="sng">
            <a:solidFill>
              <a:schemeClr val="dk2"/>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 name="Shape 71"/>
          <p:cNvSpPr/>
          <p:nvPr/>
        </p:nvSpPr>
        <p:spPr>
          <a:xfrm>
            <a:off x="1921934" y="5664026"/>
            <a:ext cx="516466" cy="445229"/>
          </a:xfrm>
          <a:prstGeom prst="triangle">
            <a:avLst>
              <a:gd name="adj" fmla="val 50000"/>
            </a:avLst>
          </a:prstGeom>
          <a:solidFill>
            <a:schemeClr val="dk2"/>
          </a:solidFill>
          <a:ln w="25400" cap="flat" cmpd="sng">
            <a:solidFill>
              <a:schemeClr val="dk2"/>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 name="Shape 72"/>
          <p:cNvSpPr txBox="1">
            <a:spLocks noGrp="1"/>
          </p:cNvSpPr>
          <p:nvPr>
            <p:ph type="title"/>
          </p:nvPr>
        </p:nvSpPr>
        <p:spPr>
          <a:xfrm>
            <a:off x="479376" y="6144433"/>
            <a:ext cx="11089232" cy="59693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1400"/>
              <a:buFont typeface="Century Gothic"/>
              <a:buNone/>
              <a:defRPr sz="2800" b="1" i="0" u="none" strike="noStrike" cap="none">
                <a:solidFill>
                  <a:schemeClr val="lt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Tree>
    <p:extLst>
      <p:ext uri="{BB962C8B-B14F-4D97-AF65-F5344CB8AC3E}">
        <p14:creationId xmlns:p14="http://schemas.microsoft.com/office/powerpoint/2010/main" val="2066876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Diapositive" preserve="1">
  <p:cSld name="2_Diapositive">
    <p:spTree>
      <p:nvGrpSpPr>
        <p:cNvPr id="1" name="Shape 73"/>
        <p:cNvGrpSpPr/>
        <p:nvPr/>
      </p:nvGrpSpPr>
      <p:grpSpPr>
        <a:xfrm>
          <a:off x="0" y="0"/>
          <a:ext cx="0" cy="0"/>
          <a:chOff x="0" y="0"/>
          <a:chExt cx="0" cy="0"/>
        </a:xfrm>
      </p:grpSpPr>
      <p:pic>
        <p:nvPicPr>
          <p:cNvPr id="74" name="Shape 74" descr="C:\Users\nbelval\Desktop\filet.png"/>
          <p:cNvPicPr preferRelativeResize="0"/>
          <p:nvPr/>
        </p:nvPicPr>
        <p:blipFill rotWithShape="1">
          <a:blip r:embed="rId2">
            <a:alphaModFix/>
          </a:blip>
          <a:srcRect/>
          <a:stretch/>
        </p:blipFill>
        <p:spPr>
          <a:xfrm>
            <a:off x="-48683" y="5902672"/>
            <a:ext cx="12319000" cy="952500"/>
          </a:xfrm>
          <a:prstGeom prst="rect">
            <a:avLst/>
          </a:prstGeom>
          <a:solidFill>
            <a:schemeClr val="accent4"/>
          </a:solidFill>
          <a:ln w="9525" cap="flat" cmpd="sng">
            <a:solidFill>
              <a:schemeClr val="accent4"/>
            </a:solidFill>
            <a:prstDash val="solid"/>
            <a:round/>
            <a:headEnd type="none" w="med" len="med"/>
            <a:tailEnd type="none" w="med" len="med"/>
          </a:ln>
        </p:spPr>
      </p:pic>
      <p:sp>
        <p:nvSpPr>
          <p:cNvPr id="75" name="Shape 75"/>
          <p:cNvSpPr/>
          <p:nvPr/>
        </p:nvSpPr>
        <p:spPr>
          <a:xfrm>
            <a:off x="1" y="5892627"/>
            <a:ext cx="12192000" cy="965374"/>
          </a:xfrm>
          <a:prstGeom prst="rect">
            <a:avLst/>
          </a:prstGeom>
          <a:solidFill>
            <a:schemeClr val="accent4"/>
          </a:solidFill>
          <a:ln w="25400" cap="flat" cmpd="sng">
            <a:solidFill>
              <a:schemeClr val="accent4"/>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Shape 76"/>
          <p:cNvSpPr/>
          <p:nvPr/>
        </p:nvSpPr>
        <p:spPr>
          <a:xfrm>
            <a:off x="1921934" y="5664026"/>
            <a:ext cx="516466" cy="445229"/>
          </a:xfrm>
          <a:prstGeom prst="triangle">
            <a:avLst>
              <a:gd name="adj" fmla="val 50000"/>
            </a:avLst>
          </a:prstGeom>
          <a:solidFill>
            <a:schemeClr val="accent4"/>
          </a:solidFill>
          <a:ln w="25400" cap="flat" cmpd="sng">
            <a:solidFill>
              <a:schemeClr val="accent4"/>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 name="Shape 77"/>
          <p:cNvSpPr txBox="1">
            <a:spLocks noGrp="1"/>
          </p:cNvSpPr>
          <p:nvPr>
            <p:ph type="title"/>
          </p:nvPr>
        </p:nvSpPr>
        <p:spPr>
          <a:xfrm>
            <a:off x="479376" y="6144433"/>
            <a:ext cx="11089232" cy="59693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1400"/>
              <a:buFont typeface="Century Gothic"/>
              <a:buNone/>
              <a:defRPr sz="2800" b="1" i="0" u="none" strike="noStrike" cap="none">
                <a:solidFill>
                  <a:schemeClr val="lt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Tree>
    <p:extLst>
      <p:ext uri="{BB962C8B-B14F-4D97-AF65-F5344CB8AC3E}">
        <p14:creationId xmlns:p14="http://schemas.microsoft.com/office/powerpoint/2010/main" val="259008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re de section" preserve="1">
  <p:cSld name="1_Titre de section">
    <p:spTree>
      <p:nvGrpSpPr>
        <p:cNvPr id="1" name="Shape 78"/>
        <p:cNvGrpSpPr/>
        <p:nvPr/>
      </p:nvGrpSpPr>
      <p:grpSpPr>
        <a:xfrm>
          <a:off x="0" y="0"/>
          <a:ext cx="0" cy="0"/>
          <a:chOff x="0" y="0"/>
          <a:chExt cx="0" cy="0"/>
        </a:xfrm>
      </p:grpSpPr>
      <p:sp>
        <p:nvSpPr>
          <p:cNvPr id="79" name="Shape 79"/>
          <p:cNvSpPr/>
          <p:nvPr/>
        </p:nvSpPr>
        <p:spPr>
          <a:xfrm>
            <a:off x="0" y="0"/>
            <a:ext cx="6864085" cy="6858000"/>
          </a:xfrm>
          <a:prstGeom prst="rect">
            <a:avLst/>
          </a:prstGeom>
          <a:solidFill>
            <a:srgbClr val="793C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Shape 80"/>
          <p:cNvSpPr txBox="1">
            <a:spLocks noGrp="1"/>
          </p:cNvSpPr>
          <p:nvPr>
            <p:ph type="title"/>
          </p:nvPr>
        </p:nvSpPr>
        <p:spPr>
          <a:xfrm>
            <a:off x="335361" y="4406901"/>
            <a:ext cx="6144681"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1400"/>
              <a:buFont typeface="Century Gothic"/>
              <a:buNone/>
              <a:defRPr sz="2800" b="1" i="0" u="none" strike="noStrike" cap="none">
                <a:solidFill>
                  <a:schemeClr val="lt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
        <p:nvSpPr>
          <p:cNvPr id="81" name="Shape 81"/>
          <p:cNvSpPr txBox="1">
            <a:spLocks noGrp="1"/>
          </p:cNvSpPr>
          <p:nvPr>
            <p:ph type="body" idx="1"/>
          </p:nvPr>
        </p:nvSpPr>
        <p:spPr>
          <a:xfrm>
            <a:off x="7032104" y="260648"/>
            <a:ext cx="4912882" cy="6264696"/>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accent4"/>
              </a:buClr>
              <a:buSzPts val="3200"/>
              <a:buFont typeface="Courier New"/>
              <a:buChar char="o"/>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accent4"/>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accent4"/>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793C5B"/>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793C5B"/>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82" name="Shape 82"/>
          <p:cNvPicPr preferRelativeResize="0"/>
          <p:nvPr/>
        </p:nvPicPr>
        <p:blipFill rotWithShape="1">
          <a:blip r:embed="rId2">
            <a:alphaModFix/>
          </a:blip>
          <a:srcRect/>
          <a:stretch/>
        </p:blipFill>
        <p:spPr>
          <a:xfrm>
            <a:off x="191344" y="116632"/>
            <a:ext cx="1659416" cy="980728"/>
          </a:xfrm>
          <a:prstGeom prst="rect">
            <a:avLst/>
          </a:prstGeom>
          <a:noFill/>
          <a:ln>
            <a:noFill/>
          </a:ln>
        </p:spPr>
      </p:pic>
    </p:spTree>
    <p:extLst>
      <p:ext uri="{BB962C8B-B14F-4D97-AF65-F5344CB8AC3E}">
        <p14:creationId xmlns:p14="http://schemas.microsoft.com/office/powerpoint/2010/main" val="2430009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_Titre de section" preserve="1">
  <p:cSld name="5_Titre de section">
    <p:spTree>
      <p:nvGrpSpPr>
        <p:cNvPr id="1" name="Shape 83"/>
        <p:cNvGrpSpPr/>
        <p:nvPr/>
      </p:nvGrpSpPr>
      <p:grpSpPr>
        <a:xfrm>
          <a:off x="0" y="0"/>
          <a:ext cx="0" cy="0"/>
          <a:chOff x="0" y="0"/>
          <a:chExt cx="0" cy="0"/>
        </a:xfrm>
      </p:grpSpPr>
      <p:sp>
        <p:nvSpPr>
          <p:cNvPr id="84" name="Shape 84"/>
          <p:cNvSpPr/>
          <p:nvPr/>
        </p:nvSpPr>
        <p:spPr>
          <a:xfrm>
            <a:off x="0" y="0"/>
            <a:ext cx="6864085"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Shape 85"/>
          <p:cNvSpPr txBox="1">
            <a:spLocks noGrp="1"/>
          </p:cNvSpPr>
          <p:nvPr>
            <p:ph type="title"/>
          </p:nvPr>
        </p:nvSpPr>
        <p:spPr>
          <a:xfrm>
            <a:off x="335361" y="4406901"/>
            <a:ext cx="6144681"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1400"/>
              <a:buFont typeface="Century Gothic"/>
              <a:buNone/>
              <a:defRPr sz="2800" b="1" i="0" u="none" strike="noStrike" cap="none">
                <a:solidFill>
                  <a:schemeClr val="lt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
        <p:nvSpPr>
          <p:cNvPr id="86" name="Shape 86"/>
          <p:cNvSpPr txBox="1">
            <a:spLocks noGrp="1"/>
          </p:cNvSpPr>
          <p:nvPr>
            <p:ph type="body" idx="1"/>
          </p:nvPr>
        </p:nvSpPr>
        <p:spPr>
          <a:xfrm>
            <a:off x="7173580" y="220064"/>
            <a:ext cx="4632853" cy="6417872"/>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2"/>
              </a:buClr>
              <a:buSzPts val="3200"/>
              <a:buFont typeface="Courier New"/>
              <a:buChar char="o"/>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2"/>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87" name="Shape 87"/>
          <p:cNvPicPr preferRelativeResize="0"/>
          <p:nvPr/>
        </p:nvPicPr>
        <p:blipFill rotWithShape="1">
          <a:blip r:embed="rId2">
            <a:alphaModFix/>
          </a:blip>
          <a:srcRect/>
          <a:stretch/>
        </p:blipFill>
        <p:spPr>
          <a:xfrm>
            <a:off x="191344" y="116632"/>
            <a:ext cx="1659416" cy="980728"/>
          </a:xfrm>
          <a:prstGeom prst="rect">
            <a:avLst/>
          </a:prstGeom>
          <a:noFill/>
          <a:ln>
            <a:noFill/>
          </a:ln>
        </p:spPr>
      </p:pic>
    </p:spTree>
    <p:extLst>
      <p:ext uri="{BB962C8B-B14F-4D97-AF65-F5344CB8AC3E}">
        <p14:creationId xmlns:p14="http://schemas.microsoft.com/office/powerpoint/2010/main" val="3072127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_Titre de section" preserve="1">
  <p:cSld name="4_Titre de section">
    <p:spTree>
      <p:nvGrpSpPr>
        <p:cNvPr id="1" name="Shape 88"/>
        <p:cNvGrpSpPr/>
        <p:nvPr/>
      </p:nvGrpSpPr>
      <p:grpSpPr>
        <a:xfrm>
          <a:off x="0" y="0"/>
          <a:ext cx="0" cy="0"/>
          <a:chOff x="0" y="0"/>
          <a:chExt cx="0" cy="0"/>
        </a:xfrm>
      </p:grpSpPr>
      <p:sp>
        <p:nvSpPr>
          <p:cNvPr id="89" name="Shape 89"/>
          <p:cNvSpPr/>
          <p:nvPr/>
        </p:nvSpPr>
        <p:spPr>
          <a:xfrm>
            <a:off x="5327915" y="0"/>
            <a:ext cx="6864085"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Shape 90"/>
          <p:cNvSpPr txBox="1">
            <a:spLocks noGrp="1"/>
          </p:cNvSpPr>
          <p:nvPr>
            <p:ph type="title"/>
          </p:nvPr>
        </p:nvSpPr>
        <p:spPr>
          <a:xfrm>
            <a:off x="5687617" y="4365105"/>
            <a:ext cx="6144681"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1400"/>
              <a:buFont typeface="Century Gothic"/>
              <a:buNone/>
              <a:defRPr sz="2800" b="1" i="0" u="none" strike="noStrike" cap="none">
                <a:solidFill>
                  <a:schemeClr val="lt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
        <p:nvSpPr>
          <p:cNvPr id="91" name="Shape 91"/>
          <p:cNvSpPr txBox="1">
            <a:spLocks noGrp="1"/>
          </p:cNvSpPr>
          <p:nvPr>
            <p:ph type="body" idx="1"/>
          </p:nvPr>
        </p:nvSpPr>
        <p:spPr>
          <a:xfrm>
            <a:off x="263352" y="404664"/>
            <a:ext cx="4840874" cy="6336704"/>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accent2"/>
              </a:buClr>
              <a:buSzPts val="3200"/>
              <a:buFont typeface="Courier New"/>
              <a:buChar char="o"/>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FF880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FF8800"/>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FF8800"/>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FF880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92" name="Shape 92"/>
          <p:cNvPicPr preferRelativeResize="0"/>
          <p:nvPr/>
        </p:nvPicPr>
        <p:blipFill rotWithShape="1">
          <a:blip r:embed="rId2">
            <a:alphaModFix/>
          </a:blip>
          <a:srcRect/>
          <a:stretch/>
        </p:blipFill>
        <p:spPr>
          <a:xfrm>
            <a:off x="10224157" y="179480"/>
            <a:ext cx="1659416" cy="980728"/>
          </a:xfrm>
          <a:prstGeom prst="rect">
            <a:avLst/>
          </a:prstGeom>
          <a:noFill/>
          <a:ln>
            <a:noFill/>
          </a:ln>
        </p:spPr>
      </p:pic>
    </p:spTree>
    <p:extLst>
      <p:ext uri="{BB962C8B-B14F-4D97-AF65-F5344CB8AC3E}">
        <p14:creationId xmlns:p14="http://schemas.microsoft.com/office/powerpoint/2010/main" val="4219846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6_Titre de section" preserve="1">
  <p:cSld name="6_Titre de section">
    <p:spTree>
      <p:nvGrpSpPr>
        <p:cNvPr id="1" name="Shape 93"/>
        <p:cNvGrpSpPr/>
        <p:nvPr/>
      </p:nvGrpSpPr>
      <p:grpSpPr>
        <a:xfrm>
          <a:off x="0" y="0"/>
          <a:ext cx="0" cy="0"/>
          <a:chOff x="0" y="0"/>
          <a:chExt cx="0" cy="0"/>
        </a:xfrm>
      </p:grpSpPr>
      <p:sp>
        <p:nvSpPr>
          <p:cNvPr id="94" name="Shape 94"/>
          <p:cNvSpPr/>
          <p:nvPr/>
        </p:nvSpPr>
        <p:spPr>
          <a:xfrm>
            <a:off x="5327915" y="0"/>
            <a:ext cx="6864085"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Shape 95"/>
          <p:cNvSpPr txBox="1">
            <a:spLocks noGrp="1"/>
          </p:cNvSpPr>
          <p:nvPr>
            <p:ph type="title"/>
          </p:nvPr>
        </p:nvSpPr>
        <p:spPr>
          <a:xfrm>
            <a:off x="5687617" y="4365105"/>
            <a:ext cx="6144681"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1400"/>
              <a:buFont typeface="Century Gothic"/>
              <a:buNone/>
              <a:defRPr sz="2800" b="1" i="0" u="none" strike="noStrike" cap="none">
                <a:solidFill>
                  <a:schemeClr val="lt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
        <p:nvSpPr>
          <p:cNvPr id="96" name="Shape 96"/>
          <p:cNvSpPr txBox="1">
            <a:spLocks noGrp="1"/>
          </p:cNvSpPr>
          <p:nvPr>
            <p:ph type="body" idx="1"/>
          </p:nvPr>
        </p:nvSpPr>
        <p:spPr>
          <a:xfrm>
            <a:off x="191344" y="404664"/>
            <a:ext cx="4912882" cy="6264696"/>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accent4"/>
              </a:buClr>
              <a:buSzPts val="3200"/>
              <a:buFont typeface="Courier New"/>
              <a:buChar char="o"/>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accent4"/>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accent4"/>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793C5B"/>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793C5B"/>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97" name="Shape 97"/>
          <p:cNvPicPr preferRelativeResize="0"/>
          <p:nvPr/>
        </p:nvPicPr>
        <p:blipFill rotWithShape="1">
          <a:blip r:embed="rId2">
            <a:alphaModFix/>
          </a:blip>
          <a:srcRect/>
          <a:stretch/>
        </p:blipFill>
        <p:spPr>
          <a:xfrm>
            <a:off x="10224157" y="179480"/>
            <a:ext cx="1659416" cy="980728"/>
          </a:xfrm>
          <a:prstGeom prst="rect">
            <a:avLst/>
          </a:prstGeom>
          <a:noFill/>
          <a:ln>
            <a:noFill/>
          </a:ln>
        </p:spPr>
      </p:pic>
    </p:spTree>
    <p:extLst>
      <p:ext uri="{BB962C8B-B14F-4D97-AF65-F5344CB8AC3E}">
        <p14:creationId xmlns:p14="http://schemas.microsoft.com/office/powerpoint/2010/main" val="56821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C29D6-9A61-4E8B-92AA-25D756447CC0}"/>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E227C97A-4799-44E1-A369-DFE298CD4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CAED9D-D244-4ABA-B2D5-1E6F0FC53054}"/>
              </a:ext>
            </a:extLst>
          </p:cNvPr>
          <p:cNvSpPr>
            <a:spLocks noGrp="1"/>
          </p:cNvSpPr>
          <p:nvPr>
            <p:ph type="dt" sz="half" idx="10"/>
          </p:nvPr>
        </p:nvSpPr>
        <p:spPr/>
        <p:txBody>
          <a:bodyPr/>
          <a:lstStyle/>
          <a:p>
            <a:fld id="{FCF5D17F-8E8A-48E4-A670-43ECA1F2D76F}" type="datetimeFigureOut">
              <a:rPr lang="en-US" smtClean="0"/>
              <a:t>18-Feb-18</a:t>
            </a:fld>
            <a:endParaRPr lang="en-US"/>
          </a:p>
        </p:txBody>
      </p:sp>
      <p:sp>
        <p:nvSpPr>
          <p:cNvPr id="5" name="Footer Placeholder 4">
            <a:extLst>
              <a:ext uri="{FF2B5EF4-FFF2-40B4-BE49-F238E27FC236}">
                <a16:creationId xmlns:a16="http://schemas.microsoft.com/office/drawing/2014/main" id="{09566C1C-301A-468D-BAFE-7D94A2808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4AF1D-1AB0-463D-93F7-CF3F96A51A63}"/>
              </a:ext>
            </a:extLst>
          </p:cNvPr>
          <p:cNvSpPr>
            <a:spLocks noGrp="1"/>
          </p:cNvSpPr>
          <p:nvPr>
            <p:ph type="sldNum" sz="quarter" idx="12"/>
          </p:nvPr>
        </p:nvSpPr>
        <p:spPr/>
        <p:txBody>
          <a:bodyPr/>
          <a:lstStyle/>
          <a:p>
            <a:fld id="{C1D27A44-3E93-4A22-B7BD-F4D148BBB90B}" type="slidenum">
              <a:rPr lang="en-US" smtClean="0"/>
              <a:t>‹#›</a:t>
            </a:fld>
            <a:endParaRPr lang="en-US"/>
          </a:p>
        </p:txBody>
      </p:sp>
    </p:spTree>
    <p:extLst>
      <p:ext uri="{BB962C8B-B14F-4D97-AF65-F5344CB8AC3E}">
        <p14:creationId xmlns:p14="http://schemas.microsoft.com/office/powerpoint/2010/main" val="26461615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Titre et contenu" preserve="1">
  <p:cSld name="2_Titre et contenu">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Century Gothic"/>
              <a:buNone/>
              <a:defRPr sz="4000" b="0" i="0" u="none" strike="noStrike" cap="none">
                <a:solidFill>
                  <a:schemeClr val="dk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
        <p:nvSpPr>
          <p:cNvPr id="100" name="Shape 100"/>
          <p:cNvSpPr/>
          <p:nvPr/>
        </p:nvSpPr>
        <p:spPr>
          <a:xfrm>
            <a:off x="-336715" y="476672"/>
            <a:ext cx="576064" cy="136815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 name="Shape 101"/>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2"/>
              </a:buClr>
              <a:buSzPts val="3200"/>
              <a:buFont typeface="Courier New"/>
              <a:buChar char="o"/>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2"/>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102" name="Shape 102"/>
          <p:cNvPicPr preferRelativeResize="0"/>
          <p:nvPr/>
        </p:nvPicPr>
        <p:blipFill rotWithShape="1">
          <a:blip r:embed="rId2">
            <a:alphaModFix/>
          </a:blip>
          <a:srcRect/>
          <a:stretch/>
        </p:blipFill>
        <p:spPr>
          <a:xfrm>
            <a:off x="10527458" y="5900040"/>
            <a:ext cx="1664542" cy="957960"/>
          </a:xfrm>
          <a:prstGeom prst="rect">
            <a:avLst/>
          </a:prstGeom>
          <a:noFill/>
          <a:ln>
            <a:noFill/>
          </a:ln>
        </p:spPr>
      </p:pic>
    </p:spTree>
    <p:extLst>
      <p:ext uri="{BB962C8B-B14F-4D97-AF65-F5344CB8AC3E}">
        <p14:creationId xmlns:p14="http://schemas.microsoft.com/office/powerpoint/2010/main" val="102651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4707-05C9-45A6-AC88-0CFB3366F6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79634-A58F-44BD-87DF-0D1C84AA88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E102BF-795E-4C2B-98B5-85A678543229}"/>
              </a:ext>
            </a:extLst>
          </p:cNvPr>
          <p:cNvSpPr>
            <a:spLocks noGrp="1"/>
          </p:cNvSpPr>
          <p:nvPr>
            <p:ph type="dt" sz="half" idx="10"/>
          </p:nvPr>
        </p:nvSpPr>
        <p:spPr/>
        <p:txBody>
          <a:bodyPr/>
          <a:lstStyle/>
          <a:p>
            <a:fld id="{FCF5D17F-8E8A-48E4-A670-43ECA1F2D76F}" type="datetimeFigureOut">
              <a:rPr lang="en-US" smtClean="0"/>
              <a:t>18-Feb-18</a:t>
            </a:fld>
            <a:endParaRPr lang="en-US"/>
          </a:p>
        </p:txBody>
      </p:sp>
      <p:sp>
        <p:nvSpPr>
          <p:cNvPr id="5" name="Footer Placeholder 4">
            <a:extLst>
              <a:ext uri="{FF2B5EF4-FFF2-40B4-BE49-F238E27FC236}">
                <a16:creationId xmlns:a16="http://schemas.microsoft.com/office/drawing/2014/main" id="{0363A5A3-9D02-4228-852C-65A27961B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3D933-B163-454B-AFCF-4657FDB5DA5A}"/>
              </a:ext>
            </a:extLst>
          </p:cNvPr>
          <p:cNvSpPr>
            <a:spLocks noGrp="1"/>
          </p:cNvSpPr>
          <p:nvPr>
            <p:ph type="sldNum" sz="quarter" idx="12"/>
          </p:nvPr>
        </p:nvSpPr>
        <p:spPr/>
        <p:txBody>
          <a:bodyPr/>
          <a:lstStyle/>
          <a:p>
            <a:fld id="{C1D27A44-3E93-4A22-B7BD-F4D148BBB90B}" type="slidenum">
              <a:rPr lang="en-US" smtClean="0"/>
              <a:t>‹#›</a:t>
            </a:fld>
            <a:endParaRPr lang="en-US"/>
          </a:p>
        </p:txBody>
      </p:sp>
    </p:spTree>
    <p:extLst>
      <p:ext uri="{BB962C8B-B14F-4D97-AF65-F5344CB8AC3E}">
        <p14:creationId xmlns:p14="http://schemas.microsoft.com/office/powerpoint/2010/main" val="258024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e " preserve="1">
  <p:cSld name="Diapositive ">
    <p:spTree>
      <p:nvGrpSpPr>
        <p:cNvPr id="1" name="Shape 15"/>
        <p:cNvGrpSpPr/>
        <p:nvPr/>
      </p:nvGrpSpPr>
      <p:grpSpPr>
        <a:xfrm>
          <a:off x="0" y="0"/>
          <a:ext cx="0" cy="0"/>
          <a:chOff x="0" y="0"/>
          <a:chExt cx="0" cy="0"/>
        </a:xfrm>
      </p:grpSpPr>
      <p:pic>
        <p:nvPicPr>
          <p:cNvPr id="16" name="Shape 16" descr="C:\Users\nbelval\Desktop\filet.png"/>
          <p:cNvPicPr preferRelativeResize="0"/>
          <p:nvPr/>
        </p:nvPicPr>
        <p:blipFill rotWithShape="1">
          <a:blip r:embed="rId2">
            <a:alphaModFix/>
          </a:blip>
          <a:srcRect/>
          <a:stretch/>
        </p:blipFill>
        <p:spPr>
          <a:xfrm>
            <a:off x="-48683" y="5902672"/>
            <a:ext cx="12319000" cy="952500"/>
          </a:xfrm>
          <a:prstGeom prst="rect">
            <a:avLst/>
          </a:prstGeom>
          <a:noFill/>
          <a:ln>
            <a:noFill/>
          </a:ln>
        </p:spPr>
      </p:pic>
      <p:sp>
        <p:nvSpPr>
          <p:cNvPr id="17" name="Shape 17"/>
          <p:cNvSpPr/>
          <p:nvPr/>
        </p:nvSpPr>
        <p:spPr>
          <a:xfrm>
            <a:off x="1" y="5892627"/>
            <a:ext cx="12192000" cy="965374"/>
          </a:xfrm>
          <a:prstGeom prst="rect">
            <a:avLst/>
          </a:prstGeom>
          <a:solidFill>
            <a:srgbClr val="FF8800"/>
          </a:solidFill>
          <a:ln w="25400" cap="flat" cmpd="sng">
            <a:solidFill>
              <a:schemeClr val="accent2"/>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Shape 18"/>
          <p:cNvSpPr/>
          <p:nvPr/>
        </p:nvSpPr>
        <p:spPr>
          <a:xfrm>
            <a:off x="1921934" y="5664026"/>
            <a:ext cx="516466" cy="445229"/>
          </a:xfrm>
          <a:prstGeom prst="triangle">
            <a:avLst>
              <a:gd name="adj" fmla="val 50000"/>
            </a:avLst>
          </a:prstGeom>
          <a:solidFill>
            <a:srgbClr val="FF8800"/>
          </a:solidFill>
          <a:ln w="25400" cap="flat" cmpd="sng">
            <a:solidFill>
              <a:schemeClr val="accent2"/>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Shape 19"/>
          <p:cNvSpPr txBox="1">
            <a:spLocks noGrp="1"/>
          </p:cNvSpPr>
          <p:nvPr>
            <p:ph type="title"/>
          </p:nvPr>
        </p:nvSpPr>
        <p:spPr>
          <a:xfrm>
            <a:off x="479376" y="6144433"/>
            <a:ext cx="11089232" cy="596936"/>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1400"/>
              <a:buFont typeface="Century Gothic"/>
              <a:buNone/>
              <a:defRPr sz="2800" b="1" i="0" u="none" strike="noStrike" cap="none">
                <a:solidFill>
                  <a:schemeClr val="lt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Tree>
    <p:extLst>
      <p:ext uri="{BB962C8B-B14F-4D97-AF65-F5344CB8AC3E}">
        <p14:creationId xmlns:p14="http://schemas.microsoft.com/office/powerpoint/2010/main" val="3945929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1_Title Slide" preserve="1">
  <p:cSld name="1_Title Slide">
    <p:spTree>
      <p:nvGrpSpPr>
        <p:cNvPr id="1" name="Shape 20"/>
        <p:cNvGrpSpPr/>
        <p:nvPr/>
      </p:nvGrpSpPr>
      <p:grpSpPr>
        <a:xfrm>
          <a:off x="0" y="0"/>
          <a:ext cx="0" cy="0"/>
          <a:chOff x="0" y="0"/>
          <a:chExt cx="0" cy="0"/>
        </a:xfrm>
      </p:grpSpPr>
      <p:sp>
        <p:nvSpPr>
          <p:cNvPr id="21" name="Shape 21"/>
          <p:cNvSpPr/>
          <p:nvPr/>
        </p:nvSpPr>
        <p:spPr>
          <a:xfrm>
            <a:off x="6113781" y="182880"/>
            <a:ext cx="5692139" cy="2499360"/>
          </a:xfrm>
          <a:prstGeom prst="rect">
            <a:avLst/>
          </a:pr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b="0" i="0" u="none" strike="noStrike" cap="none">
                <a:solidFill>
                  <a:schemeClr val="lt1"/>
                </a:solidFill>
                <a:latin typeface="Calibri"/>
                <a:ea typeface="Calibri"/>
                <a:cs typeface="Calibri"/>
                <a:sym typeface="Calibri"/>
              </a:rPr>
              <a:t> </a:t>
            </a: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84356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re et contenu" type="obj" preserve="1">
  <p:cSld name="4_Titre et contenu">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464075" y="460830"/>
            <a:ext cx="9888509"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Century Gothic"/>
              <a:buNone/>
              <a:defRPr sz="4000" b="0" i="0" u="none" strike="noStrike" cap="none">
                <a:solidFill>
                  <a:schemeClr val="dk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
        <p:nvSpPr>
          <p:cNvPr id="24" name="Shape 24"/>
          <p:cNvSpPr txBox="1">
            <a:spLocks noGrp="1"/>
          </p:cNvSpPr>
          <p:nvPr>
            <p:ph type="body" idx="1"/>
          </p:nvPr>
        </p:nvSpPr>
        <p:spPr>
          <a:xfrm>
            <a:off x="609600" y="2305050"/>
            <a:ext cx="10972800" cy="3821114"/>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accent4"/>
              </a:buClr>
              <a:buSzPts val="3200"/>
              <a:buFont typeface="Courier New"/>
              <a:buChar char="o"/>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accent4"/>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accent4"/>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793C5B"/>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793C5B"/>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Edit Master text styles</a:t>
            </a:r>
          </a:p>
        </p:txBody>
      </p:sp>
      <p:grpSp>
        <p:nvGrpSpPr>
          <p:cNvPr id="25" name="Shape 25"/>
          <p:cNvGrpSpPr/>
          <p:nvPr/>
        </p:nvGrpSpPr>
        <p:grpSpPr>
          <a:xfrm rot="10800000">
            <a:off x="-11858" y="-8470"/>
            <a:ext cx="2473118" cy="2313519"/>
            <a:chOff x="7679034" y="3048000"/>
            <a:chExt cx="4512970" cy="3810001"/>
          </a:xfrm>
        </p:grpSpPr>
        <p:cxnSp>
          <p:nvCxnSpPr>
            <p:cNvPr id="26" name="Shape 26"/>
            <p:cNvCxnSpPr/>
            <p:nvPr/>
          </p:nvCxnSpPr>
          <p:spPr>
            <a:xfrm flipH="1">
              <a:off x="7679034" y="3499760"/>
              <a:ext cx="4512970" cy="3344290"/>
            </a:xfrm>
            <a:prstGeom prst="straightConnector1">
              <a:avLst/>
            </a:prstGeom>
            <a:noFill/>
            <a:ln w="9525" cap="flat" cmpd="sng">
              <a:solidFill>
                <a:srgbClr val="793C5B"/>
              </a:solidFill>
              <a:prstDash val="solid"/>
              <a:round/>
              <a:headEnd type="none" w="med" len="med"/>
              <a:tailEnd type="none" w="med" len="med"/>
            </a:ln>
            <a:effectLst>
              <a:outerShdw blurRad="40000" dist="20000" dir="5400000" rotWithShape="0">
                <a:srgbClr val="000000">
                  <a:alpha val="37647"/>
                </a:srgbClr>
              </a:outerShdw>
            </a:effectLst>
          </p:spPr>
        </p:cxnSp>
        <p:sp>
          <p:nvSpPr>
            <p:cNvPr id="27" name="Shape 27"/>
            <p:cNvSpPr/>
            <p:nvPr/>
          </p:nvSpPr>
          <p:spPr>
            <a:xfrm>
              <a:off x="7999667" y="3048000"/>
              <a:ext cx="4192334" cy="3810000"/>
            </a:xfrm>
            <a:prstGeom prst="triangle">
              <a:avLst>
                <a:gd name="adj" fmla="val 100000"/>
              </a:avLst>
            </a:prstGeom>
            <a:solidFill>
              <a:srgbClr val="793C5B">
                <a:alpha val="71764"/>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9498707" y="3589868"/>
              <a:ext cx="2690120" cy="3268133"/>
            </a:xfrm>
            <a:prstGeom prst="triangle">
              <a:avLst>
                <a:gd name="adj" fmla="val 100000"/>
              </a:avLst>
            </a:prstGeom>
            <a:solidFill>
              <a:srgbClr val="793C5B">
                <a:alpha val="80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29" name="Shape 29"/>
          <p:cNvPicPr preferRelativeResize="0"/>
          <p:nvPr/>
        </p:nvPicPr>
        <p:blipFill rotWithShape="1">
          <a:blip r:embed="rId2">
            <a:alphaModFix/>
          </a:blip>
          <a:srcRect/>
          <a:stretch/>
        </p:blipFill>
        <p:spPr>
          <a:xfrm rot="-533560">
            <a:off x="10158080" y="4737101"/>
            <a:ext cx="3625801" cy="2275678"/>
          </a:xfrm>
          <a:prstGeom prst="rect">
            <a:avLst/>
          </a:prstGeom>
          <a:noFill/>
          <a:ln>
            <a:noFill/>
          </a:ln>
        </p:spPr>
      </p:pic>
    </p:spTree>
    <p:extLst>
      <p:ext uri="{BB962C8B-B14F-4D97-AF65-F5344CB8AC3E}">
        <p14:creationId xmlns:p14="http://schemas.microsoft.com/office/powerpoint/2010/main" val="14067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Titre et contenu" preserve="1">
  <p:cSld name="6_Titre et contenu">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1524272" y="453390"/>
            <a:ext cx="10248328"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Century Gothic"/>
              <a:buNone/>
              <a:defRPr sz="4000" b="0" i="0" u="none" strike="noStrike" cap="none">
                <a:solidFill>
                  <a:schemeClr val="dk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
        <p:nvSpPr>
          <p:cNvPr id="32" name="Shape 32"/>
          <p:cNvSpPr txBox="1">
            <a:spLocks noGrp="1"/>
          </p:cNvSpPr>
          <p:nvPr>
            <p:ph type="body" idx="1"/>
          </p:nvPr>
        </p:nvSpPr>
        <p:spPr>
          <a:xfrm>
            <a:off x="609600" y="2305050"/>
            <a:ext cx="10972800" cy="3821114"/>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accent2"/>
              </a:buClr>
              <a:buSzPts val="3200"/>
              <a:buFont typeface="Courier New"/>
              <a:buChar char="o"/>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FF880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FF8800"/>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FF8800"/>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FF880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Edit Master text styles</a:t>
            </a:r>
          </a:p>
        </p:txBody>
      </p:sp>
      <p:grpSp>
        <p:nvGrpSpPr>
          <p:cNvPr id="33" name="Shape 33"/>
          <p:cNvGrpSpPr/>
          <p:nvPr/>
        </p:nvGrpSpPr>
        <p:grpSpPr>
          <a:xfrm rot="10800000">
            <a:off x="-11858" y="-8470"/>
            <a:ext cx="2473118" cy="2313519"/>
            <a:chOff x="7679034" y="3048000"/>
            <a:chExt cx="4512970" cy="3810001"/>
          </a:xfrm>
        </p:grpSpPr>
        <p:cxnSp>
          <p:nvCxnSpPr>
            <p:cNvPr id="34" name="Shape 34"/>
            <p:cNvCxnSpPr/>
            <p:nvPr/>
          </p:nvCxnSpPr>
          <p:spPr>
            <a:xfrm flipH="1">
              <a:off x="7679034" y="3499760"/>
              <a:ext cx="4512970" cy="3344290"/>
            </a:xfrm>
            <a:prstGeom prst="straightConnector1">
              <a:avLst/>
            </a:prstGeom>
            <a:noFill/>
            <a:ln w="9525" cap="flat" cmpd="sng">
              <a:solidFill>
                <a:schemeClr val="accent2"/>
              </a:solidFill>
              <a:prstDash val="solid"/>
              <a:round/>
              <a:headEnd type="none" w="med" len="med"/>
              <a:tailEnd type="none" w="med" len="med"/>
            </a:ln>
            <a:effectLst>
              <a:outerShdw blurRad="40000" dist="20000" dir="5400000" rotWithShape="0">
                <a:srgbClr val="000000">
                  <a:alpha val="37647"/>
                </a:srgbClr>
              </a:outerShdw>
            </a:effectLst>
          </p:spPr>
        </p:cxnSp>
        <p:sp>
          <p:nvSpPr>
            <p:cNvPr id="35" name="Shape 35"/>
            <p:cNvSpPr/>
            <p:nvPr/>
          </p:nvSpPr>
          <p:spPr>
            <a:xfrm>
              <a:off x="7999667" y="3048000"/>
              <a:ext cx="4192334" cy="3810000"/>
            </a:xfrm>
            <a:prstGeom prst="triangle">
              <a:avLst>
                <a:gd name="adj" fmla="val 100000"/>
              </a:avLst>
            </a:prstGeom>
            <a:solidFill>
              <a:srgbClr val="FF8800">
                <a:alpha val="71764"/>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9498707" y="3589868"/>
              <a:ext cx="2690120" cy="3268133"/>
            </a:xfrm>
            <a:prstGeom prst="triangle">
              <a:avLst>
                <a:gd name="adj" fmla="val 100000"/>
              </a:avLst>
            </a:prstGeom>
            <a:solidFill>
              <a:schemeClr val="accent2">
                <a:alpha val="8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37" name="Shape 37"/>
          <p:cNvPicPr preferRelativeResize="0"/>
          <p:nvPr/>
        </p:nvPicPr>
        <p:blipFill rotWithShape="1">
          <a:blip r:embed="rId2">
            <a:alphaModFix/>
          </a:blip>
          <a:srcRect/>
          <a:stretch/>
        </p:blipFill>
        <p:spPr>
          <a:xfrm rot="-518461">
            <a:off x="10267949" y="4896429"/>
            <a:ext cx="3398356" cy="2113752"/>
          </a:xfrm>
          <a:prstGeom prst="rect">
            <a:avLst/>
          </a:prstGeom>
          <a:noFill/>
          <a:ln>
            <a:noFill/>
          </a:ln>
        </p:spPr>
      </p:pic>
    </p:spTree>
    <p:extLst>
      <p:ext uri="{BB962C8B-B14F-4D97-AF65-F5344CB8AC3E}">
        <p14:creationId xmlns:p14="http://schemas.microsoft.com/office/powerpoint/2010/main" val="52882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Titre et contenu" preserve="1">
  <p:cSld name="5_Titre et contenu">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464075" y="404586"/>
            <a:ext cx="10118325" cy="12573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Century Gothic"/>
              <a:buNone/>
              <a:defRPr sz="4000" b="0" i="0" u="none" strike="noStrike" cap="none">
                <a:solidFill>
                  <a:schemeClr val="dk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
        <p:nvSpPr>
          <p:cNvPr id="40" name="Shape 40"/>
          <p:cNvSpPr txBox="1">
            <a:spLocks noGrp="1"/>
          </p:cNvSpPr>
          <p:nvPr>
            <p:ph type="body" idx="1"/>
          </p:nvPr>
        </p:nvSpPr>
        <p:spPr>
          <a:xfrm>
            <a:off x="609600" y="2289792"/>
            <a:ext cx="10972800" cy="3875512"/>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2"/>
              </a:buClr>
              <a:buSzPts val="3200"/>
              <a:buFont typeface="Courier New"/>
              <a:buChar char="o"/>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2"/>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Edit Master text styles</a:t>
            </a:r>
          </a:p>
        </p:txBody>
      </p:sp>
      <p:grpSp>
        <p:nvGrpSpPr>
          <p:cNvPr id="41" name="Shape 41"/>
          <p:cNvGrpSpPr/>
          <p:nvPr/>
        </p:nvGrpSpPr>
        <p:grpSpPr>
          <a:xfrm rot="10800000">
            <a:off x="-11858" y="-8470"/>
            <a:ext cx="2473118" cy="2313519"/>
            <a:chOff x="7679034" y="3048000"/>
            <a:chExt cx="4512970" cy="3810001"/>
          </a:xfrm>
        </p:grpSpPr>
        <p:cxnSp>
          <p:nvCxnSpPr>
            <p:cNvPr id="42" name="Shape 42"/>
            <p:cNvCxnSpPr/>
            <p:nvPr/>
          </p:nvCxnSpPr>
          <p:spPr>
            <a:xfrm flipH="1">
              <a:off x="7679034" y="3499760"/>
              <a:ext cx="4512970" cy="3344290"/>
            </a:xfrm>
            <a:prstGeom prst="straightConnector1">
              <a:avLst/>
            </a:prstGeom>
            <a:noFill/>
            <a:ln w="9525" cap="flat" cmpd="sng">
              <a:solidFill>
                <a:srgbClr val="ADC90A"/>
              </a:solidFill>
              <a:prstDash val="solid"/>
              <a:round/>
              <a:headEnd type="none" w="med" len="med"/>
              <a:tailEnd type="none" w="med" len="med"/>
            </a:ln>
            <a:effectLst>
              <a:outerShdw blurRad="40000" dist="20000" dir="5400000" rotWithShape="0">
                <a:srgbClr val="000000">
                  <a:alpha val="37647"/>
                </a:srgbClr>
              </a:outerShdw>
            </a:effectLst>
          </p:spPr>
        </p:cxnSp>
        <p:sp>
          <p:nvSpPr>
            <p:cNvPr id="43" name="Shape 43"/>
            <p:cNvSpPr/>
            <p:nvPr/>
          </p:nvSpPr>
          <p:spPr>
            <a:xfrm>
              <a:off x="7999667" y="3048000"/>
              <a:ext cx="4192334" cy="3810000"/>
            </a:xfrm>
            <a:prstGeom prst="triangle">
              <a:avLst>
                <a:gd name="adj" fmla="val 100000"/>
              </a:avLst>
            </a:prstGeom>
            <a:solidFill>
              <a:srgbClr val="AEC900">
                <a:alpha val="71764"/>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9498707" y="3589868"/>
              <a:ext cx="2690120" cy="3268133"/>
            </a:xfrm>
            <a:prstGeom prst="triangle">
              <a:avLst>
                <a:gd name="adj" fmla="val 100000"/>
              </a:avLst>
            </a:prstGeom>
            <a:solidFill>
              <a:srgbClr val="AEC900">
                <a:alpha val="80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45" name="Shape 45"/>
          <p:cNvPicPr preferRelativeResize="0"/>
          <p:nvPr/>
        </p:nvPicPr>
        <p:blipFill rotWithShape="1">
          <a:blip r:embed="rId2">
            <a:alphaModFix/>
          </a:blip>
          <a:srcRect/>
          <a:stretch/>
        </p:blipFill>
        <p:spPr>
          <a:xfrm>
            <a:off x="10527458" y="5900040"/>
            <a:ext cx="1664542" cy="957960"/>
          </a:xfrm>
          <a:prstGeom prst="rect">
            <a:avLst/>
          </a:prstGeom>
          <a:noFill/>
          <a:ln>
            <a:noFill/>
          </a:ln>
        </p:spPr>
      </p:pic>
    </p:spTree>
    <p:extLst>
      <p:ext uri="{BB962C8B-B14F-4D97-AF65-F5344CB8AC3E}">
        <p14:creationId xmlns:p14="http://schemas.microsoft.com/office/powerpoint/2010/main" val="371124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Titre de section" preserve="1">
  <p:cSld name="2_Titre de section">
    <p:spTree>
      <p:nvGrpSpPr>
        <p:cNvPr id="1" name="Shape 46"/>
        <p:cNvGrpSpPr/>
        <p:nvPr/>
      </p:nvGrpSpPr>
      <p:grpSpPr>
        <a:xfrm>
          <a:off x="0" y="0"/>
          <a:ext cx="0" cy="0"/>
          <a:chOff x="0" y="0"/>
          <a:chExt cx="0" cy="0"/>
        </a:xfrm>
      </p:grpSpPr>
      <p:sp>
        <p:nvSpPr>
          <p:cNvPr id="47" name="Shape 47"/>
          <p:cNvSpPr/>
          <p:nvPr/>
        </p:nvSpPr>
        <p:spPr>
          <a:xfrm>
            <a:off x="5327915" y="0"/>
            <a:ext cx="6864085"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 name="Shape 48"/>
          <p:cNvSpPr txBox="1">
            <a:spLocks noGrp="1"/>
          </p:cNvSpPr>
          <p:nvPr>
            <p:ph type="title"/>
          </p:nvPr>
        </p:nvSpPr>
        <p:spPr>
          <a:xfrm>
            <a:off x="5687617" y="4365105"/>
            <a:ext cx="6144681"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lt1"/>
              </a:buClr>
              <a:buSzPts val="1400"/>
              <a:buFont typeface="Century Gothic"/>
              <a:buNone/>
              <a:defRPr sz="2800" b="1" i="0" u="none" strike="noStrike" cap="none">
                <a:solidFill>
                  <a:schemeClr val="lt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r>
              <a:rPr lang="en-US"/>
              <a:t>Click to edit Master title style</a:t>
            </a:r>
            <a:endParaRPr/>
          </a:p>
        </p:txBody>
      </p:sp>
      <p:sp>
        <p:nvSpPr>
          <p:cNvPr id="49" name="Shape 49"/>
          <p:cNvSpPr txBox="1">
            <a:spLocks noGrp="1"/>
          </p:cNvSpPr>
          <p:nvPr>
            <p:ph type="body" idx="1"/>
          </p:nvPr>
        </p:nvSpPr>
        <p:spPr>
          <a:xfrm>
            <a:off x="335360" y="179480"/>
            <a:ext cx="4632853" cy="6417872"/>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2"/>
              </a:buClr>
              <a:buSzPts val="3200"/>
              <a:buFont typeface="Courier New"/>
              <a:buChar char="o"/>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2"/>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Edit Master text styles</a:t>
            </a:r>
          </a:p>
        </p:txBody>
      </p:sp>
      <p:pic>
        <p:nvPicPr>
          <p:cNvPr id="50" name="Shape 50"/>
          <p:cNvPicPr preferRelativeResize="0"/>
          <p:nvPr/>
        </p:nvPicPr>
        <p:blipFill rotWithShape="1">
          <a:blip r:embed="rId2">
            <a:alphaModFix/>
          </a:blip>
          <a:srcRect/>
          <a:stretch/>
        </p:blipFill>
        <p:spPr>
          <a:xfrm>
            <a:off x="10224157" y="179480"/>
            <a:ext cx="1659416" cy="980728"/>
          </a:xfrm>
          <a:prstGeom prst="rect">
            <a:avLst/>
          </a:prstGeom>
          <a:noFill/>
          <a:ln>
            <a:noFill/>
          </a:ln>
        </p:spPr>
      </p:pic>
    </p:spTree>
    <p:extLst>
      <p:ext uri="{BB962C8B-B14F-4D97-AF65-F5344CB8AC3E}">
        <p14:creationId xmlns:p14="http://schemas.microsoft.com/office/powerpoint/2010/main" val="27507479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3FBFC"/>
            </a:gs>
            <a:gs pos="57000">
              <a:srgbClr val="F3FBFC"/>
            </a:gs>
            <a:gs pos="77000">
              <a:srgbClr val="F2F2F2"/>
            </a:gs>
            <a:gs pos="100000">
              <a:srgbClr val="CECECE"/>
            </a:gs>
          </a:gsLst>
          <a:path path="circle">
            <a:fillToRect l="50000" t="50000" r="50000" b="50000"/>
          </a:path>
          <a:tileRect/>
        </a:gradFill>
        <a:effectLst/>
      </p:bgPr>
    </p:bg>
    <p:spTree>
      <p:nvGrpSpPr>
        <p:cNvPr id="1" name="Shape 9"/>
        <p:cNvGrpSpPr/>
        <p:nvPr/>
      </p:nvGrpSpPr>
      <p:grpSpPr>
        <a:xfrm>
          <a:off x="0" y="0"/>
          <a:ext cx="0" cy="0"/>
          <a:chOff x="0" y="0"/>
          <a:chExt cx="0" cy="0"/>
        </a:xfrm>
      </p:grpSpPr>
      <p:pic>
        <p:nvPicPr>
          <p:cNvPr id="10" name="Shape 10"/>
          <p:cNvPicPr preferRelativeResize="0"/>
          <p:nvPr userDrawn="1"/>
        </p:nvPicPr>
        <p:blipFill rotWithShape="1">
          <a:blip r:embed="rId5">
            <a:alphaModFix/>
          </a:blip>
          <a:srcRect/>
          <a:stretch/>
        </p:blipFill>
        <p:spPr>
          <a:xfrm>
            <a:off x="2495600" y="908720"/>
            <a:ext cx="7441567" cy="5262047"/>
          </a:xfrm>
          <a:prstGeom prst="rect">
            <a:avLst/>
          </a:prstGeom>
          <a:noFill/>
          <a:ln>
            <a:noFill/>
          </a:ln>
        </p:spPr>
      </p:pic>
    </p:spTree>
    <p:extLst>
      <p:ext uri="{BB962C8B-B14F-4D97-AF65-F5344CB8AC3E}">
        <p14:creationId xmlns:p14="http://schemas.microsoft.com/office/powerpoint/2010/main" val="597154768"/>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dk1"/>
              </a:buClr>
              <a:buSzPts val="1400"/>
              <a:buFont typeface="Century Gothic"/>
              <a:buNone/>
              <a:defRPr sz="4000" b="0" i="0" u="none" strike="noStrike" cap="none">
                <a:solidFill>
                  <a:schemeClr val="dk1"/>
                </a:solidFill>
                <a:latin typeface="Century Gothic"/>
                <a:ea typeface="Century Gothic"/>
                <a:cs typeface="Century Gothic"/>
                <a:sym typeface="Century Gothic"/>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4" name="Shape 14"/>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24285266"/>
      </p:ext>
    </p:extLst>
  </p:cSld>
  <p:clrMap bg1="lt1" tx1="dk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s://twitter.com/wilfriedwoivre"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2649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0B14F2-D9F7-4CFD-9B32-AB74EE34CC8A}"/>
              </a:ext>
            </a:extLst>
          </p:cNvPr>
          <p:cNvSpPr>
            <a:spLocks noGrp="1"/>
          </p:cNvSpPr>
          <p:nvPr>
            <p:ph type="title"/>
          </p:nvPr>
        </p:nvSpPr>
        <p:spPr/>
        <p:txBody>
          <a:bodyPr/>
          <a:lstStyle/>
          <a:p>
            <a:r>
              <a:rPr lang="fr-FR" dirty="0"/>
              <a:t>Stop le </a:t>
            </a:r>
            <a:r>
              <a:rPr lang="fr-FR" dirty="0" err="1"/>
              <a:t>blabla</a:t>
            </a:r>
            <a:r>
              <a:rPr lang="fr-FR" dirty="0"/>
              <a:t>, si on faisait des démos</a:t>
            </a:r>
            <a:endParaRPr lang="en-US" dirty="0"/>
          </a:p>
        </p:txBody>
      </p:sp>
      <p:pic>
        <p:nvPicPr>
          <p:cNvPr id="3076" name="Picture 4" descr="Image associée">
            <a:extLst>
              <a:ext uri="{FF2B5EF4-FFF2-40B4-BE49-F238E27FC236}">
                <a16:creationId xmlns:a16="http://schemas.microsoft.com/office/drawing/2014/main" id="{6A881C88-C03A-4A33-BC2D-8D00DDC0A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385888"/>
            <a:ext cx="571500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624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550F73-A861-481D-8CE5-D3554A5E9A42}"/>
              </a:ext>
            </a:extLst>
          </p:cNvPr>
          <p:cNvSpPr>
            <a:spLocks noGrp="1"/>
          </p:cNvSpPr>
          <p:nvPr>
            <p:ph type="title"/>
          </p:nvPr>
        </p:nvSpPr>
        <p:spPr/>
        <p:txBody>
          <a:bodyPr/>
          <a:lstStyle/>
          <a:p>
            <a:r>
              <a:rPr lang="fr-FR" dirty="0"/>
              <a:t>Wilfried Woivré – MVP Microsoft Azure</a:t>
            </a:r>
            <a:endParaRPr lang="en-US" dirty="0"/>
          </a:p>
        </p:txBody>
      </p:sp>
      <p:sp>
        <p:nvSpPr>
          <p:cNvPr id="5" name="Title 1">
            <a:extLst>
              <a:ext uri="{FF2B5EF4-FFF2-40B4-BE49-F238E27FC236}">
                <a16:creationId xmlns:a16="http://schemas.microsoft.com/office/drawing/2014/main" id="{34EFF75B-7CEE-4B93-B36D-E1776069E303}"/>
              </a:ext>
            </a:extLst>
          </p:cNvPr>
          <p:cNvSpPr txBox="1">
            <a:spLocks/>
          </p:cNvSpPr>
          <p:nvPr/>
        </p:nvSpPr>
        <p:spPr>
          <a:xfrm>
            <a:off x="1524000" y="2235200"/>
            <a:ext cx="9144000" cy="23876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chemeClr val="lt1"/>
              </a:buClr>
              <a:buSzPts val="1400"/>
              <a:buFont typeface="Century Gothic"/>
              <a:buNone/>
              <a:defRPr sz="2800" b="1" i="0" u="none" strike="noStrike" cap="none">
                <a:solidFill>
                  <a:schemeClr val="lt1"/>
                </a:solidFill>
                <a:latin typeface="Century Gothic"/>
                <a:ea typeface="Century Gothic"/>
                <a:cs typeface="Century Gothic"/>
                <a:sym typeface="Century Gothic"/>
              </a:defRPr>
            </a:lvl1pPr>
            <a:lvl2pPr marR="0" lvl="1" indent="0"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indent="0"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indent="0"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indent="0"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indent="0"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indent="0"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indent="0"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indent="0"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fr-FR" sz="5400" b="0" dirty="0">
                <a:solidFill>
                  <a:schemeClr val="tx1"/>
                </a:solidFill>
              </a:rPr>
              <a:t>Azure Container Instance</a:t>
            </a:r>
            <a:br>
              <a:rPr lang="fr-FR" sz="5400" b="0" dirty="0">
                <a:solidFill>
                  <a:schemeClr val="tx1"/>
                </a:solidFill>
              </a:rPr>
            </a:br>
            <a:r>
              <a:rPr lang="fr-FR" sz="5400" b="0" dirty="0">
                <a:solidFill>
                  <a:schemeClr val="tx1"/>
                </a:solidFill>
              </a:rPr>
              <a:t>Azure Container </a:t>
            </a:r>
            <a:r>
              <a:rPr lang="fr-FR" sz="5400" b="0" dirty="0" err="1">
                <a:solidFill>
                  <a:schemeClr val="tx1"/>
                </a:solidFill>
              </a:rPr>
              <a:t>Registry</a:t>
            </a:r>
            <a:endParaRPr lang="en-US" sz="5400" b="0" dirty="0">
              <a:solidFill>
                <a:schemeClr val="tx1"/>
              </a:solidFill>
            </a:endParaRPr>
          </a:p>
        </p:txBody>
      </p:sp>
    </p:spTree>
    <p:extLst>
      <p:ext uri="{BB962C8B-B14F-4D97-AF65-F5344CB8AC3E}">
        <p14:creationId xmlns:p14="http://schemas.microsoft.com/office/powerpoint/2010/main" val="237024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7F31C5-684D-4989-9848-3C9D1069F1F9}"/>
              </a:ext>
            </a:extLst>
          </p:cNvPr>
          <p:cNvSpPr>
            <a:spLocks noGrp="1"/>
          </p:cNvSpPr>
          <p:nvPr>
            <p:ph type="title"/>
          </p:nvPr>
        </p:nvSpPr>
        <p:spPr/>
        <p:txBody>
          <a:bodyPr/>
          <a:lstStyle/>
          <a:p>
            <a:r>
              <a:rPr lang="fr-FR" dirty="0"/>
              <a:t>Wilfried Woivré</a:t>
            </a:r>
            <a:endParaRPr lang="en-US" dirty="0"/>
          </a:p>
        </p:txBody>
      </p:sp>
      <p:sp>
        <p:nvSpPr>
          <p:cNvPr id="4" name="Text Placeholder 3">
            <a:extLst>
              <a:ext uri="{FF2B5EF4-FFF2-40B4-BE49-F238E27FC236}">
                <a16:creationId xmlns:a16="http://schemas.microsoft.com/office/drawing/2014/main" id="{60B0BA45-6E74-42B3-BDFB-5070124EE451}"/>
              </a:ext>
            </a:extLst>
          </p:cNvPr>
          <p:cNvSpPr>
            <a:spLocks noGrp="1"/>
          </p:cNvSpPr>
          <p:nvPr>
            <p:ph type="body" idx="1"/>
          </p:nvPr>
        </p:nvSpPr>
        <p:spPr/>
        <p:txBody>
          <a:bodyPr/>
          <a:lstStyle/>
          <a:p>
            <a:r>
              <a:rPr lang="fr-FR" dirty="0"/>
              <a:t>MVP Azure</a:t>
            </a:r>
          </a:p>
          <a:p>
            <a:r>
              <a:rPr lang="fr-FR" dirty="0"/>
              <a:t>Vendu.</a:t>
            </a:r>
          </a:p>
          <a:p>
            <a:endParaRPr lang="fr-FR" dirty="0"/>
          </a:p>
          <a:p>
            <a:r>
              <a:rPr lang="fr-FR" dirty="0"/>
              <a:t>J’ai des amis mais pourquoi pas plus : </a:t>
            </a:r>
            <a:r>
              <a:rPr lang="fr-FR" dirty="0">
                <a:hlinkClick r:id="rId2"/>
              </a:rPr>
              <a:t>https://twitter.com/wilfriedwoivre</a:t>
            </a:r>
            <a:r>
              <a:rPr lang="fr-FR" dirty="0"/>
              <a:t> </a:t>
            </a:r>
          </a:p>
          <a:p>
            <a:endParaRPr lang="fr-FR" dirty="0"/>
          </a:p>
          <a:p>
            <a:endParaRPr lang="en-US" dirty="0"/>
          </a:p>
        </p:txBody>
      </p:sp>
    </p:spTree>
    <p:extLst>
      <p:ext uri="{BB962C8B-B14F-4D97-AF65-F5344CB8AC3E}">
        <p14:creationId xmlns:p14="http://schemas.microsoft.com/office/powerpoint/2010/main" val="177165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4F258-9428-4551-AC98-AB51523B3A33}"/>
              </a:ext>
            </a:extLst>
          </p:cNvPr>
          <p:cNvSpPr>
            <a:spLocks noGrp="1"/>
          </p:cNvSpPr>
          <p:nvPr>
            <p:ph type="title"/>
          </p:nvPr>
        </p:nvSpPr>
        <p:spPr/>
        <p:txBody>
          <a:bodyPr/>
          <a:lstStyle/>
          <a:p>
            <a:r>
              <a:rPr lang="fr-FR" dirty="0"/>
              <a:t>Où stocker ces images dockers ? </a:t>
            </a:r>
            <a:endParaRPr lang="en-US" dirty="0"/>
          </a:p>
        </p:txBody>
      </p:sp>
      <p:sp>
        <p:nvSpPr>
          <p:cNvPr id="3" name="Content Placeholder 2">
            <a:extLst>
              <a:ext uri="{FF2B5EF4-FFF2-40B4-BE49-F238E27FC236}">
                <a16:creationId xmlns:a16="http://schemas.microsoft.com/office/drawing/2014/main" id="{6B85AF4A-F351-4E20-8531-E391771866EC}"/>
              </a:ext>
            </a:extLst>
          </p:cNvPr>
          <p:cNvSpPr>
            <a:spLocks noGrp="1"/>
          </p:cNvSpPr>
          <p:nvPr>
            <p:ph type="body" idx="1"/>
          </p:nvPr>
        </p:nvSpPr>
        <p:spPr/>
        <p:txBody>
          <a:bodyPr/>
          <a:lstStyle/>
          <a:p>
            <a:r>
              <a:rPr lang="fr-FR" dirty="0"/>
              <a:t>Docker Hub</a:t>
            </a:r>
          </a:p>
          <a:p>
            <a:r>
              <a:rPr lang="fr-FR" dirty="0"/>
              <a:t>Docker </a:t>
            </a:r>
            <a:r>
              <a:rPr lang="fr-FR" dirty="0" err="1"/>
              <a:t>Registry</a:t>
            </a:r>
            <a:endParaRPr lang="fr-FR" dirty="0"/>
          </a:p>
          <a:p>
            <a:r>
              <a:rPr lang="fr-FR" dirty="0"/>
              <a:t>Azure Container </a:t>
            </a:r>
            <a:r>
              <a:rPr lang="fr-FR" dirty="0" err="1"/>
              <a:t>Registry</a:t>
            </a:r>
            <a:endParaRPr lang="en-US" dirty="0"/>
          </a:p>
        </p:txBody>
      </p:sp>
    </p:spTree>
    <p:extLst>
      <p:ext uri="{BB962C8B-B14F-4D97-AF65-F5344CB8AC3E}">
        <p14:creationId xmlns:p14="http://schemas.microsoft.com/office/powerpoint/2010/main" val="324093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1B87B2-951F-4453-8A73-E195561B9ED3}"/>
              </a:ext>
            </a:extLst>
          </p:cNvPr>
          <p:cNvSpPr>
            <a:spLocks noGrp="1"/>
          </p:cNvSpPr>
          <p:nvPr>
            <p:ph type="title"/>
          </p:nvPr>
        </p:nvSpPr>
        <p:spPr/>
        <p:txBody>
          <a:bodyPr/>
          <a:lstStyle/>
          <a:p>
            <a:r>
              <a:rPr lang="fr-FR" dirty="0"/>
              <a:t>Azure Container </a:t>
            </a:r>
            <a:r>
              <a:rPr lang="fr-FR" dirty="0" err="1"/>
              <a:t>Registry</a:t>
            </a:r>
            <a:endParaRPr lang="en-US" dirty="0"/>
          </a:p>
        </p:txBody>
      </p:sp>
      <p:graphicFrame>
        <p:nvGraphicFramePr>
          <p:cNvPr id="6" name="Table 5">
            <a:extLst>
              <a:ext uri="{FF2B5EF4-FFF2-40B4-BE49-F238E27FC236}">
                <a16:creationId xmlns:a16="http://schemas.microsoft.com/office/drawing/2014/main" id="{C66E1089-990B-44FF-860B-C6358475A0E1}"/>
              </a:ext>
            </a:extLst>
          </p:cNvPr>
          <p:cNvGraphicFramePr>
            <a:graphicFrameLocks noGrp="1"/>
          </p:cNvGraphicFramePr>
          <p:nvPr>
            <p:extLst>
              <p:ext uri="{D42A27DB-BD31-4B8C-83A1-F6EECF244321}">
                <p14:modId xmlns:p14="http://schemas.microsoft.com/office/powerpoint/2010/main" val="2872272742"/>
              </p:ext>
            </p:extLst>
          </p:nvPr>
        </p:nvGraphicFramePr>
        <p:xfrm>
          <a:off x="609600" y="1600200"/>
          <a:ext cx="11439256" cy="4845649"/>
        </p:xfrm>
        <a:graphic>
          <a:graphicData uri="http://schemas.openxmlformats.org/drawingml/2006/table">
            <a:tbl>
              <a:tblPr firstRow="1">
                <a:tableStyleId>{08FB837D-C827-4EFA-A057-4D05807E0F7C}</a:tableStyleId>
              </a:tblPr>
              <a:tblGrid>
                <a:gridCol w="965704">
                  <a:extLst>
                    <a:ext uri="{9D8B030D-6E8A-4147-A177-3AD203B41FA5}">
                      <a16:colId xmlns:a16="http://schemas.microsoft.com/office/drawing/2014/main" val="2756840038"/>
                    </a:ext>
                  </a:extLst>
                </a:gridCol>
                <a:gridCol w="1433483">
                  <a:extLst>
                    <a:ext uri="{9D8B030D-6E8A-4147-A177-3AD203B41FA5}">
                      <a16:colId xmlns:a16="http://schemas.microsoft.com/office/drawing/2014/main" val="1769715345"/>
                    </a:ext>
                  </a:extLst>
                </a:gridCol>
                <a:gridCol w="8143388">
                  <a:extLst>
                    <a:ext uri="{9D8B030D-6E8A-4147-A177-3AD203B41FA5}">
                      <a16:colId xmlns:a16="http://schemas.microsoft.com/office/drawing/2014/main" val="3298298510"/>
                    </a:ext>
                  </a:extLst>
                </a:gridCol>
                <a:gridCol w="896681">
                  <a:extLst>
                    <a:ext uri="{9D8B030D-6E8A-4147-A177-3AD203B41FA5}">
                      <a16:colId xmlns:a16="http://schemas.microsoft.com/office/drawing/2014/main" val="483725524"/>
                    </a:ext>
                  </a:extLst>
                </a:gridCol>
              </a:tblGrid>
              <a:tr h="221711">
                <a:tc>
                  <a:txBody>
                    <a:bodyPr/>
                    <a:lstStyle/>
                    <a:p>
                      <a:pPr algn="l" fontAlgn="b"/>
                      <a:r>
                        <a:rPr lang="en-US" sz="1400" dirty="0">
                          <a:effectLst/>
                        </a:rPr>
                        <a:t>SKU</a:t>
                      </a:r>
                      <a:endParaRPr lang="en-US" sz="1400" b="0" dirty="0">
                        <a:effectLst/>
                        <a:latin typeface="segoe-ui_semibold"/>
                      </a:endParaRPr>
                    </a:p>
                  </a:txBody>
                  <a:tcPr marL="76452" marR="76452" marT="57339" marB="57339" anchor="b"/>
                </a:tc>
                <a:tc>
                  <a:txBody>
                    <a:bodyPr/>
                    <a:lstStyle/>
                    <a:p>
                      <a:pPr algn="ctr" fontAlgn="b"/>
                      <a:r>
                        <a:rPr lang="en-US" sz="1400" dirty="0" err="1">
                          <a:effectLst/>
                        </a:rPr>
                        <a:t>Adresses</a:t>
                      </a:r>
                      <a:r>
                        <a:rPr lang="en-US" sz="1400" dirty="0">
                          <a:effectLst/>
                        </a:rPr>
                        <a:t> IP </a:t>
                      </a:r>
                      <a:r>
                        <a:rPr lang="en-US" sz="1400" dirty="0" err="1">
                          <a:effectLst/>
                        </a:rPr>
                        <a:t>gérées</a:t>
                      </a:r>
                      <a:endParaRPr lang="en-US" sz="1400" b="0" dirty="0">
                        <a:effectLst/>
                        <a:latin typeface="segoe-ui_semibold"/>
                      </a:endParaRPr>
                    </a:p>
                  </a:txBody>
                  <a:tcPr marL="76452" marR="76452" marT="57339" marB="57339" anchor="b"/>
                </a:tc>
                <a:tc>
                  <a:txBody>
                    <a:bodyPr/>
                    <a:lstStyle/>
                    <a:p>
                      <a:pPr algn="l" fontAlgn="b"/>
                      <a:r>
                        <a:rPr lang="en-US" sz="1400">
                          <a:effectLst/>
                        </a:rPr>
                        <a:t>DESCRIPTION</a:t>
                      </a:r>
                      <a:endParaRPr lang="en-US" sz="1400" b="0">
                        <a:effectLst/>
                        <a:latin typeface="segoe-ui_semibold"/>
                      </a:endParaRPr>
                    </a:p>
                  </a:txBody>
                  <a:tcPr marL="76452" marR="76452" marT="57339" marB="57339" anchor="b"/>
                </a:tc>
                <a:tc>
                  <a:txBody>
                    <a:bodyPr/>
                    <a:lstStyle/>
                    <a:p>
                      <a:pPr algn="l" fontAlgn="b"/>
                      <a:r>
                        <a:rPr lang="fr-FR" sz="1400" dirty="0">
                          <a:effectLst/>
                        </a:rPr>
                        <a:t>TARIF</a:t>
                      </a:r>
                      <a:endParaRPr lang="en-US" sz="1400" b="0" dirty="0">
                        <a:effectLst/>
                        <a:latin typeface="segoe-ui_semibold"/>
                      </a:endParaRPr>
                    </a:p>
                  </a:txBody>
                  <a:tcPr marL="76452" marR="76452" marT="57339" marB="57339" anchor="b"/>
                </a:tc>
                <a:extLst>
                  <a:ext uri="{0D108BD9-81ED-4DB2-BD59-A6C34878D82A}">
                    <a16:rowId xmlns:a16="http://schemas.microsoft.com/office/drawing/2014/main" val="364220598"/>
                  </a:ext>
                </a:extLst>
              </a:tr>
              <a:tr h="1506106">
                <a:tc>
                  <a:txBody>
                    <a:bodyPr/>
                    <a:lstStyle/>
                    <a:p>
                      <a:pPr fontAlgn="t"/>
                      <a:r>
                        <a:rPr lang="en-US" sz="1400">
                          <a:effectLst/>
                        </a:rPr>
                        <a:t>De base</a:t>
                      </a:r>
                    </a:p>
                  </a:txBody>
                  <a:tcPr marL="76452" marR="76452" marT="57339" marB="57339"/>
                </a:tc>
                <a:tc>
                  <a:txBody>
                    <a:bodyPr/>
                    <a:lstStyle/>
                    <a:p>
                      <a:pPr algn="ctr" fontAlgn="t"/>
                      <a:r>
                        <a:rPr lang="en-US" sz="1400">
                          <a:effectLst/>
                        </a:rPr>
                        <a:t>OUI</a:t>
                      </a:r>
                    </a:p>
                  </a:txBody>
                  <a:tcPr marL="76452" marR="76452" marT="57339" marB="57339"/>
                </a:tc>
                <a:tc>
                  <a:txBody>
                    <a:bodyPr/>
                    <a:lstStyle/>
                    <a:p>
                      <a:pPr fontAlgn="t"/>
                      <a:r>
                        <a:rPr lang="fr-FR" sz="1400" dirty="0">
                          <a:effectLst/>
                        </a:rPr>
                        <a:t>Point d’entrée au coût optimisé pour les développeurs apprenant Azure Container </a:t>
                      </a:r>
                      <a:r>
                        <a:rPr lang="fr-FR" sz="1400" dirty="0" err="1">
                          <a:effectLst/>
                        </a:rPr>
                        <a:t>Registry</a:t>
                      </a:r>
                      <a:r>
                        <a:rPr lang="fr-FR" sz="1400" dirty="0">
                          <a:effectLst/>
                        </a:rPr>
                        <a:t>. Les registres De base ont les mêmes fonctionnalités de programmation que les registres Standard et Premium (intégration de l’authentification Azure Active Directory, suppression d’image et </a:t>
                      </a:r>
                      <a:r>
                        <a:rPr lang="fr-FR" sz="1400" dirty="0" err="1">
                          <a:effectLst/>
                        </a:rPr>
                        <a:t>webhooks</a:t>
                      </a:r>
                      <a:r>
                        <a:rPr lang="fr-FR" sz="1400" dirty="0">
                          <a:effectLst/>
                        </a:rPr>
                        <a:t>). Toutefois, il existe des contraintes de taille et d’utilisation.</a:t>
                      </a:r>
                    </a:p>
                  </a:txBody>
                  <a:tcPr marL="76452" marR="76452" marT="57339" marB="57339"/>
                </a:tc>
                <a:tc>
                  <a:txBody>
                    <a:bodyPr/>
                    <a:lstStyle/>
                    <a:p>
                      <a:pPr fontAlgn="t"/>
                      <a:r>
                        <a:rPr lang="fr-FR" sz="1400" dirty="0">
                          <a:effectLst/>
                        </a:rPr>
                        <a:t>0,141€ / jour</a:t>
                      </a:r>
                    </a:p>
                  </a:txBody>
                  <a:tcPr marL="76452" marR="76452" marT="57339" marB="57339"/>
                </a:tc>
                <a:extLst>
                  <a:ext uri="{0D108BD9-81ED-4DB2-BD59-A6C34878D82A}">
                    <a16:rowId xmlns:a16="http://schemas.microsoft.com/office/drawing/2014/main" val="273925490"/>
                  </a:ext>
                </a:extLst>
              </a:tr>
              <a:tr h="970941">
                <a:tc>
                  <a:txBody>
                    <a:bodyPr/>
                    <a:lstStyle/>
                    <a:p>
                      <a:pPr fontAlgn="t"/>
                      <a:r>
                        <a:rPr lang="en-US" sz="1400">
                          <a:effectLst/>
                        </a:rPr>
                        <a:t>Standard</a:t>
                      </a:r>
                    </a:p>
                  </a:txBody>
                  <a:tcPr marL="76452" marR="76452" marT="57339" marB="57339"/>
                </a:tc>
                <a:tc>
                  <a:txBody>
                    <a:bodyPr/>
                    <a:lstStyle/>
                    <a:p>
                      <a:pPr algn="ctr" fontAlgn="t"/>
                      <a:r>
                        <a:rPr lang="en-US" sz="1400">
                          <a:effectLst/>
                        </a:rPr>
                        <a:t>OUI</a:t>
                      </a:r>
                    </a:p>
                  </a:txBody>
                  <a:tcPr marL="76452" marR="76452" marT="57339" marB="57339"/>
                </a:tc>
                <a:tc>
                  <a:txBody>
                    <a:bodyPr/>
                    <a:lstStyle/>
                    <a:p>
                      <a:pPr fontAlgn="t"/>
                      <a:r>
                        <a:rPr lang="fr-FR" sz="1400">
                          <a:effectLst/>
                        </a:rPr>
                        <a:t>Les registres standard offrent les mêmes fonctionnalités que la version De base, avec des limites de stockage et un débit d’image accrus. Les registres Standard devraient satisfaire les besoins de la plupart des scénarios de production.</a:t>
                      </a:r>
                    </a:p>
                  </a:txBody>
                  <a:tcPr marL="76452" marR="76452" marT="57339" marB="57339"/>
                </a:tc>
                <a:tc>
                  <a:txBody>
                    <a:bodyPr/>
                    <a:lstStyle/>
                    <a:p>
                      <a:pPr fontAlgn="t"/>
                      <a:r>
                        <a:rPr lang="fr-FR" sz="1400" dirty="0">
                          <a:effectLst/>
                        </a:rPr>
                        <a:t>0,563€ / jour</a:t>
                      </a:r>
                    </a:p>
                  </a:txBody>
                  <a:tcPr marL="76452" marR="76452" marT="57339" marB="57339"/>
                </a:tc>
                <a:extLst>
                  <a:ext uri="{0D108BD9-81ED-4DB2-BD59-A6C34878D82A}">
                    <a16:rowId xmlns:a16="http://schemas.microsoft.com/office/drawing/2014/main" val="347624813"/>
                  </a:ext>
                </a:extLst>
              </a:tr>
              <a:tr h="1827204">
                <a:tc>
                  <a:txBody>
                    <a:bodyPr/>
                    <a:lstStyle/>
                    <a:p>
                      <a:pPr fontAlgn="t"/>
                      <a:r>
                        <a:rPr lang="en-US" sz="1400">
                          <a:effectLst/>
                        </a:rPr>
                        <a:t>Premium</a:t>
                      </a:r>
                    </a:p>
                  </a:txBody>
                  <a:tcPr marL="76452" marR="76452" marT="57339" marB="57339"/>
                </a:tc>
                <a:tc>
                  <a:txBody>
                    <a:bodyPr/>
                    <a:lstStyle/>
                    <a:p>
                      <a:pPr algn="ctr" fontAlgn="t"/>
                      <a:r>
                        <a:rPr lang="en-US" sz="1400">
                          <a:effectLst/>
                        </a:rPr>
                        <a:t>OUI</a:t>
                      </a:r>
                    </a:p>
                  </a:txBody>
                  <a:tcPr marL="76452" marR="76452" marT="57339" marB="57339"/>
                </a:tc>
                <a:tc>
                  <a:txBody>
                    <a:bodyPr/>
                    <a:lstStyle/>
                    <a:p>
                      <a:pPr fontAlgn="t"/>
                      <a:r>
                        <a:rPr lang="fr-FR" sz="1400" dirty="0">
                          <a:effectLst/>
                        </a:rPr>
                        <a:t>Les registres Premium fournissent des limites supérieures en matière de contraintes de stockage et d’opérations simultanées, ce qui permet de bénéficier de scénarios à haut volume. En plus de la capacité de débit d’image supérieure, la version Premium ajoute des fonctionnalités telles que la </a:t>
                      </a:r>
                      <a:r>
                        <a:rPr lang="fr-FR" sz="1400" u="none" strike="noStrike" dirty="0" err="1">
                          <a:effectLst/>
                        </a:rPr>
                        <a:t>géoréplication</a:t>
                      </a:r>
                      <a:r>
                        <a:rPr lang="fr-FR" sz="1400" u="none" strike="noStrike" dirty="0">
                          <a:effectLst/>
                        </a:rPr>
                        <a:t> </a:t>
                      </a:r>
                      <a:r>
                        <a:rPr lang="fr-FR" sz="1400" dirty="0">
                          <a:effectLst/>
                        </a:rPr>
                        <a:t>pour la gestion d’un registre parmi plusieurs régions tout en conservant un registre proche du réseau pour chaque déploiement.</a:t>
                      </a:r>
                    </a:p>
                  </a:txBody>
                  <a:tcPr marL="76452" marR="76452" marT="57339" marB="57339"/>
                </a:tc>
                <a:tc>
                  <a:txBody>
                    <a:bodyPr/>
                    <a:lstStyle/>
                    <a:p>
                      <a:pPr fontAlgn="t"/>
                      <a:r>
                        <a:rPr lang="fr-FR" sz="1400" dirty="0">
                          <a:effectLst/>
                        </a:rPr>
                        <a:t>1,406€ / jour</a:t>
                      </a:r>
                    </a:p>
                  </a:txBody>
                  <a:tcPr marL="76452" marR="76452" marT="57339" marB="57339"/>
                </a:tc>
                <a:extLst>
                  <a:ext uri="{0D108BD9-81ED-4DB2-BD59-A6C34878D82A}">
                    <a16:rowId xmlns:a16="http://schemas.microsoft.com/office/drawing/2014/main" val="3809533971"/>
                  </a:ext>
                </a:extLst>
              </a:tr>
            </a:tbl>
          </a:graphicData>
        </a:graphic>
      </p:graphicFrame>
    </p:spTree>
    <p:extLst>
      <p:ext uri="{BB962C8B-B14F-4D97-AF65-F5344CB8AC3E}">
        <p14:creationId xmlns:p14="http://schemas.microsoft.com/office/powerpoint/2010/main" val="2885708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26F1A2-0068-4D63-BD5C-16DE3562B201}"/>
              </a:ext>
            </a:extLst>
          </p:cNvPr>
          <p:cNvSpPr>
            <a:spLocks noGrp="1"/>
          </p:cNvSpPr>
          <p:nvPr>
            <p:ph type="title"/>
          </p:nvPr>
        </p:nvSpPr>
        <p:spPr/>
        <p:txBody>
          <a:bodyPr/>
          <a:lstStyle/>
          <a:p>
            <a:r>
              <a:rPr lang="fr-FR" dirty="0"/>
              <a:t>Stocker c’est bien, utiliser c’est mieux !!!</a:t>
            </a:r>
            <a:endParaRPr lang="en-US" dirty="0"/>
          </a:p>
        </p:txBody>
      </p:sp>
      <p:pic>
        <p:nvPicPr>
          <p:cNvPr id="2050" name="Picture 2" descr="https://maison-container.info/wp-content/uploads/2017/01/containers.png">
            <a:extLst>
              <a:ext uri="{FF2B5EF4-FFF2-40B4-BE49-F238E27FC236}">
                <a16:creationId xmlns:a16="http://schemas.microsoft.com/office/drawing/2014/main" id="{4DEAAD80-EFA6-4D5E-A324-CC08550AA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524000"/>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86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A5BA83-D86C-42BA-8F89-B612398ED0E0}"/>
              </a:ext>
            </a:extLst>
          </p:cNvPr>
          <p:cNvSpPr>
            <a:spLocks noGrp="1"/>
          </p:cNvSpPr>
          <p:nvPr>
            <p:ph type="title"/>
          </p:nvPr>
        </p:nvSpPr>
        <p:spPr/>
        <p:txBody>
          <a:bodyPr/>
          <a:lstStyle/>
          <a:p>
            <a:r>
              <a:rPr lang="fr-FR" dirty="0"/>
              <a:t>Azure Container Instance</a:t>
            </a:r>
            <a:endParaRPr lang="en-US" dirty="0"/>
          </a:p>
        </p:txBody>
      </p:sp>
      <p:sp>
        <p:nvSpPr>
          <p:cNvPr id="4" name="Text Placeholder 3">
            <a:extLst>
              <a:ext uri="{FF2B5EF4-FFF2-40B4-BE49-F238E27FC236}">
                <a16:creationId xmlns:a16="http://schemas.microsoft.com/office/drawing/2014/main" id="{A179D327-A0D0-401F-907F-4B09B5999EDD}"/>
              </a:ext>
            </a:extLst>
          </p:cNvPr>
          <p:cNvSpPr>
            <a:spLocks noGrp="1"/>
          </p:cNvSpPr>
          <p:nvPr>
            <p:ph type="body" idx="1"/>
          </p:nvPr>
        </p:nvSpPr>
        <p:spPr/>
        <p:txBody>
          <a:bodyPr/>
          <a:lstStyle/>
          <a:p>
            <a:r>
              <a:rPr lang="fr-FR" dirty="0"/>
              <a:t>Paiement à la seconde</a:t>
            </a:r>
          </a:p>
          <a:p>
            <a:endParaRPr lang="fr-FR" dirty="0"/>
          </a:p>
          <a:p>
            <a:r>
              <a:rPr lang="fr-FR" dirty="0"/>
              <a:t>Rapide et simple à mettre en place pour faire tourner un container</a:t>
            </a:r>
          </a:p>
          <a:p>
            <a:endParaRPr lang="fr-FR" dirty="0"/>
          </a:p>
          <a:p>
            <a:r>
              <a:rPr lang="fr-FR" dirty="0"/>
              <a:t>Pas d’orchestrateur à gérer</a:t>
            </a:r>
          </a:p>
        </p:txBody>
      </p:sp>
    </p:spTree>
    <p:extLst>
      <p:ext uri="{BB962C8B-B14F-4D97-AF65-F5344CB8AC3E}">
        <p14:creationId xmlns:p14="http://schemas.microsoft.com/office/powerpoint/2010/main" val="346073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7A50-10A4-492F-91CE-270441C505F5}"/>
              </a:ext>
            </a:extLst>
          </p:cNvPr>
          <p:cNvSpPr>
            <a:spLocks noGrp="1"/>
          </p:cNvSpPr>
          <p:nvPr>
            <p:ph type="title"/>
          </p:nvPr>
        </p:nvSpPr>
        <p:spPr/>
        <p:txBody>
          <a:bodyPr/>
          <a:lstStyle/>
          <a:p>
            <a:r>
              <a:rPr lang="fr-FR" dirty="0"/>
              <a:t>Il est où le loup ? </a:t>
            </a:r>
            <a:endParaRPr lang="en-US" dirty="0"/>
          </a:p>
        </p:txBody>
      </p:sp>
      <p:sp>
        <p:nvSpPr>
          <p:cNvPr id="3" name="Text Placeholder 2">
            <a:extLst>
              <a:ext uri="{FF2B5EF4-FFF2-40B4-BE49-F238E27FC236}">
                <a16:creationId xmlns:a16="http://schemas.microsoft.com/office/drawing/2014/main" id="{08343864-E648-46DB-A79B-DE0FECC2EDF4}"/>
              </a:ext>
            </a:extLst>
          </p:cNvPr>
          <p:cNvSpPr>
            <a:spLocks noGrp="1"/>
          </p:cNvSpPr>
          <p:nvPr>
            <p:ph type="body" idx="1"/>
          </p:nvPr>
        </p:nvSpPr>
        <p:spPr/>
        <p:txBody>
          <a:bodyPr/>
          <a:lstStyle/>
          <a:p>
            <a:r>
              <a:rPr lang="fr-FR" dirty="0"/>
              <a:t>…. Pas toujours rentable </a:t>
            </a:r>
          </a:p>
          <a:p>
            <a:endParaRPr lang="fr-FR" dirty="0"/>
          </a:p>
          <a:p>
            <a:r>
              <a:rPr lang="fr-FR" dirty="0"/>
              <a:t>VM : A3, 4 </a:t>
            </a:r>
            <a:r>
              <a:rPr lang="fr-FR" dirty="0" err="1"/>
              <a:t>cores</a:t>
            </a:r>
            <a:r>
              <a:rPr lang="fr-FR" dirty="0"/>
              <a:t>, 7Go RAM, 1 instance</a:t>
            </a:r>
          </a:p>
          <a:p>
            <a:pPr lvl="1"/>
            <a:r>
              <a:rPr lang="fr-FR" dirty="0"/>
              <a:t>1h non stop </a:t>
            </a:r>
            <a:r>
              <a:rPr lang="fr-FR" dirty="0">
                <a:sym typeface="Wingdings" panose="05000000000000000000" pitchFamily="2" charset="2"/>
              </a:rPr>
              <a:t> 0,17€</a:t>
            </a:r>
          </a:p>
          <a:p>
            <a:pPr lvl="1"/>
            <a:endParaRPr lang="fr-FR" dirty="0">
              <a:sym typeface="Wingdings" panose="05000000000000000000" pitchFamily="2" charset="2"/>
            </a:endParaRPr>
          </a:p>
          <a:p>
            <a:r>
              <a:rPr lang="fr-FR" dirty="0">
                <a:sym typeface="Wingdings" panose="05000000000000000000" pitchFamily="2" charset="2"/>
              </a:rPr>
              <a:t>ACI : 4 </a:t>
            </a:r>
            <a:r>
              <a:rPr lang="fr-FR" dirty="0" err="1">
                <a:sym typeface="Wingdings" panose="05000000000000000000" pitchFamily="2" charset="2"/>
              </a:rPr>
              <a:t>cores</a:t>
            </a:r>
            <a:r>
              <a:rPr lang="fr-FR" dirty="0">
                <a:sym typeface="Wingdings" panose="05000000000000000000" pitchFamily="2" charset="2"/>
              </a:rPr>
              <a:t>, 7Go RAM, 1 instance</a:t>
            </a:r>
          </a:p>
          <a:p>
            <a:pPr lvl="1"/>
            <a:r>
              <a:rPr lang="fr-FR" dirty="0">
                <a:sym typeface="Wingdings" panose="05000000000000000000" pitchFamily="2" charset="2"/>
              </a:rPr>
              <a:t>1h non stop  0,40€</a:t>
            </a:r>
            <a:endParaRPr lang="fr-FR" dirty="0"/>
          </a:p>
        </p:txBody>
      </p:sp>
    </p:spTree>
    <p:extLst>
      <p:ext uri="{BB962C8B-B14F-4D97-AF65-F5344CB8AC3E}">
        <p14:creationId xmlns:p14="http://schemas.microsoft.com/office/powerpoint/2010/main" val="2604444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BEA7-C7FE-4DBC-9E40-2CABA138899C}"/>
              </a:ext>
            </a:extLst>
          </p:cNvPr>
          <p:cNvSpPr>
            <a:spLocks noGrp="1"/>
          </p:cNvSpPr>
          <p:nvPr>
            <p:ph type="title"/>
          </p:nvPr>
        </p:nvSpPr>
        <p:spPr/>
        <p:txBody>
          <a:bodyPr/>
          <a:lstStyle/>
          <a:p>
            <a:r>
              <a:rPr lang="fr-FR" dirty="0"/>
              <a:t>Use cases</a:t>
            </a:r>
            <a:endParaRPr lang="en-US" dirty="0"/>
          </a:p>
        </p:txBody>
      </p:sp>
      <p:sp>
        <p:nvSpPr>
          <p:cNvPr id="3" name="Text Placeholder 2">
            <a:extLst>
              <a:ext uri="{FF2B5EF4-FFF2-40B4-BE49-F238E27FC236}">
                <a16:creationId xmlns:a16="http://schemas.microsoft.com/office/drawing/2014/main" id="{DE269D01-F315-4339-AD1E-6A7D0CCB6BF6}"/>
              </a:ext>
            </a:extLst>
          </p:cNvPr>
          <p:cNvSpPr>
            <a:spLocks noGrp="1"/>
          </p:cNvSpPr>
          <p:nvPr>
            <p:ph type="body" idx="1"/>
          </p:nvPr>
        </p:nvSpPr>
        <p:spPr/>
        <p:txBody>
          <a:bodyPr/>
          <a:lstStyle/>
          <a:p>
            <a:r>
              <a:rPr lang="fr-FR" dirty="0"/>
              <a:t>Idéal pour des tâches de type Batch / standalone</a:t>
            </a:r>
          </a:p>
          <a:p>
            <a:endParaRPr lang="fr-FR" dirty="0"/>
          </a:p>
          <a:p>
            <a:r>
              <a:rPr lang="fr-FR" dirty="0"/>
              <a:t>Scalabilité forte pour lancer divers processus en parallèle</a:t>
            </a:r>
          </a:p>
          <a:p>
            <a:endParaRPr lang="fr-FR" dirty="0"/>
          </a:p>
          <a:p>
            <a:r>
              <a:rPr lang="fr-FR" dirty="0"/>
              <a:t>Utilisation de container</a:t>
            </a:r>
          </a:p>
          <a:p>
            <a:endParaRPr lang="fr-FR" dirty="0"/>
          </a:p>
          <a:p>
            <a:endParaRPr lang="en-US" dirty="0"/>
          </a:p>
        </p:txBody>
      </p:sp>
    </p:spTree>
    <p:extLst>
      <p:ext uri="{BB962C8B-B14F-4D97-AF65-F5344CB8AC3E}">
        <p14:creationId xmlns:p14="http://schemas.microsoft.com/office/powerpoint/2010/main" val="310393088"/>
      </p:ext>
    </p:extLst>
  </p:cSld>
  <p:clrMapOvr>
    <a:masterClrMapping/>
  </p:clrMapOvr>
</p:sld>
</file>

<file path=ppt/theme/theme1.xml><?xml version="1.0" encoding="utf-8"?>
<a:theme xmlns:a="http://schemas.openxmlformats.org/drawingml/2006/main" name="SOAT">
  <a:themeElements>
    <a:clrScheme name="SOAT">
      <a:dk1>
        <a:srgbClr val="000000"/>
      </a:dk1>
      <a:lt1>
        <a:srgbClr val="FFFFFF"/>
      </a:lt1>
      <a:dk2>
        <a:srgbClr val="ADC90A"/>
      </a:dk2>
      <a:lt2>
        <a:srgbClr val="E5E5E5"/>
      </a:lt2>
      <a:accent1>
        <a:srgbClr val="39A4B8"/>
      </a:accent1>
      <a:accent2>
        <a:srgbClr val="F98B03"/>
      </a:accent2>
      <a:accent3>
        <a:srgbClr val="4C4C4C"/>
      </a:accent3>
      <a:accent4>
        <a:srgbClr val="793C5A"/>
      </a:accent4>
      <a:accent5>
        <a:srgbClr val="F90707"/>
      </a:accent5>
      <a:accent6>
        <a:srgbClr val="C5C5C5"/>
      </a:accent6>
      <a:hlink>
        <a:srgbClr val="0083C5"/>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OAT" id="{98152348-A8BA-4F03-95F3-B1FF622CE005}" vid="{9540214E-BD9D-4CF0-876F-44D898AF7A47}"/>
    </a:ext>
  </a:extLst>
</a:theme>
</file>

<file path=ppt/theme/theme2.xml><?xml version="1.0" encoding="utf-8"?>
<a:theme xmlns:a="http://schemas.openxmlformats.org/drawingml/2006/main" name="ModelePPT">
  <a:themeElements>
    <a:clrScheme name="SOAT">
      <a:dk1>
        <a:srgbClr val="000000"/>
      </a:dk1>
      <a:lt1>
        <a:srgbClr val="FFFFFF"/>
      </a:lt1>
      <a:dk2>
        <a:srgbClr val="ADC90A"/>
      </a:dk2>
      <a:lt2>
        <a:srgbClr val="E5E5E5"/>
      </a:lt2>
      <a:accent1>
        <a:srgbClr val="39A4B8"/>
      </a:accent1>
      <a:accent2>
        <a:srgbClr val="F98B03"/>
      </a:accent2>
      <a:accent3>
        <a:srgbClr val="4C4C4C"/>
      </a:accent3>
      <a:accent4>
        <a:srgbClr val="793C5A"/>
      </a:accent4>
      <a:accent5>
        <a:srgbClr val="F90707"/>
      </a:accent5>
      <a:accent6>
        <a:srgbClr val="C5C5C5"/>
      </a:accent6>
      <a:hlink>
        <a:srgbClr val="0083C5"/>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SOAT</Template>
  <TotalTime>5337</TotalTime>
  <Words>242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Century Gothic</vt:lpstr>
      <vt:lpstr>Courier New</vt:lpstr>
      <vt:lpstr>Noto Sans Symbols</vt:lpstr>
      <vt:lpstr>segoe-ui_semibold</vt:lpstr>
      <vt:lpstr>Wingdings</vt:lpstr>
      <vt:lpstr>SOAT</vt:lpstr>
      <vt:lpstr>ModelePPT</vt:lpstr>
      <vt:lpstr>PowerPoint Presentation</vt:lpstr>
      <vt:lpstr>Wilfried Woivré – MVP Microsoft Azure</vt:lpstr>
      <vt:lpstr>Wilfried Woivré</vt:lpstr>
      <vt:lpstr>Où stocker ces images dockers ? </vt:lpstr>
      <vt:lpstr>Azure Container Registry</vt:lpstr>
      <vt:lpstr>Stocker c’est bien, utiliser c’est mieux !!!</vt:lpstr>
      <vt:lpstr>Azure Container Instance</vt:lpstr>
      <vt:lpstr>Il est où le loup ? </vt:lpstr>
      <vt:lpstr>Use cases</vt:lpstr>
      <vt:lpstr>Stop le blabla, si on faisait des démos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 Instance Azure Container Registry</dc:title>
  <dc:creator>Wilfried Woivré</dc:creator>
  <cp:lastModifiedBy>Wilfried Woivré</cp:lastModifiedBy>
  <cp:revision>13</cp:revision>
  <dcterms:created xsi:type="dcterms:W3CDTF">2018-02-05T12:48:34Z</dcterms:created>
  <dcterms:modified xsi:type="dcterms:W3CDTF">2018-02-18T15:02:50Z</dcterms:modified>
</cp:coreProperties>
</file>