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71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MS PGothic" panose="020B0600070205080204" pitchFamily="34" charset="-12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9" autoAdjust="0"/>
  </p:normalViewPr>
  <p:slideViewPr>
    <p:cSldViewPr snapToGrid="0">
      <p:cViewPr varScale="1">
        <p:scale>
          <a:sx n="119" d="100"/>
          <a:sy n="119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Build 2015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CA44EA-52C7-466C-AD7D-B772251CF555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9:36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340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" y="0"/>
            <a:ext cx="9148031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836950" y="184727"/>
            <a:ext cx="3503353" cy="350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 rot="603003">
            <a:off x="6858092" y="2466846"/>
            <a:ext cx="1897119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>
            <a:off x="140576" y="938922"/>
            <a:ext cx="2357120" cy="106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 rot="292488">
            <a:off x="1125958" y="2689675"/>
            <a:ext cx="2331192" cy="105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0" y="3850804"/>
            <a:ext cx="9148031" cy="12926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6525"/>
                </a:moveTo>
                <a:lnTo>
                  <a:pt x="119947" y="0"/>
                </a:lnTo>
                <a:cubicBezTo>
                  <a:pt x="120066" y="421"/>
                  <a:pt x="119947" y="80000"/>
                  <a:pt x="119947" y="120000"/>
                </a:cubicBezTo>
                <a:lnTo>
                  <a:pt x="0" y="120000"/>
                </a:lnTo>
                <a:lnTo>
                  <a:pt x="0" y="6652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011488" y="4476386"/>
            <a:ext cx="350608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Wilfried Woivré – MVP Microsoft Azure</a:t>
            </a:r>
            <a:endParaRPr sz="1160" b="0" i="0" u="none" strike="noStrike" cap="none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20" name="Shape 20"/>
          <p:cNvCxnSpPr/>
          <p:nvPr/>
        </p:nvCxnSpPr>
        <p:spPr>
          <a:xfrm flipH="1">
            <a:off x="7774229" y="4490851"/>
            <a:ext cx="1" cy="224536"/>
          </a:xfrm>
          <a:prstGeom prst="straightConnector1">
            <a:avLst/>
          </a:prstGeom>
          <a:noFill/>
          <a:ln w="9525" cap="flat" cmpd="sng">
            <a:solidFill>
              <a:srgbClr val="63BDA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8801" y="4411582"/>
            <a:ext cx="881881" cy="51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2060" y="1248705"/>
            <a:ext cx="835183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rmeture">
  <p:cSld name="Ferme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" y="0"/>
            <a:ext cx="9148031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836950" y="184727"/>
            <a:ext cx="3503353" cy="35033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3850804"/>
            <a:ext cx="9148031" cy="12926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6525"/>
                </a:moveTo>
                <a:lnTo>
                  <a:pt x="119947" y="0"/>
                </a:lnTo>
                <a:cubicBezTo>
                  <a:pt x="120066" y="421"/>
                  <a:pt x="119947" y="80000"/>
                  <a:pt x="119947" y="120000"/>
                </a:cubicBezTo>
                <a:lnTo>
                  <a:pt x="0" y="120000"/>
                </a:lnTo>
                <a:lnTo>
                  <a:pt x="0" y="6652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4011488" y="4476386"/>
            <a:ext cx="350608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160" dirty="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Wilfried Woivré – MVP Microsoft Azure</a:t>
            </a:r>
            <a:endParaRPr sz="1160" dirty="0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6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28" name="Shape 28"/>
          <p:cNvCxnSpPr/>
          <p:nvPr/>
        </p:nvCxnSpPr>
        <p:spPr>
          <a:xfrm flipH="1">
            <a:off x="7774229" y="4490851"/>
            <a:ext cx="1" cy="224536"/>
          </a:xfrm>
          <a:prstGeom prst="straightConnector1">
            <a:avLst/>
          </a:prstGeom>
          <a:noFill/>
          <a:ln w="9525" cap="flat" cmpd="sng">
            <a:solidFill>
              <a:srgbClr val="63BDA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801" y="4411582"/>
            <a:ext cx="881881" cy="51799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56000" y="1125795"/>
            <a:ext cx="520789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aleway Light"/>
              <a:buNone/>
              <a:defRPr sz="34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1893595" y="1313459"/>
            <a:ext cx="1243221" cy="1243221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3875548" y="3523264"/>
            <a:ext cx="1392904" cy="429991"/>
            <a:chOff x="3875548" y="3523264"/>
            <a:chExt cx="1392904" cy="429991"/>
          </a:xfrm>
        </p:grpSpPr>
        <p:pic>
          <p:nvPicPr>
            <p:cNvPr id="33" name="Shape 33" descr="pictos-sociaux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5548" y="3712662"/>
              <a:ext cx="1392904" cy="240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4092531" y="3523264"/>
              <a:ext cx="962816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Retrouvez-nous sur</a:t>
              </a:r>
              <a:endParaRPr sz="800" b="1" i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verture turquoise">
  <p:cSld name="Ouverture turquois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4580194"/>
          </a:xfrm>
          <a:prstGeom prst="rect">
            <a:avLst/>
          </a:prstGeom>
          <a:solidFill>
            <a:srgbClr val="63BD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194907" y="894079"/>
            <a:ext cx="2735873" cy="27358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10872" y="1050622"/>
            <a:ext cx="5383258" cy="11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310872" y="2297228"/>
            <a:ext cx="4884036" cy="149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294322" y="1190557"/>
            <a:ext cx="884237" cy="884237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body" idx="2"/>
          </p:nvPr>
        </p:nvSpPr>
        <p:spPr>
          <a:xfrm>
            <a:off x="6751484" y="1531699"/>
            <a:ext cx="1571481" cy="1470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aleway Light"/>
              <a:buNone/>
              <a:defRPr sz="12000" b="0" i="0" u="none" strike="noStrike" cap="none" baseline="30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uverture+image">
  <p:cSld name="1_Ouverture+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4572000" cy="4580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466147" cy="148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34963" y="2392363"/>
            <a:ext cx="3925887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 rot="10800000">
            <a:off x="334963" y="1066800"/>
            <a:ext cx="345440" cy="345440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3"/>
          </p:nvPr>
        </p:nvSpPr>
        <p:spPr>
          <a:xfrm>
            <a:off x="334975" y="648200"/>
            <a:ext cx="1516200" cy="34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 sz="1200" b="1" i="1">
                <a:solidFill>
                  <a:srgbClr val="63BDA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+texte">
  <p:cSld name="Image+tex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883150" y="246064"/>
            <a:ext cx="3932238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+image">
  <p:cSld name="Texte+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612" y="246064"/>
            <a:ext cx="3932238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">
  <p:cSld name="Tex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28600" y="1076798"/>
            <a:ext cx="84867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79250" y="3136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cap="all" baseline="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5763" indent="-385763">
              <a:buClr>
                <a:schemeClr val="accent4"/>
              </a:buClr>
              <a:buFont typeface="Courier New" panose="02070309020205020404" pitchFamily="49" charset="0"/>
              <a:buChar char="o"/>
              <a:defRPr/>
            </a:lvl1pPr>
            <a:lvl2pPr marL="557213" indent="-214313"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857250" indent="-171450">
              <a:buClr>
                <a:schemeClr val="accent4"/>
              </a:buClr>
              <a:buFont typeface="Arial" panose="020B0604020202020204" pitchFamily="34" charset="0"/>
              <a:buChar char="•"/>
              <a:defRPr/>
            </a:lvl3pPr>
            <a:lvl4pPr>
              <a:buClr>
                <a:srgbClr val="793C5B"/>
              </a:buClr>
              <a:defRPr/>
            </a:lvl4pPr>
            <a:lvl5pPr>
              <a:buClr>
                <a:srgbClr val="793C5B"/>
              </a:buClr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52536" y="357504"/>
            <a:ext cx="432048" cy="1026114"/>
          </a:xfrm>
          <a:prstGeom prst="rect">
            <a:avLst/>
          </a:prstGeom>
          <a:solidFill>
            <a:srgbClr val="793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66440">
            <a:off x="7618560" y="3552826"/>
            <a:ext cx="2719351" cy="17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567448"/>
            <a:ext cx="9144000" cy="57605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34963" y="163871"/>
            <a:ext cx="8351838" cy="88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34963" y="1188065"/>
            <a:ext cx="8480425" cy="24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/>
          <p:nvPr userDrawn="1"/>
        </p:nvSpPr>
        <p:spPr>
          <a:xfrm>
            <a:off x="4803703" y="4750875"/>
            <a:ext cx="2955584" cy="24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70" b="0" i="0" u="none" strike="noStrike" cap="none" dirty="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Azure Service Fabric</a:t>
            </a:r>
            <a:endParaRPr sz="970" b="0" i="0" u="none" strike="noStrike" cap="none" dirty="0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7994543" y="4767263"/>
            <a:ext cx="0" cy="1921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21675" y="4748566"/>
            <a:ext cx="522837" cy="307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dns:myport" TargetMode="External"/><Relationship Id="rId2" Type="http://schemas.openxmlformats.org/officeDocument/2006/relationships/hyperlink" Target="http://mydns:myport/myservic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at.fr/" TargetMode="External"/><Relationship Id="rId2" Type="http://schemas.openxmlformats.org/officeDocument/2006/relationships/hyperlink" Target="http://blog.woivre.f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2060" y="1248705"/>
            <a:ext cx="835183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</a:pPr>
            <a:r>
              <a:rPr lang="fr-FR" sz="3800" b="1" i="0" u="none" strike="noStrike" cap="none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Azure Service Fabric</a:t>
            </a:r>
            <a:endParaRPr sz="3800" b="1" i="0" u="none" strike="noStrike" cap="none" dirty="0">
              <a:solidFill>
                <a:schemeClr val="tx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3DCBA-A403-4430-9770-52B117A60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Communication entre/avec les services basés sur 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Web </a:t>
            </a:r>
            <a:r>
              <a:rPr lang="fr-FR" dirty="0" err="1">
                <a:solidFill>
                  <a:schemeClr val="tx1"/>
                </a:solidFill>
              </a:rPr>
              <a:t>Listener</a:t>
            </a:r>
            <a:r>
              <a:rPr lang="fr-FR" dirty="0">
                <a:solidFill>
                  <a:schemeClr val="tx1"/>
                </a:solidFill>
              </a:rPr>
              <a:t> (http / https)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Service </a:t>
            </a:r>
            <a:r>
              <a:rPr lang="fr-FR" dirty="0" err="1">
                <a:solidFill>
                  <a:schemeClr val="tx1"/>
                </a:solidFill>
              </a:rPr>
              <a:t>Remoting</a:t>
            </a:r>
            <a:endParaRPr lang="fr-FR" dirty="0">
              <a:solidFill>
                <a:schemeClr val="tx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WCF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Protocole personnalisés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Event Hubs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Iot</a:t>
            </a:r>
            <a:r>
              <a:rPr lang="fr-FR" dirty="0">
                <a:solidFill>
                  <a:schemeClr val="tx1"/>
                </a:solidFill>
              </a:rPr>
              <a:t> Hub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65BAC-667F-4E00-9C13-64863F44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Communiquer</a:t>
            </a:r>
          </a:p>
        </p:txBody>
      </p:sp>
    </p:spTree>
    <p:extLst>
      <p:ext uri="{BB962C8B-B14F-4D97-AF65-F5344CB8AC3E}">
        <p14:creationId xmlns:p14="http://schemas.microsoft.com/office/powerpoint/2010/main" val="320120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9289B-E88E-4498-9F96-29E6B90DE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Services </a:t>
            </a:r>
            <a:r>
              <a:rPr lang="fr-FR" dirty="0" err="1"/>
              <a:t>Stateless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Ex basé sur un port connu : Nombre d’instance à – 1 : 1 instance par nœud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Services Stateful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Partitionnement par plage (0 -&gt; 10; 10 -&gt; 20 …..)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Partitionnement nommé (</a:t>
            </a:r>
            <a:r>
              <a:rPr lang="fr-FR" dirty="0" err="1">
                <a:solidFill>
                  <a:schemeClr val="tx1"/>
                </a:solidFill>
              </a:rPr>
              <a:t>a;b;c;d</a:t>
            </a:r>
            <a:r>
              <a:rPr lang="fr-FR" dirty="0">
                <a:solidFill>
                  <a:schemeClr val="tx1"/>
                </a:solidFill>
              </a:rPr>
              <a:t>;……)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Partitionnement singleton (a -&gt; z)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C9F4A-ED9C-4E0E-A515-03ADF6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Scalabilité interne</a:t>
            </a:r>
          </a:p>
        </p:txBody>
      </p:sp>
    </p:spTree>
    <p:extLst>
      <p:ext uri="{BB962C8B-B14F-4D97-AF65-F5344CB8AC3E}">
        <p14:creationId xmlns:p14="http://schemas.microsoft.com/office/powerpoint/2010/main" val="397764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1091F-7E11-45F9-961C-B87CB45A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0" y="1076798"/>
            <a:ext cx="6338800" cy="32205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Via l’extérieur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Résolution DNS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hlinkClick r:id="rId2"/>
              </a:rPr>
              <a:t>http://mydns:myport/myservice</a:t>
            </a:r>
            <a:endParaRPr lang="fr-FR" dirty="0">
              <a:solidFill>
                <a:schemeClr val="tx1"/>
              </a:solidFill>
            </a:endParaRP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hlinkClick r:id="rId3"/>
              </a:rPr>
              <a:t>http://mydns:myport</a:t>
            </a:r>
            <a:r>
              <a:rPr lang="fr-FR" dirty="0">
                <a:solidFill>
                  <a:schemeClr val="tx1"/>
                </a:solidFill>
              </a:rPr>
              <a:t> -&gt; mon service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Via l’intérieur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url interne : </a:t>
            </a:r>
            <a:r>
              <a:rPr lang="fr-FR" dirty="0" err="1">
                <a:solidFill>
                  <a:schemeClr val="tx1"/>
                </a:solidFill>
              </a:rPr>
              <a:t>fabric</a:t>
            </a:r>
            <a:r>
              <a:rPr lang="fr-FR" dirty="0">
                <a:solidFill>
                  <a:schemeClr val="tx1"/>
                </a:solidFill>
              </a:rPr>
              <a:t>:/</a:t>
            </a:r>
            <a:r>
              <a:rPr lang="fr-FR" dirty="0" err="1">
                <a:solidFill>
                  <a:schemeClr val="tx1"/>
                </a:solidFill>
              </a:rPr>
              <a:t>MyApp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MyStatefulService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MyPartition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MyReplica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F8082-2791-4999-B40E-521CE6A9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 est où mon service ?</a:t>
            </a:r>
          </a:p>
        </p:txBody>
      </p:sp>
      <p:pic>
        <p:nvPicPr>
          <p:cNvPr id="1026" name="Picture 2" descr="Résultat de recherche d'images pour &quot;Waldo&quot;">
            <a:extLst>
              <a:ext uri="{FF2B5EF4-FFF2-40B4-BE49-F238E27FC236}">
                <a16:creationId xmlns:a16="http://schemas.microsoft.com/office/drawing/2014/main" id="{857CB96E-D633-4AA0-AC9E-B06A5BD5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6819"/>
            <a:ext cx="3091053" cy="36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ésultat de recherche d'images pour &quot;service fabric development code&quot;">
            <a:extLst>
              <a:ext uri="{FF2B5EF4-FFF2-40B4-BE49-F238E27FC236}">
                <a16:creationId xmlns:a16="http://schemas.microsoft.com/office/drawing/2014/main" id="{CE902D04-D589-4609-A116-55D7D18F4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2"/>
          <a:stretch/>
        </p:blipFill>
        <p:spPr bwMode="auto">
          <a:xfrm>
            <a:off x="3164943" y="3697270"/>
            <a:ext cx="2814113" cy="132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B696E-A4EB-4294-A2BA-60C1778C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5C84CC-D820-472B-A333-37A73CA2A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si on jouait ensemble ?</a:t>
            </a:r>
          </a:p>
        </p:txBody>
      </p:sp>
    </p:spTree>
    <p:extLst>
      <p:ext uri="{BB962C8B-B14F-4D97-AF65-F5344CB8AC3E}">
        <p14:creationId xmlns:p14="http://schemas.microsoft.com/office/powerpoint/2010/main" val="83970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E3E5AA-74A4-4425-AE81-609E45C4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/>
              <a:t>https://try.servicefabric.azure.com/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857D6-D358-4B13-A396-9A9EC65B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à vous de jouer</a:t>
            </a:r>
          </a:p>
        </p:txBody>
      </p:sp>
      <p:pic>
        <p:nvPicPr>
          <p:cNvPr id="2050" name="Picture 2" descr="http://www.mfery.com/posts/636545400234459122/partycluster-background.jpg">
            <a:extLst>
              <a:ext uri="{FF2B5EF4-FFF2-40B4-BE49-F238E27FC236}">
                <a16:creationId xmlns:a16="http://schemas.microsoft.com/office/drawing/2014/main" id="{1A8DA31B-9B7F-45DF-ABE5-44D379CF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00" y="1803400"/>
            <a:ext cx="4857800" cy="27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3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558C-BB60-4AD2-8809-F48013984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Coach @ SOAT</a:t>
            </a:r>
          </a:p>
          <a:p>
            <a:r>
              <a:rPr lang="fr-FR" dirty="0"/>
              <a:t>MVP Microsoft Azure depuis 6 ans </a:t>
            </a:r>
          </a:p>
          <a:p>
            <a:endParaRPr lang="fr-FR" dirty="0"/>
          </a:p>
          <a:p>
            <a:r>
              <a:rPr lang="fr-FR" dirty="0"/>
              <a:t>Où me trouver ? </a:t>
            </a:r>
          </a:p>
          <a:p>
            <a:r>
              <a:rPr lang="fr-FR" sz="1800" dirty="0"/>
              <a:t>Blog : </a:t>
            </a:r>
            <a:r>
              <a:rPr lang="fr-FR" sz="1800" dirty="0">
                <a:hlinkClick r:id="rId2"/>
              </a:rPr>
              <a:t>http://blog.woivre.fr</a:t>
            </a:r>
            <a:r>
              <a:rPr lang="fr-FR" sz="1800" dirty="0"/>
              <a:t>			</a:t>
            </a:r>
            <a:r>
              <a:rPr lang="fr-FR" sz="1800" dirty="0">
                <a:hlinkClick r:id="rId3"/>
              </a:rPr>
              <a:t>http://blog.soat.fr</a:t>
            </a:r>
            <a:r>
              <a:rPr lang="fr-FR" sz="1800" dirty="0"/>
              <a:t> </a:t>
            </a:r>
          </a:p>
          <a:p>
            <a:r>
              <a:rPr lang="fr-FR" sz="1800" dirty="0"/>
              <a:t>Twitter : @</a:t>
            </a:r>
            <a:r>
              <a:rPr lang="fr-FR" sz="1800" dirty="0" err="1"/>
              <a:t>wilfriedwoivre</a:t>
            </a:r>
            <a:endParaRPr lang="fr-FR" sz="1800" dirty="0"/>
          </a:p>
          <a:p>
            <a:r>
              <a:rPr lang="fr-FR" sz="1800" dirty="0"/>
              <a:t>LinkedIn : /in/</a:t>
            </a:r>
            <a:r>
              <a:rPr lang="fr-FR" sz="1800" dirty="0" err="1"/>
              <a:t>wilfriedwoivre</a:t>
            </a:r>
            <a:endParaRPr lang="fr-FR" sz="1800" dirty="0"/>
          </a:p>
          <a:p>
            <a:r>
              <a:rPr lang="fr-FR" sz="1800" dirty="0" err="1"/>
              <a:t>Github</a:t>
            </a:r>
            <a:r>
              <a:rPr lang="fr-FR" sz="1800" dirty="0"/>
              <a:t> : </a:t>
            </a:r>
            <a:r>
              <a:rPr lang="fr-FR" sz="1800" dirty="0" err="1"/>
              <a:t>wilfriedwoivre</a:t>
            </a:r>
            <a:endParaRPr lang="fr-FR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B5847-7FB7-4610-96E4-0309785A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Wilfried Woivré</a:t>
            </a:r>
          </a:p>
        </p:txBody>
      </p:sp>
    </p:spTree>
    <p:extLst>
      <p:ext uri="{BB962C8B-B14F-4D97-AF65-F5344CB8AC3E}">
        <p14:creationId xmlns:p14="http://schemas.microsoft.com/office/powerpoint/2010/main" val="21996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785B38-B92F-4DA7-AE6D-142989A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Fabric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85317-44FC-48A3-82EC-2B268DDA1D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6163" y="1006238"/>
            <a:ext cx="3412863" cy="33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8E4DF-8E7B-43C0-92D4-761E32B27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Conçu pour faire tourner les micro-services made by Microsoft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Azure </a:t>
            </a:r>
            <a:r>
              <a:rPr lang="fr-FR" dirty="0" err="1"/>
              <a:t>Core</a:t>
            </a:r>
            <a:r>
              <a:rPr lang="fr-FR" dirty="0"/>
              <a:t> Infrastructure, SQL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CosmosDB</a:t>
            </a:r>
            <a:r>
              <a:rPr lang="fr-FR" dirty="0"/>
              <a:t>, Event Hubs, Cortana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Grand public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A la fois runtime et SDK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Disponible pour Windows &amp; Linux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Azure, on-premise, AWS…..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88268-EA40-42CC-9FCC-FB88E968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414317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6793C-DB78-416A-91E6-ADF6AEB57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Service Fabric Middleware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https://github.com/Microsoft/service-fabric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Reliable Services </a:t>
            </a:r>
            <a:r>
              <a:rPr lang="fr-FR" dirty="0" err="1">
                <a:solidFill>
                  <a:schemeClr val="tx1"/>
                </a:solidFill>
              </a:rPr>
              <a:t>ASP.Net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endParaRPr lang="fr-FR" dirty="0">
              <a:solidFill>
                <a:schemeClr val="tx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https://github.com/Azure/service-fabric-aspnetcore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Reliable Services .Net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https://github.com/Azure/service-fabric-services-and-actors-dotnet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F3184-3BE7-4468-9B45-EC10A8B4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</a:t>
            </a:r>
            <a:r>
              <a:rPr lang="fr-FR" dirty="0" err="1"/>
              <a:t>OpenSource</a:t>
            </a:r>
            <a:r>
              <a:rPr lang="fr-FR" dirty="0"/>
              <a:t> !	</a:t>
            </a:r>
          </a:p>
        </p:txBody>
      </p:sp>
    </p:spTree>
    <p:extLst>
      <p:ext uri="{BB962C8B-B14F-4D97-AF65-F5344CB8AC3E}">
        <p14:creationId xmlns:p14="http://schemas.microsoft.com/office/powerpoint/2010/main" val="5235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82">
            <a:extLst>
              <a:ext uri="{FF2B5EF4-FFF2-40B4-BE49-F238E27FC236}">
                <a16:creationId xmlns:a16="http://schemas.microsoft.com/office/drawing/2014/main" id="{2A8B1360-07D9-4E71-8357-DE3C7D5B4553}"/>
              </a:ext>
            </a:extLst>
          </p:cNvPr>
          <p:cNvSpPr/>
          <p:nvPr/>
        </p:nvSpPr>
        <p:spPr bwMode="auto">
          <a:xfrm rot="5400000">
            <a:off x="7384723" y="2078090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E106516-0804-4B79-931E-418165E48193}"/>
              </a:ext>
            </a:extLst>
          </p:cNvPr>
          <p:cNvSpPr>
            <a:spLocks noChangeAspect="1"/>
          </p:cNvSpPr>
          <p:nvPr/>
        </p:nvSpPr>
        <p:spPr bwMode="auto">
          <a:xfrm>
            <a:off x="1054184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878E066-D591-420C-9BC3-4281AF996ECA}"/>
              </a:ext>
            </a:extLst>
          </p:cNvPr>
          <p:cNvSpPr>
            <a:spLocks noChangeAspect="1"/>
          </p:cNvSpPr>
          <p:nvPr/>
        </p:nvSpPr>
        <p:spPr bwMode="auto">
          <a:xfrm>
            <a:off x="1872730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0CA6BEB-A13D-4D3F-92D0-AF2F1CB3EAAB}"/>
              </a:ext>
            </a:extLst>
          </p:cNvPr>
          <p:cNvSpPr>
            <a:spLocks noChangeAspect="1"/>
          </p:cNvSpPr>
          <p:nvPr/>
        </p:nvSpPr>
        <p:spPr bwMode="auto">
          <a:xfrm>
            <a:off x="2661439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A53F3A5-291F-4281-8532-4721D3919C4B}"/>
              </a:ext>
            </a:extLst>
          </p:cNvPr>
          <p:cNvSpPr>
            <a:spLocks noChangeAspect="1"/>
          </p:cNvSpPr>
          <p:nvPr/>
        </p:nvSpPr>
        <p:spPr bwMode="auto">
          <a:xfrm>
            <a:off x="3471342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4AA0F05-C4F6-4F4B-8398-A009F051E890}"/>
              </a:ext>
            </a:extLst>
          </p:cNvPr>
          <p:cNvSpPr>
            <a:spLocks noChangeAspect="1"/>
          </p:cNvSpPr>
          <p:nvPr/>
        </p:nvSpPr>
        <p:spPr bwMode="auto">
          <a:xfrm>
            <a:off x="4281245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7932FA1-368F-439A-B3DD-06A2A554442A}"/>
              </a:ext>
            </a:extLst>
          </p:cNvPr>
          <p:cNvSpPr>
            <a:spLocks noChangeAspect="1"/>
          </p:cNvSpPr>
          <p:nvPr/>
        </p:nvSpPr>
        <p:spPr bwMode="auto">
          <a:xfrm>
            <a:off x="5077104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1790701-2205-4B39-82C3-822A0463A48B}"/>
              </a:ext>
            </a:extLst>
          </p:cNvPr>
          <p:cNvSpPr>
            <a:spLocks noChangeAspect="1"/>
          </p:cNvSpPr>
          <p:nvPr/>
        </p:nvSpPr>
        <p:spPr bwMode="auto">
          <a:xfrm>
            <a:off x="5874536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4EF2E51-309B-4098-8E6A-E63BBC0A54A9}"/>
              </a:ext>
            </a:extLst>
          </p:cNvPr>
          <p:cNvSpPr>
            <a:spLocks noChangeAspect="1"/>
          </p:cNvSpPr>
          <p:nvPr/>
        </p:nvSpPr>
        <p:spPr bwMode="auto">
          <a:xfrm>
            <a:off x="6681955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32A375A-161E-4BA3-99D4-6035930623B4}"/>
              </a:ext>
            </a:extLst>
          </p:cNvPr>
          <p:cNvSpPr>
            <a:spLocks noChangeAspect="1"/>
          </p:cNvSpPr>
          <p:nvPr/>
        </p:nvSpPr>
        <p:spPr bwMode="auto">
          <a:xfrm>
            <a:off x="7467640" y="1576153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Pentagon 92">
            <a:extLst>
              <a:ext uri="{FF2B5EF4-FFF2-40B4-BE49-F238E27FC236}">
                <a16:creationId xmlns:a16="http://schemas.microsoft.com/office/drawing/2014/main" id="{195EC926-369A-4EBC-A510-91854FE35646}"/>
              </a:ext>
            </a:extLst>
          </p:cNvPr>
          <p:cNvSpPr/>
          <p:nvPr/>
        </p:nvSpPr>
        <p:spPr bwMode="auto">
          <a:xfrm rot="5400000">
            <a:off x="823011" y="2093880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Pentagon 93">
            <a:extLst>
              <a:ext uri="{FF2B5EF4-FFF2-40B4-BE49-F238E27FC236}">
                <a16:creationId xmlns:a16="http://schemas.microsoft.com/office/drawing/2014/main" id="{9ACC20B1-CD48-4989-8302-593B1EC9C945}"/>
              </a:ext>
            </a:extLst>
          </p:cNvPr>
          <p:cNvSpPr/>
          <p:nvPr/>
        </p:nvSpPr>
        <p:spPr bwMode="auto">
          <a:xfrm rot="5400000">
            <a:off x="5158672" y="2093880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entagon 94">
            <a:extLst>
              <a:ext uri="{FF2B5EF4-FFF2-40B4-BE49-F238E27FC236}">
                <a16:creationId xmlns:a16="http://schemas.microsoft.com/office/drawing/2014/main" id="{D2957417-01C8-46A4-80E0-2CDC5210F451}"/>
              </a:ext>
            </a:extLst>
          </p:cNvPr>
          <p:cNvSpPr/>
          <p:nvPr/>
        </p:nvSpPr>
        <p:spPr bwMode="auto">
          <a:xfrm rot="5400000">
            <a:off x="3006717" y="2093880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EC5338-FE68-4DA8-9A4D-6BE3D7EE4BD0}"/>
              </a:ext>
            </a:extLst>
          </p:cNvPr>
          <p:cNvSpPr/>
          <p:nvPr/>
        </p:nvSpPr>
        <p:spPr bwMode="auto">
          <a:xfrm>
            <a:off x="655639" y="1778442"/>
            <a:ext cx="7707730" cy="68492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1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28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3BBB4A-A588-466B-B0CC-2925F0D96946}"/>
              </a:ext>
            </a:extLst>
          </p:cNvPr>
          <p:cNvGrpSpPr/>
          <p:nvPr/>
        </p:nvGrpSpPr>
        <p:grpSpPr>
          <a:xfrm>
            <a:off x="655639" y="648192"/>
            <a:ext cx="7707730" cy="1089044"/>
            <a:chOff x="880533" y="1857930"/>
            <a:chExt cx="10706923" cy="1512807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B43C024-8854-4114-BE25-6519C962A3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9A96DC6-299C-46B0-B3F8-9B69B75EDC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60181E1-499F-4092-B9A3-FB45165153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235D6D-28E0-4F41-B73D-E731B1305C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D213F30B-CE74-4A13-A126-39875C9280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8DB629C-30D6-49EC-8C38-C6DD64EFE0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58CC0AEC-02DD-43B6-8F9D-E9A1BC58B8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635523F-E6E7-4162-ACDB-9300E809D7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0E941AF-4681-48A6-AC46-1C9D54A795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725349A9-3496-4730-AD09-ED405F47E2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A408EC7-6A81-4009-A128-82C2954DCE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E48EC53D-55C2-42A2-A618-B3AACE98B0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22A16AED-1862-42CF-B07A-114BBFD9DF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0AEA6D8-AB6E-4DBC-B2B0-B842445133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EAAAA94-2DCA-45E5-8094-F753577C37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C3341C72-2401-4F10-A2D5-FDC4AF4CDC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C6B3AD35-6C57-4CFA-B786-846A47BF1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FAB707A3-C4A1-4281-B901-D0E3F058FF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2D7E4F64-5949-4C01-AA4A-F07BFE02F0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B3EC6E6F-0E27-4966-B2E8-7FCB9E334A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538CCF1-7622-48BD-B2FB-BD7DF0C411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C64E1289-E652-455B-BBD0-066AA4F0C4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3906306-CC20-4E2E-841B-27291C0862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2089FECE-C056-44D5-BD56-E66D60C602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F3410C5F-E181-44B3-8DE7-552D67616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DC3BEC63-B080-41CF-BD66-EFAB3F360F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AE10CAEE-FB8E-4C97-B7A6-9B640E7A86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725FF58C-74AE-4FD8-82E9-EA4B0A07DA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480678D-27AB-4370-88C7-9474F248E5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F11F2FD7-9700-4C6B-BA08-35A553B481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FC20BC77-DA19-4431-B5FF-D6BC9DFD74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4D61CDE5-7513-49D9-8A3E-39E5F831E2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D535A47E-7869-49E6-997B-4EC40E6026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A2493645-43DA-41FD-9FCF-F81515EC88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284C2327-EE60-4B3B-8BA6-2AE19A8A7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AB350516-85CC-465E-8F8E-ACE3A287B7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839A0B18-DE1E-45A1-9FF1-F2817B02BA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1C69C9D5-7A4D-4578-92A5-FA2484A2BE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21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28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5DB3234-9937-4FC7-9A8E-C34C0450AF85}"/>
              </a:ext>
            </a:extLst>
          </p:cNvPr>
          <p:cNvSpPr txBox="1"/>
          <p:nvPr/>
        </p:nvSpPr>
        <p:spPr>
          <a:xfrm>
            <a:off x="2977995" y="3978395"/>
            <a:ext cx="85811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728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58" name="Freeform 136">
            <a:extLst>
              <a:ext uri="{FF2B5EF4-FFF2-40B4-BE49-F238E27FC236}">
                <a16:creationId xmlns:a16="http://schemas.microsoft.com/office/drawing/2014/main" id="{56BC46C3-9928-4037-B771-5475DA49C804}"/>
              </a:ext>
            </a:extLst>
          </p:cNvPr>
          <p:cNvSpPr>
            <a:spLocks/>
          </p:cNvSpPr>
          <p:nvPr/>
        </p:nvSpPr>
        <p:spPr bwMode="auto">
          <a:xfrm>
            <a:off x="2801936" y="3203827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65826" tIns="32912" rIns="65826" bIns="32912" numCol="1" anchor="t" anchorCtr="0" compatLnSpc="1">
            <a:prstTxWarp prst="textNoShape">
              <a:avLst/>
            </a:prstTxWarp>
          </a:bodyPr>
          <a:lstStyle/>
          <a:p>
            <a:pPr defTabSz="671411">
              <a:defRPr/>
            </a:pPr>
            <a:endParaRPr lang="en-US" sz="1296" kern="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0BA18-CEEB-4365-ABA6-7EA96807C793}"/>
              </a:ext>
            </a:extLst>
          </p:cNvPr>
          <p:cNvSpPr txBox="1"/>
          <p:nvPr/>
        </p:nvSpPr>
        <p:spPr>
          <a:xfrm>
            <a:off x="6985276" y="3950799"/>
            <a:ext cx="208896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728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60" name="Freeform 138">
            <a:extLst>
              <a:ext uri="{FF2B5EF4-FFF2-40B4-BE49-F238E27FC236}">
                <a16:creationId xmlns:a16="http://schemas.microsoft.com/office/drawing/2014/main" id="{9CCECE4C-5B1D-4D78-A538-4E963AB154F0}"/>
              </a:ext>
            </a:extLst>
          </p:cNvPr>
          <p:cNvSpPr>
            <a:spLocks/>
          </p:cNvSpPr>
          <p:nvPr/>
        </p:nvSpPr>
        <p:spPr bwMode="auto">
          <a:xfrm>
            <a:off x="7122369" y="3188767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65826" tIns="32912" rIns="65826" bIns="32912" numCol="1" anchor="t" anchorCtr="0" compatLnSpc="1">
            <a:prstTxWarp prst="textNoShape">
              <a:avLst/>
            </a:prstTxWarp>
          </a:bodyPr>
          <a:lstStyle/>
          <a:p>
            <a:pPr defTabSz="671411">
              <a:defRPr/>
            </a:pPr>
            <a:endParaRPr lang="en-US" sz="1296" kern="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61" name="Group 8">
            <a:extLst>
              <a:ext uri="{FF2B5EF4-FFF2-40B4-BE49-F238E27FC236}">
                <a16:creationId xmlns:a16="http://schemas.microsoft.com/office/drawing/2014/main" id="{B1F9CB9E-1E7F-4748-B4BF-C370B33D8E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40924" y="2904877"/>
            <a:ext cx="1302568" cy="1301761"/>
            <a:chOff x="4385" y="3099"/>
            <a:chExt cx="1613" cy="1612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0C2A3C7B-427C-404B-AA7F-E1054485792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F0DAC449-AAF3-473E-8D77-97913FF5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4" name="Rectangle 10">
              <a:extLst>
                <a:ext uri="{FF2B5EF4-FFF2-40B4-BE49-F238E27FC236}">
                  <a16:creationId xmlns:a16="http://schemas.microsoft.com/office/drawing/2014/main" id="{F49EF81E-5945-4F6E-8DFE-359727D4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" name="Rectangle 11">
              <a:extLst>
                <a:ext uri="{FF2B5EF4-FFF2-40B4-BE49-F238E27FC236}">
                  <a16:creationId xmlns:a16="http://schemas.microsoft.com/office/drawing/2014/main" id="{5C2415E1-797C-4D42-8E96-ED9724CD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3B4492-DF7A-45D6-A264-C82E300AD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0036CB9D-BFEE-4830-BAC5-CCE8F7CD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8" name="Rectangle 14">
              <a:extLst>
                <a:ext uri="{FF2B5EF4-FFF2-40B4-BE49-F238E27FC236}">
                  <a16:creationId xmlns:a16="http://schemas.microsoft.com/office/drawing/2014/main" id="{07E0C5A8-0308-4E6B-A279-A9AD3F338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D03F95C9-3619-48A7-88E3-383FE5EA9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64961704-43CF-49CE-AB71-CB808437B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1" name="Rectangle 17">
              <a:extLst>
                <a:ext uri="{FF2B5EF4-FFF2-40B4-BE49-F238E27FC236}">
                  <a16:creationId xmlns:a16="http://schemas.microsoft.com/office/drawing/2014/main" id="{D7B24F28-EC0C-4F9A-9205-7E7201FF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B62FE395-C397-47EA-852D-093179A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718502BC-05EF-4674-BF0D-72798A8E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3A578ED6-751B-4D68-A26C-48B8D969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CB6B892C-A12F-4ADC-BFB4-82D22A6D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>
              <a:prstTxWarp prst="textNoShape">
                <a:avLst/>
              </a:prstTxWarp>
            </a:bodyPr>
            <a:lstStyle/>
            <a:p>
              <a:pPr defTabSz="671411">
                <a:defRPr/>
              </a:pPr>
              <a:endParaRPr lang="en-US" sz="1296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</p:grpSp>
      <p:pic>
        <p:nvPicPr>
          <p:cNvPr id="76" name="Picture 75" descr="2073251155_0451f31674.jpg">
            <a:extLst>
              <a:ext uri="{FF2B5EF4-FFF2-40B4-BE49-F238E27FC236}">
                <a16:creationId xmlns:a16="http://schemas.microsoft.com/office/drawing/2014/main" id="{88AD7439-0E3F-4FBD-AA53-AAE5BB5D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1" y="3257052"/>
            <a:ext cx="929459" cy="749579"/>
          </a:xfrm>
          <a:prstGeom prst="rect">
            <a:avLst/>
          </a:prstGeom>
          <a:noFill/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C72232B-6FD8-4E02-AB99-A1DE73C6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64" y="2515250"/>
            <a:ext cx="473168" cy="52201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5EA4545-CB0D-4CA3-B8A1-B23DD58B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62" y="2504282"/>
            <a:ext cx="557804" cy="66564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F94FD6B-CB48-4B7A-93D8-DD5F1DEF0566}"/>
              </a:ext>
            </a:extLst>
          </p:cNvPr>
          <p:cNvSpPr/>
          <p:nvPr/>
        </p:nvSpPr>
        <p:spPr bwMode="auto">
          <a:xfrm>
            <a:off x="5892965" y="487210"/>
            <a:ext cx="2311305" cy="544171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2023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Guest Executables</a:t>
            </a:r>
          </a:p>
          <a:p>
            <a:pPr algn="ctr" defTabSz="672023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(Any Code)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25512B-4639-4D9E-B6F2-CA746E4737CD}"/>
              </a:ext>
            </a:extLst>
          </p:cNvPr>
          <p:cNvSpPr/>
          <p:nvPr/>
        </p:nvSpPr>
        <p:spPr bwMode="auto">
          <a:xfrm>
            <a:off x="3206784" y="1139772"/>
            <a:ext cx="2511296" cy="54357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2023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Services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CC8822-881D-4BD0-AE39-DC5B9DDF54BC}"/>
              </a:ext>
            </a:extLst>
          </p:cNvPr>
          <p:cNvSpPr/>
          <p:nvPr/>
        </p:nvSpPr>
        <p:spPr bwMode="auto">
          <a:xfrm>
            <a:off x="3200711" y="491300"/>
            <a:ext cx="2494982" cy="54357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2023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Actors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55E091D-F953-46B2-A3DA-443978807428}"/>
              </a:ext>
            </a:extLst>
          </p:cNvPr>
          <p:cNvGrpSpPr/>
          <p:nvPr/>
        </p:nvGrpSpPr>
        <p:grpSpPr>
          <a:xfrm>
            <a:off x="807057" y="491301"/>
            <a:ext cx="2203345" cy="1183189"/>
            <a:chOff x="2275901" y="1470147"/>
            <a:chExt cx="2775314" cy="164148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BB4B017-9C76-43F3-B914-CC25DA6C7E8D}"/>
                </a:ext>
              </a:extLst>
            </p:cNvPr>
            <p:cNvSpPr/>
            <p:nvPr/>
          </p:nvSpPr>
          <p:spPr bwMode="auto">
            <a:xfrm>
              <a:off x="2275901" y="1470147"/>
              <a:ext cx="2775314" cy="164148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tIns="65910" rIns="24719" bIns="24719" anchor="ctr"/>
            <a:lstStyle/>
            <a:p>
              <a:pPr algn="ctr" defTabSz="672023">
                <a:defRPr/>
              </a:pPr>
              <a:r>
                <a:rPr lang="en-US" sz="173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 defTabSz="672023">
                <a:defRPr/>
              </a:pPr>
              <a:r>
                <a:rPr lang="en-US" sz="17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Web Apps </a:t>
              </a:r>
            </a:p>
            <a:p>
              <a:pPr marL="247142" indent="-247142" algn="ctr" defTabSz="672023">
                <a:buFontTx/>
                <a:buChar char="-"/>
                <a:defRPr/>
              </a:pPr>
              <a:r>
                <a:rPr lang="en-US" sz="17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ASP.NET Core</a:t>
              </a:r>
            </a:p>
            <a:p>
              <a:pPr defTabSz="672023">
                <a:defRPr/>
              </a:pPr>
              <a:r>
                <a:rPr lang="en-US" sz="1728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     -    OWIN</a:t>
              </a:r>
            </a:p>
            <a:p>
              <a:pPr algn="ctr" defTabSz="672023">
                <a:defRPr/>
              </a:pPr>
              <a:endPara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2908407-D5DF-46A5-8C8E-5C85F814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0488" y="1794925"/>
              <a:ext cx="403751" cy="394334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5037639-E3FB-4B3E-92EB-9A4C7A8C184D}"/>
              </a:ext>
            </a:extLst>
          </p:cNvPr>
          <p:cNvSpPr/>
          <p:nvPr/>
        </p:nvSpPr>
        <p:spPr bwMode="auto">
          <a:xfrm>
            <a:off x="5887078" y="1142525"/>
            <a:ext cx="2311305" cy="569691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2023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Containers</a:t>
            </a:r>
          </a:p>
          <a:p>
            <a:pPr algn="ctr" defTabSz="672023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(Windows Containers &amp; Docker)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AE810-EF53-49AE-81F7-E7B0CB1B1DA1}"/>
              </a:ext>
            </a:extLst>
          </p:cNvPr>
          <p:cNvSpPr txBox="1"/>
          <p:nvPr/>
        </p:nvSpPr>
        <p:spPr>
          <a:xfrm>
            <a:off x="575292" y="1786702"/>
            <a:ext cx="1383366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Lifecycle</a:t>
            </a:r>
          </a:p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68962A-5E73-4E9F-BE25-9154E91DD533}"/>
              </a:ext>
            </a:extLst>
          </p:cNvPr>
          <p:cNvSpPr txBox="1"/>
          <p:nvPr/>
        </p:nvSpPr>
        <p:spPr>
          <a:xfrm>
            <a:off x="7197165" y="1792638"/>
            <a:ext cx="1408703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Auto</a:t>
            </a:r>
          </a:p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C527DC-CD4F-46AD-B180-F6D546899759}"/>
              </a:ext>
            </a:extLst>
          </p:cNvPr>
          <p:cNvSpPr txBox="1"/>
          <p:nvPr/>
        </p:nvSpPr>
        <p:spPr>
          <a:xfrm>
            <a:off x="1787087" y="1804160"/>
            <a:ext cx="1193758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Always On</a:t>
            </a:r>
            <a:b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</a:b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8AE7F3-6F18-4FF3-A582-2CD1C02828AA}"/>
              </a:ext>
            </a:extLst>
          </p:cNvPr>
          <p:cNvSpPr txBox="1"/>
          <p:nvPr/>
        </p:nvSpPr>
        <p:spPr>
          <a:xfrm>
            <a:off x="6267349" y="1802259"/>
            <a:ext cx="1497026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A0A523-9A70-4510-8C98-C4A1FA2E5714}"/>
              </a:ext>
            </a:extLst>
          </p:cNvPr>
          <p:cNvSpPr txBox="1"/>
          <p:nvPr/>
        </p:nvSpPr>
        <p:spPr>
          <a:xfrm>
            <a:off x="4051085" y="1800137"/>
            <a:ext cx="1387124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242C50-E582-4AEF-92CD-E94531A73449}"/>
              </a:ext>
            </a:extLst>
          </p:cNvPr>
          <p:cNvSpPr txBox="1"/>
          <p:nvPr/>
        </p:nvSpPr>
        <p:spPr>
          <a:xfrm>
            <a:off x="5188613" y="1812950"/>
            <a:ext cx="1408703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Health &amp; Monitoring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C9FA74-B362-4725-BE69-FCF3655AA540}"/>
              </a:ext>
            </a:extLst>
          </p:cNvPr>
          <p:cNvSpPr txBox="1"/>
          <p:nvPr/>
        </p:nvSpPr>
        <p:spPr>
          <a:xfrm>
            <a:off x="717487" y="4041102"/>
            <a:ext cx="1563294" cy="443135"/>
          </a:xfrm>
          <a:prstGeom prst="rect">
            <a:avLst/>
          </a:prstGeom>
          <a:noFill/>
        </p:spPr>
        <p:txBody>
          <a:bodyPr wrap="square" lIns="129065" tIns="103251" rIns="129065" bIns="103251" rtlCol="0">
            <a:spAutoFit/>
          </a:bodyPr>
          <a:lstStyle/>
          <a:p>
            <a:pPr defTabSz="658184">
              <a:lnSpc>
                <a:spcPct val="90000"/>
              </a:lnSpc>
              <a:spcAft>
                <a:spcPts val="423"/>
              </a:spcAft>
              <a:defRPr/>
            </a:pPr>
            <a:r>
              <a:rPr lang="en-US" sz="1694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Dev Box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D47250-6A75-4047-A7EC-F0BAC269C6E4}"/>
              </a:ext>
            </a:extLst>
          </p:cNvPr>
          <p:cNvSpPr txBox="1"/>
          <p:nvPr/>
        </p:nvSpPr>
        <p:spPr>
          <a:xfrm>
            <a:off x="2858054" y="1907782"/>
            <a:ext cx="1408703" cy="412436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44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464E5B-0CB7-4D47-A44B-71E564B9CFB0}"/>
              </a:ext>
            </a:extLst>
          </p:cNvPr>
          <p:cNvSpPr txBox="1"/>
          <p:nvPr/>
        </p:nvSpPr>
        <p:spPr>
          <a:xfrm>
            <a:off x="4750942" y="3942126"/>
            <a:ext cx="1846374" cy="742590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728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On Premise</a:t>
            </a:r>
          </a:p>
          <a:p>
            <a:pPr algn="ctr" defTabSz="671411">
              <a:lnSpc>
                <a:spcPct val="90000"/>
              </a:lnSpc>
              <a:spcAft>
                <a:spcPts val="431"/>
              </a:spcAft>
              <a:defRPr/>
            </a:pPr>
            <a:r>
              <a:rPr lang="en-US" sz="1728" kern="0" dirty="0">
                <a:solidFill>
                  <a:sysClr val="windowText" lastClr="000000"/>
                </a:solidFill>
                <a:ea typeface="MS PGothic" panose="020B0600070205080204" pitchFamily="34" charset="-128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35124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0E95D0-B000-428C-BB96-FE6A6CA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applicatif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EEA60A-F3F2-4448-913F-08FAE4A301CC}"/>
              </a:ext>
            </a:extLst>
          </p:cNvPr>
          <p:cNvGrpSpPr/>
          <p:nvPr/>
        </p:nvGrpSpPr>
        <p:grpSpPr>
          <a:xfrm>
            <a:off x="919369" y="1149604"/>
            <a:ext cx="7518953" cy="3494099"/>
            <a:chOff x="1225826" y="1532804"/>
            <a:chExt cx="10025270" cy="46587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498F7-4D22-43FE-9BEF-8604AC946F80}"/>
                </a:ext>
              </a:extLst>
            </p:cNvPr>
            <p:cNvSpPr/>
            <p:nvPr/>
          </p:nvSpPr>
          <p:spPr>
            <a:xfrm>
              <a:off x="1225826" y="4494664"/>
              <a:ext cx="10025270" cy="622853"/>
            </a:xfrm>
            <a:prstGeom prst="rect">
              <a:avLst/>
            </a:prstGeom>
            <a:solidFill>
              <a:srgbClr val="5C2D91"/>
            </a:solidFill>
            <a:ln w="12700" cap="flat" cmpd="sng" algn="ctr">
              <a:solidFill>
                <a:srgbClr val="5C2D9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Plateforme </a:t>
              </a:r>
              <a:r>
                <a:rPr lang="fr-FR" b="1" kern="0" dirty="0" err="1">
                  <a:solidFill>
                    <a:prstClr val="white"/>
                  </a:solidFill>
                  <a:latin typeface="Segoe" panose="020B0502040504020203"/>
                </a:rPr>
                <a:t>ServiceFabric</a:t>
              </a:r>
              <a:endParaRPr lang="fr-FR" b="1" kern="0" dirty="0">
                <a:solidFill>
                  <a:prstClr val="white"/>
                </a:solidFill>
                <a:latin typeface="Segoe" panose="020B0502040504020203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69CD99-4921-470D-852F-33DBD742CCD3}"/>
                </a:ext>
              </a:extLst>
            </p:cNvPr>
            <p:cNvSpPr/>
            <p:nvPr/>
          </p:nvSpPr>
          <p:spPr>
            <a:xfrm>
              <a:off x="5797826" y="3799139"/>
              <a:ext cx="5453270" cy="622853"/>
            </a:xfrm>
            <a:prstGeom prst="rect">
              <a:avLst/>
            </a:prstGeom>
            <a:solidFill>
              <a:srgbClr val="5C2D91"/>
            </a:solidFill>
            <a:ln w="12700" cap="flat" cmpd="sng" algn="ctr">
              <a:solidFill>
                <a:srgbClr val="5C2D9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Modèle applicatif “</a:t>
              </a: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ReliableService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” : SDK &amp; API</a:t>
              </a:r>
              <a:endParaRPr lang="fr-FR" b="1" kern="0" dirty="0">
                <a:solidFill>
                  <a:prstClr val="white"/>
                </a:solidFill>
                <a:latin typeface="Segoe" panose="020B0502040504020203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B643E3-9A38-4EE1-AD45-398E416A29FC}"/>
                </a:ext>
              </a:extLst>
            </p:cNvPr>
            <p:cNvSpPr/>
            <p:nvPr/>
          </p:nvSpPr>
          <p:spPr>
            <a:xfrm>
              <a:off x="7825408" y="3090384"/>
              <a:ext cx="3425687" cy="622853"/>
            </a:xfrm>
            <a:prstGeom prst="rect">
              <a:avLst/>
            </a:prstGeom>
            <a:solidFill>
              <a:srgbClr val="5C2D91"/>
            </a:solidFill>
            <a:ln w="12700" cap="flat" cmpd="sng" algn="ctr">
              <a:solidFill>
                <a:srgbClr val="5C2D9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“</a:t>
              </a: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Reliable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 </a:t>
              </a: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storage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”</a:t>
              </a:r>
              <a:endParaRPr lang="fr-FR" b="1" kern="0" dirty="0">
                <a:solidFill>
                  <a:prstClr val="white"/>
                </a:solidFill>
                <a:latin typeface="Segoe" panose="020B0502040504020203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741100-15F1-4D7A-A808-11808F96ACC9}"/>
                </a:ext>
              </a:extLst>
            </p:cNvPr>
            <p:cNvSpPr/>
            <p:nvPr/>
          </p:nvSpPr>
          <p:spPr>
            <a:xfrm>
              <a:off x="9538251" y="2421221"/>
              <a:ext cx="1712843" cy="622853"/>
            </a:xfrm>
            <a:prstGeom prst="rect">
              <a:avLst/>
            </a:prstGeom>
            <a:solidFill>
              <a:srgbClr val="5C2D91"/>
            </a:solidFill>
            <a:ln w="12700" cap="flat" cmpd="sng" algn="ctr">
              <a:solidFill>
                <a:srgbClr val="5C2D9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Actor model </a:t>
              </a: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framework</a:t>
              </a:r>
              <a:endParaRPr lang="fr-FR" b="1" kern="0" dirty="0">
                <a:solidFill>
                  <a:prstClr val="white"/>
                </a:solidFill>
                <a:latin typeface="Segoe" panose="020B0502040504020203"/>
              </a:endParaRPr>
            </a:p>
          </p:txBody>
        </p:sp>
        <p:grpSp>
          <p:nvGrpSpPr>
            <p:cNvPr id="13" name="Groupe 9">
              <a:extLst>
                <a:ext uri="{FF2B5EF4-FFF2-40B4-BE49-F238E27FC236}">
                  <a16:creationId xmlns:a16="http://schemas.microsoft.com/office/drawing/2014/main" id="{F47A2CDB-E9EA-4EAD-9D24-2651E2D05D28}"/>
                </a:ext>
              </a:extLst>
            </p:cNvPr>
            <p:cNvGrpSpPr/>
            <p:nvPr/>
          </p:nvGrpSpPr>
          <p:grpSpPr>
            <a:xfrm>
              <a:off x="1225826" y="1532804"/>
              <a:ext cx="2206487" cy="2829339"/>
              <a:chOff x="1225826" y="1532804"/>
              <a:chExt cx="2206487" cy="282933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20A4DB0-0520-402B-8011-9D902CBF8C0A}"/>
                  </a:ext>
                </a:extLst>
              </p:cNvPr>
              <p:cNvSpPr/>
              <p:nvPr/>
            </p:nvSpPr>
            <p:spPr>
              <a:xfrm>
                <a:off x="1225826" y="1532804"/>
                <a:ext cx="2206487" cy="28293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lang="fr-FR" kern="0" dirty="0">
                    <a:solidFill>
                      <a:srgbClr val="5C2D91"/>
                    </a:solidFill>
                    <a:latin typeface="Segoe" panose="020B0502040504020203"/>
                  </a:rPr>
                  <a:t>“Guest </a:t>
                </a:r>
                <a:r>
                  <a:rPr lang="fr-FR" kern="0" dirty="0" err="1">
                    <a:solidFill>
                      <a:srgbClr val="5C2D91"/>
                    </a:solidFill>
                    <a:latin typeface="Segoe" panose="020B0502040504020203"/>
                  </a:rPr>
                  <a:t>executable</a:t>
                </a:r>
                <a:r>
                  <a:rPr lang="fr-FR" kern="0" dirty="0">
                    <a:solidFill>
                      <a:srgbClr val="5C2D91"/>
                    </a:solidFill>
                    <a:latin typeface="Segoe" panose="020B0502040504020203"/>
                  </a:rPr>
                  <a:t>”</a:t>
                </a:r>
              </a:p>
            </p:txBody>
          </p:sp>
          <p:sp>
            <p:nvSpPr>
              <p:cNvPr id="32" name="ZoneTexte 11">
                <a:extLst>
                  <a:ext uri="{FF2B5EF4-FFF2-40B4-BE49-F238E27FC236}">
                    <a16:creationId xmlns:a16="http://schemas.microsoft.com/office/drawing/2014/main" id="{B20AF25D-561D-48CE-BE6B-CE89CDFA0088}"/>
                  </a:ext>
                </a:extLst>
              </p:cNvPr>
              <p:cNvSpPr txBox="1"/>
              <p:nvPr/>
            </p:nvSpPr>
            <p:spPr>
              <a:xfrm>
                <a:off x="1365636" y="2190780"/>
                <a:ext cx="2015657" cy="108373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N’importe quel exécutable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ServiceFabric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 gère le cycle de vie de l’exécutable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Intégration limitée avec la plateforme</a:t>
                </a:r>
              </a:p>
            </p:txBody>
          </p:sp>
        </p:grpSp>
        <p:grpSp>
          <p:nvGrpSpPr>
            <p:cNvPr id="14" name="Groupe 12">
              <a:extLst>
                <a:ext uri="{FF2B5EF4-FFF2-40B4-BE49-F238E27FC236}">
                  <a16:creationId xmlns:a16="http://schemas.microsoft.com/office/drawing/2014/main" id="{9D3F0424-14D8-44BB-9EE4-1AE0CFEFCA8C}"/>
                </a:ext>
              </a:extLst>
            </p:cNvPr>
            <p:cNvGrpSpPr/>
            <p:nvPr/>
          </p:nvGrpSpPr>
          <p:grpSpPr>
            <a:xfrm>
              <a:off x="3558209" y="1545627"/>
              <a:ext cx="2113721" cy="2829339"/>
              <a:chOff x="3558209" y="1545627"/>
              <a:chExt cx="2113721" cy="282933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E86A15F-4E9E-4AAE-AA62-BCE05DE36D2D}"/>
                  </a:ext>
                </a:extLst>
              </p:cNvPr>
              <p:cNvSpPr/>
              <p:nvPr/>
            </p:nvSpPr>
            <p:spPr>
              <a:xfrm>
                <a:off x="3558209" y="1545627"/>
                <a:ext cx="2113721" cy="28293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lang="fr-FR" kern="0" dirty="0">
                    <a:solidFill>
                      <a:srgbClr val="5C2D91"/>
                    </a:solidFill>
                    <a:latin typeface="Segoe" panose="020B0502040504020203"/>
                  </a:rPr>
                  <a:t>“container”</a:t>
                </a:r>
              </a:p>
            </p:txBody>
          </p:sp>
          <p:sp>
            <p:nvSpPr>
              <p:cNvPr id="30" name="ZoneTexte 14">
                <a:extLst>
                  <a:ext uri="{FF2B5EF4-FFF2-40B4-BE49-F238E27FC236}">
                    <a16:creationId xmlns:a16="http://schemas.microsoft.com/office/drawing/2014/main" id="{64C551E0-A885-4419-8FED-5BED3E4980CA}"/>
                  </a:ext>
                </a:extLst>
              </p:cNvPr>
              <p:cNvSpPr txBox="1"/>
              <p:nvPr/>
            </p:nvSpPr>
            <p:spPr>
              <a:xfrm>
                <a:off x="3607241" y="2190780"/>
                <a:ext cx="2015657" cy="108373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Déploiement de container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ServiceFabric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 gère le cycle de vie de du container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Intégration limitée avec la plateforme</a:t>
                </a:r>
              </a:p>
            </p:txBody>
          </p:sp>
        </p:grpSp>
        <p:grpSp>
          <p:nvGrpSpPr>
            <p:cNvPr id="15" name="Groupe 15">
              <a:extLst>
                <a:ext uri="{FF2B5EF4-FFF2-40B4-BE49-F238E27FC236}">
                  <a16:creationId xmlns:a16="http://schemas.microsoft.com/office/drawing/2014/main" id="{7A4A3935-9023-4563-945F-26C71084A6DC}"/>
                </a:ext>
              </a:extLst>
            </p:cNvPr>
            <p:cNvGrpSpPr/>
            <p:nvPr/>
          </p:nvGrpSpPr>
          <p:grpSpPr>
            <a:xfrm>
              <a:off x="5797825" y="1532804"/>
              <a:ext cx="2015657" cy="2180433"/>
              <a:chOff x="5797825" y="1532804"/>
              <a:chExt cx="2015657" cy="21804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2B0CB3A-11B0-4CC5-A337-764C29992C59}"/>
                  </a:ext>
                </a:extLst>
              </p:cNvPr>
              <p:cNvSpPr/>
              <p:nvPr/>
            </p:nvSpPr>
            <p:spPr>
              <a:xfrm>
                <a:off x="5797827" y="1532804"/>
                <a:ext cx="1901686" cy="218043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lang="fr-FR" kern="0" dirty="0" err="1">
                    <a:solidFill>
                      <a:srgbClr val="5C2D91"/>
                    </a:solidFill>
                    <a:latin typeface="Segoe" panose="020B0502040504020203"/>
                  </a:rPr>
                  <a:t>Stateless</a:t>
                </a:r>
                <a:r>
                  <a:rPr lang="fr-FR" kern="0" dirty="0">
                    <a:solidFill>
                      <a:srgbClr val="5C2D91"/>
                    </a:solidFill>
                    <a:latin typeface="Segoe" panose="020B0502040504020203"/>
                  </a:rPr>
                  <a:t> service</a:t>
                </a:r>
              </a:p>
            </p:txBody>
          </p:sp>
          <p:sp>
            <p:nvSpPr>
              <p:cNvPr id="28" name="ZoneTexte 17">
                <a:extLst>
                  <a:ext uri="{FF2B5EF4-FFF2-40B4-BE49-F238E27FC236}">
                    <a16:creationId xmlns:a16="http://schemas.microsoft.com/office/drawing/2014/main" id="{F079A2C3-5AD9-4289-91A5-D20245E54C47}"/>
                  </a:ext>
                </a:extLst>
              </p:cNvPr>
              <p:cNvSpPr txBox="1"/>
              <p:nvPr/>
            </p:nvSpPr>
            <p:spPr>
              <a:xfrm>
                <a:off x="5797825" y="2194793"/>
                <a:ext cx="2015657" cy="108373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Modèle applicatif simple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Forte intégration (monitoring, </a:t>
                </a: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health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, </a:t>
                </a: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load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 </a:t>
                </a: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balancing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, communication, localisation,  …)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Multi technologies</a:t>
                </a:r>
              </a:p>
            </p:txBody>
          </p:sp>
        </p:grpSp>
        <p:grpSp>
          <p:nvGrpSpPr>
            <p:cNvPr id="16" name="Groupe 18">
              <a:extLst>
                <a:ext uri="{FF2B5EF4-FFF2-40B4-BE49-F238E27FC236}">
                  <a16:creationId xmlns:a16="http://schemas.microsoft.com/office/drawing/2014/main" id="{7953D4D4-72FB-41E8-A50A-F62DE9FC347E}"/>
                </a:ext>
              </a:extLst>
            </p:cNvPr>
            <p:cNvGrpSpPr/>
            <p:nvPr/>
          </p:nvGrpSpPr>
          <p:grpSpPr>
            <a:xfrm>
              <a:off x="7709783" y="1545627"/>
              <a:ext cx="1818197" cy="1593673"/>
              <a:chOff x="7709783" y="1545627"/>
              <a:chExt cx="1818197" cy="159367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838B3A-405B-4CD0-A25F-3E33F6C65D64}"/>
                  </a:ext>
                </a:extLst>
              </p:cNvPr>
              <p:cNvSpPr/>
              <p:nvPr/>
            </p:nvSpPr>
            <p:spPr>
              <a:xfrm>
                <a:off x="7825408" y="1545627"/>
                <a:ext cx="1623392" cy="149917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lang="fr-FR" kern="0" dirty="0">
                    <a:solidFill>
                      <a:srgbClr val="5C2D91"/>
                    </a:solidFill>
                    <a:latin typeface="Segoe" panose="020B0502040504020203"/>
                  </a:rPr>
                  <a:t>Stateful service</a:t>
                </a:r>
              </a:p>
            </p:txBody>
          </p:sp>
          <p:sp>
            <p:nvSpPr>
              <p:cNvPr id="26" name="ZoneTexte 20">
                <a:extLst>
                  <a:ext uri="{FF2B5EF4-FFF2-40B4-BE49-F238E27FC236}">
                    <a16:creationId xmlns:a16="http://schemas.microsoft.com/office/drawing/2014/main" id="{11BD1639-C348-4FF2-8997-6957543C6D12}"/>
                  </a:ext>
                </a:extLst>
              </p:cNvPr>
              <p:cNvSpPr txBox="1"/>
              <p:nvPr/>
            </p:nvSpPr>
            <p:spPr>
              <a:xfrm>
                <a:off x="7709783" y="2190780"/>
                <a:ext cx="1818197" cy="9485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Proximité des ‘données’ avec le service</a:t>
                </a:r>
              </a:p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Replication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 automatique des données</a:t>
                </a:r>
              </a:p>
            </p:txBody>
          </p:sp>
        </p:grpSp>
        <p:grpSp>
          <p:nvGrpSpPr>
            <p:cNvPr id="17" name="Groupe 21">
              <a:extLst>
                <a:ext uri="{FF2B5EF4-FFF2-40B4-BE49-F238E27FC236}">
                  <a16:creationId xmlns:a16="http://schemas.microsoft.com/office/drawing/2014/main" id="{9ADA3E28-B1AB-46CB-B666-162DC765D92B}"/>
                </a:ext>
              </a:extLst>
            </p:cNvPr>
            <p:cNvGrpSpPr/>
            <p:nvPr/>
          </p:nvGrpSpPr>
          <p:grpSpPr>
            <a:xfrm>
              <a:off x="9469341" y="1532804"/>
              <a:ext cx="1781752" cy="1305106"/>
              <a:chOff x="9469341" y="1532804"/>
              <a:chExt cx="1781752" cy="13051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CF1528-AADC-47D5-BE2F-15EA858E5675}"/>
                  </a:ext>
                </a:extLst>
              </p:cNvPr>
              <p:cNvSpPr/>
              <p:nvPr/>
            </p:nvSpPr>
            <p:spPr>
              <a:xfrm>
                <a:off x="9538250" y="1532804"/>
                <a:ext cx="1712843" cy="8160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lang="fr-FR" kern="0">
                    <a:solidFill>
                      <a:srgbClr val="5C2D91"/>
                    </a:solidFill>
                    <a:latin typeface="Segoe" panose="020B0502040504020203"/>
                  </a:rPr>
                  <a:t>Actor service</a:t>
                </a:r>
                <a:endParaRPr lang="fr-FR" kern="0" dirty="0">
                  <a:solidFill>
                    <a:srgbClr val="5C2D91"/>
                  </a:solidFill>
                  <a:latin typeface="Segoe" panose="020B0502040504020203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65FC112-D0AC-45BF-94F7-545042991B13}"/>
                  </a:ext>
                </a:extLst>
              </p:cNvPr>
              <p:cNvSpPr txBox="1"/>
              <p:nvPr/>
            </p:nvSpPr>
            <p:spPr>
              <a:xfrm>
                <a:off x="9469341" y="1973101"/>
                <a:ext cx="1781752" cy="8648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28588" indent="-128588">
                  <a:buFontTx/>
                  <a:buChar char="-"/>
                  <a:defRPr/>
                </a:pP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Pattern « </a:t>
                </a:r>
                <a:r>
                  <a:rPr lang="fr-FR" sz="788" kern="0" dirty="0" err="1">
                    <a:solidFill>
                      <a:srgbClr val="000000"/>
                    </a:solidFill>
                    <a:latin typeface="Segoe" panose="020B0502040504020203"/>
                  </a:rPr>
                  <a:t>virtual</a:t>
                </a:r>
                <a:r>
                  <a:rPr lang="fr-FR" sz="788" kern="0" dirty="0">
                    <a:solidFill>
                      <a:srgbClr val="000000"/>
                    </a:solidFill>
                    <a:latin typeface="Segoe" panose="020B0502040504020203"/>
                  </a:rPr>
                  <a:t> Actor Model »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F15305-BDD2-44AA-B200-4215D1B2F4ED}"/>
                </a:ext>
              </a:extLst>
            </p:cNvPr>
            <p:cNvSpPr/>
            <p:nvPr/>
          </p:nvSpPr>
          <p:spPr>
            <a:xfrm>
              <a:off x="2080591" y="5311215"/>
              <a:ext cx="1212426" cy="866282"/>
            </a:xfrm>
            <a:prstGeom prst="rect">
              <a:avLst/>
            </a:prstGeom>
            <a:gradFill rotWithShape="1">
              <a:gsLst>
                <a:gs pos="0">
                  <a:srgbClr val="B4009E">
                    <a:lumMod val="110000"/>
                    <a:satMod val="105000"/>
                    <a:tint val="67000"/>
                  </a:srgbClr>
                </a:gs>
                <a:gs pos="50000">
                  <a:srgbClr val="B4009E">
                    <a:lumMod val="105000"/>
                    <a:satMod val="103000"/>
                    <a:tint val="73000"/>
                  </a:srgbClr>
                </a:gs>
                <a:gs pos="100000">
                  <a:srgbClr val="B4009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B4009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Node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BE8478-D93E-4C86-9F3A-806CB499D187}"/>
                </a:ext>
              </a:extLst>
            </p:cNvPr>
            <p:cNvSpPr/>
            <p:nvPr/>
          </p:nvSpPr>
          <p:spPr>
            <a:xfrm>
              <a:off x="3731975" y="5311214"/>
              <a:ext cx="1212426" cy="866283"/>
            </a:xfrm>
            <a:prstGeom prst="rect">
              <a:avLst/>
            </a:prstGeom>
            <a:gradFill rotWithShape="1">
              <a:gsLst>
                <a:gs pos="0">
                  <a:srgbClr val="B4009E">
                    <a:lumMod val="110000"/>
                    <a:satMod val="105000"/>
                    <a:tint val="67000"/>
                  </a:srgbClr>
                </a:gs>
                <a:gs pos="50000">
                  <a:srgbClr val="B4009E">
                    <a:lumMod val="105000"/>
                    <a:satMod val="103000"/>
                    <a:tint val="73000"/>
                  </a:srgbClr>
                </a:gs>
                <a:gs pos="100000">
                  <a:srgbClr val="B4009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B4009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Node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FA16D4-DC26-4D61-A4D1-D18BB1B62FA7}"/>
                </a:ext>
              </a:extLst>
            </p:cNvPr>
            <p:cNvSpPr/>
            <p:nvPr/>
          </p:nvSpPr>
          <p:spPr>
            <a:xfrm>
              <a:off x="5321759" y="5311214"/>
              <a:ext cx="1212426" cy="866283"/>
            </a:xfrm>
            <a:prstGeom prst="rect">
              <a:avLst/>
            </a:prstGeom>
            <a:gradFill rotWithShape="1">
              <a:gsLst>
                <a:gs pos="0">
                  <a:srgbClr val="B4009E">
                    <a:lumMod val="110000"/>
                    <a:satMod val="105000"/>
                    <a:tint val="67000"/>
                  </a:srgbClr>
                </a:gs>
                <a:gs pos="50000">
                  <a:srgbClr val="B4009E">
                    <a:lumMod val="105000"/>
                    <a:satMod val="103000"/>
                    <a:tint val="73000"/>
                  </a:srgbClr>
                </a:gs>
                <a:gs pos="100000">
                  <a:srgbClr val="B4009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B4009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Node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F1390B-ED81-487E-9CCB-8FE9BECFC2DF}"/>
                </a:ext>
              </a:extLst>
            </p:cNvPr>
            <p:cNvSpPr/>
            <p:nvPr/>
          </p:nvSpPr>
          <p:spPr>
            <a:xfrm>
              <a:off x="6989946" y="5312497"/>
              <a:ext cx="1212426" cy="879106"/>
            </a:xfrm>
            <a:prstGeom prst="rect">
              <a:avLst/>
            </a:prstGeom>
            <a:gradFill rotWithShape="1">
              <a:gsLst>
                <a:gs pos="0">
                  <a:srgbClr val="B4009E">
                    <a:lumMod val="110000"/>
                    <a:satMod val="105000"/>
                    <a:tint val="67000"/>
                  </a:srgbClr>
                </a:gs>
                <a:gs pos="50000">
                  <a:srgbClr val="B4009E">
                    <a:lumMod val="105000"/>
                    <a:satMod val="103000"/>
                    <a:tint val="73000"/>
                  </a:srgbClr>
                </a:gs>
                <a:gs pos="100000">
                  <a:srgbClr val="B4009E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B4009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fr-FR" kern="0" dirty="0" err="1">
                  <a:solidFill>
                    <a:prstClr val="white"/>
                  </a:solidFill>
                  <a:latin typeface="Segoe" panose="020B0502040504020203"/>
                </a:rPr>
                <a:t>Node</a:t>
              </a:r>
              <a:r>
                <a:rPr lang="fr-FR" kern="0" dirty="0">
                  <a:solidFill>
                    <a:prstClr val="white"/>
                  </a:solidFill>
                  <a:latin typeface="Segoe" panose="020B0502040504020203"/>
                </a:rPr>
                <a:t> XYZ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6CE41-0124-40F6-AD82-931CA71FD8EA}"/>
                </a:ext>
              </a:extLst>
            </p:cNvPr>
            <p:cNvSpPr/>
            <p:nvPr/>
          </p:nvSpPr>
          <p:spPr>
            <a:xfrm>
              <a:off x="8524461" y="5270817"/>
              <a:ext cx="2413074" cy="8911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214313" indent="-214313">
                <a:buFont typeface="Arial" panose="020B0604020202020204" pitchFamily="34" charset="0"/>
                <a:buChar char="•"/>
                <a:defRPr/>
              </a:pPr>
              <a:r>
                <a:rPr lang="fr-FR" sz="1050" kern="0" dirty="0">
                  <a:solidFill>
                    <a:srgbClr val="5C2D91"/>
                  </a:solidFill>
                  <a:latin typeface="Segoe" panose="020B0502040504020203"/>
                </a:rPr>
                <a:t>Azure </a:t>
              </a:r>
              <a:r>
                <a:rPr lang="fr-FR" sz="1050" kern="0" dirty="0" err="1">
                  <a:solidFill>
                    <a:srgbClr val="5C2D91"/>
                  </a:solidFill>
                  <a:latin typeface="Segoe" panose="020B0502040504020203"/>
                </a:rPr>
                <a:t>VMScaleSet</a:t>
              </a:r>
              <a:r>
                <a:rPr lang="fr-FR" sz="1050" kern="0" dirty="0">
                  <a:solidFill>
                    <a:srgbClr val="5C2D91"/>
                  </a:solidFill>
                  <a:latin typeface="Segoe" panose="020B0502040504020203"/>
                </a:rPr>
                <a:t> </a:t>
              </a:r>
            </a:p>
            <a:p>
              <a:pPr marL="214313" indent="-214313">
                <a:buFont typeface="Arial" panose="020B0604020202020204" pitchFamily="34" charset="0"/>
                <a:buChar char="•"/>
                <a:defRPr/>
              </a:pPr>
              <a:r>
                <a:rPr lang="fr-FR" sz="1050" kern="0" dirty="0">
                  <a:solidFill>
                    <a:srgbClr val="5C2D91"/>
                  </a:solidFill>
                  <a:latin typeface="Segoe" panose="020B0502040504020203"/>
                </a:rPr>
                <a:t>VM Windows</a:t>
              </a:r>
            </a:p>
            <a:p>
              <a:pPr marL="214313" indent="-214313">
                <a:buFont typeface="Arial" panose="020B0604020202020204" pitchFamily="34" charset="0"/>
                <a:buChar char="•"/>
                <a:defRPr/>
              </a:pPr>
              <a:r>
                <a:rPr lang="fr-FR" sz="1050" kern="0" dirty="0">
                  <a:solidFill>
                    <a:srgbClr val="5C2D91"/>
                  </a:solidFill>
                  <a:latin typeface="Segoe" panose="020B0502040504020203"/>
                </a:rPr>
                <a:t>VM Linux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8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B86B9-15D3-4295-B6CB-0E82F58CF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Définition déclarative de l’application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Composée d’un ensemble de services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fr-FR" dirty="0"/>
              <a:t>Unité de packaging, déploiement et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6FAE-3D83-46C3-9356-ADD2CFD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d’une application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F6959A-FFDD-4914-987D-53CC1BE51503}"/>
              </a:ext>
            </a:extLst>
          </p:cNvPr>
          <p:cNvGrpSpPr/>
          <p:nvPr/>
        </p:nvGrpSpPr>
        <p:grpSpPr>
          <a:xfrm>
            <a:off x="536439" y="2695917"/>
            <a:ext cx="8127582" cy="2071472"/>
            <a:chOff x="715252" y="3594555"/>
            <a:chExt cx="10836776" cy="27619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79E16E-86A7-4B89-A8BB-78F0D98C85EF}"/>
                </a:ext>
              </a:extLst>
            </p:cNvPr>
            <p:cNvSpPr/>
            <p:nvPr/>
          </p:nvSpPr>
          <p:spPr bwMode="auto">
            <a:xfrm>
              <a:off x="4152440" y="3594555"/>
              <a:ext cx="3886200" cy="60960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Application Type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FAB494-B130-482F-A876-C1FDC62E99C0}"/>
                </a:ext>
              </a:extLst>
            </p:cNvPr>
            <p:cNvSpPr/>
            <p:nvPr/>
          </p:nvSpPr>
          <p:spPr bwMode="auto">
            <a:xfrm>
              <a:off x="1053431" y="5021262"/>
              <a:ext cx="25146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Service Type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E55247-B58C-478A-9112-EC9EE3343ABF}"/>
                </a:ext>
              </a:extLst>
            </p:cNvPr>
            <p:cNvSpPr/>
            <p:nvPr/>
          </p:nvSpPr>
          <p:spPr bwMode="auto">
            <a:xfrm>
              <a:off x="4842334" y="5021262"/>
              <a:ext cx="25146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Service Type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2DF537-676E-4305-B6B6-B461F397B319}"/>
                </a:ext>
              </a:extLst>
            </p:cNvPr>
            <p:cNvSpPr/>
            <p:nvPr/>
          </p:nvSpPr>
          <p:spPr bwMode="auto">
            <a:xfrm>
              <a:off x="8631237" y="5021262"/>
              <a:ext cx="2514600" cy="609600"/>
            </a:xfrm>
            <a:prstGeom prst="rect">
              <a:avLst/>
            </a:prstGeom>
            <a:solidFill>
              <a:srgbClr val="5F5F5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Service Type 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E24272-0986-4FD5-9C8E-5D69E885B7A7}"/>
                </a:ext>
              </a:extLst>
            </p:cNvPr>
            <p:cNvSpPr/>
            <p:nvPr/>
          </p:nvSpPr>
          <p:spPr bwMode="auto">
            <a:xfrm>
              <a:off x="715252" y="5746835"/>
              <a:ext cx="1032794" cy="6096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1A38A9-D05D-45C4-95EA-308B632E08F9}"/>
                </a:ext>
              </a:extLst>
            </p:cNvPr>
            <p:cNvSpPr/>
            <p:nvPr/>
          </p:nvSpPr>
          <p:spPr bwMode="auto">
            <a:xfrm>
              <a:off x="1824246" y="5746835"/>
              <a:ext cx="1032794" cy="6096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Config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CE2191-6E4D-4559-A52C-A29A5BB4D035}"/>
                </a:ext>
              </a:extLst>
            </p:cNvPr>
            <p:cNvSpPr/>
            <p:nvPr/>
          </p:nvSpPr>
          <p:spPr bwMode="auto">
            <a:xfrm>
              <a:off x="2933240" y="5746918"/>
              <a:ext cx="1032794" cy="6096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6FEC82-BAC4-4D1D-AC84-9BC3A8AD1D75}"/>
                </a:ext>
              </a:extLst>
            </p:cNvPr>
            <p:cNvSpPr/>
            <p:nvPr/>
          </p:nvSpPr>
          <p:spPr bwMode="auto">
            <a:xfrm>
              <a:off x="4508249" y="5746752"/>
              <a:ext cx="103279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8177B1-B9B6-49CF-9B6E-9A6F77381863}"/>
                </a:ext>
              </a:extLst>
            </p:cNvPr>
            <p:cNvSpPr/>
            <p:nvPr/>
          </p:nvSpPr>
          <p:spPr bwMode="auto">
            <a:xfrm>
              <a:off x="5617243" y="5746752"/>
              <a:ext cx="103279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Config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D47265-431D-4A3B-84BB-B3DBCEA9D648}"/>
                </a:ext>
              </a:extLst>
            </p:cNvPr>
            <p:cNvSpPr/>
            <p:nvPr/>
          </p:nvSpPr>
          <p:spPr bwMode="auto">
            <a:xfrm>
              <a:off x="6726237" y="5746835"/>
              <a:ext cx="103279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40AC62-B709-4C54-9FD2-3A595E764B9E}"/>
                </a:ext>
              </a:extLst>
            </p:cNvPr>
            <p:cNvSpPr/>
            <p:nvPr/>
          </p:nvSpPr>
          <p:spPr bwMode="auto">
            <a:xfrm>
              <a:off x="8301246" y="5741934"/>
              <a:ext cx="1032794" cy="609600"/>
            </a:xfrm>
            <a:prstGeom prst="rect">
              <a:avLst/>
            </a:prstGeom>
            <a:solidFill>
              <a:srgbClr val="5F5F5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976F64-71F9-4A9B-9C3F-F7C23EFEBC39}"/>
                </a:ext>
              </a:extLst>
            </p:cNvPr>
            <p:cNvSpPr/>
            <p:nvPr/>
          </p:nvSpPr>
          <p:spPr bwMode="auto">
            <a:xfrm>
              <a:off x="9410240" y="5741934"/>
              <a:ext cx="1032794" cy="609600"/>
            </a:xfrm>
            <a:prstGeom prst="rect">
              <a:avLst/>
            </a:prstGeom>
            <a:solidFill>
              <a:srgbClr val="5F5F5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Config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D0A430-CAC2-436E-915D-4A29F9038F3B}"/>
                </a:ext>
              </a:extLst>
            </p:cNvPr>
            <p:cNvSpPr/>
            <p:nvPr/>
          </p:nvSpPr>
          <p:spPr bwMode="auto">
            <a:xfrm>
              <a:off x="10519234" y="5742017"/>
              <a:ext cx="1032794" cy="609600"/>
            </a:xfrm>
            <a:prstGeom prst="rect">
              <a:avLst/>
            </a:prstGeom>
            <a:solidFill>
              <a:srgbClr val="5F5F5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Data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B24E0C3-D38F-4EDD-9C6F-09AAB55C8EDE}"/>
                </a:ext>
              </a:extLst>
            </p:cNvPr>
            <p:cNvCxnSpPr/>
            <p:nvPr/>
          </p:nvCxnSpPr>
          <p:spPr>
            <a:xfrm>
              <a:off x="2302543" y="4487862"/>
              <a:ext cx="781459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61E55E-DFC6-453E-9C82-FCB14CB6737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095540" y="4204155"/>
              <a:ext cx="4094" cy="81710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6">
              <a:extLst>
                <a:ext uri="{FF2B5EF4-FFF2-40B4-BE49-F238E27FC236}">
                  <a16:creationId xmlns:a16="http://schemas.microsoft.com/office/drawing/2014/main" id="{4F4E305B-A8DA-4011-BA3B-876B7F1F8CF3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310731" y="4487862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0">
              <a:extLst>
                <a:ext uri="{FF2B5EF4-FFF2-40B4-BE49-F238E27FC236}">
                  <a16:creationId xmlns:a16="http://schemas.microsoft.com/office/drawing/2014/main" id="{40742EEA-3668-48E8-9687-F8417308FC6C}"/>
                </a:ext>
              </a:extLst>
            </p:cNvPr>
            <p:cNvCxnSpPr/>
            <p:nvPr/>
          </p:nvCxnSpPr>
          <p:spPr>
            <a:xfrm>
              <a:off x="6095540" y="4487862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1">
              <a:extLst>
                <a:ext uri="{FF2B5EF4-FFF2-40B4-BE49-F238E27FC236}">
                  <a16:creationId xmlns:a16="http://schemas.microsoft.com/office/drawing/2014/main" id="{6489A4E0-D72A-470C-843F-A5623A77E0D3}"/>
                </a:ext>
              </a:extLst>
            </p:cNvPr>
            <p:cNvCxnSpPr/>
            <p:nvPr/>
          </p:nvCxnSpPr>
          <p:spPr>
            <a:xfrm>
              <a:off x="10110119" y="4487862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72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Cluster 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Vue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système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23AE4-9FA7-47C1-A497-1AAAADF94696}"/>
              </a:ext>
            </a:extLst>
          </p:cNvPr>
          <p:cNvGrpSpPr/>
          <p:nvPr/>
        </p:nvGrpSpPr>
        <p:grpSpPr>
          <a:xfrm>
            <a:off x="62719" y="-407046"/>
            <a:ext cx="9010260" cy="6452442"/>
            <a:chOff x="62719" y="-407046"/>
            <a:chExt cx="9010260" cy="6452442"/>
          </a:xfrm>
        </p:grpSpPr>
        <p:sp>
          <p:nvSpPr>
            <p:cNvPr id="14" name="Oval 13"/>
            <p:cNvSpPr/>
            <p:nvPr/>
          </p:nvSpPr>
          <p:spPr bwMode="auto">
            <a:xfrm>
              <a:off x="2762024" y="1087048"/>
              <a:ext cx="5266496" cy="3529672"/>
            </a:xfrm>
            <a:prstGeom prst="ellipse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08" y="778902"/>
              <a:ext cx="2445620" cy="2577221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409" y="-407046"/>
              <a:ext cx="2445620" cy="257722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63" y="2226104"/>
              <a:ext cx="2445620" cy="2577221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356" y="3468175"/>
              <a:ext cx="2445620" cy="2577221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50" y="778902"/>
              <a:ext cx="2445620" cy="2577221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duotone>
                <a:srgbClr val="6E6D7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59" y="2282228"/>
              <a:ext cx="2445620" cy="2577221"/>
            </a:xfrm>
            <a:prstGeom prst="rect">
              <a:avLst/>
            </a:prstGeom>
          </p:spPr>
        </p:pic>
        <p:sp>
          <p:nvSpPr>
            <p:cNvPr id="50" name="Content Placeholder 6"/>
            <p:cNvSpPr txBox="1">
              <a:spLocks/>
            </p:cNvSpPr>
            <p:nvPr/>
          </p:nvSpPr>
          <p:spPr>
            <a:xfrm>
              <a:off x="62719" y="1238669"/>
              <a:ext cx="2800017" cy="873383"/>
            </a:xfrm>
            <a:prstGeom prst="rect">
              <a:avLst/>
            </a:prstGeom>
          </p:spPr>
          <p:txBody>
            <a:bodyPr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99557">
                <a:buNone/>
              </a:pPr>
              <a:endParaRPr lang="en-US" sz="1765" dirty="0">
                <a:solidFill>
                  <a:schemeClr val="tx1"/>
                </a:solidFill>
                <a:latin typeface="Segoe UI"/>
              </a:endParaRP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</a:t>
              </a: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Failover </a:t>
              </a: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manager</a:t>
              </a:r>
            </a:p>
            <a:p>
              <a:pPr marL="0" indent="0" defTabSz="699557">
                <a:buNone/>
              </a:pPr>
              <a:endParaRPr lang="en-US" sz="1765" dirty="0">
                <a:solidFill>
                  <a:schemeClr val="tx1"/>
                </a:solidFill>
                <a:latin typeface="Segoe UI"/>
              </a:endParaRP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 Cluster </a:t>
              </a: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 manager</a:t>
              </a:r>
            </a:p>
            <a:p>
              <a:pPr marL="0" indent="0" defTabSz="699557">
                <a:buNone/>
              </a:pPr>
              <a:endParaRPr lang="en-US" sz="1765" dirty="0">
                <a:solidFill>
                  <a:schemeClr val="tx1"/>
                </a:solidFill>
                <a:latin typeface="Segoe UI"/>
              </a:endParaRP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 Naming</a:t>
              </a:r>
            </a:p>
            <a:p>
              <a:pPr marL="0" indent="0" defTabSz="699557">
                <a:buNone/>
              </a:pPr>
              <a:endParaRPr lang="en-US" sz="1765" dirty="0">
                <a:solidFill>
                  <a:schemeClr val="tx1"/>
                </a:solidFill>
                <a:latin typeface="Segoe UI"/>
              </a:endParaRP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 Image </a:t>
              </a:r>
            </a:p>
            <a:p>
              <a:pPr marL="0" indent="0" defTabSz="699557">
                <a:buNone/>
              </a:pPr>
              <a:r>
                <a:rPr lang="en-US" sz="1765" dirty="0">
                  <a:solidFill>
                    <a:schemeClr val="tx1"/>
                  </a:solidFill>
                  <a:latin typeface="Segoe UI"/>
                </a:rPr>
                <a:t>           store</a:t>
              </a:r>
            </a:p>
            <a:p>
              <a:pPr marL="0" indent="0" defTabSz="699557">
                <a:buNone/>
              </a:pPr>
              <a:endParaRPr lang="en-US" sz="1765" dirty="0">
                <a:solidFill>
                  <a:schemeClr val="tx1"/>
                </a:solidFill>
                <a:latin typeface="Segoe UI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duotone>
                <a:srgbClr val="ABC4C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11" y="1914949"/>
              <a:ext cx="458516" cy="45851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duotone>
                <a:srgbClr val="00BCF2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99" y="2743909"/>
              <a:ext cx="573713" cy="57371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15" y="3445241"/>
              <a:ext cx="573713" cy="57371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duotone>
                <a:srgbClr val="6BB7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15" y="4229613"/>
              <a:ext cx="573713" cy="57371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duotone>
                <a:srgbClr val="ABC4C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157" y="778902"/>
              <a:ext cx="458516" cy="45851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duotone>
                <a:srgbClr val="6BB7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530" y="750775"/>
              <a:ext cx="485504" cy="4855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duotone>
                <a:srgbClr val="ABC4C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943" y="1958837"/>
              <a:ext cx="458516" cy="45851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duotone>
                <a:srgbClr val="6BB7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752" y="1918736"/>
              <a:ext cx="485504" cy="4855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duotone>
                <a:srgbClr val="ABC4C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35" y="3309495"/>
              <a:ext cx="458516" cy="45851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347" y="3203020"/>
              <a:ext cx="573713" cy="57371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duotone>
                <a:srgbClr val="00BCF2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819" y="4468042"/>
              <a:ext cx="573713" cy="573713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763" y="4469673"/>
              <a:ext cx="573713" cy="57371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 cstate="print">
              <a:duotone>
                <a:srgbClr val="00BCF2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168" y="3220887"/>
              <a:ext cx="573713" cy="57371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897" y="3220887"/>
              <a:ext cx="573713" cy="57371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duotone>
                <a:srgbClr val="00BCF2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313" y="1860632"/>
              <a:ext cx="573713" cy="57371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print">
              <a:duotone>
                <a:srgbClr val="6BB7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684" y="1916761"/>
              <a:ext cx="485504" cy="4855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37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heme/theme1.xml><?xml version="1.0" encoding="utf-8"?>
<a:theme xmlns:a="http://schemas.openxmlformats.org/drawingml/2006/main" name="Thème Office">
  <a:themeElements>
    <a:clrScheme name="Présentation SOA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ADC90E"/>
      </a:accent1>
      <a:accent2>
        <a:srgbClr val="63BDA2"/>
      </a:accent2>
      <a:accent3>
        <a:srgbClr val="50C1E2"/>
      </a:accent3>
      <a:accent4>
        <a:srgbClr val="82A0D3"/>
      </a:accent4>
      <a:accent5>
        <a:srgbClr val="D691BF"/>
      </a:accent5>
      <a:accent6>
        <a:srgbClr val="F9B233"/>
      </a:accent6>
      <a:hlink>
        <a:srgbClr val="4B4B4B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marL="0" marR="0" indent="0" algn="r" rtl="0">
          <a:spcBef>
            <a:spcPts val="0"/>
          </a:spcBef>
          <a:spcAft>
            <a:spcPts val="0"/>
          </a:spcAft>
          <a:buNone/>
          <a:defRPr sz="970" b="0" i="0" u="none" strike="noStrike" cap="none" dirty="0">
            <a:solidFill>
              <a:schemeClr val="lt1"/>
            </a:solidFill>
            <a:latin typeface="Raleway Light"/>
            <a:ea typeface="Raleway Light"/>
            <a:cs typeface="Raleway Light"/>
            <a:sym typeface="Raleway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510</Words>
  <Application>Microsoft Office PowerPoint</Application>
  <PresentationFormat>On-screen Show (16:9)</PresentationFormat>
  <Paragraphs>138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Segoe UI</vt:lpstr>
      <vt:lpstr>Merriweather Sans</vt:lpstr>
      <vt:lpstr>Raleway</vt:lpstr>
      <vt:lpstr>Arial</vt:lpstr>
      <vt:lpstr>Courier New</vt:lpstr>
      <vt:lpstr>MS PGothic</vt:lpstr>
      <vt:lpstr>Calibri</vt:lpstr>
      <vt:lpstr>Raleway Light</vt:lpstr>
      <vt:lpstr>Wingdings</vt:lpstr>
      <vt:lpstr>Segoe</vt:lpstr>
      <vt:lpstr>Thème Office</vt:lpstr>
      <vt:lpstr>Azure Service Fabric</vt:lpstr>
      <vt:lpstr>Wilfried Woivré</vt:lpstr>
      <vt:lpstr>Service Fabric</vt:lpstr>
      <vt:lpstr>Service Fabric</vt:lpstr>
      <vt:lpstr>Et OpenSource ! </vt:lpstr>
      <vt:lpstr>PowerPoint Presentation</vt:lpstr>
      <vt:lpstr>Modèle applicatif</vt:lpstr>
      <vt:lpstr>Structure d’une application</vt:lpstr>
      <vt:lpstr>Cluster :  Vue système</vt:lpstr>
      <vt:lpstr>Communiquer</vt:lpstr>
      <vt:lpstr>Scalabilité interne</vt:lpstr>
      <vt:lpstr>Il est où mon service ?</vt:lpstr>
      <vt:lpstr>Démo</vt:lpstr>
      <vt:lpstr>Et à vous de jouer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Fabric</dc:title>
  <dc:creator>Wilfried Woivré</dc:creator>
  <cp:lastModifiedBy>Wilfried Woivré</cp:lastModifiedBy>
  <cp:revision>14</cp:revision>
  <dcterms:modified xsi:type="dcterms:W3CDTF">2018-03-28T07:36:11Z</dcterms:modified>
</cp:coreProperties>
</file>