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4" r:id="rId4"/>
    <p:sldId id="258" r:id="rId5"/>
    <p:sldId id="285" r:id="rId6"/>
    <p:sldId id="262" r:id="rId7"/>
    <p:sldId id="265" r:id="rId8"/>
    <p:sldId id="266" r:id="rId9"/>
    <p:sldId id="268" r:id="rId10"/>
    <p:sldId id="259" r:id="rId11"/>
    <p:sldId id="267" r:id="rId12"/>
    <p:sldId id="269" r:id="rId13"/>
    <p:sldId id="271" r:id="rId14"/>
    <p:sldId id="272" r:id="rId15"/>
    <p:sldId id="274" r:id="rId16"/>
    <p:sldId id="273" r:id="rId17"/>
    <p:sldId id="286" r:id="rId18"/>
    <p:sldId id="260" r:id="rId19"/>
    <p:sldId id="275" r:id="rId20"/>
    <p:sldId id="287" r:id="rId21"/>
    <p:sldId id="261" r:id="rId22"/>
    <p:sldId id="276" r:id="rId23"/>
    <p:sldId id="277" r:id="rId24"/>
    <p:sldId id="278" r:id="rId25"/>
    <p:sldId id="288" r:id="rId26"/>
    <p:sldId id="263" r:id="rId27"/>
    <p:sldId id="279" r:id="rId28"/>
    <p:sldId id="281" r:id="rId29"/>
    <p:sldId id="290" r:id="rId30"/>
    <p:sldId id="289" r:id="rId31"/>
    <p:sldId id="264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91F9-4352-4C46-9C49-67C19BABBA99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60F29-3969-4C97-95FD-725C66B9A2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8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748ae3c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748ae3c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748ae3c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748ae3c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4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Hyperparameter yang </a:t>
            </a:r>
            <a:r>
              <a:rPr lang="en-US" dirty="0" err="1"/>
              <a:t>digunakan</a:t>
            </a:r>
            <a:r>
              <a:rPr lang="en-US" dirty="0"/>
              <a:t> pada model </a:t>
            </a:r>
            <a:r>
              <a:rPr lang="en-US" dirty="0" err="1"/>
              <a:t>adalah</a:t>
            </a:r>
            <a:r>
              <a:rPr lang="en-US" dirty="0"/>
              <a:t> solver saga, penalty none, </a:t>
            </a:r>
            <a:r>
              <a:rPr lang="en-US" dirty="0" err="1"/>
              <a:t>nilai</a:t>
            </a:r>
            <a:r>
              <a:rPr lang="en-US" dirty="0"/>
              <a:t> ROC AUC 0.63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threshold 1382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60F29-3969-4C97-95FD-725C66B9A209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932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748ae3c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748ae3c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70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748ae3c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748ae3c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50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, median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karakter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nama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produk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52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huruf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deskripsi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produk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sebesar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589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huruf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, dan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satu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foto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produk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. </a:t>
            </a:r>
            <a:endParaRPr lang="en-ID" sz="1200" b="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60F29-3969-4C97-95FD-725C66B9A209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614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Median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karakter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nama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produk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deskripsi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produk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, dan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foto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produk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tidak</a:t>
            </a:r>
            <a:r>
              <a:rPr lang="en-US" sz="12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berbeda</a:t>
            </a:r>
            <a:r>
              <a:rPr lang="en-US" sz="12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dengan</a:t>
            </a:r>
            <a:r>
              <a:rPr lang="en-US" sz="1200" b="0" dirty="0">
                <a:solidFill>
                  <a:schemeClr val="accent4"/>
                </a:solidFill>
                <a:latin typeface="Abadi" panose="020B0604020104020204" pitchFamily="34" charset="0"/>
              </a:rPr>
              <a:t> data </a:t>
            </a:r>
            <a:r>
              <a:rPr lang="en-US" sz="12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keseluruhan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. </a:t>
            </a:r>
            <a:endParaRPr lang="en-ID" sz="1200" b="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60F29-3969-4C97-95FD-725C66B9A209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930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karakter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pada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deskripsi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produk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seller yang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tidak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mendapat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bintang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5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cenderung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lebih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banyak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ketimbang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seller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Abadi" panose="020B0604020104020204" pitchFamily="34" charset="0"/>
              </a:rPr>
              <a:t>bintang</a:t>
            </a:r>
            <a:r>
              <a:rPr lang="en-US" sz="1200" b="0" dirty="0">
                <a:solidFill>
                  <a:schemeClr val="bg1"/>
                </a:solidFill>
                <a:latin typeface="Abadi" panose="020B0604020104020204" pitchFamily="34" charset="0"/>
              </a:rPr>
              <a:t> 5. </a:t>
            </a:r>
            <a:endParaRPr lang="en-ID" sz="12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60F29-3969-4C97-95FD-725C66B9A209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155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748ae3c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748ae3c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9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EDA </a:t>
            </a:r>
            <a:r>
              <a:rPr lang="en-US" dirty="0" err="1"/>
              <a:t>sebelumnya</a:t>
            </a:r>
            <a:r>
              <a:rPr lang="en-US" dirty="0"/>
              <a:t>, data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missing </a:t>
            </a:r>
            <a:r>
              <a:rPr lang="en-US" dirty="0" err="1"/>
              <a:t>valuesnya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isna</a:t>
            </a:r>
            <a:r>
              <a:rPr lang="en-US" dirty="0"/>
              <a:t>().sum() dan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persentasenya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60F29-3969-4C97-95FD-725C66B9A209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09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748ae3c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748ae3c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46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selanjutnta</a:t>
            </a:r>
            <a:r>
              <a:rPr lang="en-US" dirty="0"/>
              <a:t> data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X dan Y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split train test.</a:t>
            </a:r>
          </a:p>
          <a:p>
            <a:r>
              <a:rPr lang="en-US" dirty="0" err="1"/>
              <a:t>Metode</a:t>
            </a:r>
            <a:r>
              <a:rPr lang="en-US" dirty="0"/>
              <a:t> split train test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80/20 dan </a:t>
            </a:r>
            <a:r>
              <a:rPr lang="en-US" dirty="0" err="1"/>
              <a:t>menstratify</a:t>
            </a:r>
            <a:r>
              <a:rPr lang="en-US" dirty="0"/>
              <a:t> 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rata.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60F29-3969-4C97-95FD-725C66B9A209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26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1A92-22D0-196E-7FAC-C95CED97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243DB-540D-3890-9953-C50F2613C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391D-5F58-D2FA-6E43-4A4C4ED4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5DEB-C1FC-DC7B-F185-4BD9AF73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2B42-FCF9-6E2A-3D67-26C4EE8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1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8A06-714B-FAC3-CCDE-49338986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DE8F-8797-A6DF-B71A-C17D96587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A473-DC69-EAD9-6C48-8D95C8C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26BA-0E8B-B23C-8C22-A3072BDF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942E-8723-BE1E-6E29-C75597EF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31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E8D35-833D-7F41-523B-3CF41EEB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3ABD0-6B1D-4141-A5DC-27C66E8D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934A-8488-F8E7-1D26-F56A47FE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6558-2C25-61D9-ED5A-8587E3F4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4BC1-C975-5A6B-0596-7134B0FA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150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672533" y="3334500"/>
            <a:ext cx="580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670400" y="4038133"/>
            <a:ext cx="36988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670400" y="2465851"/>
            <a:ext cx="1055200" cy="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11887200" y="-72133"/>
            <a:ext cx="304800" cy="69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635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FB7F-813F-C7B5-E91B-9EDB9190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3192-EFAC-91D3-6162-BC53C00D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D5F5B-5051-1822-F787-5D88C09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315D-C1AF-863C-B61A-BEEFB01C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CDF9-253F-DA7F-080E-1ECEB967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6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C769-AE2F-B7E5-076C-17720FF0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BE04-7D4A-DA36-B2F6-5207F828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4443-6536-DF11-3514-9BACF874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08C6-5DE2-A682-3698-0BC185E2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F4CB-71D2-84AF-33E9-9C01619F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40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80E8-471A-3F91-6A8C-840D0F34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08E5-473D-0505-F25E-79597D61F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45E47-E4AF-C8CE-39C7-7E9575E4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19E1-391B-ABB3-D470-8F13C34A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99A2-4890-4811-B344-AD7A951E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B6D5-F160-50FD-EEB6-24AEB0F6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0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9823-EA9E-7E8D-1691-698F83A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4404B-88EB-E670-AB92-F846CBD5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BD36D-98E2-7747-F47D-296CDBCB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7FBBC-2914-4C22-94C5-2ECFA14A0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E981-7A12-C008-D26B-A87A3458A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E028C-6F5F-65C8-32DA-3D3A62DA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C26BC-1646-3594-9BDE-7EC32D33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E5458-5C27-E967-E8F3-F6A27D76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6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92A7-AC06-2A26-801B-8EA5209E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665C2-13A6-4A92-C1FE-929BD108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3304-41AE-3787-CC78-46772D5E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814F3-06F1-FEC5-2550-7F22A00A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99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471C4-84B3-A43A-2865-4AF5FE76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6F6FD-F7E5-BF8A-E177-93419FE7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1867D-8AD3-ABEC-56B4-EA41AC2B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950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83D-4347-B527-D56C-4CA944EA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256B-DB27-0B26-DAB4-A3AC7E84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528C8-0565-946F-A1ED-9DA6B7B6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8E45-7A57-2336-41B8-2BA1C476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0AD2-AE36-6FAC-E2B0-F9812CF7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62C01-30BB-BB0A-7678-352CE4E1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72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5EFD-A254-8036-97FC-DD7F1552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10A56-233E-E652-DF89-A534A01F3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4A649-D851-7E3E-42D8-59BD8810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D603-3A68-2C0F-CF36-56EDB88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64E9-56F9-AA27-DA07-853E36B5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664A-91D2-DC4D-FED2-FF72C2B5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011B1-D4A0-C614-79F6-C7135EA5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0F21-A579-93AE-7D40-B8AE3308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88F5-15AE-E2F8-84CE-6E9D37A7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A5C2-5F58-46D6-8AEF-48B2F0491806}" type="datetimeFigureOut">
              <a:rPr lang="en-ID" smtClean="0"/>
              <a:t>13/07/2022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CCC0-3AC9-F2E5-2EA0-98F8313BD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2635-0214-2866-1EA2-DA711395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2CBD-D3AC-4025-AEA4-8162A7E0DF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3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5328-3A40-5974-4B34-93F384C1A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883"/>
            <a:ext cx="9144000" cy="306608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Bebas Neue" panose="020B0606020202050201" pitchFamily="34" charset="0"/>
              </a:rPr>
              <a:t>Final Project: </a:t>
            </a:r>
            <a:br>
              <a:rPr lang="en-US" sz="8000" dirty="0">
                <a:solidFill>
                  <a:srgbClr val="FFC000"/>
                </a:solidFill>
                <a:latin typeface="Bebas Neue" panose="020B0606020202050201" pitchFamily="34" charset="0"/>
              </a:rPr>
            </a:br>
            <a:r>
              <a:rPr lang="en-US" sz="8000" dirty="0">
                <a:solidFill>
                  <a:srgbClr val="FFC000"/>
                </a:solidFill>
                <a:latin typeface="Bebas Neue" panose="020B0606020202050201" pitchFamily="34" charset="0"/>
              </a:rPr>
              <a:t>Binary Classification</a:t>
            </a:r>
            <a:br>
              <a:rPr lang="en-US" sz="8000" dirty="0">
                <a:solidFill>
                  <a:srgbClr val="FFC000"/>
                </a:solidFill>
                <a:latin typeface="Bebas Neue" panose="020B0606020202050201" pitchFamily="34" charset="0"/>
              </a:rPr>
            </a:br>
            <a:r>
              <a:rPr lang="en-US" sz="4000" dirty="0">
                <a:solidFill>
                  <a:srgbClr val="FFC000"/>
                </a:solidFill>
                <a:latin typeface="Bebas Neue" panose="020B0606020202050201" pitchFamily="34" charset="0"/>
              </a:rPr>
              <a:t>Five Star product Rating classification</a:t>
            </a:r>
            <a:endParaRPr lang="en-ID" sz="8000" dirty="0">
              <a:solidFill>
                <a:srgbClr val="FFC000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437AE-C0ED-2A50-23F0-3C0586C4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6381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Wilhelmus Medhavi</a:t>
            </a:r>
            <a:endParaRPr lang="en-ID" sz="28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EB2D6B-D655-7368-BCA7-C7236B1D0D8E}"/>
              </a:ext>
            </a:extLst>
          </p:cNvPr>
          <p:cNvSpPr txBox="1">
            <a:spLocks/>
          </p:cNvSpPr>
          <p:nvPr/>
        </p:nvSpPr>
        <p:spPr>
          <a:xfrm>
            <a:off x="1524000" y="5114924"/>
            <a:ext cx="9144000" cy="10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Data Science Bootcamp Sharing Vision</a:t>
            </a:r>
            <a:endParaRPr lang="en-ID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Batch May 2022</a:t>
            </a:r>
          </a:p>
        </p:txBody>
      </p:sp>
    </p:spTree>
    <p:extLst>
      <p:ext uri="{BB962C8B-B14F-4D97-AF65-F5344CB8AC3E}">
        <p14:creationId xmlns:p14="http://schemas.microsoft.com/office/powerpoint/2010/main" val="35038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Exploratory Data Analysis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5318-6782-17CF-8701-A6FC040A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417061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Sebelum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EDA,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beberapa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kurang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diperlukan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dibuang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terlebih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dahulu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(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total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ada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20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dibuang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bersama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tipe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datetime).</a:t>
            </a:r>
          </a:p>
          <a:p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Dimensi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ukuran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EDA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tersisa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menjadi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20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terbagi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menjadi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16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kontinu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dan 4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kategorik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CDF0429-48E1-C32A-7270-89BCED172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81428"/>
              </p:ext>
            </p:extLst>
          </p:nvPr>
        </p:nvGraphicFramePr>
        <p:xfrm>
          <a:off x="838200" y="3543510"/>
          <a:ext cx="10391897" cy="26000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76414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5415483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</a:tblGrid>
              <a:tr h="2039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Alasan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 di drop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badi" panose="020B0604020104020204" pitchFamily="34" charset="0"/>
                        </a:rPr>
                        <a:t>Nama Kolom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203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Hanya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berisi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nilai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unik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Abadi" panose="020B0604020104020204" pitchFamily="34" charset="0"/>
                        </a:rPr>
                        <a:t>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customer_id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customer_unique_id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order_id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product_id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seller_id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',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Nilai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kolom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hanya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satu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jenis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kategorik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</a:rPr>
                        <a:t>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order_status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',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  <a:tr h="339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diwakili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oleh fitur lain,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seperti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kota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dan negara (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kota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dan negara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dipilih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salah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satu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kasus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negara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dipilih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karena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jumlah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nilai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uniknya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lebih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sedikit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sehingga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lebih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sederhana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)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</a:rPr>
                        <a:t>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geolocation_city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geolocation_state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geolocation_zip_code_prefix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geolocation_lat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geolocation_lng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',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738"/>
                  </a:ext>
                </a:extLst>
              </a:tr>
              <a:tr h="339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dipilih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fitur negara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diwakilkan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)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'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customer_city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’, '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seller_city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’, 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03910"/>
                  </a:ext>
                </a:extLst>
              </a:tr>
              <a:tr h="298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Sudah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dipilih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fitur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kategori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Bahasa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inggris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agar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memudahkan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intrepetasi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'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product_category_name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'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0527"/>
                  </a:ext>
                </a:extLst>
              </a:tr>
              <a:tr h="339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Fitur non </a:t>
                      </a:r>
                      <a:r>
                        <a:rPr lang="en-US" sz="1200" dirty="0" err="1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numerik</a:t>
                      </a:r>
                      <a:r>
                        <a:rPr lang="en-US" sz="1200" dirty="0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ataupun</a:t>
                      </a:r>
                      <a:r>
                        <a:rPr lang="en-US" sz="1200" dirty="0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kategorik</a:t>
                      </a:r>
                      <a:endParaRPr lang="en-ID" sz="1200" dirty="0">
                        <a:latin typeface="Abadi" panose="020B0604020104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Seluruh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data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tipe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datetime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79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Exploratory Data Analysis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323AF-F45A-9A8F-85E5-A4AB5831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8" y="1505129"/>
            <a:ext cx="3208672" cy="237981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7B03EF-CAA2-3BC9-0931-AA253C1BC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54668"/>
              </p:ext>
            </p:extLst>
          </p:nvPr>
        </p:nvGraphicFramePr>
        <p:xfrm>
          <a:off x="3867706" y="1780637"/>
          <a:ext cx="222829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4415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Negara </a:t>
                      </a:r>
                      <a:r>
                        <a:rPr lang="en-US" sz="1200" dirty="0" err="1"/>
                        <a:t>asal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pembeli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data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5298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BFB7035-80AF-B934-F08F-01E388E0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26" y="3787669"/>
            <a:ext cx="4335492" cy="2833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72671-66DF-C322-05BB-AFEB1E8C0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8" y="3964423"/>
            <a:ext cx="3355946" cy="2528452"/>
          </a:xfrm>
          <a:prstGeom prst="rect">
            <a:avLst/>
          </a:prstGeom>
        </p:spPr>
      </p:pic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68C97CAF-14F4-BFCB-5BEF-16473409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47529"/>
              </p:ext>
            </p:extLst>
          </p:nvPr>
        </p:nvGraphicFramePr>
        <p:xfrm>
          <a:off x="3867706" y="4314249"/>
          <a:ext cx="222829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4415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Negara </a:t>
                      </a:r>
                      <a:r>
                        <a:rPr lang="en-US" sz="1200" dirty="0" err="1"/>
                        <a:t>asal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penjual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data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4787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5298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1F313E0-789C-37AA-3421-1CC3BC242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776" y="1257274"/>
            <a:ext cx="3762778" cy="23985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6CAAB4-DF34-DB6B-5CFD-618BD5A77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505" y="3609437"/>
            <a:ext cx="2335796" cy="10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79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Exploratory Data Analysis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7B03EF-CAA2-3BC9-0931-AA253C1BC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45668"/>
              </p:ext>
            </p:extLst>
          </p:nvPr>
        </p:nvGraphicFramePr>
        <p:xfrm>
          <a:off x="2238931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$ 119.43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$ 74.90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$ 3980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3C43E875-341A-69F0-07F4-4D6F43D3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8277"/>
              </p:ext>
            </p:extLst>
          </p:nvPr>
        </p:nvGraphicFramePr>
        <p:xfrm>
          <a:off x="4715431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Freight value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$ 19.559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$ 16.33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$ 192.84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AFF4468A-FD0D-3C39-5F87-F6F0D8B9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314"/>
              </p:ext>
            </p:extLst>
          </p:nvPr>
        </p:nvGraphicFramePr>
        <p:xfrm>
          <a:off x="7190819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56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22838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Payment value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$ 172.836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$ 109.345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$ 7274.88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8EC3981B-2EE2-1228-AC8E-30E1379DB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45061"/>
              </p:ext>
            </p:extLst>
          </p:nvPr>
        </p:nvGraphicFramePr>
        <p:xfrm>
          <a:off x="2238931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394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 </a:t>
                      </a:r>
                      <a:r>
                        <a:rPr lang="en-US" sz="1200" dirty="0" err="1"/>
                        <a:t>Lenght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48.89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6F47D1E-21B3-AEB0-4390-0DFA8127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58940"/>
              </p:ext>
            </p:extLst>
          </p:nvPr>
        </p:nvGraphicFramePr>
        <p:xfrm>
          <a:off x="4715431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4819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 </a:t>
                      </a:r>
                      <a:r>
                        <a:rPr lang="en-US" sz="1050" dirty="0" err="1"/>
                        <a:t>Lenght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770.09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589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3963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961F46BA-81A6-7557-68B0-4AEFD89D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93231"/>
              </p:ext>
            </p:extLst>
          </p:nvPr>
        </p:nvGraphicFramePr>
        <p:xfrm>
          <a:off x="7190819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56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22838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Photos Qty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48A4053-842B-D2A2-C86A-BA9824A82D5B}"/>
              </a:ext>
            </a:extLst>
          </p:cNvPr>
          <p:cNvSpPr txBox="1">
            <a:spLocks/>
          </p:cNvSpPr>
          <p:nvPr/>
        </p:nvSpPr>
        <p:spPr>
          <a:xfrm>
            <a:off x="3353078" y="1495783"/>
            <a:ext cx="4846715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Data </a:t>
            </a:r>
            <a:r>
              <a:rPr lang="en-US" sz="20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secara</a:t>
            </a:r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20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keseluruhan</a:t>
            </a:r>
            <a:endParaRPr lang="en-ID" sz="2000" b="0" dirty="0">
              <a:solidFill>
                <a:schemeClr val="accent4"/>
              </a:solidFill>
              <a:latin typeface="Abadi" panose="020B0604020104020204" pitchFamily="34" charset="0"/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48479C9-CC8E-6C5A-4B0E-606E3A0B85B8}"/>
              </a:ext>
            </a:extLst>
          </p:cNvPr>
          <p:cNvSpPr txBox="1">
            <a:spLocks/>
          </p:cNvSpPr>
          <p:nvPr/>
        </p:nvSpPr>
        <p:spPr>
          <a:xfrm>
            <a:off x="362288" y="3604618"/>
            <a:ext cx="11467424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median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harga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total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transaksi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sekitar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$109,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rincian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sekitar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$74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harga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dan $16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biaya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pengiriman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.  </a:t>
            </a:r>
            <a:endParaRPr lang="en-ID" sz="14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8736B9F9-832B-3FB4-8D42-BB032ECF0643}"/>
              </a:ext>
            </a:extLst>
          </p:cNvPr>
          <p:cNvSpPr txBox="1">
            <a:spLocks/>
          </p:cNvSpPr>
          <p:nvPr/>
        </p:nvSpPr>
        <p:spPr>
          <a:xfrm>
            <a:off x="362288" y="5630784"/>
            <a:ext cx="11467424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median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karakter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nama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produk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52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huruf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deskripsi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produk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sebesar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589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huruf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dan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satu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foto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produk. </a:t>
            </a:r>
            <a:endParaRPr lang="en-ID" sz="14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4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79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Exploratory Data Analysis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7B03EF-CAA2-3BC9-0931-AA253C1BC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6603"/>
              </p:ext>
            </p:extLst>
          </p:nvPr>
        </p:nvGraphicFramePr>
        <p:xfrm>
          <a:off x="2238931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$ 118.617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$ 69.995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$ 3980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3C43E875-341A-69F0-07F4-4D6F43D3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8805"/>
              </p:ext>
            </p:extLst>
          </p:nvPr>
        </p:nvGraphicFramePr>
        <p:xfrm>
          <a:off x="4715431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Freight value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$ 19.24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$ 16.11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$ 177.98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AFF4468A-FD0D-3C39-5F87-F6F0D8B9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49882"/>
              </p:ext>
            </p:extLst>
          </p:nvPr>
        </p:nvGraphicFramePr>
        <p:xfrm>
          <a:off x="7190819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56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22838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Payment value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$ 159.088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$ 102.425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$ 4042.740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8EC3981B-2EE2-1228-AC8E-30E1379DB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32331"/>
              </p:ext>
            </p:extLst>
          </p:nvPr>
        </p:nvGraphicFramePr>
        <p:xfrm>
          <a:off x="2238931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394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 </a:t>
                      </a:r>
                      <a:r>
                        <a:rPr lang="en-US" sz="1200" dirty="0" err="1"/>
                        <a:t>Lenght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48.74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edian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6F47D1E-21B3-AEB0-4390-0DFA8127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36839"/>
              </p:ext>
            </p:extLst>
          </p:nvPr>
        </p:nvGraphicFramePr>
        <p:xfrm>
          <a:off x="4715431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4819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 </a:t>
                      </a:r>
                      <a:r>
                        <a:rPr lang="en-US" sz="1050" dirty="0" err="1"/>
                        <a:t>Lenght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767.85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edian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589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3963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961F46BA-81A6-7557-68B0-4AEFD89D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97983"/>
              </p:ext>
            </p:extLst>
          </p:nvPr>
        </p:nvGraphicFramePr>
        <p:xfrm>
          <a:off x="7190819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56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22838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Photos Qty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edian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48A4053-842B-D2A2-C86A-BA9824A82D5B}"/>
              </a:ext>
            </a:extLst>
          </p:cNvPr>
          <p:cNvSpPr txBox="1">
            <a:spLocks/>
          </p:cNvSpPr>
          <p:nvPr/>
        </p:nvSpPr>
        <p:spPr>
          <a:xfrm>
            <a:off x="3353078" y="1495783"/>
            <a:ext cx="4846715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Data pada </a:t>
            </a:r>
            <a:r>
              <a:rPr lang="en-US" sz="20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kondisi</a:t>
            </a:r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 seller </a:t>
            </a:r>
            <a:r>
              <a:rPr lang="en-US" sz="20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dengan</a:t>
            </a:r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 rate 5*</a:t>
            </a:r>
            <a:endParaRPr lang="en-ID" sz="2000" b="0" dirty="0">
              <a:solidFill>
                <a:schemeClr val="accent4"/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F90C3D-DE41-FCC9-E7F1-37738F5F3C24}"/>
              </a:ext>
            </a:extLst>
          </p:cNvPr>
          <p:cNvSpPr txBox="1">
            <a:spLocks/>
          </p:cNvSpPr>
          <p:nvPr/>
        </p:nvSpPr>
        <p:spPr>
          <a:xfrm>
            <a:off x="362288" y="3604618"/>
            <a:ext cx="11467424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Median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harga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total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transaksi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biaya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pengiriman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dan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harga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cenderung</a:t>
            </a:r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lebih</a:t>
            </a:r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rendah</a:t>
            </a:r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.  </a:t>
            </a:r>
            <a:endParaRPr lang="en-ID" sz="14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42BE920-F616-BB02-249F-C140505C5F00}"/>
              </a:ext>
            </a:extLst>
          </p:cNvPr>
          <p:cNvSpPr txBox="1">
            <a:spLocks/>
          </p:cNvSpPr>
          <p:nvPr/>
        </p:nvSpPr>
        <p:spPr>
          <a:xfrm>
            <a:off x="362288" y="5630784"/>
            <a:ext cx="11467424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Median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karakter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nama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produk,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deskripsi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produk, dan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foto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produk </a:t>
            </a:r>
            <a:r>
              <a:rPr lang="en-US" sz="14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tidak</a:t>
            </a:r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berbeda</a:t>
            </a:r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dengan</a:t>
            </a:r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 data </a:t>
            </a:r>
            <a:r>
              <a:rPr lang="en-US" sz="14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keseluruhan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. </a:t>
            </a:r>
            <a:endParaRPr lang="en-ID" sz="14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8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79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Exploratory Data Analysis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7B03EF-CAA2-3BC9-0931-AA253C1BC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54506"/>
              </p:ext>
            </p:extLst>
          </p:nvPr>
        </p:nvGraphicFramePr>
        <p:xfrm>
          <a:off x="2238931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ID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dirty="0">
                          <a:solidFill>
                            <a:schemeClr val="tx1"/>
                          </a:solidFill>
                        </a:rPr>
                        <a:t>$ 120.58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$ 4.20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$ 3109.99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3C43E875-341A-69F0-07F4-4D6F43D3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02859"/>
              </p:ext>
            </p:extLst>
          </p:nvPr>
        </p:nvGraphicFramePr>
        <p:xfrm>
          <a:off x="4715431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501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241793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Freight value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$ 16.79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$ 192.84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AFF4468A-FD0D-3C39-5F87-F6F0D8B9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5821"/>
              </p:ext>
            </p:extLst>
          </p:nvPr>
        </p:nvGraphicFramePr>
        <p:xfrm>
          <a:off x="7190819" y="2219504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56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22838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Payment value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$ 192.331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b="1" dirty="0" err="1">
                          <a:solidFill>
                            <a:srgbClr val="FF0000"/>
                          </a:solidFill>
                        </a:rPr>
                        <a:t>edian</a:t>
                      </a:r>
                      <a:endParaRPr lang="en-ID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rgbClr val="FF0000"/>
                          </a:solidFill>
                        </a:rPr>
                        <a:t>$ 119.065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$ 0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$ 7274.88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8EC3981B-2EE2-1228-AC8E-30E1379DB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1991"/>
              </p:ext>
            </p:extLst>
          </p:nvPr>
        </p:nvGraphicFramePr>
        <p:xfrm>
          <a:off x="2238931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394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 </a:t>
                      </a:r>
                      <a:r>
                        <a:rPr lang="en-US" sz="1200" dirty="0" err="1"/>
                        <a:t>Lenght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49.21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edian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6F47D1E-21B3-AEB0-4390-0DFA8127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02734"/>
              </p:ext>
            </p:extLst>
          </p:nvPr>
        </p:nvGraphicFramePr>
        <p:xfrm>
          <a:off x="4715431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4819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 </a:t>
                      </a:r>
                      <a:r>
                        <a:rPr lang="en-US" sz="1050" dirty="0" err="1"/>
                        <a:t>Lenght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767.15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edian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582.5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ID" sz="1200" dirty="0">
                          <a:solidFill>
                            <a:srgbClr val="FF0000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ID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3921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961F46BA-81A6-7557-68B0-4AEFD89D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18749"/>
              </p:ext>
            </p:extLst>
          </p:nvPr>
        </p:nvGraphicFramePr>
        <p:xfrm>
          <a:off x="7190819" y="4297859"/>
          <a:ext cx="2228294" cy="138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56">
                  <a:extLst>
                    <a:ext uri="{9D8B030D-6E8A-4147-A177-3AD203B41FA5}">
                      <a16:colId xmlns:a16="http://schemas.microsoft.com/office/drawing/2014/main" val="3680006909"/>
                    </a:ext>
                  </a:extLst>
                </a:gridCol>
                <a:gridCol w="1122838">
                  <a:extLst>
                    <a:ext uri="{9D8B030D-6E8A-4147-A177-3AD203B41FA5}">
                      <a16:colId xmlns:a16="http://schemas.microsoft.com/office/drawing/2014/main" val="11209938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Photos Qty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Nilai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78763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44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edian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6098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2620"/>
                  </a:ext>
                </a:extLst>
              </a:tr>
              <a:tr h="264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ax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39964"/>
                  </a:ext>
                </a:extLst>
              </a:tr>
            </a:tbl>
          </a:graphicData>
        </a:graphic>
      </p:graphicFrame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48A4053-842B-D2A2-C86A-BA9824A82D5B}"/>
              </a:ext>
            </a:extLst>
          </p:cNvPr>
          <p:cNvSpPr txBox="1">
            <a:spLocks/>
          </p:cNvSpPr>
          <p:nvPr/>
        </p:nvSpPr>
        <p:spPr>
          <a:xfrm>
            <a:off x="3353078" y="1495783"/>
            <a:ext cx="4846715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Data pada </a:t>
            </a:r>
            <a:r>
              <a:rPr lang="en-US" sz="20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kondisi</a:t>
            </a:r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 seller </a:t>
            </a:r>
            <a:r>
              <a:rPr lang="en-US" sz="20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tanpa</a:t>
            </a:r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 rate 5*</a:t>
            </a:r>
            <a:endParaRPr lang="en-ID" sz="2000" b="0" dirty="0">
              <a:solidFill>
                <a:schemeClr val="accent4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53836CF-94FA-4DF4-2F28-6B265D010DEC}"/>
              </a:ext>
            </a:extLst>
          </p:cNvPr>
          <p:cNvSpPr txBox="1">
            <a:spLocks/>
          </p:cNvSpPr>
          <p:nvPr/>
        </p:nvSpPr>
        <p:spPr>
          <a:xfrm>
            <a:off x="362288" y="3604618"/>
            <a:ext cx="11467424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Abadi" panose="020B0604020104020204" pitchFamily="34" charset="0"/>
              </a:rPr>
              <a:t>Median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harga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total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transaksi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biaya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pengiriman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dan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harga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cenderung</a:t>
            </a:r>
            <a:r>
              <a:rPr 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lebih</a:t>
            </a:r>
            <a:r>
              <a:rPr 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tinggi</a:t>
            </a:r>
            <a:r>
              <a:rPr 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.  </a:t>
            </a:r>
            <a:endParaRPr lang="en-ID" sz="14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2C09B65-EA12-97A9-7369-FF97950E1150}"/>
              </a:ext>
            </a:extLst>
          </p:cNvPr>
          <p:cNvSpPr txBox="1">
            <a:spLocks/>
          </p:cNvSpPr>
          <p:nvPr/>
        </p:nvSpPr>
        <p:spPr>
          <a:xfrm>
            <a:off x="362288" y="5630784"/>
            <a:ext cx="11467424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karakter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pada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deskripsi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produk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seller yang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tidak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mendapat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bintang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5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cenderung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lebih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banyak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ketimbang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seller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300" b="0" dirty="0" err="1">
                <a:solidFill>
                  <a:schemeClr val="bg1"/>
                </a:solidFill>
                <a:latin typeface="Abadi" panose="020B0604020104020204" pitchFamily="34" charset="0"/>
              </a:rPr>
              <a:t>bintang</a:t>
            </a:r>
            <a:r>
              <a:rPr lang="en-US" sz="1300" b="0" dirty="0">
                <a:solidFill>
                  <a:schemeClr val="bg1"/>
                </a:solidFill>
                <a:latin typeface="Abadi" panose="020B0604020104020204" pitchFamily="34" charset="0"/>
              </a:rPr>
              <a:t> 5. </a:t>
            </a:r>
            <a:endParaRPr lang="en-ID" sz="13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B0351-DC5F-2819-7889-19DC641D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1219200"/>
            <a:ext cx="3614738" cy="4918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71FA4-17EE-B42D-3508-9D78256B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663" y="1197475"/>
            <a:ext cx="3614739" cy="5279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14979-8510-73D3-8C01-18000725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313" y="1219199"/>
            <a:ext cx="3871363" cy="51482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C879A0-2DF9-174E-7A7E-49C0E8B31063}"/>
              </a:ext>
            </a:extLst>
          </p:cNvPr>
          <p:cNvSpPr txBox="1">
            <a:spLocks/>
          </p:cNvSpPr>
          <p:nvPr/>
        </p:nvSpPr>
        <p:spPr>
          <a:xfrm>
            <a:off x="752475" y="17956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>
                <a:solidFill>
                  <a:schemeClr val="accent4"/>
                </a:solidFill>
                <a:latin typeface="Bebas Neue" panose="020B0606020202050201" pitchFamily="34" charset="0"/>
              </a:rPr>
              <a:t>Exploratory Data Analysis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2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INSIGHT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5318-6782-17CF-8701-A6FC040A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lnSpc>
                <a:spcPct val="11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Kisaran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harga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dijual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berada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interval $2.2 - $3980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rata-rata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sebesar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$119.43 (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belum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termasuk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biaya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pengiriman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kapal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514350" indent="-514350" algn="just">
              <a:lnSpc>
                <a:spcPct val="11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Rata-rata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transaksi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customer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menghabiskan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total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sekitar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$172.83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rata-rata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biaya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pengiriman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sebesar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$19.55</a:t>
            </a:r>
          </a:p>
          <a:p>
            <a:pPr marL="514350" indent="-514350" algn="just">
              <a:lnSpc>
                <a:spcPct val="11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Pembayaran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transaksi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paling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banyak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kartu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kredit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jenis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paling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banyak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dibeli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bed_bath_table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pPr marL="514350" indent="-514350" algn="just">
              <a:lnSpc>
                <a:spcPct val="11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Customer yang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berdomisili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di negara AP dan RR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belum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pernah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memberikan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review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bintang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5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ketika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membeli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514350" indent="-514350" algn="just">
              <a:lnSpc>
                <a:spcPct val="11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Seller yang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berdomisili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di negara CE dan PA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belum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pernah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mendapatkan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review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dibawah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bintang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56075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5672532" y="3334500"/>
            <a:ext cx="695741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sz="4800" dirty="0">
                <a:solidFill>
                  <a:schemeClr val="accent4"/>
                </a:solidFill>
                <a:latin typeface="Tw Cen MT" panose="020B0602020104020603" pitchFamily="34" charset="0"/>
              </a:rPr>
              <a:t>Data Preparation</a:t>
            </a:r>
          </a:p>
        </p:txBody>
      </p:sp>
      <p:sp>
        <p:nvSpPr>
          <p:cNvPr id="215" name="Google Shape;215;p37"/>
          <p:cNvSpPr txBox="1">
            <a:spLocks noGrp="1"/>
          </p:cNvSpPr>
          <p:nvPr>
            <p:ph type="subTitle" idx="1"/>
          </p:nvPr>
        </p:nvSpPr>
        <p:spPr>
          <a:xfrm>
            <a:off x="5670399" y="4262749"/>
            <a:ext cx="5526136" cy="8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Final Project: </a:t>
            </a:r>
            <a:b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Binary Classification</a:t>
            </a:r>
          </a:p>
          <a:p>
            <a:pPr marL="0" indent="0"/>
            <a:r>
              <a:rPr lang="en-US" sz="2400" dirty="0">
                <a:solidFill>
                  <a:srgbClr val="FFC000"/>
                </a:solidFill>
                <a:latin typeface="Bebas Neue" panose="020B0606020202050201" pitchFamily="34" charset="0"/>
              </a:rPr>
              <a:t>Five Star product Rating 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title" idx="2"/>
          </p:nvPr>
        </p:nvSpPr>
        <p:spPr>
          <a:xfrm>
            <a:off x="5670399" y="2465851"/>
            <a:ext cx="1265421" cy="64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  <a:latin typeface="Tw Cen MT" panose="020B0602020104020603" pitchFamily="34" charset="0"/>
              </a:rPr>
              <a:t>03</a:t>
            </a:r>
            <a:endParaRPr dirty="0">
              <a:solidFill>
                <a:schemeClr val="accent4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55BB-46E3-4F2F-A2CD-4BF01D67B4F3}"/>
              </a:ext>
            </a:extLst>
          </p:cNvPr>
          <p:cNvSpPr/>
          <p:nvPr/>
        </p:nvSpPr>
        <p:spPr>
          <a:xfrm>
            <a:off x="11880715" y="-87550"/>
            <a:ext cx="311285" cy="7198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oogle Shape;364;p53">
            <a:extLst>
              <a:ext uri="{FF2B5EF4-FFF2-40B4-BE49-F238E27FC236}">
                <a16:creationId xmlns:a16="http://schemas.microsoft.com/office/drawing/2014/main" id="{07075E98-3AAD-4592-B1D2-2ECB760B63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06" r="2606"/>
          <a:stretch/>
        </p:blipFill>
        <p:spPr>
          <a:xfrm>
            <a:off x="264838" y="325773"/>
            <a:ext cx="5115921" cy="61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9875B-FD1F-4FB4-A9CC-7D7EFF3B39F9}"/>
              </a:ext>
            </a:extLst>
          </p:cNvPr>
          <p:cNvSpPr/>
          <p:nvPr/>
        </p:nvSpPr>
        <p:spPr>
          <a:xfrm>
            <a:off x="264838" y="325772"/>
            <a:ext cx="5115921" cy="615284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78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365125"/>
            <a:ext cx="10782302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Data preparation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8C6EE-300F-1C34-3842-E2C9979A9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8" y="1433032"/>
            <a:ext cx="4367213" cy="5059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B0A64-08DD-DC2B-4653-BC9366A04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430616"/>
            <a:ext cx="2971800" cy="5062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989CD4-B652-8462-B43A-BBAC6AF7A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3" y="1430615"/>
            <a:ext cx="2557465" cy="50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Data preparation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5318-6782-17CF-8701-A6FC040A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Metode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penanganan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missing value 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Missing value ≤10% :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gunakan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simple imputer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yaitu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median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numerik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dan modus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kategorik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Missing value &gt;10% dan ≤30%  :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gunakan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KNNImputer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Missing value &gt;30% : drop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Karena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nilai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missing value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melebihi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10%,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maka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tindakan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hanyalah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Simple Imputer.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Tahapannya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memisahkan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kontinu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dan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kategorikal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dahulu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kemudian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onehotencoder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 dan </a:t>
            </a:r>
            <a:r>
              <a:rPr lang="en-ID" dirty="0" err="1">
                <a:solidFill>
                  <a:schemeClr val="bg1"/>
                </a:solidFill>
                <a:latin typeface="Abadi" panose="020B0604020104020204" pitchFamily="34" charset="0"/>
              </a:rPr>
              <a:t>diimpute</a:t>
            </a:r>
            <a:r>
              <a:rPr lang="en-ID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71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Outline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Google Shape;341;p31">
            <a:extLst>
              <a:ext uri="{FF2B5EF4-FFF2-40B4-BE49-F238E27FC236}">
                <a16:creationId xmlns:a16="http://schemas.microsoft.com/office/drawing/2014/main" id="{FF3A8148-507F-C89F-6639-E0EC432207BB}"/>
              </a:ext>
            </a:extLst>
          </p:cNvPr>
          <p:cNvSpPr txBox="1">
            <a:spLocks/>
          </p:cNvSpPr>
          <p:nvPr/>
        </p:nvSpPr>
        <p:spPr>
          <a:xfrm>
            <a:off x="2320342" y="1753462"/>
            <a:ext cx="3573600" cy="4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B</a:t>
            </a:r>
            <a:r>
              <a:rPr lang="en-ID" sz="2000" b="1" dirty="0" err="1">
                <a:solidFill>
                  <a:schemeClr val="accent4"/>
                </a:solidFill>
                <a:latin typeface="Bahnschrift" panose="020B0502040204020203" pitchFamily="34" charset="0"/>
              </a:rPr>
              <a:t>usiness</a:t>
            </a:r>
            <a:r>
              <a:rPr lang="en-ID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 Understanding</a:t>
            </a:r>
          </a:p>
        </p:txBody>
      </p:sp>
      <p:sp>
        <p:nvSpPr>
          <p:cNvPr id="50" name="Google Shape;342;p31">
            <a:extLst>
              <a:ext uri="{FF2B5EF4-FFF2-40B4-BE49-F238E27FC236}">
                <a16:creationId xmlns:a16="http://schemas.microsoft.com/office/drawing/2014/main" id="{C18C644A-1C63-85F0-1283-D77A558BCE83}"/>
              </a:ext>
            </a:extLst>
          </p:cNvPr>
          <p:cNvSpPr txBox="1">
            <a:spLocks/>
          </p:cNvSpPr>
          <p:nvPr/>
        </p:nvSpPr>
        <p:spPr>
          <a:xfrm>
            <a:off x="2320342" y="1954585"/>
            <a:ext cx="3573600" cy="9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Memahami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masalah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dan goal yang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ingin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dicapai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project</a:t>
            </a:r>
          </a:p>
        </p:txBody>
      </p:sp>
      <p:sp>
        <p:nvSpPr>
          <p:cNvPr id="51" name="Google Shape;343;p31">
            <a:extLst>
              <a:ext uri="{FF2B5EF4-FFF2-40B4-BE49-F238E27FC236}">
                <a16:creationId xmlns:a16="http://schemas.microsoft.com/office/drawing/2014/main" id="{B10FAFFC-C0BF-A6F0-EA0A-1A073E273968}"/>
              </a:ext>
            </a:extLst>
          </p:cNvPr>
          <p:cNvSpPr txBox="1">
            <a:spLocks/>
          </p:cNvSpPr>
          <p:nvPr/>
        </p:nvSpPr>
        <p:spPr>
          <a:xfrm>
            <a:off x="1508128" y="1690688"/>
            <a:ext cx="1276400" cy="7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solidFill>
                  <a:schemeClr val="accent4"/>
                </a:solidFill>
                <a:latin typeface="Abadi" panose="020B0604020104020204" pitchFamily="34" charset="0"/>
              </a:rPr>
              <a:t>1.</a:t>
            </a:r>
            <a:endParaRPr lang="en" dirty="0">
              <a:solidFill>
                <a:schemeClr val="accent4"/>
              </a:solidFill>
              <a:latin typeface="Abadi" panose="020B0604020104020204" pitchFamily="34" charset="0"/>
            </a:endParaRPr>
          </a:p>
        </p:txBody>
      </p:sp>
      <p:sp>
        <p:nvSpPr>
          <p:cNvPr id="54" name="Google Shape;346;p31">
            <a:extLst>
              <a:ext uri="{FF2B5EF4-FFF2-40B4-BE49-F238E27FC236}">
                <a16:creationId xmlns:a16="http://schemas.microsoft.com/office/drawing/2014/main" id="{D7E9F94C-F74A-50AB-0F6D-762F6316DAD1}"/>
              </a:ext>
            </a:extLst>
          </p:cNvPr>
          <p:cNvSpPr txBox="1">
            <a:spLocks/>
          </p:cNvSpPr>
          <p:nvPr/>
        </p:nvSpPr>
        <p:spPr>
          <a:xfrm>
            <a:off x="1508128" y="3185255"/>
            <a:ext cx="1276400" cy="7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solidFill>
                  <a:schemeClr val="accent4"/>
                </a:solidFill>
                <a:latin typeface="Abadi" panose="020B0604020104020204" pitchFamily="34" charset="0"/>
              </a:rPr>
              <a:t>2.</a:t>
            </a:r>
            <a:endParaRPr lang="en" dirty="0">
              <a:solidFill>
                <a:schemeClr val="accent4"/>
              </a:solidFill>
              <a:latin typeface="Abadi" panose="020B0604020104020204" pitchFamily="34" charset="0"/>
            </a:endParaRPr>
          </a:p>
        </p:txBody>
      </p:sp>
      <p:sp>
        <p:nvSpPr>
          <p:cNvPr id="57" name="Google Shape;349;p31">
            <a:extLst>
              <a:ext uri="{FF2B5EF4-FFF2-40B4-BE49-F238E27FC236}">
                <a16:creationId xmlns:a16="http://schemas.microsoft.com/office/drawing/2014/main" id="{2CC0F8BE-C8AD-3923-EE27-EA88986CEA12}"/>
              </a:ext>
            </a:extLst>
          </p:cNvPr>
          <p:cNvSpPr txBox="1">
            <a:spLocks/>
          </p:cNvSpPr>
          <p:nvPr/>
        </p:nvSpPr>
        <p:spPr>
          <a:xfrm>
            <a:off x="1508128" y="4679822"/>
            <a:ext cx="1276400" cy="7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solidFill>
                  <a:schemeClr val="accent4"/>
                </a:solidFill>
                <a:latin typeface="Abadi" panose="020B0604020104020204" pitchFamily="34" charset="0"/>
              </a:rPr>
              <a:t>3.</a:t>
            </a:r>
          </a:p>
        </p:txBody>
      </p:sp>
      <p:sp>
        <p:nvSpPr>
          <p:cNvPr id="60" name="Google Shape;352;p31">
            <a:extLst>
              <a:ext uri="{FF2B5EF4-FFF2-40B4-BE49-F238E27FC236}">
                <a16:creationId xmlns:a16="http://schemas.microsoft.com/office/drawing/2014/main" id="{E9DC0EED-F523-DD20-3EB2-59B834A61AF9}"/>
              </a:ext>
            </a:extLst>
          </p:cNvPr>
          <p:cNvSpPr txBox="1">
            <a:spLocks/>
          </p:cNvSpPr>
          <p:nvPr/>
        </p:nvSpPr>
        <p:spPr>
          <a:xfrm>
            <a:off x="6425628" y="1690688"/>
            <a:ext cx="1276400" cy="7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solidFill>
                  <a:schemeClr val="accent4"/>
                </a:solidFill>
                <a:latin typeface="Abadi" panose="020B0604020104020204" pitchFamily="34" charset="0"/>
              </a:rPr>
              <a:t>4.</a:t>
            </a:r>
          </a:p>
        </p:txBody>
      </p:sp>
      <p:sp>
        <p:nvSpPr>
          <p:cNvPr id="63" name="Google Shape;355;p31">
            <a:extLst>
              <a:ext uri="{FF2B5EF4-FFF2-40B4-BE49-F238E27FC236}">
                <a16:creationId xmlns:a16="http://schemas.microsoft.com/office/drawing/2014/main" id="{87531B73-D010-C146-AFC5-4A6E11B2947F}"/>
              </a:ext>
            </a:extLst>
          </p:cNvPr>
          <p:cNvSpPr txBox="1">
            <a:spLocks/>
          </p:cNvSpPr>
          <p:nvPr/>
        </p:nvSpPr>
        <p:spPr>
          <a:xfrm>
            <a:off x="6425628" y="3185255"/>
            <a:ext cx="1276400" cy="7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solidFill>
                  <a:schemeClr val="accent4"/>
                </a:solidFill>
                <a:latin typeface="Abadi" panose="020B0604020104020204" pitchFamily="34" charset="0"/>
              </a:rPr>
              <a:t>5.</a:t>
            </a:r>
          </a:p>
        </p:txBody>
      </p:sp>
      <p:sp>
        <p:nvSpPr>
          <p:cNvPr id="66" name="Google Shape;358;p31">
            <a:extLst>
              <a:ext uri="{FF2B5EF4-FFF2-40B4-BE49-F238E27FC236}">
                <a16:creationId xmlns:a16="http://schemas.microsoft.com/office/drawing/2014/main" id="{C6BEF75B-6A86-3BE6-60C2-1E7CC4663719}"/>
              </a:ext>
            </a:extLst>
          </p:cNvPr>
          <p:cNvSpPr txBox="1">
            <a:spLocks/>
          </p:cNvSpPr>
          <p:nvPr/>
        </p:nvSpPr>
        <p:spPr>
          <a:xfrm>
            <a:off x="6425628" y="4679822"/>
            <a:ext cx="1276400" cy="7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>
                <a:solidFill>
                  <a:schemeClr val="accent4"/>
                </a:solidFill>
                <a:latin typeface="Abadi" panose="020B0604020104020204" pitchFamily="34" charset="0"/>
              </a:rPr>
              <a:t>6.</a:t>
            </a:r>
          </a:p>
        </p:txBody>
      </p:sp>
      <p:sp>
        <p:nvSpPr>
          <p:cNvPr id="67" name="Google Shape;341;p31">
            <a:extLst>
              <a:ext uri="{FF2B5EF4-FFF2-40B4-BE49-F238E27FC236}">
                <a16:creationId xmlns:a16="http://schemas.microsoft.com/office/drawing/2014/main" id="{C0765546-6FBD-75CE-3059-FCFE9D55E081}"/>
              </a:ext>
            </a:extLst>
          </p:cNvPr>
          <p:cNvSpPr txBox="1">
            <a:spLocks/>
          </p:cNvSpPr>
          <p:nvPr/>
        </p:nvSpPr>
        <p:spPr>
          <a:xfrm>
            <a:off x="2320342" y="3220793"/>
            <a:ext cx="3573600" cy="4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Data</a:t>
            </a:r>
            <a:r>
              <a:rPr lang="en-ID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 Understanding</a:t>
            </a:r>
          </a:p>
        </p:txBody>
      </p:sp>
      <p:sp>
        <p:nvSpPr>
          <p:cNvPr id="68" name="Google Shape;342;p31">
            <a:extLst>
              <a:ext uri="{FF2B5EF4-FFF2-40B4-BE49-F238E27FC236}">
                <a16:creationId xmlns:a16="http://schemas.microsoft.com/office/drawing/2014/main" id="{C3A4D546-4EA3-97B5-1689-D4011F22B915}"/>
              </a:ext>
            </a:extLst>
          </p:cNvPr>
          <p:cNvSpPr txBox="1">
            <a:spLocks/>
          </p:cNvSpPr>
          <p:nvPr/>
        </p:nvSpPr>
        <p:spPr>
          <a:xfrm>
            <a:off x="2320342" y="3421916"/>
            <a:ext cx="3573600" cy="9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Memahami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sv-SE" sz="1600" dirty="0">
                <a:solidFill>
                  <a:schemeClr val="bg1"/>
                </a:solidFill>
                <a:latin typeface="Abadi" panose="020B0604020104020204" pitchFamily="34" charset="0"/>
              </a:rPr>
              <a:t>dan memeriksa dataset untuk mendapatkan informasi yang dapat digunakan dalam model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9" name="Google Shape;341;p31">
            <a:extLst>
              <a:ext uri="{FF2B5EF4-FFF2-40B4-BE49-F238E27FC236}">
                <a16:creationId xmlns:a16="http://schemas.microsoft.com/office/drawing/2014/main" id="{3B87FB7D-9111-EEE4-9BC3-A1AE0B8A5EA9}"/>
              </a:ext>
            </a:extLst>
          </p:cNvPr>
          <p:cNvSpPr txBox="1">
            <a:spLocks/>
          </p:cNvSpPr>
          <p:nvPr/>
        </p:nvSpPr>
        <p:spPr>
          <a:xfrm>
            <a:off x="2320342" y="4679822"/>
            <a:ext cx="3573600" cy="4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Data</a:t>
            </a:r>
            <a:r>
              <a:rPr lang="en-ID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 Preparation</a:t>
            </a:r>
          </a:p>
        </p:txBody>
      </p:sp>
      <p:sp>
        <p:nvSpPr>
          <p:cNvPr id="70" name="Google Shape;342;p31">
            <a:extLst>
              <a:ext uri="{FF2B5EF4-FFF2-40B4-BE49-F238E27FC236}">
                <a16:creationId xmlns:a16="http://schemas.microsoft.com/office/drawing/2014/main" id="{CA5B526D-4BD9-94EB-EBEA-57FD91480A2E}"/>
              </a:ext>
            </a:extLst>
          </p:cNvPr>
          <p:cNvSpPr txBox="1">
            <a:spLocks/>
          </p:cNvSpPr>
          <p:nvPr/>
        </p:nvSpPr>
        <p:spPr>
          <a:xfrm>
            <a:off x="2320342" y="4880945"/>
            <a:ext cx="3573600" cy="9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Menyiapkan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membersihkan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apa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saja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model</a:t>
            </a:r>
          </a:p>
        </p:txBody>
      </p:sp>
      <p:sp>
        <p:nvSpPr>
          <p:cNvPr id="71" name="Google Shape;341;p31">
            <a:extLst>
              <a:ext uri="{FF2B5EF4-FFF2-40B4-BE49-F238E27FC236}">
                <a16:creationId xmlns:a16="http://schemas.microsoft.com/office/drawing/2014/main" id="{F317EF49-E057-65DF-960D-9228CB966207}"/>
              </a:ext>
            </a:extLst>
          </p:cNvPr>
          <p:cNvSpPr txBox="1">
            <a:spLocks/>
          </p:cNvSpPr>
          <p:nvPr/>
        </p:nvSpPr>
        <p:spPr>
          <a:xfrm>
            <a:off x="7133519" y="1753462"/>
            <a:ext cx="3573600" cy="4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Feature Engineering</a:t>
            </a:r>
            <a:endParaRPr lang="en-ID" sz="2000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72" name="Google Shape;342;p31">
            <a:extLst>
              <a:ext uri="{FF2B5EF4-FFF2-40B4-BE49-F238E27FC236}">
                <a16:creationId xmlns:a16="http://schemas.microsoft.com/office/drawing/2014/main" id="{9663DB4E-982B-90A2-2ED9-448C4AEBFE83}"/>
              </a:ext>
            </a:extLst>
          </p:cNvPr>
          <p:cNvSpPr txBox="1">
            <a:spLocks/>
          </p:cNvSpPr>
          <p:nvPr/>
        </p:nvSpPr>
        <p:spPr>
          <a:xfrm>
            <a:off x="7133519" y="1954585"/>
            <a:ext cx="3573600" cy="9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Membuat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mentransformasi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, dan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memilih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fitur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apa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saja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digunakan</a:t>
            </a:r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3" name="Google Shape;341;p31">
            <a:extLst>
              <a:ext uri="{FF2B5EF4-FFF2-40B4-BE49-F238E27FC236}">
                <a16:creationId xmlns:a16="http://schemas.microsoft.com/office/drawing/2014/main" id="{E10F879D-B503-873B-620C-6AC4CA9E854D}"/>
              </a:ext>
            </a:extLst>
          </p:cNvPr>
          <p:cNvSpPr txBox="1">
            <a:spLocks/>
          </p:cNvSpPr>
          <p:nvPr/>
        </p:nvSpPr>
        <p:spPr>
          <a:xfrm>
            <a:off x="7133519" y="3136908"/>
            <a:ext cx="3573600" cy="4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Modelling</a:t>
            </a:r>
            <a:endParaRPr lang="en-ID" sz="2000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74" name="Google Shape;342;p31">
            <a:extLst>
              <a:ext uri="{FF2B5EF4-FFF2-40B4-BE49-F238E27FC236}">
                <a16:creationId xmlns:a16="http://schemas.microsoft.com/office/drawing/2014/main" id="{E2199213-EAE6-C5DB-2895-7E8B5A00E974}"/>
              </a:ext>
            </a:extLst>
          </p:cNvPr>
          <p:cNvSpPr txBox="1">
            <a:spLocks/>
          </p:cNvSpPr>
          <p:nvPr/>
        </p:nvSpPr>
        <p:spPr>
          <a:xfrm>
            <a:off x="7133519" y="3338031"/>
            <a:ext cx="3573600" cy="9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Memilih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machine learning model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kriteria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diinginkan</a:t>
            </a:r>
            <a:endParaRPr lang="en-US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7" name="Google Shape;341;p31">
            <a:extLst>
              <a:ext uri="{FF2B5EF4-FFF2-40B4-BE49-F238E27FC236}">
                <a16:creationId xmlns:a16="http://schemas.microsoft.com/office/drawing/2014/main" id="{0EECE3FE-0000-9EF2-F3F6-3C971B0366B2}"/>
              </a:ext>
            </a:extLst>
          </p:cNvPr>
          <p:cNvSpPr txBox="1">
            <a:spLocks/>
          </p:cNvSpPr>
          <p:nvPr/>
        </p:nvSpPr>
        <p:spPr>
          <a:xfrm>
            <a:off x="7133519" y="4679822"/>
            <a:ext cx="3573600" cy="4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Bahnschrift" panose="020B0502040204020203" pitchFamily="34" charset="0"/>
              </a:rPr>
              <a:t>Evaluation</a:t>
            </a:r>
            <a:endParaRPr lang="en-ID" sz="2000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78" name="Google Shape;342;p31">
            <a:extLst>
              <a:ext uri="{FF2B5EF4-FFF2-40B4-BE49-F238E27FC236}">
                <a16:creationId xmlns:a16="http://schemas.microsoft.com/office/drawing/2014/main" id="{A9D952C1-C67A-7D96-3194-CBDFC6644EF1}"/>
              </a:ext>
            </a:extLst>
          </p:cNvPr>
          <p:cNvSpPr txBox="1">
            <a:spLocks/>
          </p:cNvSpPr>
          <p:nvPr/>
        </p:nvSpPr>
        <p:spPr>
          <a:xfrm>
            <a:off x="7133519" y="4880945"/>
            <a:ext cx="3573600" cy="9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Mengevaluasi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terpilih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memprediksi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dataset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baru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23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5672532" y="3334500"/>
            <a:ext cx="695741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sz="4800" dirty="0">
                <a:solidFill>
                  <a:schemeClr val="accent4"/>
                </a:solidFill>
                <a:latin typeface="Tw Cen MT" panose="020B0602020104020603" pitchFamily="34" charset="0"/>
              </a:rPr>
              <a:t>Feature Engineering</a:t>
            </a:r>
          </a:p>
        </p:txBody>
      </p:sp>
      <p:sp>
        <p:nvSpPr>
          <p:cNvPr id="215" name="Google Shape;215;p37"/>
          <p:cNvSpPr txBox="1">
            <a:spLocks noGrp="1"/>
          </p:cNvSpPr>
          <p:nvPr>
            <p:ph type="subTitle" idx="1"/>
          </p:nvPr>
        </p:nvSpPr>
        <p:spPr>
          <a:xfrm>
            <a:off x="5670399" y="4262749"/>
            <a:ext cx="5526136" cy="8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Final Project: </a:t>
            </a:r>
            <a:b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Binary Classification</a:t>
            </a:r>
          </a:p>
          <a:p>
            <a:pPr marL="0" indent="0"/>
            <a:r>
              <a:rPr lang="en-US" sz="2400" dirty="0">
                <a:solidFill>
                  <a:srgbClr val="FFC000"/>
                </a:solidFill>
                <a:latin typeface="Bebas Neue" panose="020B0606020202050201" pitchFamily="34" charset="0"/>
              </a:rPr>
              <a:t>Five Star product Rating 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title" idx="2"/>
          </p:nvPr>
        </p:nvSpPr>
        <p:spPr>
          <a:xfrm>
            <a:off x="5670399" y="2465851"/>
            <a:ext cx="1265421" cy="64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  <a:latin typeface="Tw Cen MT" panose="020B0602020104020603" pitchFamily="34" charset="0"/>
              </a:rPr>
              <a:t>04</a:t>
            </a:r>
            <a:endParaRPr dirty="0">
              <a:solidFill>
                <a:schemeClr val="accent4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55BB-46E3-4F2F-A2CD-4BF01D67B4F3}"/>
              </a:ext>
            </a:extLst>
          </p:cNvPr>
          <p:cNvSpPr/>
          <p:nvPr/>
        </p:nvSpPr>
        <p:spPr>
          <a:xfrm>
            <a:off x="11880715" y="-87550"/>
            <a:ext cx="311285" cy="7198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oogle Shape;364;p53">
            <a:extLst>
              <a:ext uri="{FF2B5EF4-FFF2-40B4-BE49-F238E27FC236}">
                <a16:creationId xmlns:a16="http://schemas.microsoft.com/office/drawing/2014/main" id="{07075E98-3AAD-4592-B1D2-2ECB760B63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06" r="2606"/>
          <a:stretch/>
        </p:blipFill>
        <p:spPr>
          <a:xfrm>
            <a:off x="264838" y="325773"/>
            <a:ext cx="5115921" cy="61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9875B-FD1F-4FB4-A9CC-7D7EFF3B39F9}"/>
              </a:ext>
            </a:extLst>
          </p:cNvPr>
          <p:cNvSpPr/>
          <p:nvPr/>
        </p:nvSpPr>
        <p:spPr>
          <a:xfrm>
            <a:off x="264838" y="325772"/>
            <a:ext cx="5115921" cy="615284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40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Feature Engineering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5ADD3C-4A58-AF78-144C-5E7432572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2338"/>
              </p:ext>
            </p:extLst>
          </p:nvPr>
        </p:nvGraphicFramePr>
        <p:xfrm>
          <a:off x="900051" y="1627613"/>
          <a:ext cx="10391897" cy="18013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779848317"/>
                    </a:ext>
                  </a:extLst>
                </a:gridCol>
                <a:gridCol w="6991472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</a:tblGrid>
              <a:tr h="2039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Nama fitur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Tipe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 data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Keterangan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203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system_approve_time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float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latin typeface="Abadi" panose="020B0604020104020204" pitchFamily="34" charset="0"/>
                        </a:rPr>
                        <a:t>waktu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sistem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konfirmasi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pesanan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dalam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satuan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hari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seller_response_time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float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</a:rPr>
                        <a:t>waktu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sseller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mengirimkan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ke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kapal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dalam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satuan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hari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  <a:tr h="339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delivery_time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float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</a:rPr>
                        <a:t>waktu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pengiriman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hingga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ke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konsumen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dalam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satuan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hari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738"/>
                  </a:ext>
                </a:extLst>
              </a:tr>
              <a:tr h="339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delivery_on_time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Int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ketepatan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waktu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pengiriman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atau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tidak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(0,1) [0=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telat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, 1=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tepat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03910"/>
                  </a:ext>
                </a:extLst>
              </a:tr>
              <a:tr h="298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shipping_date_on_time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int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keterlambatan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pengiriman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ke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kapal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atau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tidak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 (0,1) [0=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telat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, 1=</a:t>
                      </a:r>
                      <a:r>
                        <a:rPr lang="en-ID" sz="1200" dirty="0" err="1">
                          <a:latin typeface="Abadi" panose="020B0604020104020204" pitchFamily="34" charset="0"/>
                        </a:rPr>
                        <a:t>tepat</a:t>
                      </a:r>
                      <a:r>
                        <a:rPr lang="en-ID" sz="1200" dirty="0">
                          <a:latin typeface="Abadi" panose="020B0604020104020204" pitchFamily="34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052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5472921-4065-2436-32C3-618080FA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624262"/>
            <a:ext cx="11420475" cy="180022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4B36231-EE53-2865-608A-9C6B4A114D36}"/>
              </a:ext>
            </a:extLst>
          </p:cNvPr>
          <p:cNvSpPr txBox="1">
            <a:spLocks/>
          </p:cNvSpPr>
          <p:nvPr/>
        </p:nvSpPr>
        <p:spPr>
          <a:xfrm>
            <a:off x="471488" y="5424488"/>
            <a:ext cx="7319574" cy="1068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Pesanan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rata-rata (median)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diverifikasi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sistem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cukup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cepat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yakni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0.014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atau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sekitar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20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menit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;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namun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terdapat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proses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verifikasi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terlama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yakni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12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Respon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penjual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dalam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mengirimkan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ke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kurir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pengiriman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kapal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rata-rata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membutuhkan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waktu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hampir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3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lama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waktu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pengiriman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kapal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sekitar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 9 </a:t>
            </a:r>
            <a:r>
              <a:rPr lang="en-US" sz="1400" b="0" dirty="0" err="1">
                <a:solidFill>
                  <a:schemeClr val="bg1"/>
                </a:solidFill>
                <a:latin typeface="Abadi" panose="020B0604020104020204" pitchFamily="34" charset="0"/>
              </a:rPr>
              <a:t>hari</a:t>
            </a:r>
            <a:r>
              <a:rPr lang="en-US" sz="1400" b="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endParaRPr lang="en-ID" sz="14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1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3F5D7C-78E4-CC4E-63FA-D4E32EB6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93" y="1704976"/>
            <a:ext cx="6084143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mengurangi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saat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OHE,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maka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negara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asal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penjual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pembeli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diubah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menjadi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integer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peringkat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rasio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label 1.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data negara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asal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penjual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pembeli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ditransformasi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fungsi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map() dan dictionary yang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telah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dibuat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tabel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urutan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peringkat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disamping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D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Feature Engineering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2DA6E-E31F-3E77-59AF-38E27B46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99" y="1328535"/>
            <a:ext cx="2626536" cy="5202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3473E-3A3A-C9C7-C96B-D1587306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98" y="2632460"/>
            <a:ext cx="2776538" cy="3898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54ADF-3ED2-7492-F31A-17929AE74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60" y="4467635"/>
            <a:ext cx="5743607" cy="20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857A7-89A4-F111-6CBE-C63659E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Feature Engineering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3B056-DEC9-809E-55B0-EA348EA3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453404"/>
            <a:ext cx="4162425" cy="5161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4B4B9D-7F1F-3DEA-B0A8-B32480FBF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1453404"/>
            <a:ext cx="6500813" cy="49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857A7-89A4-F111-6CBE-C63659E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Feature Engineering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9EFCBB-B96C-0D6C-8254-7087132A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93" y="1914526"/>
            <a:ext cx="6084143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dipisahkan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train dan test,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selanjutnya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label encoding dan scaling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numerik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OneHotEncoder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RobustScaler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Fitur pada data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kemudian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dieliminasi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pengecekan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multikolinearitas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(r &gt;= 0.7)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sehingga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terdapat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fitur yang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dibuang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Selanjutnya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fitur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dipilih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lagi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KBest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random seed 42 dan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K=15 fitur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sehingga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menyederhanakan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input fitur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model.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Terakhir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, data test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ditransformasi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mengikuti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data train dan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dipilih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fitur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apa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saja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dipakai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seleksi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fitur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Kbest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D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D9DE5-4CAF-1137-F587-F71A2241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2128838"/>
            <a:ext cx="4438650" cy="1118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CB4E6-5987-0CB1-AEA7-4514438D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80" y="3880645"/>
            <a:ext cx="5114727" cy="22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5672532" y="3334500"/>
            <a:ext cx="695741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sz="4800" dirty="0">
                <a:solidFill>
                  <a:schemeClr val="accent4"/>
                </a:solidFill>
                <a:latin typeface="Tw Cen MT" panose="020B0602020104020603" pitchFamily="34" charset="0"/>
              </a:rPr>
              <a:t>Modelling</a:t>
            </a:r>
          </a:p>
        </p:txBody>
      </p:sp>
      <p:sp>
        <p:nvSpPr>
          <p:cNvPr id="215" name="Google Shape;215;p37"/>
          <p:cNvSpPr txBox="1">
            <a:spLocks noGrp="1"/>
          </p:cNvSpPr>
          <p:nvPr>
            <p:ph type="subTitle" idx="1"/>
          </p:nvPr>
        </p:nvSpPr>
        <p:spPr>
          <a:xfrm>
            <a:off x="5670399" y="4262749"/>
            <a:ext cx="5526136" cy="8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Final Project: </a:t>
            </a:r>
            <a:b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Binary Classification</a:t>
            </a:r>
          </a:p>
          <a:p>
            <a:pPr marL="0" indent="0"/>
            <a:r>
              <a:rPr lang="en-US" sz="2400" dirty="0">
                <a:solidFill>
                  <a:srgbClr val="FFC000"/>
                </a:solidFill>
                <a:latin typeface="Bebas Neue" panose="020B0606020202050201" pitchFamily="34" charset="0"/>
              </a:rPr>
              <a:t>Five Star product Rating 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title" idx="2"/>
          </p:nvPr>
        </p:nvSpPr>
        <p:spPr>
          <a:xfrm>
            <a:off x="5670399" y="2465851"/>
            <a:ext cx="1265421" cy="64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  <a:latin typeface="Tw Cen MT" panose="020B0602020104020603" pitchFamily="34" charset="0"/>
              </a:rPr>
              <a:t>05</a:t>
            </a:r>
            <a:endParaRPr dirty="0">
              <a:solidFill>
                <a:schemeClr val="accent4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55BB-46E3-4F2F-A2CD-4BF01D67B4F3}"/>
              </a:ext>
            </a:extLst>
          </p:cNvPr>
          <p:cNvSpPr/>
          <p:nvPr/>
        </p:nvSpPr>
        <p:spPr>
          <a:xfrm>
            <a:off x="11880715" y="-87550"/>
            <a:ext cx="311285" cy="7198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oogle Shape;364;p53">
            <a:extLst>
              <a:ext uri="{FF2B5EF4-FFF2-40B4-BE49-F238E27FC236}">
                <a16:creationId xmlns:a16="http://schemas.microsoft.com/office/drawing/2014/main" id="{07075E98-3AAD-4592-B1D2-2ECB760B63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06" r="2606"/>
          <a:stretch/>
        </p:blipFill>
        <p:spPr>
          <a:xfrm>
            <a:off x="264838" y="325773"/>
            <a:ext cx="5115921" cy="61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9875B-FD1F-4FB4-A9CC-7D7EFF3B39F9}"/>
              </a:ext>
            </a:extLst>
          </p:cNvPr>
          <p:cNvSpPr/>
          <p:nvPr/>
        </p:nvSpPr>
        <p:spPr>
          <a:xfrm>
            <a:off x="264838" y="325772"/>
            <a:ext cx="5115921" cy="615284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60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Modelling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5318-6782-17CF-8701-A6FC040A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Pada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tahap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klasifikasi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diikut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sertakan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(total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6 model)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parameter default.</a:t>
            </a:r>
          </a:p>
          <a:p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Selanjutnya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tuning parameter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urutan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hasil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peforma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model. </a:t>
            </a:r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1E17-1C89-61BB-8D31-2B73A679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80" y="3931534"/>
            <a:ext cx="4803120" cy="221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B3D30-4D02-B9B3-7952-5A096CC3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80" y="3429000"/>
            <a:ext cx="5076827" cy="32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0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Modelling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1E0F8-6AFB-6DDA-4A59-3DE513EC3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43977"/>
              </p:ext>
            </p:extLst>
          </p:nvPr>
        </p:nvGraphicFramePr>
        <p:xfrm>
          <a:off x="733424" y="1449515"/>
          <a:ext cx="10725151" cy="3084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015">
                  <a:extLst>
                    <a:ext uri="{9D8B030D-6E8A-4147-A177-3AD203B41FA5}">
                      <a16:colId xmlns:a16="http://schemas.microsoft.com/office/drawing/2014/main" val="1547495868"/>
                    </a:ext>
                  </a:extLst>
                </a:gridCol>
                <a:gridCol w="990015">
                  <a:extLst>
                    <a:ext uri="{9D8B030D-6E8A-4147-A177-3AD203B41FA5}">
                      <a16:colId xmlns:a16="http://schemas.microsoft.com/office/drawing/2014/main" val="1062600159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290584019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3887229301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3520267353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464166590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413425274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456013448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641820500"/>
                    </a:ext>
                  </a:extLst>
                </a:gridCol>
              </a:tblGrid>
              <a:tr h="2411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TNR</a:t>
                      </a:r>
                      <a:endParaRPr lang="en-ID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FPR</a:t>
                      </a:r>
                      <a:endParaRPr lang="en-ID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NPV</a:t>
                      </a:r>
                      <a:endParaRPr lang="en-ID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76651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Log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Train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63.63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88.36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28.35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71.65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63.20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73.98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63.55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06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62.68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88.49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25.35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74.65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60.85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73.38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62.36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2050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DT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100.00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99.94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100.00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0.00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99.91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99.97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99.96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21433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Test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65.94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64.21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53.01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46.99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51.11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65.06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59.57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41132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RF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99.97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99.97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99.96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0.04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99.96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99.97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99.96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35454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67.00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83.85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41.49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58.51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64.46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74.49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66.32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75106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Ada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64.70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89.30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30.88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69.12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67.05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75.03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65.14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81343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62.58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88.74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24.82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75.18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60.87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73.40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62.29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87833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XG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Train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67.20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92.27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36.11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63.89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76.72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77.76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69.05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2659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63.93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90.49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27.66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72.34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67.24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74.92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64.49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19470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SVC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64.02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95.50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23.87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76.13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78.89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76.65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65.88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38472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62.51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94.12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20.04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79.96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70.63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75.12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63.46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80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3C6D57B-B3AE-4871-BADA-E96E5754535E}"/>
              </a:ext>
            </a:extLst>
          </p:cNvPr>
          <p:cNvSpPr txBox="1"/>
          <p:nvPr/>
        </p:nvSpPr>
        <p:spPr>
          <a:xfrm>
            <a:off x="733424" y="4711390"/>
            <a:ext cx="4572001" cy="156966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hasil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perbandingan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kesluruhan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klasifikasi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default,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dipilih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satu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tunning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optimasi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Kriteria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model : Recall, Precision, TNR &gt; 0.7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Model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tidak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underfit </a:t>
            </a:r>
            <a:r>
              <a:rPr lang="en-ID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ataupun</a:t>
            </a:r>
            <a:r>
              <a:rPr lang="en-ID" sz="1600" dirty="0">
                <a:solidFill>
                  <a:schemeClr val="bg1"/>
                </a:solidFill>
                <a:latin typeface="Abadi" panose="020B0604020104020204" pitchFamily="34" charset="0"/>
              </a:rPr>
              <a:t> overfit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CD4FD-93C2-E103-8FD1-6B751D69F825}"/>
              </a:ext>
            </a:extLst>
          </p:cNvPr>
          <p:cNvSpPr txBox="1"/>
          <p:nvPr/>
        </p:nvSpPr>
        <p:spPr>
          <a:xfrm>
            <a:off x="5438774" y="4644715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hasil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tersebut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keseluruhan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belum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ada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memenuhi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sehingga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akan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tuning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seluruhnya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urutan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sebagai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berikut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</a:p>
          <a:p>
            <a:pPr algn="just"/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1.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XGBoost</a:t>
            </a:r>
            <a:endParaRPr lang="en-ID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just"/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2. AdaBoost</a:t>
            </a:r>
          </a:p>
          <a:p>
            <a:pPr algn="just"/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3.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Decission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Tree</a:t>
            </a:r>
          </a:p>
          <a:p>
            <a:pPr algn="just"/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4. Random Forest</a:t>
            </a:r>
          </a:p>
          <a:p>
            <a:pPr algn="just"/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5. Log</a:t>
            </a:r>
          </a:p>
          <a:p>
            <a:pPr algn="just"/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6. SVC</a:t>
            </a:r>
          </a:p>
        </p:txBody>
      </p:sp>
    </p:spTree>
    <p:extLst>
      <p:ext uri="{BB962C8B-B14F-4D97-AF65-F5344CB8AC3E}">
        <p14:creationId xmlns:p14="http://schemas.microsoft.com/office/powerpoint/2010/main" val="3210169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Modelling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1E0F8-6AFB-6DDA-4A59-3DE513EC3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99227"/>
              </p:ext>
            </p:extLst>
          </p:nvPr>
        </p:nvGraphicFramePr>
        <p:xfrm>
          <a:off x="733424" y="1458847"/>
          <a:ext cx="10725151" cy="3084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015">
                  <a:extLst>
                    <a:ext uri="{9D8B030D-6E8A-4147-A177-3AD203B41FA5}">
                      <a16:colId xmlns:a16="http://schemas.microsoft.com/office/drawing/2014/main" val="1547495868"/>
                    </a:ext>
                  </a:extLst>
                </a:gridCol>
                <a:gridCol w="990015">
                  <a:extLst>
                    <a:ext uri="{9D8B030D-6E8A-4147-A177-3AD203B41FA5}">
                      <a16:colId xmlns:a16="http://schemas.microsoft.com/office/drawing/2014/main" val="1062600159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290584019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3887229301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3520267353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464166590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413425274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2456013448"/>
                    </a:ext>
                  </a:extLst>
                </a:gridCol>
                <a:gridCol w="1249303">
                  <a:extLst>
                    <a:ext uri="{9D8B030D-6E8A-4147-A177-3AD203B41FA5}">
                      <a16:colId xmlns:a16="http://schemas.microsoft.com/office/drawing/2014/main" val="641820500"/>
                    </a:ext>
                  </a:extLst>
                </a:gridCol>
              </a:tblGrid>
              <a:tr h="2411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TNR</a:t>
                      </a:r>
                      <a:endParaRPr lang="en-ID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FPR</a:t>
                      </a:r>
                      <a:endParaRPr lang="en-ID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NPV</a:t>
                      </a:r>
                      <a:endParaRPr lang="en-ID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76651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Log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Train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42.99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06415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49.27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2050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DT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64.72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85.08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34.21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65.79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61.78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73.51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64.04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21433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Test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63.04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84.73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29.61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70.39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57.79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72.29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61.92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41132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RF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64.80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86.36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33.45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66.55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63.36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74.04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64.48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35454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63.51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86.48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29.61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70.39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60.73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73.24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62.95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75106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Ada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67.47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88.11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39.75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60.25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70.22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76.42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68.12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81343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63.16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84.98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29.79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70.21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58.33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72.47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62.14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87833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XG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Train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96.60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98.69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95.08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98.08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97.63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97.19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2659"/>
                  </a:ext>
                </a:extLst>
              </a:tr>
              <a:tr h="241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67.53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75.22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48.76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51.24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58.14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71.17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64.27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19470"/>
                  </a:ext>
                </a:extLst>
              </a:tr>
              <a:tr h="2411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>
                          <a:effectLst/>
                        </a:rPr>
                        <a:t>SVC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Train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58.39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93.20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81.03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38472"/>
                  </a:ext>
                </a:extLst>
              </a:tr>
              <a:tr h="13640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Test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62.59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B6FBB2-30A2-19E9-D528-181018AADD69}"/>
              </a:ext>
            </a:extLst>
          </p:cNvPr>
          <p:cNvSpPr txBox="1"/>
          <p:nvPr/>
        </p:nvSpPr>
        <p:spPr>
          <a:xfrm>
            <a:off x="962024" y="4676993"/>
            <a:ext cx="102679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Hasil metrics model optimum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masih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belum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ada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memenuhi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seluruh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kriteria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model (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recall,precission,TNR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masih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dibawah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0.7)</a:t>
            </a:r>
          </a:p>
          <a:p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Jika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diurutkan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berdasarkan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model optimum yang paling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mendekati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XGBoost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optimal (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cenderung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overfit)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Logistic optimal (tuning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ROC AUC Curve)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SVC optimal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kernel </a:t>
            </a: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rbf</a:t>
            </a:r>
            <a:endParaRPr lang="en-ID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AdaBoost optimal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Random Forest optimal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Decission</a:t>
            </a:r>
            <a:r>
              <a:rPr lang="en-ID" sz="1400" dirty="0">
                <a:solidFill>
                  <a:schemeClr val="bg1"/>
                </a:solidFill>
                <a:latin typeface="Abadi" panose="020B0604020104020204" pitchFamily="34" charset="0"/>
              </a:rPr>
              <a:t> Tree optimal</a:t>
            </a:r>
          </a:p>
        </p:txBody>
      </p:sp>
    </p:spTree>
    <p:extLst>
      <p:ext uri="{BB962C8B-B14F-4D97-AF65-F5344CB8AC3E}">
        <p14:creationId xmlns:p14="http://schemas.microsoft.com/office/powerpoint/2010/main" val="129120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Modelling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FBB2-30A2-19E9-D528-181018AADD69}"/>
              </a:ext>
            </a:extLst>
          </p:cNvPr>
          <p:cNvSpPr txBox="1"/>
          <p:nvPr/>
        </p:nvSpPr>
        <p:spPr>
          <a:xfrm>
            <a:off x="838200" y="2598240"/>
            <a:ext cx="4905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Model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optimal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parameter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</a:p>
          <a:p>
            <a:pPr algn="ctr"/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3D9CA-2AF3-EAB7-592F-5F3CA978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4905375" cy="2524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EFEA8-9E83-C08C-6AB8-73A097758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7" y="2038768"/>
            <a:ext cx="4645090" cy="41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5672532" y="3334500"/>
            <a:ext cx="695741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sz="4800" dirty="0">
                <a:solidFill>
                  <a:schemeClr val="accent4"/>
                </a:solidFill>
                <a:latin typeface="Tw Cen MT" panose="020B0602020104020603" pitchFamily="34" charset="0"/>
              </a:rPr>
              <a:t>Business Understanding</a:t>
            </a:r>
          </a:p>
        </p:txBody>
      </p:sp>
      <p:sp>
        <p:nvSpPr>
          <p:cNvPr id="215" name="Google Shape;215;p37"/>
          <p:cNvSpPr txBox="1">
            <a:spLocks noGrp="1"/>
          </p:cNvSpPr>
          <p:nvPr>
            <p:ph type="subTitle" idx="1"/>
          </p:nvPr>
        </p:nvSpPr>
        <p:spPr>
          <a:xfrm>
            <a:off x="5670399" y="4262749"/>
            <a:ext cx="5526136" cy="8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Final Project: </a:t>
            </a:r>
            <a:b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Binary Classification</a:t>
            </a:r>
          </a:p>
          <a:p>
            <a:pPr marL="0" indent="0"/>
            <a:r>
              <a:rPr lang="en-US" sz="2400" dirty="0">
                <a:solidFill>
                  <a:srgbClr val="FFC000"/>
                </a:solidFill>
                <a:latin typeface="Bebas Neue" panose="020B0606020202050201" pitchFamily="34" charset="0"/>
              </a:rPr>
              <a:t>Five Star product Rating 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title" idx="2"/>
          </p:nvPr>
        </p:nvSpPr>
        <p:spPr>
          <a:xfrm>
            <a:off x="5670399" y="2465851"/>
            <a:ext cx="1265421" cy="64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  <a:latin typeface="Tw Cen MT" panose="020B0602020104020603" pitchFamily="34" charset="0"/>
              </a:rPr>
              <a:t>01</a:t>
            </a:r>
            <a:endParaRPr dirty="0">
              <a:solidFill>
                <a:schemeClr val="accent4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55BB-46E3-4F2F-A2CD-4BF01D67B4F3}"/>
              </a:ext>
            </a:extLst>
          </p:cNvPr>
          <p:cNvSpPr/>
          <p:nvPr/>
        </p:nvSpPr>
        <p:spPr>
          <a:xfrm>
            <a:off x="11880715" y="-87550"/>
            <a:ext cx="311285" cy="7198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oogle Shape;364;p53">
            <a:extLst>
              <a:ext uri="{FF2B5EF4-FFF2-40B4-BE49-F238E27FC236}">
                <a16:creationId xmlns:a16="http://schemas.microsoft.com/office/drawing/2014/main" id="{07075E98-3AAD-4592-B1D2-2ECB760B63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06" r="2606"/>
          <a:stretch/>
        </p:blipFill>
        <p:spPr>
          <a:xfrm>
            <a:off x="264838" y="325773"/>
            <a:ext cx="5115921" cy="61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9875B-FD1F-4FB4-A9CC-7D7EFF3B39F9}"/>
              </a:ext>
            </a:extLst>
          </p:cNvPr>
          <p:cNvSpPr/>
          <p:nvPr/>
        </p:nvSpPr>
        <p:spPr>
          <a:xfrm>
            <a:off x="264838" y="325772"/>
            <a:ext cx="5115921" cy="615284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5672532" y="3334500"/>
            <a:ext cx="695741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sz="4800" dirty="0">
                <a:solidFill>
                  <a:schemeClr val="accent4"/>
                </a:solidFill>
                <a:latin typeface="Tw Cen MT" panose="020B0602020104020603" pitchFamily="34" charset="0"/>
              </a:rPr>
              <a:t>Evaluation</a:t>
            </a:r>
          </a:p>
        </p:txBody>
      </p:sp>
      <p:sp>
        <p:nvSpPr>
          <p:cNvPr id="215" name="Google Shape;215;p37"/>
          <p:cNvSpPr txBox="1">
            <a:spLocks noGrp="1"/>
          </p:cNvSpPr>
          <p:nvPr>
            <p:ph type="subTitle" idx="1"/>
          </p:nvPr>
        </p:nvSpPr>
        <p:spPr>
          <a:xfrm>
            <a:off x="5670399" y="4262749"/>
            <a:ext cx="5526136" cy="8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Final Project: </a:t>
            </a:r>
            <a:b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Binary Classification</a:t>
            </a:r>
          </a:p>
          <a:p>
            <a:pPr marL="0" indent="0"/>
            <a:r>
              <a:rPr lang="en-US" sz="2400" dirty="0">
                <a:solidFill>
                  <a:srgbClr val="FFC000"/>
                </a:solidFill>
                <a:latin typeface="Bebas Neue" panose="020B0606020202050201" pitchFamily="34" charset="0"/>
              </a:rPr>
              <a:t>Five Star product Rating 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title" idx="2"/>
          </p:nvPr>
        </p:nvSpPr>
        <p:spPr>
          <a:xfrm>
            <a:off x="5670399" y="2465851"/>
            <a:ext cx="1265421" cy="64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  <a:latin typeface="Tw Cen MT" panose="020B0602020104020603" pitchFamily="34" charset="0"/>
              </a:rPr>
              <a:t>06</a:t>
            </a:r>
            <a:endParaRPr dirty="0">
              <a:solidFill>
                <a:schemeClr val="accent4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55BB-46E3-4F2F-A2CD-4BF01D67B4F3}"/>
              </a:ext>
            </a:extLst>
          </p:cNvPr>
          <p:cNvSpPr/>
          <p:nvPr/>
        </p:nvSpPr>
        <p:spPr>
          <a:xfrm>
            <a:off x="11880715" y="-87550"/>
            <a:ext cx="311285" cy="7198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oogle Shape;364;p53">
            <a:extLst>
              <a:ext uri="{FF2B5EF4-FFF2-40B4-BE49-F238E27FC236}">
                <a16:creationId xmlns:a16="http://schemas.microsoft.com/office/drawing/2014/main" id="{07075E98-3AAD-4592-B1D2-2ECB760B63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06" r="2606"/>
          <a:stretch/>
        </p:blipFill>
        <p:spPr>
          <a:xfrm>
            <a:off x="264838" y="325773"/>
            <a:ext cx="5115921" cy="61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9875B-FD1F-4FB4-A9CC-7D7EFF3B39F9}"/>
              </a:ext>
            </a:extLst>
          </p:cNvPr>
          <p:cNvSpPr/>
          <p:nvPr/>
        </p:nvSpPr>
        <p:spPr>
          <a:xfrm>
            <a:off x="264838" y="325772"/>
            <a:ext cx="5115921" cy="615284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868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Evaluation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5318-6782-17CF-8701-A6FC040A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53025" cy="447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Model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optimal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metrics paling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mendekati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kriteria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model yang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diiginkan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sehingga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dipilih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terbaik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memprediksi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dataset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baru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endParaRPr lang="en-ID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Model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optimal (tuned)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kemudian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memprediksi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model_backtest_set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telah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disesuaikan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isi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fiturnya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model.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Hasil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prediksi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ditemukan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sebanyak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1879 data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diberi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label 1 (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diberikan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rate *5) dan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sebanyak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1042 data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dilabeli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EC3B7-84D9-DC27-B5AA-B9620390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1834"/>
            <a:ext cx="5153026" cy="1653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55B63A-CEF2-36BF-D666-940D82C1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88" y="4286152"/>
            <a:ext cx="3067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70ED-A46C-8B4B-D834-2081084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 algn="just">
              <a:buClr>
                <a:schemeClr val="accent4"/>
              </a:buClr>
              <a:buNone/>
            </a:pP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Model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terbaik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kasus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Logistic Regression 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dioptimasi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peforma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precision, recall, TNR, FPR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berturut-turut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67%, 75%, 48%, dan 51%.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A86F9-87D1-E84A-992D-F32C9C60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Conclusion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3037F4-04FF-7DBD-359E-F521851F60AA}"/>
              </a:ext>
            </a:extLst>
          </p:cNvPr>
          <p:cNvSpPr txBox="1">
            <a:spLocks/>
          </p:cNvSpPr>
          <p:nvPr/>
        </p:nvSpPr>
        <p:spPr>
          <a:xfrm>
            <a:off x="838200" y="4854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meningkatkan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peforma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model,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perlu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feature engineering (missal resampling)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tuning hyperparameter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kembali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GridSearchCV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281BDC-ECEE-6657-A1AD-DF358B4AD863}"/>
              </a:ext>
            </a:extLst>
          </p:cNvPr>
          <p:cNvSpPr txBox="1">
            <a:spLocks/>
          </p:cNvSpPr>
          <p:nvPr/>
        </p:nvSpPr>
        <p:spPr>
          <a:xfrm>
            <a:off x="838200" y="3394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Recommendation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68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D58A-3C74-E5E2-57F1-27D1D204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Bebas Neue" panose="020B0606020202050201" pitchFamily="34" charset="0"/>
              </a:rPr>
              <a:t>Thank You!</a:t>
            </a:r>
            <a:endParaRPr lang="en-ID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Business Understanding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3369D12-DBEA-59DC-01CD-C0EF373C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660" y="1690688"/>
            <a:ext cx="3678946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Business Objective</a:t>
            </a:r>
            <a:endParaRPr lang="en-ID" sz="3200" dirty="0">
              <a:solidFill>
                <a:schemeClr val="accent4"/>
              </a:solidFill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63329CD-8C62-91BE-B75E-32EA2891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661" y="2666167"/>
            <a:ext cx="3678946" cy="27606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Suatu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perusahaan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marketplace Ecommerce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ingin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membuat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guideline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berisi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tips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penjual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bagaimana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agar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mendapatkan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rating 5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pembeli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C57444EB-1DCF-61EE-E583-EF13E724C62A}"/>
              </a:ext>
            </a:extLst>
          </p:cNvPr>
          <p:cNvSpPr txBox="1">
            <a:spLocks/>
          </p:cNvSpPr>
          <p:nvPr/>
        </p:nvSpPr>
        <p:spPr>
          <a:xfrm>
            <a:off x="4181065" y="2116167"/>
            <a:ext cx="367894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accent4"/>
                </a:solidFill>
              </a:rPr>
              <a:t>Model Objective</a:t>
            </a:r>
            <a:endParaRPr lang="en-ID" sz="3200" dirty="0">
              <a:solidFill>
                <a:schemeClr val="accent4"/>
              </a:solidFill>
            </a:endParaRPr>
          </a:p>
        </p:txBody>
      </p:sp>
      <p:sp>
        <p:nvSpPr>
          <p:cNvPr id="29" name="Content Placeholder 24">
            <a:extLst>
              <a:ext uri="{FF2B5EF4-FFF2-40B4-BE49-F238E27FC236}">
                <a16:creationId xmlns:a16="http://schemas.microsoft.com/office/drawing/2014/main" id="{4459184F-F373-2E11-E063-9CC4DE0F7340}"/>
              </a:ext>
            </a:extLst>
          </p:cNvPr>
          <p:cNvSpPr txBox="1">
            <a:spLocks/>
          </p:cNvSpPr>
          <p:nvPr/>
        </p:nvSpPr>
        <p:spPr>
          <a:xfrm>
            <a:off x="4181066" y="3091646"/>
            <a:ext cx="3678946" cy="276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Membuat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mesin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klasifikasi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menentukan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apakah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buyer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memberikan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rating 5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terhadap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barang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dibeli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(label 1)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atau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rating di </a:t>
            </a:r>
            <a:r>
              <a:rPr lang="en-ID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bawah</a:t>
            </a:r>
            <a:r>
              <a:rPr lang="en-ID" sz="2000" dirty="0">
                <a:solidFill>
                  <a:schemeClr val="bg1"/>
                </a:solidFill>
                <a:latin typeface="Abadi" panose="020B0604020104020204" pitchFamily="34" charset="0"/>
              </a:rPr>
              <a:t> 5 (label 0).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5B582250-D37D-A34A-060C-3DF97471C7F5}"/>
              </a:ext>
            </a:extLst>
          </p:cNvPr>
          <p:cNvSpPr txBox="1">
            <a:spLocks/>
          </p:cNvSpPr>
          <p:nvPr/>
        </p:nvSpPr>
        <p:spPr>
          <a:xfrm>
            <a:off x="7935473" y="2942442"/>
            <a:ext cx="367894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4"/>
                </a:solidFill>
              </a:rPr>
              <a:t>Model Success Criteria</a:t>
            </a:r>
            <a:endParaRPr lang="en-ID" sz="2800" dirty="0">
              <a:solidFill>
                <a:schemeClr val="accent4"/>
              </a:solidFill>
            </a:endParaRPr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04098317-AFF6-1EC4-BD9A-F98B963ABCF6}"/>
              </a:ext>
            </a:extLst>
          </p:cNvPr>
          <p:cNvSpPr txBox="1">
            <a:spLocks/>
          </p:cNvSpPr>
          <p:nvPr/>
        </p:nvSpPr>
        <p:spPr>
          <a:xfrm>
            <a:off x="7935474" y="3917921"/>
            <a:ext cx="3678946" cy="276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Model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recall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2000" i="1" dirty="0" err="1">
                <a:solidFill>
                  <a:schemeClr val="bg1"/>
                </a:solidFill>
                <a:latin typeface="Abadi" panose="020B0604020104020204" pitchFamily="34" charset="0"/>
              </a:rPr>
              <a:t>precission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, dan </a:t>
            </a:r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True Negative Rate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(TNR) &gt; 0.7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serta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False Positive Rate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(FPR) &lt; 0.3. </a:t>
            </a:r>
          </a:p>
        </p:txBody>
      </p:sp>
    </p:spTree>
    <p:extLst>
      <p:ext uri="{BB962C8B-B14F-4D97-AF65-F5344CB8AC3E}">
        <p14:creationId xmlns:p14="http://schemas.microsoft.com/office/powerpoint/2010/main" val="146177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5672532" y="3334500"/>
            <a:ext cx="695741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sz="4800" dirty="0">
                <a:solidFill>
                  <a:schemeClr val="accent4"/>
                </a:solidFill>
                <a:latin typeface="Tw Cen MT" panose="020B0602020104020603" pitchFamily="34" charset="0"/>
              </a:rPr>
              <a:t>Data Understanding</a:t>
            </a:r>
          </a:p>
        </p:txBody>
      </p:sp>
      <p:sp>
        <p:nvSpPr>
          <p:cNvPr id="215" name="Google Shape;215;p37"/>
          <p:cNvSpPr txBox="1">
            <a:spLocks noGrp="1"/>
          </p:cNvSpPr>
          <p:nvPr>
            <p:ph type="subTitle" idx="1"/>
          </p:nvPr>
        </p:nvSpPr>
        <p:spPr>
          <a:xfrm>
            <a:off x="5670399" y="4262749"/>
            <a:ext cx="5526136" cy="8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Final Project: </a:t>
            </a:r>
            <a:b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Binary Classification</a:t>
            </a:r>
          </a:p>
          <a:p>
            <a:pPr marL="0" indent="0"/>
            <a:r>
              <a:rPr lang="en-US" sz="2400" dirty="0">
                <a:solidFill>
                  <a:srgbClr val="FFC000"/>
                </a:solidFill>
                <a:latin typeface="Bebas Neue" panose="020B0606020202050201" pitchFamily="34" charset="0"/>
              </a:rPr>
              <a:t>Five Star product Rating 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title" idx="2"/>
          </p:nvPr>
        </p:nvSpPr>
        <p:spPr>
          <a:xfrm>
            <a:off x="5670399" y="2465851"/>
            <a:ext cx="1265421" cy="64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  <a:latin typeface="Tw Cen MT" panose="020B0602020104020603" pitchFamily="34" charset="0"/>
              </a:rPr>
              <a:t>02</a:t>
            </a:r>
            <a:endParaRPr dirty="0">
              <a:solidFill>
                <a:schemeClr val="accent4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55BB-46E3-4F2F-A2CD-4BF01D67B4F3}"/>
              </a:ext>
            </a:extLst>
          </p:cNvPr>
          <p:cNvSpPr/>
          <p:nvPr/>
        </p:nvSpPr>
        <p:spPr>
          <a:xfrm>
            <a:off x="11880715" y="-87550"/>
            <a:ext cx="311285" cy="7198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oogle Shape;364;p53">
            <a:extLst>
              <a:ext uri="{FF2B5EF4-FFF2-40B4-BE49-F238E27FC236}">
                <a16:creationId xmlns:a16="http://schemas.microsoft.com/office/drawing/2014/main" id="{07075E98-3AAD-4592-B1D2-2ECB760B63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06" r="2606"/>
          <a:stretch/>
        </p:blipFill>
        <p:spPr>
          <a:xfrm>
            <a:off x="264838" y="325773"/>
            <a:ext cx="5115921" cy="61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9875B-FD1F-4FB4-A9CC-7D7EFF3B39F9}"/>
              </a:ext>
            </a:extLst>
          </p:cNvPr>
          <p:cNvSpPr/>
          <p:nvPr/>
        </p:nvSpPr>
        <p:spPr>
          <a:xfrm>
            <a:off x="264838" y="325772"/>
            <a:ext cx="5115921" cy="615284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8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2FE4-855A-335E-C5BB-7910F88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Data Understanding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AFED-5418-5273-143A-03BFF27C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12" y="1839716"/>
            <a:ext cx="5157787" cy="54713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Bahnschrift" panose="020B0502040204020203" pitchFamily="34" charset="0"/>
              </a:rPr>
              <a:t>Data Description</a:t>
            </a:r>
            <a:endParaRPr lang="en-ID" sz="3600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55125-FC84-6AC4-5D8E-02FB5EF1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457" y="2535876"/>
            <a:ext cx="5157787" cy="310348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Dataset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terdiri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dua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file csv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yakni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model_development_set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melatih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model dan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model_backtesting_set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pengecekan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model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dalam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memprediksi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baru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Dataset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model_development_set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memiliki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ukuran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dimensi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6814 baris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40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, yang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terdiri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3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jenis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data (object, number, dan datetime).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tipe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number : 19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endParaRPr lang="en-US" sz="1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tipe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object : 15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endParaRPr lang="en-US" sz="1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Jumlah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data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tipe</a:t>
            </a: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 datetime : 6 </a:t>
            </a:r>
            <a:r>
              <a:rPr lang="en-US" sz="1800" dirty="0" err="1">
                <a:solidFill>
                  <a:schemeClr val="bg1"/>
                </a:solidFill>
                <a:latin typeface="Abadi" panose="020B0604020104020204" pitchFamily="34" charset="0"/>
              </a:rPr>
              <a:t>kolom</a:t>
            </a:r>
            <a:endParaRPr lang="en-US" sz="1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ID" sz="1800" dirty="0">
              <a:solidFill>
                <a:schemeClr val="bg1"/>
              </a:solidFill>
              <a:latin typeface="Abadi" panose="020B0604020104020204" pitchFamily="34" charset="0"/>
              <a:ea typeface="Montserrat"/>
              <a:cs typeface="Montserrat"/>
              <a:sym typeface="Montserrat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ID" sz="18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AF945A69-0487-30B7-3C74-621563FB5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53363"/>
              </p:ext>
            </p:extLst>
          </p:nvPr>
        </p:nvGraphicFramePr>
        <p:xfrm>
          <a:off x="6525225" y="2535876"/>
          <a:ext cx="4910338" cy="3291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5169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2455169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</a:tblGrid>
              <a:tr h="299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Nama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kolom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Keterangan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299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order_purchase_timestamp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Waktu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tanggal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pemesanan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order_delivered_carrier_date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Waktu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tanggal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pengiriman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dari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penjual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kurir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order_delivered_customer_date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Waktu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tanggal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sampai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738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order_estimated_delivery_date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Waktu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estimasi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tanggal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dari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kurir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sampai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03910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shipping_limit_date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Waktu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tanggal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batas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pengiriman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dari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penjual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kurir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0527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order_approved_at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Waktu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tanggal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verifikasi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transaksi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oleh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sistem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633"/>
                  </a:ext>
                </a:extLst>
              </a:tr>
            </a:tbl>
          </a:graphicData>
        </a:graphic>
      </p:graphicFrame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09C90D-ADAB-DFF5-877C-8270204FB186}"/>
              </a:ext>
            </a:extLst>
          </p:cNvPr>
          <p:cNvSpPr txBox="1">
            <a:spLocks/>
          </p:cNvSpPr>
          <p:nvPr/>
        </p:nvSpPr>
        <p:spPr>
          <a:xfrm>
            <a:off x="6401500" y="1988744"/>
            <a:ext cx="5157787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Data </a:t>
            </a:r>
            <a:r>
              <a:rPr lang="en-US" sz="2000" b="0" dirty="0" err="1">
                <a:solidFill>
                  <a:schemeClr val="bg1"/>
                </a:solidFill>
                <a:latin typeface="Abadi" panose="020B0604020104020204" pitchFamily="34" charset="0"/>
              </a:rPr>
              <a:t>tipe</a:t>
            </a:r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 Datetime</a:t>
            </a:r>
            <a:endParaRPr lang="en-ID" sz="20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3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7648762F-4012-5A65-725C-EBCB582C7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51650"/>
              </p:ext>
            </p:extLst>
          </p:nvPr>
        </p:nvGraphicFramePr>
        <p:xfrm>
          <a:off x="1073586" y="243008"/>
          <a:ext cx="4910338" cy="6383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1436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2558902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</a:tblGrid>
              <a:tr h="299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Nama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kolom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Keterangan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299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customer_zip_code_prefix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badi" panose="020B0604020104020204" pitchFamily="34" charset="0"/>
                        </a:rPr>
                        <a:t>Awalan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kode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pos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geolocation_zip_code_prefix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badi" panose="020B0604020104020204" pitchFamily="34" charset="0"/>
                        </a:rPr>
                        <a:t>Awalan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kode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pos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lokasi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geolocation_lat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Koordinat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X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lokasi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738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geolocation_lng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Koordinat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Y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lokasi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03910"/>
                  </a:ext>
                </a:extLst>
              </a:tr>
              <a:tr h="438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order_item_id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Jumlah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barang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dibeli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0527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Harga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barang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633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freight_value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badi" panose="020B0604020104020204" pitchFamily="34" charset="0"/>
                        </a:rPr>
                        <a:t>Biaya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pengiriman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17777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payment_sequential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badi" panose="020B0604020104020204" pitchFamily="34" charset="0"/>
                        </a:rPr>
                        <a:t>Urutan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pembayaran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12275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payment_installments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Tahap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pembayaran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1222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payment_value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Total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harga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dibayar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42216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product_name_lenght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Panjang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nama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51998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product_description_length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Panjang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deskripsi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75449"/>
                  </a:ext>
                </a:extLst>
              </a:tr>
              <a:tr h="360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product_photos_qty</a:t>
                      </a:r>
                      <a:endParaRPr lang="en-ID" sz="1200" dirty="0">
                        <a:latin typeface="Abadi" panose="020B0604020104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Jumlah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foto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6021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F2BBA8C-CE67-C7DF-7752-C7D293C17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35830"/>
              </p:ext>
            </p:extLst>
          </p:nvPr>
        </p:nvGraphicFramePr>
        <p:xfrm>
          <a:off x="6312891" y="3418341"/>
          <a:ext cx="4910338" cy="3208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1436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2558902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</a:tblGrid>
              <a:tr h="299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Nama Kolom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Keterangan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299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product_weight_g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Ukuran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berat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product_length_cm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Ukuran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panjang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product_height_cm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Ukuran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tinggi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738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product_width_cm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Ukuran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lebar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03910"/>
                  </a:ext>
                </a:extLst>
              </a:tr>
              <a:tr h="438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seller_zip_code_prefix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Awalan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kode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pos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penjual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0527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Rating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bintang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5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atau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tidak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633"/>
                  </a:ext>
                </a:extLst>
              </a:tr>
            </a:tbl>
          </a:graphicData>
        </a:graphic>
      </p:graphicFrame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7EA637F-3213-8461-642C-E1CF9FC3111B}"/>
              </a:ext>
            </a:extLst>
          </p:cNvPr>
          <p:cNvSpPr txBox="1">
            <a:spLocks/>
          </p:cNvSpPr>
          <p:nvPr/>
        </p:nvSpPr>
        <p:spPr>
          <a:xfrm>
            <a:off x="6189166" y="1944355"/>
            <a:ext cx="5157787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Data </a:t>
            </a:r>
            <a:r>
              <a:rPr lang="en-US" sz="2000" b="0" dirty="0" err="1">
                <a:solidFill>
                  <a:schemeClr val="bg1"/>
                </a:solidFill>
                <a:latin typeface="Abadi" panose="020B0604020104020204" pitchFamily="34" charset="0"/>
              </a:rPr>
              <a:t>tipe</a:t>
            </a:r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Abadi" panose="020B0604020104020204" pitchFamily="34" charset="0"/>
              </a:rPr>
              <a:t>Kontinu</a:t>
            </a:r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en-US" sz="2000" b="0" dirty="0" err="1">
                <a:solidFill>
                  <a:schemeClr val="bg1"/>
                </a:solidFill>
                <a:latin typeface="Abadi" panose="020B0604020104020204" pitchFamily="34" charset="0"/>
              </a:rPr>
              <a:t>Numerik</a:t>
            </a:r>
            <a:endParaRPr lang="en-ID" sz="20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0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818DD81-E3D2-EC32-BED9-1DE2D91B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78317"/>
              </p:ext>
            </p:extLst>
          </p:nvPr>
        </p:nvGraphicFramePr>
        <p:xfrm>
          <a:off x="1103946" y="243008"/>
          <a:ext cx="4910338" cy="6383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1436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2558902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</a:tblGrid>
              <a:tr h="299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Nama Kolom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Keterangan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299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customer_id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Kode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unik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pesanan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customer_unique_id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Kode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unik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  <a:p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customer_city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Kota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asal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738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customer_state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Negara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asal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03910"/>
                  </a:ext>
                </a:extLst>
              </a:tr>
              <a:tr h="438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geolocation_city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Lokasi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kota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asal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0527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geolocation_state</a:t>
                      </a:r>
                      <a:endParaRPr lang="en-ID" sz="1200" dirty="0">
                        <a:latin typeface="Abadi" panose="020B0604020104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Lokasi negara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asal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pembeli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633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order_id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Kode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unik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pesanan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17777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order_status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Status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pesanan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12275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product_id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Kode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unik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1222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seller_id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Kode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unik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penjual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42216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payment_type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Tipe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pembayaran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51998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product_category_name</a:t>
                      </a:r>
                      <a:endParaRPr lang="en-ID" sz="1200" dirty="0">
                        <a:latin typeface="Abadi" panose="020B0604020104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Nama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kategori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Bahasa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Spanyol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75449"/>
                  </a:ext>
                </a:extLst>
              </a:tr>
              <a:tr h="360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Abadi" panose="020B0604020104020204" pitchFamily="34" charset="0"/>
                          <a:ea typeface="Montserrat"/>
                          <a:cs typeface="Montserrat"/>
                          <a:sym typeface="Montserrat"/>
                        </a:rPr>
                        <a:t>seller_city</a:t>
                      </a:r>
                      <a:endParaRPr lang="en-ID" sz="1200" dirty="0">
                        <a:latin typeface="Abadi" panose="020B0604020104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Kota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asal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penjual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6021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6CE6837-D1A2-EEC8-70C9-ED103BDF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72153"/>
              </p:ext>
            </p:extLst>
          </p:nvPr>
        </p:nvGraphicFramePr>
        <p:xfrm>
          <a:off x="6312891" y="870443"/>
          <a:ext cx="4910338" cy="1255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1436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2558902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</a:tblGrid>
              <a:tr h="299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Nama Kolom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Keterangan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299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seller_state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Negara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asal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penjual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498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product_category_name_english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Nama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kategori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produk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Bahasa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Inggris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289E3FC-BADB-2129-3C7F-F5B97CCD9175}"/>
              </a:ext>
            </a:extLst>
          </p:cNvPr>
          <p:cNvSpPr txBox="1">
            <a:spLocks/>
          </p:cNvSpPr>
          <p:nvPr/>
        </p:nvSpPr>
        <p:spPr>
          <a:xfrm>
            <a:off x="6312891" y="246319"/>
            <a:ext cx="4940896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Data </a:t>
            </a:r>
            <a:r>
              <a:rPr lang="en-US" sz="2000" b="0" dirty="0" err="1">
                <a:solidFill>
                  <a:schemeClr val="bg1"/>
                </a:solidFill>
                <a:latin typeface="Abadi" panose="020B0604020104020204" pitchFamily="34" charset="0"/>
              </a:rPr>
              <a:t>tipe</a:t>
            </a:r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Abadi" panose="020B0604020104020204" pitchFamily="34" charset="0"/>
              </a:rPr>
              <a:t>Kategorik</a:t>
            </a:r>
            <a:r>
              <a:rPr lang="en-US" sz="2000" b="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en-US" sz="2000" b="0" dirty="0" err="1">
                <a:solidFill>
                  <a:schemeClr val="bg1"/>
                </a:solidFill>
                <a:latin typeface="Abadi" panose="020B0604020104020204" pitchFamily="34" charset="0"/>
              </a:rPr>
              <a:t>Objek</a:t>
            </a:r>
            <a:endParaRPr lang="en-ID" sz="2000" b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28DF4FC-4099-2A73-C7D6-C5A49F1AA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77992"/>
              </p:ext>
            </p:extLst>
          </p:nvPr>
        </p:nvGraphicFramePr>
        <p:xfrm>
          <a:off x="6312891" y="3437464"/>
          <a:ext cx="4910339" cy="3235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853">
                  <a:extLst>
                    <a:ext uri="{9D8B030D-6E8A-4147-A177-3AD203B41FA5}">
                      <a16:colId xmlns:a16="http://schemas.microsoft.com/office/drawing/2014/main" val="1824239713"/>
                    </a:ext>
                  </a:extLst>
                </a:gridCol>
                <a:gridCol w="1682243">
                  <a:extLst>
                    <a:ext uri="{9D8B030D-6E8A-4147-A177-3AD203B41FA5}">
                      <a16:colId xmlns:a16="http://schemas.microsoft.com/office/drawing/2014/main" val="3314285066"/>
                    </a:ext>
                  </a:extLst>
                </a:gridCol>
                <a:gridCol w="1682243">
                  <a:extLst>
                    <a:ext uri="{9D8B030D-6E8A-4147-A177-3AD203B41FA5}">
                      <a16:colId xmlns:a16="http://schemas.microsoft.com/office/drawing/2014/main" val="23202301"/>
                    </a:ext>
                  </a:extLst>
                </a:gridCol>
              </a:tblGrid>
              <a:tr h="2864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Nama Kolom</a:t>
                      </a:r>
                      <a:endParaRPr lang="en-ID" sz="1200" dirty="0">
                        <a:solidFill>
                          <a:schemeClr val="bg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Jumlah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missing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Persentase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(%)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86562"/>
                  </a:ext>
                </a:extLst>
              </a:tr>
              <a:tr h="43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order_approved_at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</a:rPr>
                        <a:t>0.029351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1693"/>
                  </a:ext>
                </a:extLst>
              </a:tr>
              <a:tr h="477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product_category_name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95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</a:rPr>
                        <a:t>1.394188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9830"/>
                  </a:ext>
                </a:extLst>
              </a:tr>
              <a:tr h="477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product_name_length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95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</a:rPr>
                        <a:t>1.394188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738"/>
                  </a:ext>
                </a:extLst>
              </a:tr>
              <a:tr h="477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product_description_length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95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</a:rPr>
                        <a:t>1.394188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03910"/>
                  </a:ext>
                </a:extLst>
              </a:tr>
              <a:tr h="419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product_photos_qty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95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latin typeface="Abadi" panose="020B0604020104020204" pitchFamily="34" charset="0"/>
                        </a:rPr>
                        <a:t>1.394188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80527"/>
                  </a:ext>
                </a:extLst>
              </a:tr>
              <a:tr h="612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sym typeface="Montserrat"/>
                        </a:rPr>
                        <a:t>product_category_name_english</a:t>
                      </a:r>
                      <a:endParaRPr lang="en-ID" sz="120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sym typeface="Montserra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latin typeface="Abadi" panose="020B0604020104020204" pitchFamily="34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badi" panose="020B0604020104020204" pitchFamily="34" charset="0"/>
                        </a:rPr>
                        <a:t>96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latin typeface="Abadi" panose="020B0604020104020204" pitchFamily="34" charset="0"/>
                        </a:rPr>
                        <a:t>1.408864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633"/>
                  </a:ext>
                </a:extLst>
              </a:tr>
            </a:tbl>
          </a:graphicData>
        </a:graphic>
      </p:graphicFrame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5F52459-D5A9-2527-59F4-C9DAE6882EB0}"/>
              </a:ext>
            </a:extLst>
          </p:cNvPr>
          <p:cNvSpPr txBox="1">
            <a:spLocks/>
          </p:cNvSpPr>
          <p:nvPr/>
        </p:nvSpPr>
        <p:spPr>
          <a:xfrm>
            <a:off x="6376514" y="2725788"/>
            <a:ext cx="4846715" cy="54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Kolom </a:t>
            </a:r>
            <a:r>
              <a:rPr lang="en-US" sz="2000" b="0" dirty="0" err="1">
                <a:solidFill>
                  <a:schemeClr val="accent4"/>
                </a:solidFill>
                <a:latin typeface="Abadi" panose="020B0604020104020204" pitchFamily="34" charset="0"/>
              </a:rPr>
              <a:t>terdapat</a:t>
            </a:r>
            <a:r>
              <a:rPr lang="en-US" sz="2000" b="0" dirty="0">
                <a:solidFill>
                  <a:schemeClr val="accent4"/>
                </a:solidFill>
                <a:latin typeface="Abadi" panose="020B0604020104020204" pitchFamily="34" charset="0"/>
              </a:rPr>
              <a:t> Missing Values</a:t>
            </a:r>
            <a:endParaRPr lang="en-ID" sz="2000" b="0" dirty="0">
              <a:solidFill>
                <a:schemeClr val="accent4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B4E5F-0B32-74CB-366E-2AE7063C7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4"/>
          <a:stretch/>
        </p:blipFill>
        <p:spPr>
          <a:xfrm>
            <a:off x="276404" y="1686756"/>
            <a:ext cx="7119481" cy="4835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39266-265B-745C-3784-31673F05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43" y="1686756"/>
            <a:ext cx="4325406" cy="48358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45EDE9-5109-084B-6FA9-4337BA58A4E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4"/>
                </a:solidFill>
                <a:latin typeface="Bebas Neue" panose="020B0606020202050201" pitchFamily="34" charset="0"/>
              </a:rPr>
              <a:t>Data Understanding</a:t>
            </a:r>
            <a:endParaRPr lang="en-ID" sz="72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3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2600</Words>
  <Application>Microsoft Office PowerPoint</Application>
  <PresentationFormat>Widescreen</PresentationFormat>
  <Paragraphs>725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Abadi</vt:lpstr>
      <vt:lpstr>Arial</vt:lpstr>
      <vt:lpstr>Bahnschrift</vt:lpstr>
      <vt:lpstr>Bahnschrift SemiBold SemiConden</vt:lpstr>
      <vt:lpstr>Bebas Neue</vt:lpstr>
      <vt:lpstr>Calibri</vt:lpstr>
      <vt:lpstr>Calibri Light</vt:lpstr>
      <vt:lpstr>Tw Cen MT</vt:lpstr>
      <vt:lpstr>Wingdings</vt:lpstr>
      <vt:lpstr>Office Theme</vt:lpstr>
      <vt:lpstr>Final Project:  Binary Classification Five Star product Rating classification</vt:lpstr>
      <vt:lpstr>Outline</vt:lpstr>
      <vt:lpstr>Business Understanding</vt:lpstr>
      <vt:lpstr>Business Understanding</vt:lpstr>
      <vt:lpstr>Data Understanding</vt:lpstr>
      <vt:lpstr>Data Understanding</vt:lpstr>
      <vt:lpstr>PowerPoint Presentation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INSIGHT</vt:lpstr>
      <vt:lpstr>Data Preparation</vt:lpstr>
      <vt:lpstr>Data preparation</vt:lpstr>
      <vt:lpstr>Data preparation</vt:lpstr>
      <vt:lpstr>Feature Engineering</vt:lpstr>
      <vt:lpstr>Feature Engineering</vt:lpstr>
      <vt:lpstr>Feature Engineering</vt:lpstr>
      <vt:lpstr>Feature Engineering</vt:lpstr>
      <vt:lpstr>Feature Engineering</vt:lpstr>
      <vt:lpstr>Modelling</vt:lpstr>
      <vt:lpstr>Modelling</vt:lpstr>
      <vt:lpstr>Modelling</vt:lpstr>
      <vt:lpstr>Modelling</vt:lpstr>
      <vt:lpstr>Modelling</vt:lpstr>
      <vt:lpstr>Evaluation</vt:lpstr>
      <vt:lpstr>Evaluation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Binary Classification</dc:title>
  <dc:creator>Wilhelmus Medhavi</dc:creator>
  <cp:lastModifiedBy>Wilhelmus Medhavi</cp:lastModifiedBy>
  <cp:revision>36</cp:revision>
  <dcterms:created xsi:type="dcterms:W3CDTF">2022-07-04T13:52:17Z</dcterms:created>
  <dcterms:modified xsi:type="dcterms:W3CDTF">2022-07-13T04:09:54Z</dcterms:modified>
</cp:coreProperties>
</file>