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6" r:id="rId4"/>
    <p:sldId id="267" r:id="rId5"/>
    <p:sldId id="257" r:id="rId6"/>
    <p:sldId id="263" r:id="rId7"/>
    <p:sldId id="268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63636"/>
    <a:srgbClr val="2B2B2B"/>
    <a:srgbClr val="2582C6"/>
    <a:srgbClr val="FF66CC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1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预览及使用此模板前先下载英文</a:t>
            </a:r>
            <a:r>
              <a:rPr lang="en-US" altLang="zh-CN" dirty="0"/>
              <a:t>Segoe Script</a:t>
            </a:r>
            <a:r>
              <a:rPr lang="zh-CN" altLang="en-US"/>
              <a:t>、中文新蒂小丸子小学版字体，预览效果会更加美观！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7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5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9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0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4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B0B2-25C2-465E-A81B-CA14DF5CFA1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4516-FBE1-40B2-A8ED-8D98997B7A5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830286" y="2647880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Segoe Script" panose="020B0504020000000003" pitchFamily="34" charset="0"/>
              </a:rPr>
              <a:t>BURKHARD KELLER TREE</a:t>
            </a:r>
            <a:endParaRPr kumimoji="1" lang="zh-CN" altLang="en-US" sz="48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2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87" y="924018"/>
            <a:ext cx="4250713" cy="9274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35" y="1098720"/>
            <a:ext cx="866752" cy="15054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408448" y="1098720"/>
            <a:ext cx="355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99"/>
                </a:solidFill>
                <a:latin typeface="Segoe Script" panose="020B0504020000000003" pitchFamily="34" charset="0"/>
                <a:ea typeface="新蒂小丸子小学版" panose="03000600000000000000" pitchFamily="66" charset="-122"/>
              </a:rPr>
              <a:t>¿Que es?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15645" y="2797210"/>
            <a:ext cx="8892921" cy="221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BK-Tree o Burkhard Keller tree es una estructura de datos basada en  arboles, diseñada para encontrar rápidamente coincidencias cercanas a una cadena.</a:t>
            </a:r>
          </a:p>
          <a:p>
            <a:pPr lvl="0" algn="just" defTabSz="457200">
              <a:lnSpc>
                <a:spcPct val="130000"/>
              </a:lnSpc>
            </a:pPr>
            <a:endParaRPr lang="es-ES" altLang="zh-CN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Esta basada en la distancia de Levenshtein entre dos palabras, que es básicamente la cantidad de cambios como inserción, eliminación y reemplazos  que se debe realizar en una palabra para convertirla en otra palabra.</a:t>
            </a:r>
            <a:endParaRPr lang="zh-CN" altLang="en-US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8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87" y="924018"/>
            <a:ext cx="4250713" cy="9274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35" y="1098720"/>
            <a:ext cx="866752" cy="15054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95906" y="1098720"/>
            <a:ext cx="355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99"/>
                </a:solidFill>
                <a:latin typeface="Segoe Script" panose="020B0504020000000003" pitchFamily="34" charset="0"/>
                <a:ea typeface="新蒂小丸子小学版" panose="03000600000000000000" pitchFamily="66" charset="-122"/>
              </a:rPr>
              <a:t>Ejemplos</a:t>
            </a:r>
            <a:endParaRPr lang="zh-CN" altLang="en-US" sz="1600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15645" y="2797210"/>
            <a:ext cx="8892921" cy="293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Veremos algunas distancias de ejemplo usando la distancia de Levenshtein.</a:t>
            </a:r>
          </a:p>
          <a:p>
            <a:pPr lvl="0" algn="just" defTabSz="457200">
              <a:lnSpc>
                <a:spcPct val="130000"/>
              </a:lnSpc>
            </a:pPr>
            <a:endParaRPr lang="es-ES" altLang="zh-CN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marL="285750" lvl="0" indent="-285750" algn="just" defTabSz="457200">
              <a:lnSpc>
                <a:spcPct val="130000"/>
              </a:lnSpc>
              <a:buFontTx/>
              <a:buChar char="-"/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(cook , </a:t>
            </a:r>
            <a:r>
              <a:rPr lang="es-E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ook)  -&gt; 1</a:t>
            </a:r>
          </a:p>
          <a:p>
            <a:pPr marL="285750" lvl="0" indent="-285750" algn="just" defTabSz="457200">
              <a:lnSpc>
                <a:spcPct val="130000"/>
              </a:lnSpc>
              <a:buFontTx/>
              <a:buChar char="-"/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(cook, </a:t>
            </a:r>
            <a:r>
              <a:rPr lang="es-E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b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ook</a:t>
            </a:r>
            <a:r>
              <a:rPr lang="es-E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) -&gt; 2</a:t>
            </a:r>
          </a:p>
          <a:p>
            <a:pPr marL="285750" lvl="0" indent="-285750" algn="just" defTabSz="457200">
              <a:lnSpc>
                <a:spcPct val="130000"/>
              </a:lnSpc>
              <a:buFontTx/>
              <a:buChar char="-"/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(w</a:t>
            </a:r>
            <a:r>
              <a:rPr lang="es-E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h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at, wat</a:t>
            </a:r>
            <a:r>
              <a:rPr lang="es-ES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er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)  -&gt; 3</a:t>
            </a:r>
          </a:p>
          <a:p>
            <a:pPr lvl="0" algn="just" defTabSz="457200">
              <a:lnSpc>
                <a:spcPct val="130000"/>
              </a:lnSpc>
            </a:pPr>
            <a:endParaRPr lang="es-ES" altLang="zh-CN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Se puede utilizar esta distancia para calcular que tan cerca esta una cadena al momento de deletrearla.</a:t>
            </a:r>
            <a:endParaRPr lang="zh-CN" altLang="en-US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49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49539" y="1627577"/>
            <a:ext cx="8892921" cy="293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/>
              </a:rPr>
              <a:t>Para poder construir nuestro árbol KB Tree usaremos el valor que nos retorna la distancia de Levenshtein.</a:t>
            </a:r>
          </a:p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/>
              </a:rPr>
              <a:t>Esto forma un espacio métrico, en pocas palabras un espacio métrico es cualquier relación que se adhiere a tres criterios básicos.</a:t>
            </a:r>
          </a:p>
          <a:p>
            <a:pPr lvl="0" algn="just" defTabSz="457200">
              <a:lnSpc>
                <a:spcPct val="130000"/>
              </a:lnSpc>
            </a:pPr>
            <a:endParaRPr lang="es-ES" altLang="zh-CN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/>
            </a:endParaRPr>
          </a:p>
          <a:p>
            <a:pPr marL="285750" lvl="0" indent="-285750" algn="just" defTabSz="457200">
              <a:lnSpc>
                <a:spcPct val="130000"/>
              </a:lnSpc>
              <a:buFontTx/>
              <a:buChar char="-"/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/>
              </a:rPr>
              <a:t>d(x, y) = 0 &lt;-&gt; x = y (si la distancia entre X e Y es 0, entonces X = Y)</a:t>
            </a:r>
          </a:p>
          <a:p>
            <a:pPr marL="285750" lvl="0" indent="-285750" algn="just" defTabSz="457200">
              <a:lnSpc>
                <a:spcPct val="130000"/>
              </a:lnSpc>
              <a:buFontTx/>
              <a:buChar char="-"/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/>
              </a:rPr>
              <a:t>d(x, y) = d(y, x) (la distancia entre X e Y es 0, entonces X = Y)</a:t>
            </a:r>
          </a:p>
          <a:p>
            <a:pPr marL="285750" lvl="0" indent="-285750" algn="just" defTabSz="457200">
              <a:lnSpc>
                <a:spcPct val="130000"/>
              </a:lnSpc>
              <a:buFontTx/>
              <a:buChar char="-"/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/>
              </a:rPr>
              <a:t>d(x, y) + d(y, z) &gt;= d(x, z)</a:t>
            </a:r>
          </a:p>
        </p:txBody>
      </p:sp>
    </p:spTree>
    <p:extLst>
      <p:ext uri="{BB962C8B-B14F-4D97-AF65-F5344CB8AC3E}">
        <p14:creationId xmlns:p14="http://schemas.microsoft.com/office/powerpoint/2010/main" val="426787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18807" y="1304803"/>
            <a:ext cx="975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Segoe Script" panose="020B0504020000000003" pitchFamily="34" charset="0"/>
              </a:rPr>
              <a:t>CONSTRUYENDO EL </a:t>
            </a:r>
            <a:r>
              <a:rPr lang="en-US" altLang="zh-CN" sz="3600" b="1">
                <a:solidFill>
                  <a:schemeClr val="bg1"/>
                </a:solidFill>
                <a:latin typeface="Segoe Script" panose="020B0504020000000003" pitchFamily="34" charset="0"/>
              </a:rPr>
              <a:t>ARBOL BK </a:t>
            </a:r>
            <a:r>
              <a:rPr lang="en-US" altLang="zh-CN" sz="3600" b="1" dirty="0">
                <a:solidFill>
                  <a:schemeClr val="bg1"/>
                </a:solidFill>
                <a:latin typeface="Segoe Script" panose="020B0504020000000003" pitchFamily="34" charset="0"/>
              </a:rPr>
              <a:t>TREE</a:t>
            </a:r>
            <a:endParaRPr lang="zh-CN" altLang="en-US" sz="36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2" name="矩形 22">
            <a:extLst>
              <a:ext uri="{FF2B5EF4-FFF2-40B4-BE49-F238E27FC236}">
                <a16:creationId xmlns:a16="http://schemas.microsoft.com/office/drawing/2014/main" id="{D5AAB148-B2E4-4EFD-829B-B6DE9E9E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736" y="2255499"/>
            <a:ext cx="9168518" cy="32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新蒂小丸子小学版" panose="03000600000000000000"/>
              </a:rPr>
              <a:t>BK-Tree es una estructura de datos basada en árboles y, como cualquier otra estructura de datos de árbol, consta de nodos y bordes que los conectan.</a:t>
            </a:r>
          </a:p>
          <a:p>
            <a:pPr lvl="0" algn="just" defTabSz="457200">
              <a:lnSpc>
                <a:spcPct val="130000"/>
              </a:lnSpc>
            </a:pPr>
            <a:endParaRPr lang="es-ES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新蒂小丸子小学版" panose="03000600000000000000"/>
            </a:endParaRPr>
          </a:p>
          <a:p>
            <a:pPr lvl="0" algn="just" defTabSz="457200">
              <a:lnSpc>
                <a:spcPct val="130000"/>
              </a:lnSpc>
            </a:pPr>
            <a:r>
              <a:rPr lang="es-E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新蒂小丸子小学版" panose="03000600000000000000"/>
              </a:rPr>
              <a:t>En un árbol BK, cada nodo consta de palabras individuales en el diccionario y el número de nodos en un árbol BK es igual al número de palabras que se insertan en el diccionario.</a:t>
            </a:r>
          </a:p>
          <a:p>
            <a:pPr lvl="0" algn="just" defTabSz="457200">
              <a:lnSpc>
                <a:spcPct val="130000"/>
              </a:lnSpc>
            </a:pPr>
            <a:endParaRPr lang="es-ES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新蒂小丸子小学版" panose="03000600000000000000"/>
            </a:endParaRPr>
          </a:p>
          <a:p>
            <a:pPr lvl="0" algn="just" defTabSz="457200">
              <a:lnSpc>
                <a:spcPct val="130000"/>
              </a:lnSpc>
            </a:pPr>
            <a:r>
              <a:rPr lang="es-E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新蒂小丸子小学版" panose="03000600000000000000"/>
              </a:rPr>
              <a:t>Cada borde que conecta los nodos posee un valor entero que corresponde a la distancia de Levenshtein.</a:t>
            </a:r>
            <a:endParaRPr lang="es-ES" altLang="zh-CN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8075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27354" y="1008978"/>
            <a:ext cx="15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99"/>
                </a:solidFill>
                <a:latin typeface="Segoe Script" panose="020B0504020000000003" pitchFamily="34" charset="0"/>
              </a:rPr>
              <a:t>BK TREE</a:t>
            </a:r>
            <a:endParaRPr lang="zh-CN" altLang="en-US" b="1" dirty="0">
              <a:solidFill>
                <a:srgbClr val="FFFF99"/>
              </a:solidFill>
              <a:latin typeface="Segoe Script" panose="020B0504020000000003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30076" y="2691720"/>
            <a:ext cx="4557878" cy="113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Comenzamos con una palabra base para poder construir el árbol en este caso será: </a:t>
            </a:r>
            <a:r>
              <a:rPr lang="es-ES" altLang="zh-CN" b="1" dirty="0" err="1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some</a:t>
            </a:r>
            <a:endParaRPr lang="zh-CN" altLang="en-US" b="1" dirty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5CE11A59-6AF2-43FD-A8AA-41998668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010" y="1934401"/>
            <a:ext cx="879853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</a:t>
            </a:r>
            <a:r>
              <a:rPr lang="es-ES" altLang="zh-CN" dirty="0" err="1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some</a:t>
            </a:r>
            <a:endParaRPr lang="zh-CN" altLang="en-US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18F81AF-13C3-42B4-8FA9-B495C9A45082}"/>
              </a:ext>
            </a:extLst>
          </p:cNvPr>
          <p:cNvSpPr/>
          <p:nvPr/>
        </p:nvSpPr>
        <p:spPr>
          <a:xfrm>
            <a:off x="8503297" y="1594440"/>
            <a:ext cx="1097280" cy="1097280"/>
          </a:xfrm>
          <a:prstGeom prst="ellipse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498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" y="2532544"/>
            <a:ext cx="866752" cy="1505411"/>
          </a:xfrm>
          <a:prstGeom prst="rect">
            <a:avLst/>
          </a:prstGeom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127025" y="1271464"/>
            <a:ext cx="4557878" cy="185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Agregamos la palabra </a:t>
            </a:r>
            <a:r>
              <a:rPr lang="es-ES" altLang="zh-CN" b="1" dirty="0" err="1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same</a:t>
            </a:r>
            <a:r>
              <a:rPr lang="es-ES" altLang="zh-CN" b="1" dirty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al</a:t>
            </a:r>
            <a:r>
              <a:rPr lang="es-ES" altLang="zh-CN" b="1" dirty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árbol para ello determinamos su distancia e insertamos.</a:t>
            </a:r>
          </a:p>
          <a:p>
            <a:pPr lvl="0" algn="just" defTabSz="457200">
              <a:lnSpc>
                <a:spcPct val="130000"/>
              </a:lnSpc>
            </a:pPr>
            <a:endParaRPr lang="es-ES" altLang="zh-CN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marL="285750" indent="-285750" algn="just" defTabSz="457200">
              <a:lnSpc>
                <a:spcPct val="130000"/>
              </a:lnSpc>
              <a:buFontTx/>
              <a:buChar char="-"/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(</a:t>
            </a:r>
            <a:r>
              <a:rPr lang="es-ES" altLang="zh-CN" dirty="0" err="1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some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, </a:t>
            </a:r>
            <a:r>
              <a:rPr lang="es-ES" altLang="zh-CN" dirty="0" err="1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</a:t>
            </a:r>
            <a:r>
              <a:rPr lang="es-ES" altLang="zh-CN" b="1" dirty="0" err="1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a</a:t>
            </a:r>
            <a:r>
              <a:rPr lang="es-ES" altLang="zh-CN" dirty="0" err="1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me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) -&gt; 1</a:t>
            </a: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5CE11A59-6AF2-43FD-A8AA-41998668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010" y="1934401"/>
            <a:ext cx="879853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</a:t>
            </a:r>
            <a:r>
              <a:rPr lang="es-ES" altLang="zh-CN" dirty="0" err="1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some</a:t>
            </a:r>
            <a:endParaRPr lang="zh-CN" altLang="en-US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18F81AF-13C3-42B4-8FA9-B495C9A45082}"/>
              </a:ext>
            </a:extLst>
          </p:cNvPr>
          <p:cNvSpPr/>
          <p:nvPr/>
        </p:nvSpPr>
        <p:spPr>
          <a:xfrm>
            <a:off x="8503297" y="1594440"/>
            <a:ext cx="1097280" cy="1097280"/>
          </a:xfrm>
          <a:prstGeom prst="ellipse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A3C350EE-1EA7-47E1-900F-CDA488E67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385" y="3620597"/>
            <a:ext cx="879853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</a:t>
            </a:r>
            <a:r>
              <a:rPr lang="es-ES" altLang="zh-CN" dirty="0" err="1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same</a:t>
            </a:r>
            <a:endParaRPr lang="zh-CN" altLang="en-US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6DAB971-B8B1-405D-AC72-C348CA27D919}"/>
              </a:ext>
            </a:extLst>
          </p:cNvPr>
          <p:cNvSpPr/>
          <p:nvPr/>
        </p:nvSpPr>
        <p:spPr>
          <a:xfrm>
            <a:off x="7403672" y="3280636"/>
            <a:ext cx="1097280" cy="1097280"/>
          </a:xfrm>
          <a:prstGeom prst="ellipse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矩形 15">
            <a:extLst>
              <a:ext uri="{FF2B5EF4-FFF2-40B4-BE49-F238E27FC236}">
                <a16:creationId xmlns:a16="http://schemas.microsoft.com/office/drawing/2014/main" id="{C6A6D7EF-143E-4E55-93BF-0E596691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290" y="3620597"/>
            <a:ext cx="988567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 </a:t>
            </a:r>
            <a:r>
              <a:rPr lang="es-ES" altLang="zh-CN" dirty="0" err="1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soft</a:t>
            </a:r>
            <a:endParaRPr lang="zh-CN" altLang="en-US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2547E02-4E66-4691-A8B8-F370ED653FDC}"/>
              </a:ext>
            </a:extLst>
          </p:cNvPr>
          <p:cNvSpPr/>
          <p:nvPr/>
        </p:nvSpPr>
        <p:spPr>
          <a:xfrm>
            <a:off x="9600577" y="3280636"/>
            <a:ext cx="1097280" cy="1097280"/>
          </a:xfrm>
          <a:prstGeom prst="ellipse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B121545-B8EC-4E70-9D2A-54920B4BDBCE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7952312" y="2143080"/>
            <a:ext cx="550985" cy="1137556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4C58432-0298-4C3A-8E49-BCAB78B062B9}"/>
              </a:ext>
            </a:extLst>
          </p:cNvPr>
          <p:cNvCxnSpPr>
            <a:stCxn id="14" idx="6"/>
            <a:endCxn id="11" idx="0"/>
          </p:cNvCxnSpPr>
          <p:nvPr/>
        </p:nvCxnSpPr>
        <p:spPr>
          <a:xfrm>
            <a:off x="9600577" y="2143080"/>
            <a:ext cx="548640" cy="1137556"/>
          </a:xfrm>
          <a:prstGeom prst="straightConnector1">
            <a:avLst/>
          </a:prstGeom>
          <a:ln>
            <a:solidFill>
              <a:srgbClr val="FFFF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15">
            <a:extLst>
              <a:ext uri="{FF2B5EF4-FFF2-40B4-BE49-F238E27FC236}">
                <a16:creationId xmlns:a16="http://schemas.microsoft.com/office/drawing/2014/main" id="{1AFADC48-140D-4C3B-B459-3099D7AC7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851" y="2431970"/>
            <a:ext cx="550986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2</a:t>
            </a:r>
            <a:endParaRPr lang="zh-CN" altLang="en-US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0" name="矩形 15">
            <a:extLst>
              <a:ext uri="{FF2B5EF4-FFF2-40B4-BE49-F238E27FC236}">
                <a16:creationId xmlns:a16="http://schemas.microsoft.com/office/drawing/2014/main" id="{9DBB0027-CA65-4EE4-81B0-D303D2DBB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037" y="2410055"/>
            <a:ext cx="550986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1</a:t>
            </a:r>
            <a:endParaRPr lang="zh-CN" altLang="en-US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5F942B47-8418-42E7-B388-93502F10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025" y="3631148"/>
            <a:ext cx="4557878" cy="185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Agregamos la palabra </a:t>
            </a:r>
            <a:r>
              <a:rPr lang="es-ES" altLang="zh-CN" b="1" dirty="0" err="1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soft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para ello  determinamos su posición en el árbol determinamos la distancia e insertamos:</a:t>
            </a:r>
          </a:p>
          <a:p>
            <a:pPr lvl="0" algn="just" defTabSz="457200">
              <a:lnSpc>
                <a:spcPct val="130000"/>
              </a:lnSpc>
            </a:pPr>
            <a:endParaRPr lang="es-ES" altLang="zh-CN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  <a:p>
            <a:pPr lvl="0" algn="just" defTabSz="457200">
              <a:lnSpc>
                <a:spcPct val="130000"/>
              </a:lnSpc>
            </a:pP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- (</a:t>
            </a:r>
            <a:r>
              <a:rPr lang="es-ES" altLang="zh-CN" dirty="0" err="1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some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, </a:t>
            </a:r>
            <a:r>
              <a:rPr lang="es-ES" altLang="zh-CN" dirty="0" err="1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so</a:t>
            </a:r>
            <a:r>
              <a:rPr lang="es-ES" altLang="zh-CN" b="1" dirty="0" err="1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ft</a:t>
            </a:r>
            <a:r>
              <a:rPr lang="es-ES" altLang="zh-CN" dirty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) -&gt; 2</a:t>
            </a:r>
            <a:endParaRPr lang="zh-CN" altLang="en-US" dirty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7" grpId="0" animBg="1"/>
      <p:bldP spid="9" grpId="0"/>
      <p:bldP spid="11" grpId="0" animBg="1"/>
      <p:bldP spid="26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821274" y="3061059"/>
            <a:ext cx="653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Segoe Script" panose="020B0504020000000003" pitchFamily="34" charset="0"/>
              </a:rPr>
              <a:t>GRACIAS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443</Words>
  <Application>Microsoft Office PowerPoint</Application>
  <PresentationFormat>Panorámica</PresentationFormat>
  <Paragraphs>42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Script</vt:lpstr>
      <vt:lpstr>新蒂小丸子小学版</vt:lpstr>
      <vt:lpstr>Office 主题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will</cp:lastModifiedBy>
  <cp:revision>37</cp:revision>
  <dcterms:created xsi:type="dcterms:W3CDTF">2015-08-19T07:17:53Z</dcterms:created>
  <dcterms:modified xsi:type="dcterms:W3CDTF">2020-08-07T04:52:13Z</dcterms:modified>
</cp:coreProperties>
</file>