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Wilian Robal Dos Santo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QuattrocentoSans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7" Type="http://schemas.openxmlformats.org/officeDocument/2006/relationships/font" Target="fonts/Quattrocento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28T22:39:46.798">
    <p:pos x="6000" y="0"/>
    <p:text>Não precisa fazer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9" name="Google Shape;41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19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.xml"/><Relationship Id="rId4" Type="http://schemas.openxmlformats.org/officeDocument/2006/relationships/image" Target="../media/image9.jp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-1" y="-1"/>
            <a:ext cx="12193060" cy="686920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2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1" name="Google Shape;161;p25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117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117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25"/>
          <p:cNvSpPr txBox="1"/>
          <p:nvPr>
            <p:ph type="ctrTitle"/>
          </p:nvPr>
        </p:nvSpPr>
        <p:spPr>
          <a:xfrm>
            <a:off x="1378425" y="5199797"/>
            <a:ext cx="9435152" cy="789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Templates para atividades práticas</a:t>
            </a:r>
            <a:br>
              <a:rPr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Adaptado</a:t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0" y="0"/>
            <a:ext cx="12192000" cy="5058957"/>
          </a:xfrm>
          <a:custGeom>
            <a:rect b="b" l="l" r="r" t="t"/>
            <a:pathLst>
              <a:path extrusionOk="0" h="5058957" w="12192000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, mapa&#10;&#10;Descrição gerada automaticamente" id="182" name="Google Shape;182;p25"/>
          <p:cNvPicPr preferRelativeResize="0"/>
          <p:nvPr/>
        </p:nvPicPr>
        <p:blipFill rotWithShape="1">
          <a:blip r:embed="rId3">
            <a:alphaModFix/>
          </a:blip>
          <a:srcRect b="1453" l="0" r="59263" t="91494"/>
          <a:stretch/>
        </p:blipFill>
        <p:spPr>
          <a:xfrm>
            <a:off x="437754" y="1369117"/>
            <a:ext cx="8478173" cy="2608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/>
        </p:nvSpPr>
        <p:spPr>
          <a:xfrm>
            <a:off x="9933063" y="2254154"/>
            <a:ext cx="2049108" cy="655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8"/>
              <a:buFont typeface="Arial"/>
              <a:buNone/>
            </a:pPr>
            <a:r>
              <a:rPr b="0" i="0" lang="pt-BR" sz="36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847430" y="513779"/>
            <a:ext cx="1955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4"/>
              <a:buFont typeface="Arial"/>
              <a:buNone/>
            </a:pP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Sociais: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847421" y="2030575"/>
            <a:ext cx="3520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4"/>
              <a:buFont typeface="Arial"/>
              <a:buNone/>
            </a:pP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Geográficos: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847430" y="3533088"/>
            <a:ext cx="1955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4"/>
              <a:buFont typeface="Arial"/>
              <a:buNone/>
            </a:pP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Polític</a:t>
            </a: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914630" y="5075390"/>
            <a:ext cx="3386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4"/>
              <a:buFont typeface="Arial"/>
              <a:buNone/>
            </a:pP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Tecnológicos: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8564326" y="5044653"/>
            <a:ext cx="1955329" cy="32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4"/>
              <a:buFont typeface="Arial"/>
              <a:buNone/>
            </a:pP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Sociedade: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4660486" y="5044653"/>
            <a:ext cx="1955329" cy="32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4"/>
              <a:buFont typeface="Arial"/>
              <a:buNone/>
            </a:pP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Legais: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4660486" y="3533226"/>
            <a:ext cx="3412096" cy="32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4"/>
              <a:buFont typeface="Arial"/>
              <a:buNone/>
            </a:pP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Econômicos: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4"/>
          <p:cNvSpPr/>
          <p:nvPr/>
        </p:nvSpPr>
        <p:spPr>
          <a:xfrm>
            <a:off x="750889" y="54111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Automação de sistema de atendimento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1881480" y="54111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Portabilidade para Smartphone / Computador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4"/>
          <p:cNvSpPr/>
          <p:nvPr/>
        </p:nvSpPr>
        <p:spPr>
          <a:xfrm>
            <a:off x="3019071" y="54111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Web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4"/>
          <p:cNvSpPr/>
          <p:nvPr/>
        </p:nvSpPr>
        <p:spPr>
          <a:xfrm>
            <a:off x="4648714" y="54111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4"/>
          <p:cNvSpPr/>
          <p:nvPr/>
        </p:nvSpPr>
        <p:spPr>
          <a:xfrm>
            <a:off x="5779305" y="54111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4"/>
          <p:cNvSpPr/>
          <p:nvPr/>
        </p:nvSpPr>
        <p:spPr>
          <a:xfrm>
            <a:off x="6916896" y="54111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///////////////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8636089" y="54111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///////////////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9766680" y="54111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///////////////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10897246" y="54111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///////////////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, mapa&#10;&#10;Descrição gerada automaticamente" id="326" name="Google Shape;326;p34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>
            <a:off x="5726618" y="297210"/>
            <a:ext cx="6214425" cy="191197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4"/>
          <p:cNvSpPr/>
          <p:nvPr/>
        </p:nvSpPr>
        <p:spPr>
          <a:xfrm>
            <a:off x="743864" y="389975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//////////////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1881480" y="389975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///////////////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4"/>
          <p:cNvSpPr/>
          <p:nvPr/>
        </p:nvSpPr>
        <p:spPr>
          <a:xfrm>
            <a:off x="3019071" y="389975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///////////////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4648714" y="389975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5779305" y="389975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Investimento Inicial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4"/>
          <p:cNvSpPr/>
          <p:nvPr/>
        </p:nvSpPr>
        <p:spPr>
          <a:xfrm>
            <a:off x="6916896" y="389975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Manutenção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em estoque de peixes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747389" y="2388313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Planície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1877980" y="2388313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Infraestrutura Estável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4"/>
          <p:cNvSpPr/>
          <p:nvPr/>
        </p:nvSpPr>
        <p:spPr>
          <a:xfrm>
            <a:off x="3015571" y="2388313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Temperatura amena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747389" y="876900"/>
            <a:ext cx="1071000" cy="864900"/>
          </a:xfrm>
          <a:prstGeom prst="foldedCorner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Entretenimento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1877980" y="876888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Alimentação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4"/>
          <p:cNvSpPr/>
          <p:nvPr/>
        </p:nvSpPr>
        <p:spPr>
          <a:xfrm>
            <a:off x="3015571" y="876888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Turísmo sustentável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4654089" y="54111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351C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Vigilância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Sanitária</a:t>
            </a:r>
            <a:b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(ANVISA)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4"/>
          <p:cNvSpPr/>
          <p:nvPr/>
        </p:nvSpPr>
        <p:spPr>
          <a:xfrm>
            <a:off x="4654089" y="389975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351C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Manutenção Preventiva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/>
        </p:nvSpPr>
        <p:spPr>
          <a:xfrm>
            <a:off x="3454552" y="1888475"/>
            <a:ext cx="2049108" cy="655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8"/>
              <a:buFont typeface="Arial"/>
              <a:buNone/>
            </a:pPr>
            <a:r>
              <a:rPr b="0" i="0" lang="pt-BR" sz="36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Mercado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8108335" y="697330"/>
            <a:ext cx="4885521" cy="326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b="0" i="0" lang="pt-BR" sz="152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Concorrência: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8108336" y="2086659"/>
            <a:ext cx="2448828" cy="326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b="0" i="0" lang="pt-BR" sz="152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Segmentos: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8110928" y="3553614"/>
            <a:ext cx="2448828" cy="326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b="0" i="0" lang="pt-BR" sz="152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Tendências: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8108336" y="5049320"/>
            <a:ext cx="3297602" cy="326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b="0" i="0" lang="pt-BR" sz="152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Necessidades e Demandas: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475347" y="5049319"/>
            <a:ext cx="7753216" cy="326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b="0" i="0" lang="pt-BR" sz="152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Soluções já existentes: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4183349" y="5049319"/>
            <a:ext cx="2448828" cy="326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b="0" i="0" lang="pt-BR" sz="152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Ambiente: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4856515" y="3553614"/>
            <a:ext cx="2448828" cy="326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b="0" i="0" lang="pt-BR" sz="152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Ameaças: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5"/>
          <p:cNvSpPr/>
          <p:nvPr/>
        </p:nvSpPr>
        <p:spPr>
          <a:xfrm>
            <a:off x="415656" y="53755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Garçom PDV</a:t>
            </a: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5"/>
          <p:cNvSpPr/>
          <p:nvPr/>
        </p:nvSpPr>
        <p:spPr>
          <a:xfrm>
            <a:off x="1526155" y="53755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Abrahão: cardápio inteligente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5"/>
          <p:cNvSpPr/>
          <p:nvPr/>
        </p:nvSpPr>
        <p:spPr>
          <a:xfrm>
            <a:off x="2663746" y="5375575"/>
            <a:ext cx="1160778" cy="8649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GrandChef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4293389" y="53755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Restaurantes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5"/>
          <p:cNvSpPr/>
          <p:nvPr/>
        </p:nvSpPr>
        <p:spPr>
          <a:xfrm>
            <a:off x="5423980" y="53755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Lanchonetes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5"/>
          <p:cNvSpPr/>
          <p:nvPr/>
        </p:nvSpPr>
        <p:spPr>
          <a:xfrm>
            <a:off x="6561571" y="53755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Pizzaria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5"/>
          <p:cNvSpPr/>
          <p:nvPr/>
        </p:nvSpPr>
        <p:spPr>
          <a:xfrm>
            <a:off x="8280764" y="53755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Gestão de Pedidos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5"/>
          <p:cNvSpPr/>
          <p:nvPr/>
        </p:nvSpPr>
        <p:spPr>
          <a:xfrm>
            <a:off x="9411355" y="53755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Controle de entrada e saída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5"/>
          <p:cNvSpPr/>
          <p:nvPr/>
        </p:nvSpPr>
        <p:spPr>
          <a:xfrm>
            <a:off x="10548946" y="53755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///////////////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, mapa&#10;&#10;Descrição gerada automaticamente" id="362" name="Google Shape;362;p35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>
            <a:off x="287443" y="697335"/>
            <a:ext cx="6214425" cy="191197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5"/>
          <p:cNvSpPr/>
          <p:nvPr/>
        </p:nvSpPr>
        <p:spPr>
          <a:xfrm>
            <a:off x="4301089" y="388270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Regulamentação da Anvisa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5431680" y="388270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Forte 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5"/>
          <p:cNvSpPr/>
          <p:nvPr/>
        </p:nvSpPr>
        <p:spPr>
          <a:xfrm>
            <a:off x="6569271" y="388270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Marketing Fraco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5"/>
          <p:cNvSpPr/>
          <p:nvPr/>
        </p:nvSpPr>
        <p:spPr>
          <a:xfrm>
            <a:off x="8288464" y="388270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Tecnologia e inovação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5"/>
          <p:cNvSpPr/>
          <p:nvPr/>
        </p:nvSpPr>
        <p:spPr>
          <a:xfrm>
            <a:off x="9419055" y="388270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Consciência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Ambiental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5"/>
          <p:cNvSpPr/>
          <p:nvPr/>
        </p:nvSpPr>
        <p:spPr>
          <a:xfrm>
            <a:off x="10556646" y="388270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Experiência do Cliente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8277251" y="238982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Alimentício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9407842" y="238982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Entretenimento</a:t>
            </a:r>
            <a:endParaRPr b="0" i="0" sz="1200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10545433" y="238982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Turismo sustentável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8273764" y="10235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Garçom PDV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9404355" y="10235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Abrahão: 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cardápio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inteligente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10541946" y="1023575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GrandChef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 txBox="1"/>
          <p:nvPr>
            <p:ph idx="1" type="body"/>
          </p:nvPr>
        </p:nvSpPr>
        <p:spPr>
          <a:xfrm>
            <a:off x="838200" y="191706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Volte para o Slide 6 e atualize as informações</a:t>
            </a:r>
            <a:endParaRPr/>
          </a:p>
        </p:txBody>
      </p:sp>
      <p:sp>
        <p:nvSpPr>
          <p:cNvPr id="380" name="Google Shape;380;p36"/>
          <p:cNvSpPr txBox="1"/>
          <p:nvPr>
            <p:ph type="title"/>
          </p:nvPr>
        </p:nvSpPr>
        <p:spPr>
          <a:xfrm>
            <a:off x="407279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bril Fatface"/>
              <a:buNone/>
            </a:pPr>
            <a:r>
              <a:rPr lang="pt-BR" sz="5400">
                <a:latin typeface="Impact"/>
                <a:ea typeface="Impact"/>
                <a:cs typeface="Impact"/>
                <a:sym typeface="Impact"/>
              </a:rPr>
              <a:t>Atualizar Matriz CSD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Uma imagem contendo texto, mapa&#10;&#10;Descrição gerada automaticamente" id="381" name="Google Shape;381;p36"/>
          <p:cNvPicPr preferRelativeResize="0"/>
          <p:nvPr/>
        </p:nvPicPr>
        <p:blipFill rotWithShape="1">
          <a:blip r:embed="rId3">
            <a:alphaModFix amt="5000"/>
          </a:blip>
          <a:srcRect b="1453" l="0" r="59263" t="91494"/>
          <a:stretch/>
        </p:blipFill>
        <p:spPr>
          <a:xfrm>
            <a:off x="430818" y="4547235"/>
            <a:ext cx="6214425" cy="191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"/>
          <p:cNvSpPr txBox="1"/>
          <p:nvPr/>
        </p:nvSpPr>
        <p:spPr>
          <a:xfrm>
            <a:off x="7162800" y="1698401"/>
            <a:ext cx="390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Extrovertido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5728138" y="2332453"/>
            <a:ext cx="2648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Precisa atender aos clientes com excelência e praticidade, bem como manter uma relação sustentável entre seu trabalho e o ambiente.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388" name="Google Shape;388;p37"/>
          <p:cNvPicPr preferRelativeResize="0"/>
          <p:nvPr/>
        </p:nvPicPr>
        <p:blipFill rotWithShape="1">
          <a:blip r:embed="rId4">
            <a:alphaModFix/>
          </a:blip>
          <a:srcRect b="1453" l="0" r="59263" t="91494"/>
          <a:stretch/>
        </p:blipFill>
        <p:spPr>
          <a:xfrm rot="5400000">
            <a:off x="10399455" y="1095904"/>
            <a:ext cx="2445679" cy="75244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7"/>
          <p:cNvSpPr txBox="1"/>
          <p:nvPr/>
        </p:nvSpPr>
        <p:spPr>
          <a:xfrm>
            <a:off x="8376750" y="2406090"/>
            <a:ext cx="26487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Gerencia a equipe e as atividades do estabelecimento.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7"/>
          <p:cNvSpPr txBox="1"/>
          <p:nvPr/>
        </p:nvSpPr>
        <p:spPr>
          <a:xfrm>
            <a:off x="6464225" y="590425"/>
            <a:ext cx="338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Pedro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6449225" y="894763"/>
            <a:ext cx="34191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 anos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7"/>
          <p:cNvSpPr txBox="1"/>
          <p:nvPr/>
        </p:nvSpPr>
        <p:spPr>
          <a:xfrm>
            <a:off x="6681150" y="1139425"/>
            <a:ext cx="434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Gerente de camping (caça e pesca)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7"/>
          <p:cNvSpPr txBox="1"/>
          <p:nvPr/>
        </p:nvSpPr>
        <p:spPr>
          <a:xfrm>
            <a:off x="6917800" y="1421500"/>
            <a:ext cx="308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Chapecó (SC)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7"/>
          <p:cNvSpPr txBox="1"/>
          <p:nvPr/>
        </p:nvSpPr>
        <p:spPr>
          <a:xfrm>
            <a:off x="8440025" y="3586925"/>
            <a:ext cx="216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Alto desperdício de papel, falta de praticidade e acessibilidade aos clientes.</a:t>
            </a:r>
            <a:endParaRPr/>
          </a:p>
        </p:txBody>
      </p:sp>
      <p:sp>
        <p:nvSpPr>
          <p:cNvPr id="395" name="Google Shape;395;p37"/>
          <p:cNvSpPr txBox="1"/>
          <p:nvPr/>
        </p:nvSpPr>
        <p:spPr>
          <a:xfrm>
            <a:off x="5728150" y="4782450"/>
            <a:ext cx="529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Precisa de uma solução para atender melhor seus clientes com excelência, praticidade e acessibilidade.</a:t>
            </a:r>
            <a:endParaRPr/>
          </a:p>
        </p:txBody>
      </p:sp>
      <p:sp>
        <p:nvSpPr>
          <p:cNvPr id="396" name="Google Shape;396;p37"/>
          <p:cNvSpPr txBox="1"/>
          <p:nvPr/>
        </p:nvSpPr>
        <p:spPr>
          <a:xfrm>
            <a:off x="5728150" y="3603500"/>
            <a:ext cx="264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Está incomodado com as dificuldades enfrentadas ao realizar os processos manualmente.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texto, mapa&#10;&#10;Descrição gerada automaticamente" id="401" name="Google Shape;401;p38"/>
          <p:cNvPicPr preferRelativeResize="0"/>
          <p:nvPr/>
        </p:nvPicPr>
        <p:blipFill rotWithShape="1">
          <a:blip r:embed="rId4">
            <a:alphaModFix/>
          </a:blip>
          <a:srcRect b="1453" l="0" r="59263" t="91494"/>
          <a:stretch/>
        </p:blipFill>
        <p:spPr>
          <a:xfrm>
            <a:off x="498229" y="5796068"/>
            <a:ext cx="2445679" cy="75244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 txBox="1"/>
          <p:nvPr/>
        </p:nvSpPr>
        <p:spPr>
          <a:xfrm>
            <a:off x="1865595" y="1746225"/>
            <a:ext cx="18053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</a:t>
            </a:r>
            <a:r>
              <a:rPr lang="pt-BR"/>
              <a:t>5</a:t>
            </a:r>
            <a:endParaRPr/>
          </a:p>
        </p:txBody>
      </p:sp>
      <p:sp>
        <p:nvSpPr>
          <p:cNvPr id="403" name="Google Shape;403;p38"/>
          <p:cNvSpPr txBox="1"/>
          <p:nvPr/>
        </p:nvSpPr>
        <p:spPr>
          <a:xfrm>
            <a:off x="4083118" y="1746224"/>
            <a:ext cx="18053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3.5                        </a:t>
            </a:r>
            <a:endParaRPr/>
          </a:p>
        </p:txBody>
      </p:sp>
      <p:sp>
        <p:nvSpPr>
          <p:cNvPr id="404" name="Google Shape;404;p38"/>
          <p:cNvSpPr txBox="1"/>
          <p:nvPr/>
        </p:nvSpPr>
        <p:spPr>
          <a:xfrm>
            <a:off x="6198325" y="1771816"/>
            <a:ext cx="18053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 4.25                      </a:t>
            </a:r>
            <a:endParaRPr/>
          </a:p>
        </p:txBody>
      </p:sp>
      <p:sp>
        <p:nvSpPr>
          <p:cNvPr id="405" name="Google Shape;405;p38"/>
          <p:cNvSpPr txBox="1"/>
          <p:nvPr/>
        </p:nvSpPr>
        <p:spPr>
          <a:xfrm>
            <a:off x="10675631" y="1611162"/>
            <a:ext cx="99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Soma: 4,25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"/>
          <p:cNvSpPr txBox="1"/>
          <p:nvPr>
            <p:ph idx="1" type="body"/>
          </p:nvPr>
        </p:nvSpPr>
        <p:spPr>
          <a:xfrm>
            <a:off x="1369450" y="6001525"/>
            <a:ext cx="105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FF00FF"/>
                </a:solidFill>
              </a:rPr>
              <a:t>Copie as informações e cole abaixo do título e verifique o alinhamento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411" name="Google Shape;411;p39"/>
          <p:cNvSpPr txBox="1"/>
          <p:nvPr>
            <p:ph type="title"/>
          </p:nvPr>
        </p:nvSpPr>
        <p:spPr>
          <a:xfrm>
            <a:off x="407278" y="365125"/>
            <a:ext cx="2647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bril Fatface"/>
              <a:buNone/>
            </a:pPr>
            <a:r>
              <a:rPr lang="pt-BR" sz="5400">
                <a:latin typeface="Impact"/>
                <a:ea typeface="Impact"/>
                <a:cs typeface="Impact"/>
                <a:sym typeface="Impact"/>
              </a:rPr>
              <a:t>Desafio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12" name="Google Shape;412;p39"/>
          <p:cNvSpPr txBox="1"/>
          <p:nvPr>
            <p:ph type="title"/>
          </p:nvPr>
        </p:nvSpPr>
        <p:spPr>
          <a:xfrm>
            <a:off x="4772253" y="425500"/>
            <a:ext cx="2647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bril Fatface"/>
              <a:buNone/>
            </a:pPr>
            <a:r>
              <a:rPr lang="pt-BR" sz="5400">
                <a:latin typeface="Impact"/>
                <a:ea typeface="Impact"/>
                <a:cs typeface="Impact"/>
                <a:sym typeface="Impact"/>
              </a:rPr>
              <a:t>Insight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8777975" y="365125"/>
            <a:ext cx="298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bril Fatface"/>
              <a:buNone/>
            </a:pPr>
            <a:r>
              <a:rPr lang="pt-BR" sz="5400">
                <a:latin typeface="Impact"/>
                <a:ea typeface="Impact"/>
                <a:cs typeface="Impact"/>
                <a:sym typeface="Impact"/>
              </a:rPr>
              <a:t>Solução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14" name="Google Shape;414;p39"/>
          <p:cNvSpPr/>
          <p:nvPr/>
        </p:nvSpPr>
        <p:spPr>
          <a:xfrm>
            <a:off x="669600" y="2503102"/>
            <a:ext cx="1922100" cy="16599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Desenvolvimento e entrega do projeto dentro do prazo de entrega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5103352" y="2444604"/>
            <a:ext cx="1774500" cy="1776900"/>
          </a:xfrm>
          <a:prstGeom prst="foldedCorner">
            <a:avLst>
              <a:gd fmla="val 16667" name="adj"/>
            </a:avLst>
          </a:prstGeom>
          <a:solidFill>
            <a:srgbClr val="FF6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 materiais e intelectuais para desenvolver do projeto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9"/>
          <p:cNvSpPr/>
          <p:nvPr/>
        </p:nvSpPr>
        <p:spPr>
          <a:xfrm>
            <a:off x="9238300" y="2444600"/>
            <a:ext cx="1774500" cy="17769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Domínio do conhecimento necessário e equipamento necessário.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/>
          <p:nvPr/>
        </p:nvSpPr>
        <p:spPr>
          <a:xfrm>
            <a:off x="1208681" y="578075"/>
            <a:ext cx="18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0"/>
          <p:cNvSpPr txBox="1"/>
          <p:nvPr/>
        </p:nvSpPr>
        <p:spPr>
          <a:xfrm>
            <a:off x="1487205" y="4619300"/>
            <a:ext cx="17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0"/>
          <p:cNvSpPr txBox="1"/>
          <p:nvPr/>
        </p:nvSpPr>
        <p:spPr>
          <a:xfrm>
            <a:off x="683168" y="3510455"/>
            <a:ext cx="17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6285177" y="3275100"/>
            <a:ext cx="215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 txBox="1"/>
          <p:nvPr/>
        </p:nvSpPr>
        <p:spPr>
          <a:xfrm>
            <a:off x="6385028" y="1914025"/>
            <a:ext cx="144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Notas: 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426" name="Google Shape;426;p40"/>
          <p:cNvPicPr preferRelativeResize="0"/>
          <p:nvPr/>
        </p:nvPicPr>
        <p:blipFill rotWithShape="1">
          <a:blip r:embed="rId5">
            <a:alphaModFix/>
          </a:blip>
          <a:srcRect b="1454" l="0" r="59263" t="91493"/>
          <a:stretch/>
        </p:blipFill>
        <p:spPr>
          <a:xfrm>
            <a:off x="9769361" y="70336"/>
            <a:ext cx="2445679" cy="752448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0"/>
          <p:cNvSpPr txBox="1"/>
          <p:nvPr/>
        </p:nvSpPr>
        <p:spPr>
          <a:xfrm>
            <a:off x="9677178" y="2221825"/>
            <a:ext cx="17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texto, mapa&#10;&#10;Descrição gerada automaticamente" id="432" name="Google Shape;432;p41"/>
          <p:cNvPicPr preferRelativeResize="0"/>
          <p:nvPr/>
        </p:nvPicPr>
        <p:blipFill rotWithShape="1">
          <a:blip r:embed="rId4">
            <a:alphaModFix/>
          </a:blip>
          <a:srcRect b="1453" l="0" r="59263" t="91494"/>
          <a:stretch/>
        </p:blipFill>
        <p:spPr>
          <a:xfrm rot="5400000">
            <a:off x="10399455" y="885700"/>
            <a:ext cx="2445679" cy="752448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1"/>
          <p:cNvSpPr txBox="1"/>
          <p:nvPr/>
        </p:nvSpPr>
        <p:spPr>
          <a:xfrm>
            <a:off x="2215053" y="1794420"/>
            <a:ext cx="43434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O projeto visa criar uma página web para otimizar tarefas de estabelecimentos de camping e alimentação, com foco no Caça e Pesca Sítio Sottili.</a:t>
            </a:r>
            <a:endParaRPr sz="1600"/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O objetivo é melhorar a experiência dos usuários e simplificar as interações entre clientes e funcionários.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/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1"/>
          <p:cNvSpPr txBox="1"/>
          <p:nvPr/>
        </p:nvSpPr>
        <p:spPr>
          <a:xfrm>
            <a:off x="2215053" y="4331073"/>
            <a:ext cx="4343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/>
              <a:t>	Infelizmente não disponibilizamos de parceiros ou previsão de entrega.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/>
              <a:t>	O projeto será desenvolvido para solucionar o problema de gestão de pedidos e acessibilidade aos clientes.</a:t>
            </a:r>
            <a:endParaRPr sz="1600"/>
          </a:p>
        </p:txBody>
      </p:sp>
      <p:sp>
        <p:nvSpPr>
          <p:cNvPr id="435" name="Google Shape;435;p41"/>
          <p:cNvSpPr txBox="1"/>
          <p:nvPr/>
        </p:nvSpPr>
        <p:spPr>
          <a:xfrm>
            <a:off x="6730561" y="1849820"/>
            <a:ext cx="4343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U</a:t>
            </a:r>
            <a:r>
              <a:rPr lang="pt-BR" sz="1600">
                <a:solidFill>
                  <a:schemeClr val="dk1"/>
                </a:solidFill>
              </a:rPr>
              <a:t>ma solução que atende melhor aos clientes de cada estabelecimento, com excelência, praticidade e acessibilidade.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Também visa minimizar o desperdício de papel além de evitar a poluição de lagos e rios.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36" name="Google Shape;436;p41"/>
          <p:cNvSpPr txBox="1"/>
          <p:nvPr/>
        </p:nvSpPr>
        <p:spPr>
          <a:xfrm>
            <a:off x="6730561" y="4500350"/>
            <a:ext cx="4343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/>
              <a:t>	A oportunidade foi criada a partir da necessidade do demandante e o apoio da universidade ao incentivar o projeto.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/>
              <a:t>Há uma alta competitividade neste mercado, pois além de proporcionar praticidade e acessibilidade, também visa a melhora para um ambiente sustentável.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1"/>
          <p:cNvSpPr txBox="1"/>
          <p:nvPr/>
        </p:nvSpPr>
        <p:spPr>
          <a:xfrm>
            <a:off x="2215053" y="1154173"/>
            <a:ext cx="434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/>
              <a:t>Automação Comercial e Alimenticia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407279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bril Fatface"/>
              <a:buNone/>
            </a:pPr>
            <a:r>
              <a:rPr lang="pt-BR" sz="5400">
                <a:latin typeface="Impact"/>
                <a:ea typeface="Impact"/>
                <a:cs typeface="Impact"/>
                <a:sym typeface="Impact"/>
              </a:rPr>
              <a:t>Stakeholders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838200" y="1421175"/>
            <a:ext cx="1051560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Gerentes, funcionários e consumidores de: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AutoNum type="arabicPeriod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Pesque e pague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AutoNum type="arabicPeriod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Campings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AutoNum type="arabicPeriod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Vigilância sanitária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Uma imagem contendo texto, mapa&#10;&#10;Descrição gerada automaticamente" id="189" name="Google Shape;189;p26"/>
          <p:cNvPicPr preferRelativeResize="0"/>
          <p:nvPr/>
        </p:nvPicPr>
        <p:blipFill rotWithShape="1">
          <a:blip r:embed="rId3">
            <a:alphaModFix/>
          </a:blip>
          <a:srcRect b="1453" l="0" r="59263" t="91494"/>
          <a:stretch/>
        </p:blipFill>
        <p:spPr>
          <a:xfrm>
            <a:off x="9417269" y="5935676"/>
            <a:ext cx="2445679" cy="75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/>
        </p:nvSpPr>
        <p:spPr>
          <a:xfrm>
            <a:off x="3270475" y="2683350"/>
            <a:ext cx="242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Gerentes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Funcionários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Consumidores</a:t>
            </a:r>
            <a:endParaRPr sz="1800"/>
          </a:p>
        </p:txBody>
      </p:sp>
      <p:sp>
        <p:nvSpPr>
          <p:cNvPr id="195" name="Google Shape;195;p27"/>
          <p:cNvSpPr txBox="1"/>
          <p:nvPr/>
        </p:nvSpPr>
        <p:spPr>
          <a:xfrm>
            <a:off x="3270475" y="4496875"/>
            <a:ext cx="390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Pesque e pague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Campings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728952" y="1077310"/>
            <a:ext cx="5701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Chapecó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1728950" y="568100"/>
            <a:ext cx="24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Santa Catarina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198" name="Google Shape;198;p27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 rot="-5400000">
            <a:off x="9357151" y="1500997"/>
            <a:ext cx="3386532" cy="104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/>
        </p:nvSpPr>
        <p:spPr>
          <a:xfrm>
            <a:off x="832755" y="809530"/>
            <a:ext cx="1889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b="0" i="0" lang="pt-BR" sz="152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Necessidades: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2742" y="2408204"/>
            <a:ext cx="1889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b="0" i="0" lang="pt-BR" sz="152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Padrões: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832742" y="4006885"/>
            <a:ext cx="1889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b="0" i="0" lang="pt-BR" sz="152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832742" y="5466851"/>
            <a:ext cx="1889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b="0" i="0" lang="pt-BR" sz="152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Relacionamentos: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4708629" y="809527"/>
            <a:ext cx="1889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b="0" i="0" lang="pt-BR" sz="152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Restrições: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8584518" y="803544"/>
            <a:ext cx="1889420" cy="326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b="0" i="0" lang="pt-BR" sz="152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Dificuldades: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4686704" y="2408276"/>
            <a:ext cx="18894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Arial"/>
              <a:buNone/>
            </a:pPr>
            <a:r>
              <a:rPr b="0" i="0" lang="pt-BR" sz="152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Adaptações: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288250" y="62050"/>
            <a:ext cx="33462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8"/>
              <a:buFont typeface="Arial"/>
              <a:buNone/>
            </a:pPr>
            <a:r>
              <a:rPr b="0" i="0" lang="pt-BR" sz="365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Observaç</a:t>
            </a:r>
            <a:r>
              <a:rPr lang="pt-BR" sz="3658">
                <a:solidFill>
                  <a:srgbClr val="D8D8D8"/>
                </a:solidFill>
              </a:rPr>
              <a:t>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211" name="Google Shape;211;p28"/>
          <p:cNvPicPr preferRelativeResize="0"/>
          <p:nvPr/>
        </p:nvPicPr>
        <p:blipFill rotWithShape="1">
          <a:blip r:embed="rId4">
            <a:alphaModFix amt="5000"/>
          </a:blip>
          <a:srcRect b="1454" l="0" r="59263" t="91493"/>
          <a:stretch/>
        </p:blipFill>
        <p:spPr>
          <a:xfrm>
            <a:off x="5989668" y="4985085"/>
            <a:ext cx="6214425" cy="1911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/>
          <p:nvPr/>
        </p:nvSpPr>
        <p:spPr>
          <a:xfrm>
            <a:off x="636550" y="12279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Ferramentas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1579585" y="12279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2522625" y="12279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3465660" y="1227900"/>
            <a:ext cx="916800" cy="755400"/>
          </a:xfrm>
          <a:prstGeom prst="foldedCorner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636550" y="28435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P.O.O.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1579585" y="28435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636550" y="4397375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Falta de recursos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1579585" y="4397375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Falta de conhecimento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2522625" y="4397375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Falta de demandante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636550" y="58530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Idealizadores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1579585" y="58530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2522625" y="58530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integrações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4564050" y="12279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Regulamentos Sanitários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5507085" y="12279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6450125" y="12279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Conectividade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7393160" y="1227900"/>
            <a:ext cx="916800" cy="755400"/>
          </a:xfrm>
          <a:prstGeom prst="foldedCorner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Escalabilidade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4565800" y="28435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para pesque e pague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5508835" y="28435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para campings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6451875" y="28435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para restaurantes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7394901" y="28435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para food service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8584525" y="1227900"/>
            <a:ext cx="916800" cy="7554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Complexidade </a:t>
            </a: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9584860" y="12279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Falta de Integração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10527900" y="1227900"/>
            <a:ext cx="859500" cy="7554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Capacitação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/>
        </p:nvSpPr>
        <p:spPr>
          <a:xfrm>
            <a:off x="293043" y="776958"/>
            <a:ext cx="2049108" cy="32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4"/>
              <a:buFont typeface="Arial"/>
              <a:buNone/>
            </a:pP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Sentimentos: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4261342" y="792694"/>
            <a:ext cx="2049108" cy="32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4"/>
              <a:buFont typeface="Arial"/>
              <a:buNone/>
            </a:pP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Expectativas: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4261342" y="2373896"/>
            <a:ext cx="2049108" cy="303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pt-BR" sz="1372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Tomadas de Decisão: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8192697" y="792694"/>
            <a:ext cx="2049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4"/>
              <a:buFont typeface="Arial"/>
              <a:buNone/>
            </a:pP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Medos: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8192697" y="2373896"/>
            <a:ext cx="2049108" cy="32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4"/>
              <a:buFont typeface="Arial"/>
              <a:buNone/>
            </a:pP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Aspirações: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8192697" y="3927189"/>
            <a:ext cx="2049108" cy="32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4"/>
              <a:buFont typeface="Arial"/>
              <a:buNone/>
            </a:pP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Pensamentos: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8192697" y="5339773"/>
            <a:ext cx="2049108" cy="32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4"/>
              <a:buFont typeface="Arial"/>
              <a:buNone/>
            </a:pP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Aspectos Culturais: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293042" y="0"/>
            <a:ext cx="3476070" cy="655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8"/>
              <a:buFont typeface="Arial"/>
              <a:buNone/>
            </a:pPr>
            <a:r>
              <a:rPr b="0" i="0" lang="pt-BR" sz="36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Empatia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247" name="Google Shape;247;p29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>
            <a:off x="430818" y="4547235"/>
            <a:ext cx="6214425" cy="1911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/>
          <p:nvPr/>
        </p:nvSpPr>
        <p:spPr>
          <a:xfrm>
            <a:off x="293042" y="1123350"/>
            <a:ext cx="1116600" cy="8649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Empolgação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1462275" y="1123350"/>
            <a:ext cx="981367" cy="8649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Indecisão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2503333" y="112335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Alta Expectativa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4229501" y="112335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Ganhar dinheiro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5360092" y="112335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Solucionar os Problemas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6497683" y="112335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Concluir o Projeto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8216876" y="112335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Perder o time e outro 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concorrente roubar ideia 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9347467" y="112335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Perder demandante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10485058" y="1123350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Não atender ao prazo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4261351" y="2681338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PostgreSQL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5391942" y="2681338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Linguagens possíveis:</a:t>
            </a:r>
            <a:b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Kotlin, 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JavaScript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6529533" y="2681338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Aplicativo Simplificado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8192696" y="2681350"/>
            <a:ext cx="1134053" cy="864888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Aumentar demandantes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9379317" y="2681338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Aumentar recursos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8245239" y="4238063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Ideia Promissora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9375830" y="4238063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Dificuldade por falta de conhecimento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10513421" y="4238063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junto de grande aprendizado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8245226" y="5666638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Prática de Pesca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9375817" y="5666638"/>
            <a:ext cx="1077900" cy="8649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Campo Rural Recreativo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333" y="176888"/>
            <a:ext cx="12310534" cy="69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/>
          <p:nvPr/>
        </p:nvSpPr>
        <p:spPr>
          <a:xfrm>
            <a:off x="112307" y="1228576"/>
            <a:ext cx="1422300" cy="1246800"/>
          </a:xfrm>
          <a:prstGeom prst="foldedCorner">
            <a:avLst>
              <a:gd fmla="val 16667" name="adj"/>
            </a:avLst>
          </a:prstGeom>
          <a:solidFill>
            <a:srgbClr val="FF6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Falta de Conhecimento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4295008" y="1228576"/>
            <a:ext cx="1422300" cy="1246800"/>
          </a:xfrm>
          <a:prstGeom prst="foldedCorner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Medo devido à 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mercado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8557544" y="1228576"/>
            <a:ext cx="1422300" cy="12468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 procederemos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o projeto sem orientação de um demandante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112309" y="3363787"/>
            <a:ext cx="1422300" cy="12468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Ganhar conhecimento de mercado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4295009" y="5611200"/>
            <a:ext cx="1422300" cy="1246800"/>
          </a:xfrm>
          <a:prstGeom prst="foldedCorner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Cerca de 60% de informações obtidas para desenvolver o projeto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112306" y="5611199"/>
            <a:ext cx="1422300" cy="1246800"/>
          </a:xfrm>
          <a:prstGeom prst="foldedCorner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Informações obtidas são insuficientes para conclusão do projeto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8557553" y="3363774"/>
            <a:ext cx="1422300" cy="12468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 possível concluir o projeto a tempo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8557557" y="5611201"/>
            <a:ext cx="1422300" cy="1246800"/>
          </a:xfrm>
          <a:prstGeom prst="foldedCorner">
            <a:avLst>
              <a:gd fmla="val 16667" name="adj"/>
            </a:avLst>
          </a:prstGeom>
          <a:solidFill>
            <a:srgbClr val="FF6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 complementar as informações de forma efetiva, referente ao nicho do estabelecimento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4295009" y="3407262"/>
            <a:ext cx="1422300" cy="1246800"/>
          </a:xfrm>
          <a:prstGeom prst="foldedCorner">
            <a:avLst>
              <a:gd fmla="val 16667" name="adj"/>
            </a:avLst>
          </a:prstGeom>
          <a:solidFill>
            <a:srgbClr val="FF6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Estabelecer nome no mercado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-2" y="734675"/>
            <a:ext cx="2892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4"/>
              <a:buFont typeface="Arial"/>
              <a:buNone/>
            </a:pP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-2" y="2642275"/>
            <a:ext cx="2892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4"/>
              <a:buFont typeface="Arial"/>
              <a:buNone/>
            </a:pP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Oportunidades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-42327" y="4891050"/>
            <a:ext cx="2892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4"/>
              <a:buFont typeface="Arial"/>
              <a:buNone/>
            </a:pPr>
            <a:r>
              <a:rPr b="0" i="0" lang="pt-BR" sz="1524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Informações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texto, mapa&#10;&#10;Descrição gerada automaticamente" id="288" name="Google Shape;288;p31"/>
          <p:cNvPicPr preferRelativeResize="0"/>
          <p:nvPr/>
        </p:nvPicPr>
        <p:blipFill rotWithShape="1">
          <a:blip r:embed="rId3">
            <a:alphaModFix amt="5000"/>
          </a:blip>
          <a:srcRect b="1453" l="0" r="59263" t="91494"/>
          <a:stretch/>
        </p:blipFill>
        <p:spPr>
          <a:xfrm>
            <a:off x="430818" y="4547235"/>
            <a:ext cx="6214425" cy="191197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 txBox="1"/>
          <p:nvPr>
            <p:ph type="title"/>
          </p:nvPr>
        </p:nvSpPr>
        <p:spPr>
          <a:xfrm>
            <a:off x="407279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bril Fatface"/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Planejamento das Entrevistas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768425" y="17857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AutoNum type="arabicPeriod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Quais as maiores dificuldades enfrentadas pela equipe no local?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AutoNum type="arabicPeriod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Qual sua necessidade no momento?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AutoNum type="arabicPeriod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Que tipo de equipamento/dispositivo vocês têm disponível para utilizar a plataforma?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AutoNum type="arabicPeriod"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O que vocês esperam desse projeto?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Uma imagem contendo texto, mapa&#10;&#10;Descrição gerada automaticamente" id="291" name="Google Shape;291;p31"/>
          <p:cNvPicPr preferRelativeResize="0"/>
          <p:nvPr/>
        </p:nvPicPr>
        <p:blipFill rotWithShape="1">
          <a:blip r:embed="rId3">
            <a:alphaModFix/>
          </a:blip>
          <a:srcRect b="1453" l="0" r="59263" t="91494"/>
          <a:stretch/>
        </p:blipFill>
        <p:spPr>
          <a:xfrm>
            <a:off x="9417269" y="5935676"/>
            <a:ext cx="2445679" cy="75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838200" y="499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Resumo da entrevista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O demandante expressou interesse em otimizar tarefas relacionadas ao atendimento aos clientes, reduzir o desperdício de papel devido à emissão de comandas físicas, bem como disponibilizar um cardápio digital e oferecer aos clientes a possibilidade de efetuar pedidos por meio de uma plataforma web.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texto, mapa&#10;&#10;Descrição gerada automaticamente" id="302" name="Google Shape;302;p33"/>
          <p:cNvPicPr preferRelativeResize="0"/>
          <p:nvPr/>
        </p:nvPicPr>
        <p:blipFill rotWithShape="1">
          <a:blip r:embed="rId3">
            <a:alphaModFix amt="5000"/>
          </a:blip>
          <a:srcRect b="1453" l="0" r="59263" t="91494"/>
          <a:stretch/>
        </p:blipFill>
        <p:spPr>
          <a:xfrm>
            <a:off x="430818" y="4547235"/>
            <a:ext cx="6214425" cy="1911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530075" y="1825625"/>
            <a:ext cx="10823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Volte para o Slide 6 e atualize as informações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 txBox="1"/>
          <p:nvPr>
            <p:ph type="title"/>
          </p:nvPr>
        </p:nvSpPr>
        <p:spPr>
          <a:xfrm>
            <a:off x="407279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bril Fatface"/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Atualizar Matriz CSD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