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3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4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5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6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17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8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1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20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1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22.xml" ContentType="application/vnd.openxmlformats-officedocument.theme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  <p:sldMasterId id="2147483818" r:id="rId14"/>
    <p:sldMasterId id="2147483830" r:id="rId15"/>
    <p:sldMasterId id="2147483842" r:id="rId16"/>
    <p:sldMasterId id="2147483854" r:id="rId17"/>
    <p:sldMasterId id="2147483866" r:id="rId18"/>
    <p:sldMasterId id="2147483878" r:id="rId19"/>
    <p:sldMasterId id="2147483890" r:id="rId20"/>
    <p:sldMasterId id="2147483902" r:id="rId21"/>
    <p:sldMasterId id="2147483914" r:id="rId22"/>
    <p:sldMasterId id="2147483926" r:id="rId23"/>
  </p:sldMasterIdLst>
  <p:notesMasterIdLst>
    <p:notesMasterId r:id="rId75"/>
  </p:notesMasterIdLst>
  <p:sldIdLst>
    <p:sldId id="256" r:id="rId24"/>
    <p:sldId id="325" r:id="rId25"/>
    <p:sldId id="326" r:id="rId26"/>
    <p:sldId id="357" r:id="rId27"/>
    <p:sldId id="417" r:id="rId28"/>
    <p:sldId id="348" r:id="rId29"/>
    <p:sldId id="329" r:id="rId30"/>
    <p:sldId id="349" r:id="rId31"/>
    <p:sldId id="350" r:id="rId32"/>
    <p:sldId id="400" r:id="rId33"/>
    <p:sldId id="361" r:id="rId34"/>
    <p:sldId id="365" r:id="rId35"/>
    <p:sldId id="366" r:id="rId36"/>
    <p:sldId id="332" r:id="rId37"/>
    <p:sldId id="351" r:id="rId38"/>
    <p:sldId id="359" r:id="rId39"/>
    <p:sldId id="372" r:id="rId40"/>
    <p:sldId id="373" r:id="rId41"/>
    <p:sldId id="374" r:id="rId42"/>
    <p:sldId id="375" r:id="rId43"/>
    <p:sldId id="423" r:id="rId44"/>
    <p:sldId id="367" r:id="rId45"/>
    <p:sldId id="377" r:id="rId46"/>
    <p:sldId id="378" r:id="rId47"/>
    <p:sldId id="379" r:id="rId48"/>
    <p:sldId id="418" r:id="rId49"/>
    <p:sldId id="380" r:id="rId50"/>
    <p:sldId id="381" r:id="rId51"/>
    <p:sldId id="401" r:id="rId52"/>
    <p:sldId id="414" r:id="rId53"/>
    <p:sldId id="402" r:id="rId54"/>
    <p:sldId id="415" r:id="rId55"/>
    <p:sldId id="416" r:id="rId56"/>
    <p:sldId id="383" r:id="rId57"/>
    <p:sldId id="384" r:id="rId58"/>
    <p:sldId id="394" r:id="rId59"/>
    <p:sldId id="395" r:id="rId60"/>
    <p:sldId id="396" r:id="rId61"/>
    <p:sldId id="397" r:id="rId62"/>
    <p:sldId id="398" r:id="rId63"/>
    <p:sldId id="399" r:id="rId64"/>
    <p:sldId id="410" r:id="rId65"/>
    <p:sldId id="411" r:id="rId66"/>
    <p:sldId id="412" r:id="rId67"/>
    <p:sldId id="419" r:id="rId68"/>
    <p:sldId id="409" r:id="rId69"/>
    <p:sldId id="421" r:id="rId70"/>
    <p:sldId id="420" r:id="rId71"/>
    <p:sldId id="370" r:id="rId72"/>
    <p:sldId id="422" r:id="rId73"/>
    <p:sldId id="319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0504" autoAdjust="0"/>
  </p:normalViewPr>
  <p:slideViewPr>
    <p:cSldViewPr>
      <p:cViewPr varScale="1">
        <p:scale>
          <a:sx n="99" d="100"/>
          <a:sy n="99" d="100"/>
        </p:scale>
        <p:origin x="-3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63" Type="http://schemas.openxmlformats.org/officeDocument/2006/relationships/slide" Target="slides/slide40.xml"/><Relationship Id="rId68" Type="http://schemas.openxmlformats.org/officeDocument/2006/relationships/slide" Target="slides/slide45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8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66" Type="http://schemas.openxmlformats.org/officeDocument/2006/relationships/slide" Target="slides/slide43.xml"/><Relationship Id="rId74" Type="http://schemas.openxmlformats.org/officeDocument/2006/relationships/slide" Target="slides/slide5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slide" Target="slides/slide42.xml"/><Relationship Id="rId73" Type="http://schemas.openxmlformats.org/officeDocument/2006/relationships/slide" Target="slides/slide50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64" Type="http://schemas.openxmlformats.org/officeDocument/2006/relationships/slide" Target="slides/slide41.xml"/><Relationship Id="rId69" Type="http://schemas.openxmlformats.org/officeDocument/2006/relationships/slide" Target="slides/slide46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72" Type="http://schemas.openxmlformats.org/officeDocument/2006/relationships/slide" Target="slides/slide4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67" Type="http://schemas.openxmlformats.org/officeDocument/2006/relationships/slide" Target="slides/slide4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slide" Target="slides/slide39.xml"/><Relationship Id="rId70" Type="http://schemas.openxmlformats.org/officeDocument/2006/relationships/slide" Target="slides/slide4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3FE9C-A4BF-4D5F-8AE7-17D0CEF447D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303-048B-40EB-B14E-DBD512C9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encoding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s.google.com/protocol-buffers/docs/encoding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D5303-048B-40EB-B14E-DBD512C92A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Assigning Tags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can see, each field in the message definition has 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numbered tag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These tags are used to identify your fields in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message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binary format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should not be changed once your message type is in use. Note that tags with values in the range 1 through 15 take one byte to encode, including the identifying number and the field's type (you can find out more about this in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Protocol Buffer Encoding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Tags in the range 16 through 2047 take two bytes. So you should reserve the tags 1 through 15 for very frequently occurring message elements. Remember to leave some room for frequently occurring elements that might be added in the future.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9DEDA-AC05-4B31-A692-D36849E8F2EA}" type="slidenum">
              <a:rPr lang="ru-RU" smtClean="0"/>
              <a:t>25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2439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72426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28BAA-7A81-446C-9D39-B62CB59FF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497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2800" y="103188"/>
            <a:ext cx="1025525" cy="58753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103188"/>
            <a:ext cx="2925762" cy="5875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B77D-6C74-4531-9CC2-F3D781863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898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BED09-8288-4D0E-98D6-246F9DCC9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2676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69098-7A45-4AEC-A57C-3F882E19B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9065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64A11-DADF-44FB-A249-8A6D72F38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4557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2193925"/>
            <a:ext cx="2849562" cy="379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2193925"/>
            <a:ext cx="2849563" cy="379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C9D4-3D04-4C57-B98A-C61D9FF7B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5793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A181F-C790-413D-A246-AD3A59A6D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04001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F14E7-828F-47E6-B705-6DE9ACF0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6448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03B5E-F331-465E-8AE8-212594B68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34027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FF18A-C8CC-4CFF-9251-E734C68A9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1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3713" y="274638"/>
            <a:ext cx="2128837" cy="5486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3411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187040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AD6FC-CB38-43E4-9C9E-0C323C35F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7641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862D-060C-443F-B4DB-9F96ACF36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09619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64075" y="171450"/>
            <a:ext cx="1462088" cy="5818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171450"/>
            <a:ext cx="4237037" cy="5818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44644-D90F-4B5E-A995-B328A579F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002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06617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9201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38151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725" y="422275"/>
            <a:ext cx="2849563" cy="556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8688" y="422275"/>
            <a:ext cx="2849562" cy="556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36691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9857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76774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9025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43450" y="5075238"/>
            <a:ext cx="203835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5075238"/>
            <a:ext cx="203835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904722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53360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6486723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306155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7988" y="274638"/>
            <a:ext cx="2100262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48388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0929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1211263" y="0"/>
            <a:ext cx="1646237" cy="68580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417638" y="6446838"/>
            <a:ext cx="7475537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485900" y="549275"/>
            <a:ext cx="7475538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solidFill>
                  <a:schemeClr val="tx1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47985BC0-4C54-4B8F-9D33-1A5B1CE90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4490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2641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969085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8764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22272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70078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6D63C-8BA3-4C5F-9E64-DD4A604C9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011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39890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986557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713706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4541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2685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0F6C-79E2-4382-B124-10EF08CA7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2916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20AC4-A136-4736-A60E-32C4E4714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5837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7C8D7-3302-424A-9258-2DE12FFCD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227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1FBD7-D75B-4F99-904D-E47917384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4743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A17B-28ED-4ABF-BDD8-449CF1C93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935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58778-E305-4C82-B77E-C41068EA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1352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DD1BC-527A-4892-83E6-0D0994618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4039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23A64-6044-4E8B-AB69-2D01A1ED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59158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AFF80-5763-4B68-95F2-ADAE98547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7289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1E432-D9D0-40F1-B1A6-CD2F2FFF7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9234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40C9B-A8C6-4BE5-99A5-530FE80CF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95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136525"/>
            <a:ext cx="2090737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75" y="136525"/>
            <a:ext cx="6122988" cy="5989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68D43-9FD3-44CC-B22D-3481DCA4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0130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42888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58080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34412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6966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BB3DE-C7BA-4386-9511-ECD948B9D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25643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39940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69788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6731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43554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150015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563060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64560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600200"/>
            <a:ext cx="2147888" cy="4949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1600200"/>
            <a:ext cx="6294437" cy="4949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7167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4E4B7-5212-4F40-A28A-5431F90B4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54765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EC485-E2F5-42C9-AEFE-7E6CF1CE5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032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2193925"/>
            <a:ext cx="2849562" cy="379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2193925"/>
            <a:ext cx="2849563" cy="379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215B3-581C-4DDD-8B90-64CD9466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47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7C2DA-0D49-4C8F-A327-5F23958C2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53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5675" y="1828800"/>
            <a:ext cx="1844675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2750" y="1828800"/>
            <a:ext cx="1844675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EE7CB-4873-474D-BB93-182DA588B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3328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67F60-0AC8-4CAC-BDF2-EF4A2DFA2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5192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A7EEF-BE73-4AD5-A1F9-295F33F44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23147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696BB-C03B-4B70-9E6C-95A1D6AB4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0604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3E455-381E-4B6B-8090-77F8A9961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4475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D486A-7159-4729-8AF9-4535F12EF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2428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5155-2F8C-4E97-985F-1C649BB42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8045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3838" y="103188"/>
            <a:ext cx="1025525" cy="5908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5675" y="103188"/>
            <a:ext cx="2925763" cy="5908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8CC39-F56F-4255-BDDB-1CCF6947B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9419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533E4-BDD0-476B-8418-804AE89F4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27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CB17-D0C7-4C4C-AF98-299649647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4025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D7A8D-9BB3-48D4-BF90-F0FC178E5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9036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46F93-71BB-473B-8B02-05D270712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14657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575" y="742950"/>
            <a:ext cx="15113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275" y="742950"/>
            <a:ext cx="1512888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6B3E7-6366-4E09-BBE8-1D1D1CA70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1811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94B5C-F70F-48BA-AA17-92B27F8DD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390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DED00-9DB1-4F64-9A10-D204216EF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5711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7620C-A214-47D5-8527-0CA648058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5847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A245-FDBF-4F46-8B9E-6EC7F1AA7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8717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14863-D387-4D32-B3E6-8036D27C6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42822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44F1E-2A91-497C-BB67-BFFA10557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039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638" y="742950"/>
            <a:ext cx="2071687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575" y="742950"/>
            <a:ext cx="6062663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05EEA-6FB7-4EF9-B95D-B833CB26C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875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97A0D-8890-4E82-B3ED-8AA5DB318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0726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1F106-C8C0-42FC-90B2-471E29442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3205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814F-6BFA-427F-873C-0F8AA1F0A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7730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749CA-B0E7-4B5D-93F7-D3017F01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0918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575" y="742950"/>
            <a:ext cx="15113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275" y="742950"/>
            <a:ext cx="1512888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8B353-4FF7-4713-A2C2-495488349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224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E1077-2ACA-4997-B4C4-2C16E90B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1102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F2480-04F3-4161-BA17-88D6F3231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5675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8E265-62F1-4F78-B9BC-4EFE76F40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936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1BEC4-8F5B-4821-8D92-E0168AAC9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8821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F85C9-CF76-4D25-A905-2AF7C4FFB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8417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0E09A-BEA8-474F-9697-8C8B1DC96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62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E8D48-BA7B-43A9-88F9-903A943DD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01580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638" y="742950"/>
            <a:ext cx="2071687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575" y="742950"/>
            <a:ext cx="6062663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F02A9-6C2C-459D-9A5F-5F26C6781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1179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9A5E9-3220-4FD0-AFF5-9CCD81D95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75542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A4B00-AE50-4A50-9C98-0B9874803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50909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02E71-02A0-4659-9564-D1ED59B1C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4088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42950"/>
            <a:ext cx="1455738" cy="5235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938" y="742950"/>
            <a:ext cx="1455737" cy="5235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B2383-6AE8-464D-A9F4-7F6DA5437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0977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FD46B-7A4F-4017-8D35-02A0F0593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4644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E2576-9556-496B-9C18-EC202FFCB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5338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2A395-C9E8-409A-8605-D941EC10B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9641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E7AC8-D4F9-4C7D-8705-BCDB61EF9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4841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9B100-D9D2-4CD1-BA6B-68D6454F4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64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354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EBB7C-2FA6-4A19-A791-8772D1230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6708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A922B-FC8D-4834-A0A7-F0A07E10C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1654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4988" y="742950"/>
            <a:ext cx="2065337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42950"/>
            <a:ext cx="6046788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291D-22E4-464B-98D5-0CE24070A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8284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57D4-D736-4E44-87E6-946D47B55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3886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32E0-22EE-4195-8FD0-8131E0CEB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23986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1DDF2-9723-45A5-9E3D-43B2BC2C1B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8291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42950"/>
            <a:ext cx="1455738" cy="5235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938" y="742950"/>
            <a:ext cx="1455737" cy="5235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28B5D-D842-487F-87EB-5B386812A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1949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29AA4-C4BE-452B-A722-682200698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11513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09C86-7CF5-4417-9BBB-854A9F038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9212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78994-3A70-4685-B746-A2F13593A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9150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ADDD4-9FBB-4185-A165-FD7BA2FFF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802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832D9-E9E3-4C2B-8611-5EF271808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4561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EFE98-F2C8-4BB7-84E7-E7E60FCBA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6185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0253F-A8AC-4ED3-B0B1-5634D8FD4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9953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4988" y="742950"/>
            <a:ext cx="2065337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42950"/>
            <a:ext cx="6046788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74283-D087-4265-926B-0775EEE12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72409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874303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34839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6354468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2181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0525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656147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58050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039AB-AF86-467E-96A6-F78E3853E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817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636842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197997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20561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600200"/>
            <a:ext cx="2147888" cy="4937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1600200"/>
            <a:ext cx="6294437" cy="4937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06974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9810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72954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224097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85298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07614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31405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64075" y="103188"/>
            <a:ext cx="1462088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103188"/>
            <a:ext cx="4237037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FCB40-7909-4C8B-B55B-FF3BE5E84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7090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968383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7407870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233579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4510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600200"/>
            <a:ext cx="2147888" cy="4937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1600200"/>
            <a:ext cx="6294437" cy="4937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76718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947659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58879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117592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0" y="171450"/>
            <a:ext cx="1798638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0238" y="171450"/>
            <a:ext cx="1798637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38895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6611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1211263" y="0"/>
            <a:ext cx="1646237" cy="68580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417638" y="6446838"/>
            <a:ext cx="7475537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485900" y="549275"/>
            <a:ext cx="7475538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ln w="12700"/>
        </p:spPr>
        <p:txBody>
          <a:bodyPr anchor="ctr"/>
          <a:lstStyle>
            <a:lvl1pPr algn="ctr" eaLnBrk="1" hangingPunct="1">
              <a:defRPr sz="900" b="0">
                <a:solidFill>
                  <a:schemeClr val="tx1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33D74CA8-BA5F-4914-B01F-18A628167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0320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084518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78507"/>
      </p:ext>
    </p:extLst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243578"/>
      </p:ext>
    </p:extLst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140078"/>
      </p:ext>
    </p:extLst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455200"/>
      </p:ext>
    </p:extLst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8450" y="171450"/>
            <a:ext cx="1031875" cy="6343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2825" y="171450"/>
            <a:ext cx="2943225" cy="6343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10526"/>
      </p:ext>
    </p:extLst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3293F-45B3-4BD2-A9F2-499D90E2B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08357"/>
      </p:ext>
    </p:extLst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AAA13-EBAD-481A-B16D-0004A9B4D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6788"/>
      </p:ext>
    </p:extLst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9D53-C392-4DE3-8BB3-A5FCA696B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6047"/>
      </p:ext>
    </p:extLst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1793875"/>
            <a:ext cx="1974850" cy="418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1888" y="1793875"/>
            <a:ext cx="1976437" cy="418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70571-A486-44F5-B4A0-5B7A0A65C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12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578C0-46A5-4C47-B094-BD59975C3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724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D9C07-B195-41F9-BC18-B8BE34F5C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6191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2D9F6-A725-4008-AADF-EA3A00ED2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83969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79BD7-C352-4486-9AC8-3EDAB0490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393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7CFF-8D5B-476C-89B1-AF9140651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6837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20A4C-38AC-4BB7-BBA1-38625F000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3942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94687-9698-48EB-A3FA-72D5AF959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3711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2800" y="103188"/>
            <a:ext cx="1025525" cy="58753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103188"/>
            <a:ext cx="2925762" cy="5875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358A2-8878-46E8-8B27-C5C5A82F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87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3631A-B058-483E-A59E-B52C10D4C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779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0" y="1235075"/>
            <a:ext cx="35925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0813" y="1235075"/>
            <a:ext cx="35925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EF177-9D11-4606-8F67-C6C1783BB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914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95B6B-E3A9-4AF4-862B-9D061CF28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224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C14B4-B2E4-4FFB-9EAA-076D69CB4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71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5412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5878B-5BFE-488F-B351-0B03A276A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013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FAFD5-1E93-43D8-B66D-623E0E690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952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FFE2-0F21-4753-8BD6-73806E2F1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9160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09EEB-850B-4BAE-A1B9-423F101C2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105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9763" y="68263"/>
            <a:ext cx="1833562" cy="5692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0" y="68263"/>
            <a:ext cx="5351463" cy="5692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CB3AF-FCBB-442A-92B9-790359A9A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573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8263"/>
            <a:ext cx="7337425" cy="481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0" y="1235075"/>
            <a:ext cx="35925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0813" y="1235075"/>
            <a:ext cx="35925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95D30-AA75-4E23-B2FE-ACE4FE086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04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F15B1-E9F4-4A3E-B189-5C57536D6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47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B15E9-DAA7-4199-84A8-93CAE7E2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5639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AC24A-84C8-45DB-B62F-4183F56A8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4781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5675" y="1828800"/>
            <a:ext cx="1844675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2750" y="1828800"/>
            <a:ext cx="1844675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E6632-E093-4594-9A27-D3F7631CB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58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3450" y="5075238"/>
            <a:ext cx="203835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5075238"/>
            <a:ext cx="203835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74405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3E57-F2FE-43DB-8F08-1FD3267EB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829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B22F-85D3-4C98-8149-7302901CB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724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858FF-FA18-4EFB-ADCB-2F42C99D0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255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E5099-C522-435E-8417-33F74E876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550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EAC76-1393-4AE4-8FD4-5C36DC539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389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A34A6-BC1F-42EE-B050-F946270F3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9809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3838" y="103188"/>
            <a:ext cx="1025525" cy="5908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5675" y="103188"/>
            <a:ext cx="2925763" cy="5908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797F1-9346-4E49-B772-704852761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858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9A87D-B01B-488A-B621-A2AB70CC2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556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DFA9A-B40E-43E0-86FC-4BF08090B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935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9EDC0-B215-4186-833D-439AEDD6A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460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28298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575" y="742950"/>
            <a:ext cx="15113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275" y="742950"/>
            <a:ext cx="1512888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AE6C4-9C89-4A9A-A74B-23C6D5FD2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02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84C07-E694-4750-AD7A-3891101B3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403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7E7E0-158A-4988-9F8D-B8CD942BF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3399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923-3536-4248-8B4C-BBC16686F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589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D2CF0-3439-4644-8CE9-AC15C4B91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801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F539F-9A3C-46D9-9F26-958A4D069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909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3C8EE-355C-4B7E-8B8D-BE0DC4CC5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916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638" y="742950"/>
            <a:ext cx="2071687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575" y="742950"/>
            <a:ext cx="6062663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903BE-AEDC-4EA7-BD71-B0184C36F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242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98905-D5F0-4550-923E-E9AEBDA34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219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B101E-3A5D-4A62-AEE4-439710741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21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3983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B2613-5604-4A00-86F1-A0E0FEF06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0241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42950"/>
            <a:ext cx="1455738" cy="5235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938" y="742950"/>
            <a:ext cx="1455737" cy="5235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2ECA8-7A56-438C-970E-A9E8BE1E2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500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4E036-F6E0-4113-B1E1-E27133FBB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1170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6A2BA-A834-4259-9A5E-73D916D4E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514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3E92F-5668-4F4D-8380-7367F5DC2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36224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81262-7ECE-4034-B396-EBD8AA71A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130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C192C-AAC4-4C8E-B170-D120DB6C5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479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57BC-8A30-4D16-A451-96951682C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878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4988" y="742950"/>
            <a:ext cx="2065337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42950"/>
            <a:ext cx="6046788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9DF24-3A51-4208-886B-1B334936F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496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348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766421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6464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51361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59102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28492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650050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82425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85986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4945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691260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600200"/>
            <a:ext cx="2147888" cy="4937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1600200"/>
            <a:ext cx="6294437" cy="4937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217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36117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74781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468343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3624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0" y="171450"/>
            <a:ext cx="1798638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0238" y="171450"/>
            <a:ext cx="1798637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11098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3579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471465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90845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522104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31671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8937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844647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8450" y="171450"/>
            <a:ext cx="1031875" cy="6343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2825" y="171450"/>
            <a:ext cx="2943225" cy="6343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501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6EE01-63CF-4235-AF28-9103F37C0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80061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44C98-C964-4CD5-8D2B-F4F402A8C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49980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3513A-4244-4D82-9C58-3AE86EDF1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420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1793875"/>
            <a:ext cx="1974850" cy="418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1888" y="1793875"/>
            <a:ext cx="1976437" cy="418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DD2F-5660-4E75-8E6E-2729FD745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7872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58C7C-E37D-4A8D-ADDB-2A4CFB642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116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A98C4-35F1-4C5D-9AE6-438E149F0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106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E37FE-015B-48E2-B64A-92FC81880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33717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D575D-3A46-44F4-904F-3E8CF7270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7215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53C1-4316-4164-AA5B-152074D74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075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2.png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03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11.xml"/><Relationship Id="rId19" Type="http://schemas.openxmlformats.org/officeDocument/2006/relationships/image" Target="../media/image9.jpeg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0.png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14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22.xml"/><Relationship Id="rId19" Type="http://schemas.openxmlformats.org/officeDocument/2006/relationships/image" Target="../media/image9.jpeg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0.png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25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33.xml"/><Relationship Id="rId19" Type="http://schemas.openxmlformats.org/officeDocument/2006/relationships/image" Target="../media/image9.jpeg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17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18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image" Target="../media/image3.png"/><Relationship Id="rId18" Type="http://schemas.openxmlformats.org/officeDocument/2006/relationships/image" Target="../media/image9.jpeg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theme" Target="../theme/theme15.x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159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image" Target="../media/image5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8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195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9.xml"/><Relationship Id="rId14" Type="http://schemas.openxmlformats.org/officeDocument/2006/relationships/image" Target="../media/image6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8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image" Target="../media/image6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jpe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9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30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2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41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6.xml"/><Relationship Id="rId1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38.xml"/><Relationship Id="rId9" Type="http://schemas.openxmlformats.org/officeDocument/2006/relationships/slideLayout" Target="../slideLayouts/slideLayout24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3.xml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52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7.xml"/><Relationship Id="rId1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50.xml"/><Relationship Id="rId10" Type="http://schemas.openxmlformats.org/officeDocument/2006/relationships/slideLayout" Target="../slideLayouts/slideLayout255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5.jpe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1.jpeg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png"/><Relationship Id="rId18" Type="http://schemas.openxmlformats.org/officeDocument/2006/relationships/image" Target="../media/image9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5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3450" y="5075238"/>
            <a:ext cx="4229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79375" indent="-79375" algn="ctr" defTabSz="822325" rtl="0" eaLnBrk="1" fontAlgn="base" hangingPunct="1">
        <a:spcBef>
          <a:spcPct val="0"/>
        </a:spcBef>
        <a:spcAft>
          <a:spcPts val="1800"/>
        </a:spcAft>
        <a:defRPr sz="29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0338" indent="296863" algn="ctr" defTabSz="822325" rtl="0" eaLnBrk="1" fontAlgn="base" hangingPunct="1">
        <a:spcBef>
          <a:spcPct val="0"/>
        </a:spcBef>
        <a:spcAft>
          <a:spcPts val="1800"/>
        </a:spcAft>
        <a:defRPr sz="2700">
          <a:solidFill>
            <a:schemeClr val="tx1"/>
          </a:solidFill>
          <a:latin typeface="+mn-lt"/>
          <a:ea typeface="MS PGothic" pitchFamily="34" charset="-128"/>
        </a:defRPr>
      </a:lvl2pPr>
      <a:lvl3pPr marL="239713" indent="674688" algn="ctr" defTabSz="822325" rtl="0" eaLnBrk="1" fontAlgn="base" hangingPunct="1">
        <a:spcBef>
          <a:spcPct val="0"/>
        </a:spcBef>
        <a:spcAft>
          <a:spcPts val="1800"/>
        </a:spcAft>
        <a:defRPr sz="2500">
          <a:solidFill>
            <a:schemeClr val="tx1"/>
          </a:solidFill>
          <a:latin typeface="+mn-lt"/>
          <a:ea typeface="MS PGothic" pitchFamily="34" charset="-128"/>
        </a:defRPr>
      </a:lvl3pPr>
      <a:lvl4pPr marL="320675" indent="1050925" algn="ctr" defTabSz="822325" rtl="0" eaLnBrk="1" fontAlgn="base" hangingPunct="1">
        <a:spcBef>
          <a:spcPct val="0"/>
        </a:spcBef>
        <a:spcAft>
          <a:spcPts val="1800"/>
        </a:spcAft>
        <a:defRPr sz="2300">
          <a:solidFill>
            <a:schemeClr val="tx1"/>
          </a:solidFill>
          <a:latin typeface="+mn-lt"/>
          <a:ea typeface="MS PGothic" pitchFamily="34" charset="-128"/>
        </a:defRPr>
      </a:lvl4pPr>
      <a:lvl5pPr marL="400050" indent="1428750" algn="ctr" defTabSz="822325" rtl="0" eaLnBrk="1" fontAlgn="base" hangingPunct="1">
        <a:spcBef>
          <a:spcPct val="0"/>
        </a:spcBef>
        <a:spcAft>
          <a:spcPts val="1800"/>
        </a:spcAft>
        <a:defRPr sz="2300">
          <a:solidFill>
            <a:schemeClr val="tx1"/>
          </a:solidFill>
          <a:latin typeface="+mn-lt"/>
          <a:ea typeface="MS PGothic" pitchFamily="34" charset="-128"/>
        </a:defRPr>
      </a:lvl5pPr>
      <a:lvl6pPr marL="857250" algn="ctr" defTabSz="822325" rtl="0" eaLnBrk="1" fontAlgn="base" hangingPunct="1">
        <a:spcBef>
          <a:spcPct val="0"/>
        </a:spcBef>
        <a:spcAft>
          <a:spcPts val="1800"/>
        </a:spcAft>
        <a:defRPr sz="2300">
          <a:solidFill>
            <a:schemeClr val="tx1"/>
          </a:solidFill>
          <a:latin typeface="+mn-lt"/>
        </a:defRPr>
      </a:lvl6pPr>
      <a:lvl7pPr marL="1314450" algn="ctr" defTabSz="822325" rtl="0" eaLnBrk="1" fontAlgn="base" hangingPunct="1">
        <a:spcBef>
          <a:spcPct val="0"/>
        </a:spcBef>
        <a:spcAft>
          <a:spcPts val="1800"/>
        </a:spcAft>
        <a:defRPr sz="2300">
          <a:solidFill>
            <a:schemeClr val="tx1"/>
          </a:solidFill>
          <a:latin typeface="+mn-lt"/>
        </a:defRPr>
      </a:lvl7pPr>
      <a:lvl8pPr marL="1771650" algn="ctr" defTabSz="822325" rtl="0" eaLnBrk="1" fontAlgn="base" hangingPunct="1">
        <a:spcBef>
          <a:spcPct val="0"/>
        </a:spcBef>
        <a:spcAft>
          <a:spcPts val="1800"/>
        </a:spcAft>
        <a:defRPr sz="2300">
          <a:solidFill>
            <a:schemeClr val="tx1"/>
          </a:solidFill>
          <a:latin typeface="+mn-lt"/>
        </a:defRPr>
      </a:lvl8pPr>
      <a:lvl9pPr marL="2228850" algn="ctr" defTabSz="822325" rtl="0" eaLnBrk="1" fontAlgn="base" hangingPunct="1">
        <a:spcBef>
          <a:spcPct val="0"/>
        </a:spcBef>
        <a:spcAft>
          <a:spcPts val="1800"/>
        </a:spcAft>
        <a:defRPr sz="2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71450"/>
            <a:ext cx="5851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2193925"/>
            <a:ext cx="5851525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617538"/>
            <a:ext cx="5851525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515100"/>
            <a:ext cx="5853112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83363"/>
            <a:ext cx="137160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 algn="l">
              <a:defRPr sz="1100" b="0">
                <a:latin typeface="Hoefler Text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65325" y="6583363"/>
            <a:ext cx="289560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latin typeface="Hoefler Text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51425" y="6583363"/>
            <a:ext cx="90011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latin typeface="Hoefler Text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2FEB4BE-8AE9-483E-BA63-06BFF2C9E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/>
  <p:hf sldNum="0" hdr="0" ftr="0" dt="0"/>
  <p:txStyles>
    <p:titleStyle>
      <a:lvl1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</a:defRPr>
      </a:lvl6pPr>
      <a:lvl7pPr marL="9366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</a:defRPr>
      </a:lvl7pPr>
      <a:lvl8pPr marL="13938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</a:defRPr>
      </a:lvl8pPr>
      <a:lvl9pPr marL="18510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6"/>
        </a:buBlip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7"/>
        </a:buBlip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13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11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11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11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11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1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06725" y="422275"/>
            <a:ext cx="5851525" cy="55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549275"/>
            <a:ext cx="5853113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6378575"/>
            <a:ext cx="5853113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sldNum="0" hdr="0" ftr="0" dt="0"/>
  <p:txStyles>
    <p:titleStyle>
      <a:lvl1pPr marL="22225" indent="-222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 sz="25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6"/>
        </a:buBlip>
        <a:defRPr sz="23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7"/>
        </a:buBlip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2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20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20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20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"/>
          <p:cNvSpPr>
            <a:spLocks/>
          </p:cNvSpPr>
          <p:nvPr/>
        </p:nvSpPr>
        <p:spPr bwMode="auto">
          <a:xfrm>
            <a:off x="1211263" y="0"/>
            <a:ext cx="1646237" cy="68580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417638" y="6446838"/>
            <a:ext cx="6308725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485900" y="685800"/>
            <a:ext cx="7475538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6035675"/>
            <a:ext cx="10287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sldNum="0" hdr="0" ftr="0" dt="0"/>
  <p:txStyles>
    <p:titleStyle>
      <a:lvl1pPr marL="22225" indent="-222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spcBef>
          <a:spcPct val="0"/>
        </a:spcBef>
        <a:spcAft>
          <a:spcPts val="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 sz="29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6"/>
        </a:buBlip>
        <a:defRPr sz="27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7"/>
        </a:buBlip>
        <a:defRPr sz="25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3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23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23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23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23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2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675" y="136525"/>
            <a:ext cx="78628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Freeform 3"/>
          <p:cNvSpPr>
            <a:spLocks/>
          </p:cNvSpPr>
          <p:nvPr/>
        </p:nvSpPr>
        <p:spPr bwMode="auto">
          <a:xfrm>
            <a:off x="0" y="6526213"/>
            <a:ext cx="9144000" cy="331787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250825" y="822325"/>
            <a:ext cx="72009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206375"/>
            <a:ext cx="130333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510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 algn="l">
              <a:defRPr sz="1100" b="0">
                <a:solidFill>
                  <a:schemeClr val="bg1"/>
                </a:solidFill>
                <a:latin typeface="Hoefler Text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1510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/>
                </a:solidFill>
                <a:latin typeface="Hoefler Text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1510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/>
                </a:solidFill>
                <a:latin typeface="Hoefler Text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9FF03FA-7CDF-49D2-9558-3A691B197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938" r:id="rId12"/>
  </p:sldLayoutIdLst>
  <p:transition/>
  <p:hf sldNum="0" hdr="0" ftr="0" dt="0"/>
  <p:txStyles>
    <p:titleStyle>
      <a:lvl1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</a:defRPr>
      </a:lvl6pPr>
      <a:lvl7pPr marL="9366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</a:defRPr>
      </a:lvl7pPr>
      <a:lvl8pPr marL="13938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</a:defRPr>
      </a:lvl8pPr>
      <a:lvl9pPr marL="18510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36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charset="0"/>
        <a:buChar char="•"/>
        <a:defRPr sz="29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FF6600"/>
        </a:buClr>
        <a:buSzPct val="133000"/>
        <a:buFont typeface="Gill Sans" charset="0"/>
        <a:buChar char="•"/>
        <a:defRPr sz="27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FF9900"/>
        </a:buClr>
        <a:buSzPct val="133000"/>
        <a:buFont typeface="Gill Sans" charset="0"/>
        <a:buChar char="•"/>
        <a:defRPr sz="25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BBBBBB"/>
        </a:buClr>
        <a:buSzPct val="133000"/>
        <a:buFont typeface="Gill San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4972050"/>
            <a:ext cx="859472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0" y="1096963"/>
            <a:ext cx="9144000" cy="3635375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ransition/>
  <p:hf sldNum="0" hdr="0" ftr="0" dt="0"/>
  <p:txStyles>
    <p:titleStyle>
      <a:lvl1pPr marL="22225" indent="-22225" algn="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charset="0"/>
        <a:buChar char="•"/>
        <a:defRPr sz="29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FF6600"/>
        </a:buClr>
        <a:buSzPct val="133000"/>
        <a:buFont typeface="Gill Sans" charset="0"/>
        <a:buChar char="•"/>
        <a:defRPr sz="27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FF9900"/>
        </a:buClr>
        <a:buSzPct val="133000"/>
        <a:buFont typeface="Gill Sans" charset="0"/>
        <a:buChar char="•"/>
        <a:defRPr sz="25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BBBBBB"/>
        </a:buClr>
        <a:buSzPct val="133000"/>
        <a:buFont typeface="Gill San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5675" y="1828800"/>
            <a:ext cx="38417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65675" y="103188"/>
            <a:ext cx="41036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43650" y="6092825"/>
            <a:ext cx="9493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200" b="0">
                <a:solidFill>
                  <a:schemeClr val="tx1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94AA3CB-11EF-4971-8589-FC665879C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1801813"/>
            <a:ext cx="410368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6019800"/>
            <a:ext cx="4103688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Freeform 7"/>
          <p:cNvSpPr>
            <a:spLocks/>
          </p:cNvSpPr>
          <p:nvPr/>
        </p:nvSpPr>
        <p:spPr bwMode="auto">
          <a:xfrm>
            <a:off x="0" y="3429000"/>
            <a:ext cx="263525" cy="3497263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5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 sz="23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6"/>
        </a:buBlip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7"/>
        </a:buBlip>
        <a:defRPr sz="22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22825" y="4664075"/>
            <a:ext cx="41275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742950"/>
            <a:ext cx="31765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903538" y="5486400"/>
            <a:ext cx="947737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200" b="0">
                <a:solidFill>
                  <a:srgbClr val="FFFFFF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AFD6A55-0C96-4E95-AED0-A9D610CAF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79375" indent="-79375" algn="just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rgbClr val="FFFFFF"/>
          </a:solidFill>
          <a:latin typeface="+mn-lt"/>
          <a:ea typeface="MS PGothic" pitchFamily="34" charset="-128"/>
          <a:cs typeface="+mn-cs"/>
        </a:defRPr>
      </a:lvl1pPr>
      <a:lvl2pPr marL="160338" indent="296863" algn="l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rgbClr val="FFFFFF"/>
          </a:solidFill>
          <a:latin typeface="+mn-lt"/>
          <a:ea typeface="MS PGothic" pitchFamily="34" charset="-128"/>
        </a:defRPr>
      </a:lvl2pPr>
      <a:lvl3pPr marL="239713" indent="674688" algn="l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rgbClr val="FFFFFF"/>
          </a:solidFill>
          <a:latin typeface="+mn-lt"/>
          <a:ea typeface="MS PGothic" pitchFamily="34" charset="-128"/>
        </a:defRPr>
      </a:lvl3pPr>
      <a:lvl4pPr marL="320675" indent="1050925" algn="l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rgbClr val="FFFFFF"/>
          </a:solidFill>
          <a:latin typeface="+mn-lt"/>
          <a:ea typeface="MS PGothic" pitchFamily="34" charset="-128"/>
        </a:defRPr>
      </a:lvl4pPr>
      <a:lvl5pPr marL="400050" indent="14287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  <a:ea typeface="MS PGothic" pitchFamily="34" charset="-128"/>
        </a:defRPr>
      </a:lvl5pPr>
      <a:lvl6pPr marL="8572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6pPr>
      <a:lvl7pPr marL="13144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7pPr>
      <a:lvl8pPr marL="17716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8pPr>
      <a:lvl9pPr marL="22288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22825" y="4664075"/>
            <a:ext cx="41275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742950"/>
            <a:ext cx="31765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5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903538" y="5486400"/>
            <a:ext cx="947737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200" b="0">
                <a:solidFill>
                  <a:srgbClr val="FFFFFF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E949DB27-A7D5-42C8-BC77-3BE09415C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79375" indent="-79375" algn="just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rgbClr val="FFFFFF"/>
          </a:solidFill>
          <a:latin typeface="+mn-lt"/>
          <a:ea typeface="MS PGothic" pitchFamily="34" charset="-128"/>
          <a:cs typeface="+mn-cs"/>
        </a:defRPr>
      </a:lvl1pPr>
      <a:lvl2pPr marL="160338" indent="296863" algn="l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rgbClr val="FFFFFF"/>
          </a:solidFill>
          <a:latin typeface="+mn-lt"/>
          <a:ea typeface="MS PGothic" pitchFamily="34" charset="-128"/>
        </a:defRPr>
      </a:lvl2pPr>
      <a:lvl3pPr marL="239713" indent="674688" algn="l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rgbClr val="FFFFFF"/>
          </a:solidFill>
          <a:latin typeface="+mn-lt"/>
          <a:ea typeface="MS PGothic" pitchFamily="34" charset="-128"/>
        </a:defRPr>
      </a:lvl3pPr>
      <a:lvl4pPr marL="320675" indent="1050925" algn="l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rgbClr val="FFFFFF"/>
          </a:solidFill>
          <a:latin typeface="+mn-lt"/>
          <a:ea typeface="MS PGothic" pitchFamily="34" charset="-128"/>
        </a:defRPr>
      </a:lvl4pPr>
      <a:lvl5pPr marL="400050" indent="14287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  <a:ea typeface="MS PGothic" pitchFamily="34" charset="-128"/>
        </a:defRPr>
      </a:lvl5pPr>
      <a:lvl6pPr marL="8572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6pPr>
      <a:lvl7pPr marL="13144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7pPr>
      <a:lvl8pPr marL="17716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8pPr>
      <a:lvl9pPr marL="22288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42950"/>
            <a:ext cx="3063875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22825" y="4664075"/>
            <a:ext cx="41275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8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903538" y="5486400"/>
            <a:ext cx="947737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200" b="0">
                <a:solidFill>
                  <a:srgbClr val="FFFFFF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399F1D0-62B8-439B-8457-9FF11F2D4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500">
          <a:solidFill>
            <a:srgbClr val="FFFFFF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 sz="2300">
          <a:solidFill>
            <a:srgbClr val="FFFFFF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300">
          <a:solidFill>
            <a:srgbClr val="FFFFFF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 sz="2200">
          <a:solidFill>
            <a:srgbClr val="FFFFFF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42950"/>
            <a:ext cx="3063875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22825" y="4664075"/>
            <a:ext cx="41275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903538" y="5486400"/>
            <a:ext cx="947737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200" b="0">
                <a:solidFill>
                  <a:srgbClr val="FFFFFF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FCD44BEC-10B0-47AD-B4E5-667FD0218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500">
          <a:solidFill>
            <a:srgbClr val="FFFFFF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 sz="2300">
          <a:solidFill>
            <a:srgbClr val="FFFFFF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300">
          <a:solidFill>
            <a:srgbClr val="FFFFFF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 sz="2200">
          <a:solidFill>
            <a:srgbClr val="FFFFFF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03188"/>
            <a:ext cx="5851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2193925"/>
            <a:ext cx="5851525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617538"/>
            <a:ext cx="5851525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515100"/>
            <a:ext cx="5853112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83363"/>
            <a:ext cx="123507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 algn="l">
              <a:defRPr sz="1100" b="0">
                <a:latin typeface="Hoefler Text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583363"/>
            <a:ext cx="205740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latin typeface="Hoefler Text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51425" y="6583363"/>
            <a:ext cx="90011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latin typeface="Hoefler Text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D6DFE9A-F348-4B1D-9194-0E439C073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7" name="Picture 9" descr="Letterhead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106363"/>
            <a:ext cx="960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sldNum="0" hdr="0" ftr="0" dt="0"/>
  <p:txStyles>
    <p:titleStyle>
      <a:lvl1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25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25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25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25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25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2500">
          <a:solidFill>
            <a:schemeClr val="tx1"/>
          </a:solidFill>
          <a:latin typeface="Baskerville" pitchFamily="34" charset="0"/>
        </a:defRPr>
      </a:lvl6pPr>
      <a:lvl7pPr marL="9366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2500">
          <a:solidFill>
            <a:schemeClr val="tx1"/>
          </a:solidFill>
          <a:latin typeface="Baskerville" pitchFamily="34" charset="0"/>
        </a:defRPr>
      </a:lvl7pPr>
      <a:lvl8pPr marL="13938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2500">
          <a:solidFill>
            <a:schemeClr val="tx1"/>
          </a:solidFill>
          <a:latin typeface="Baskerville" pitchFamily="34" charset="0"/>
        </a:defRPr>
      </a:lvl8pPr>
      <a:lvl9pPr marL="1851025" algn="l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25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6"/>
        </a:buBlip>
        <a:defRPr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7"/>
        </a:buBlip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9"/>
        </a:buBlip>
        <a:defRPr sz="13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20"/>
        </a:buBlip>
        <a:defRPr sz="11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20"/>
        </a:buBlip>
        <a:defRPr sz="11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20"/>
        </a:buBlip>
        <a:defRPr sz="11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20"/>
        </a:buBlip>
        <a:defRPr sz="11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20"/>
        </a:buBlip>
        <a:defRPr sz="1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4960938"/>
            <a:ext cx="859472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charset="0"/>
        <a:buChar char="•"/>
        <a:defRPr sz="29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FF6600"/>
        </a:buClr>
        <a:buSzPct val="133000"/>
        <a:buFont typeface="Gill Sans" charset="0"/>
        <a:buChar char="•"/>
        <a:defRPr sz="27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FF9900"/>
        </a:buClr>
        <a:buSzPct val="133000"/>
        <a:buFont typeface="Gill Sans" charset="0"/>
        <a:buChar char="•"/>
        <a:defRPr sz="25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BBBBBB"/>
        </a:buClr>
        <a:buSzPct val="133000"/>
        <a:buFont typeface="Gill San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4960938"/>
            <a:ext cx="859472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-11113" y="-103188"/>
            <a:ext cx="9177338" cy="331788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charset="0"/>
        <a:buChar char="•"/>
        <a:defRPr sz="29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FF6600"/>
        </a:buClr>
        <a:buSzPct val="133000"/>
        <a:buFont typeface="Gill Sans" charset="0"/>
        <a:buChar char="•"/>
        <a:defRPr sz="27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FF9900"/>
        </a:buClr>
        <a:buSzPct val="133000"/>
        <a:buFont typeface="Gill Sans" charset="0"/>
        <a:buChar char="•"/>
        <a:defRPr sz="25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BBBBBB"/>
        </a:buClr>
        <a:buSzPct val="133000"/>
        <a:buFont typeface="Gill San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22825" y="4664075"/>
            <a:ext cx="41275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0" y="171450"/>
            <a:ext cx="3749675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-11113" y="-103188"/>
            <a:ext cx="4583113" cy="296863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79375" indent="-79375" algn="just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0338" indent="296863" algn="l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chemeClr val="tx1"/>
          </a:solidFill>
          <a:latin typeface="+mn-lt"/>
          <a:ea typeface="MS PGothic" pitchFamily="34" charset="-128"/>
        </a:defRPr>
      </a:lvl2pPr>
      <a:lvl3pPr marL="239713" indent="674688" algn="l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320675" indent="1050925" algn="l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400050" indent="14287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8572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6pPr>
      <a:lvl7pPr marL="13144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7pPr>
      <a:lvl8pPr marL="17716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8pPr>
      <a:lvl9pPr marL="22288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1793875"/>
            <a:ext cx="4103687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03188"/>
            <a:ext cx="41036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68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851025" y="6092825"/>
            <a:ext cx="9493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200" b="0">
                <a:solidFill>
                  <a:schemeClr val="tx1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0E2CA87-9985-4EEA-A5EC-B1CFD619D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801813"/>
            <a:ext cx="410368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6019800"/>
            <a:ext cx="410368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Freeform 7"/>
          <p:cNvSpPr>
            <a:spLocks/>
          </p:cNvSpPr>
          <p:nvPr/>
        </p:nvSpPr>
        <p:spPr bwMode="auto">
          <a:xfrm>
            <a:off x="8893175" y="3429000"/>
            <a:ext cx="261938" cy="3497263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79375" indent="-79375" algn="just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0338" indent="296863" algn="just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chemeClr val="tx1"/>
          </a:solidFill>
          <a:latin typeface="+mn-lt"/>
          <a:ea typeface="MS PGothic" pitchFamily="34" charset="-128"/>
        </a:defRPr>
      </a:lvl2pPr>
      <a:lvl3pPr marL="239713" indent="674688" algn="just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320675" indent="1050925" algn="just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400050" indent="1428750" algn="just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857250" algn="just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6pPr>
      <a:lvl7pPr marL="1314450" algn="just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7pPr>
      <a:lvl8pPr marL="1771650" algn="just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8pPr>
      <a:lvl9pPr marL="2228850" algn="just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/>
          <p:cNvSpPr>
            <a:spLocks/>
          </p:cNvSpPr>
          <p:nvPr/>
        </p:nvSpPr>
        <p:spPr bwMode="auto">
          <a:xfrm>
            <a:off x="1211263" y="0"/>
            <a:ext cx="1646237" cy="68580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1417638" y="6446838"/>
            <a:ext cx="6308725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485900" y="685800"/>
            <a:ext cx="7475538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5900" y="1235075"/>
            <a:ext cx="7337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68263"/>
            <a:ext cx="73374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17638" y="6515100"/>
            <a:ext cx="19891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 algn="l">
              <a:defRPr sz="1100" b="0">
                <a:latin typeface="Hoefler Text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March 2010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11563" y="651510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latin typeface="Hoefler Text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Lohika 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5925" y="6515100"/>
            <a:ext cx="7556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latin typeface="Hoefler Text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0BA22B6-0154-4A8E-808E-D4F2E0896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82" name="Picture 10" descr="Letterhead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037263"/>
            <a:ext cx="1028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/>
  <p:hf sldNum="0" hdr="0" ftr="0" dt="0"/>
  <p:txStyles>
    <p:titleStyle>
      <a:lvl1pPr marL="22225" indent="-22225" algn="l" defTabSz="822325" rtl="0" eaLnBrk="1" fontAlgn="base" hangingPunct="1">
        <a:spcBef>
          <a:spcPct val="0"/>
        </a:spcBef>
        <a:spcAft>
          <a:spcPts val="175"/>
        </a:spcAft>
        <a:defRPr sz="36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l" defTabSz="822325" rtl="0" eaLnBrk="1" fontAlgn="base" hangingPunct="1">
        <a:spcBef>
          <a:spcPct val="0"/>
        </a:spcBef>
        <a:spcAft>
          <a:spcPts val="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l" defTabSz="822325" rtl="0" eaLnBrk="1" fontAlgn="base" hangingPunct="1">
        <a:spcBef>
          <a:spcPct val="0"/>
        </a:spcBef>
        <a:spcAft>
          <a:spcPts val="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l" defTabSz="822325" rtl="0" eaLnBrk="1" fontAlgn="base" hangingPunct="1">
        <a:spcBef>
          <a:spcPct val="0"/>
        </a:spcBef>
        <a:spcAft>
          <a:spcPts val="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l" defTabSz="822325" rtl="0" eaLnBrk="1" fontAlgn="base" hangingPunct="1">
        <a:spcBef>
          <a:spcPct val="0"/>
        </a:spcBef>
        <a:spcAft>
          <a:spcPts val="175"/>
        </a:spcAft>
        <a:defRPr sz="36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l" defTabSz="822325" rtl="0" eaLnBrk="1" fontAlgn="base" hangingPunct="1">
        <a:spcBef>
          <a:spcPct val="0"/>
        </a:spcBef>
        <a:spcAft>
          <a:spcPts val="175"/>
        </a:spcAft>
        <a:defRPr sz="3600">
          <a:solidFill>
            <a:schemeClr val="tx1"/>
          </a:solidFill>
          <a:latin typeface="Baskerville" pitchFamily="34" charset="0"/>
        </a:defRPr>
      </a:lvl6pPr>
      <a:lvl7pPr marL="936625" algn="l" defTabSz="822325" rtl="0" eaLnBrk="1" fontAlgn="base" hangingPunct="1">
        <a:spcBef>
          <a:spcPct val="0"/>
        </a:spcBef>
        <a:spcAft>
          <a:spcPts val="175"/>
        </a:spcAft>
        <a:defRPr sz="3600">
          <a:solidFill>
            <a:schemeClr val="tx1"/>
          </a:solidFill>
          <a:latin typeface="Baskerville" pitchFamily="34" charset="0"/>
        </a:defRPr>
      </a:lvl7pPr>
      <a:lvl8pPr marL="1393825" algn="l" defTabSz="822325" rtl="0" eaLnBrk="1" fontAlgn="base" hangingPunct="1">
        <a:spcBef>
          <a:spcPct val="0"/>
        </a:spcBef>
        <a:spcAft>
          <a:spcPts val="175"/>
        </a:spcAft>
        <a:defRPr sz="3600">
          <a:solidFill>
            <a:schemeClr val="tx1"/>
          </a:solidFill>
          <a:latin typeface="Baskerville" pitchFamily="34" charset="0"/>
        </a:defRPr>
      </a:lvl8pPr>
      <a:lvl9pPr marL="1851025" algn="l" defTabSz="822325" rtl="0" eaLnBrk="1" fontAlgn="base" hangingPunct="1">
        <a:spcBef>
          <a:spcPct val="0"/>
        </a:spcBef>
        <a:spcAft>
          <a:spcPts val="175"/>
        </a:spcAft>
        <a:defRPr sz="36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lnSpc>
          <a:spcPct val="80000"/>
        </a:lnSpc>
        <a:spcBef>
          <a:spcPts val="1800"/>
        </a:spcBef>
        <a:spcAft>
          <a:spcPct val="0"/>
        </a:spcAft>
        <a:buSzPct val="31000"/>
        <a:buBlip>
          <a:blip r:embed="rId16"/>
        </a:buBlip>
        <a:defRPr sz="25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lnSpc>
          <a:spcPct val="80000"/>
        </a:lnSpc>
        <a:spcBef>
          <a:spcPts val="900"/>
        </a:spcBef>
        <a:spcAft>
          <a:spcPts val="175"/>
        </a:spcAft>
        <a:buSzPct val="31000"/>
        <a:buBlip>
          <a:blip r:embed="rId17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lnSpc>
          <a:spcPct val="80000"/>
        </a:lnSpc>
        <a:spcBef>
          <a:spcPts val="538"/>
        </a:spcBef>
        <a:spcAft>
          <a:spcPts val="175"/>
        </a:spcAft>
        <a:buSzPct val="31000"/>
        <a:buBlip>
          <a:blip r:embed="rId18"/>
        </a:buBlip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lnSpc>
          <a:spcPct val="80000"/>
        </a:lnSpc>
        <a:spcBef>
          <a:spcPts val="363"/>
        </a:spcBef>
        <a:spcAft>
          <a:spcPts val="88"/>
        </a:spcAft>
        <a:buSzPct val="31000"/>
        <a:buBlip>
          <a:blip r:embed="rId19"/>
        </a:buBlip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lnSpc>
          <a:spcPct val="80000"/>
        </a:lnSpc>
        <a:spcBef>
          <a:spcPts val="275"/>
        </a:spcBef>
        <a:spcAft>
          <a:spcPts val="88"/>
        </a:spcAft>
        <a:buSzPct val="31000"/>
        <a:buBlip>
          <a:blip r:embed="rId20"/>
        </a:buBlip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lnSpc>
          <a:spcPct val="80000"/>
        </a:lnSpc>
        <a:spcBef>
          <a:spcPts val="275"/>
        </a:spcBef>
        <a:spcAft>
          <a:spcPts val="88"/>
        </a:spcAft>
        <a:buSzPct val="31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lnSpc>
          <a:spcPct val="80000"/>
        </a:lnSpc>
        <a:spcBef>
          <a:spcPts val="275"/>
        </a:spcBef>
        <a:spcAft>
          <a:spcPts val="88"/>
        </a:spcAft>
        <a:buSzPct val="31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lnSpc>
          <a:spcPct val="80000"/>
        </a:lnSpc>
        <a:spcBef>
          <a:spcPts val="275"/>
        </a:spcBef>
        <a:spcAft>
          <a:spcPts val="88"/>
        </a:spcAft>
        <a:buSzPct val="31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lnSpc>
          <a:spcPct val="80000"/>
        </a:lnSpc>
        <a:spcBef>
          <a:spcPts val="275"/>
        </a:spcBef>
        <a:spcAft>
          <a:spcPts val="88"/>
        </a:spcAft>
        <a:buSzPct val="31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5675" y="1828800"/>
            <a:ext cx="38417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65675" y="103188"/>
            <a:ext cx="41036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8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43650" y="6092825"/>
            <a:ext cx="9493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200" b="0">
                <a:solidFill>
                  <a:schemeClr val="tx1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9A87D106-8A87-469A-90FB-5F6F5A27F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1801813"/>
            <a:ext cx="4103688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6019800"/>
            <a:ext cx="4103688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reeform 7"/>
          <p:cNvSpPr>
            <a:spLocks/>
          </p:cNvSpPr>
          <p:nvPr/>
        </p:nvSpPr>
        <p:spPr bwMode="auto">
          <a:xfrm>
            <a:off x="0" y="3429000"/>
            <a:ext cx="263525" cy="3497263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5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 sz="23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6"/>
        </a:buBlip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7"/>
        </a:buBlip>
        <a:defRPr sz="22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22825" y="4664075"/>
            <a:ext cx="41275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742950"/>
            <a:ext cx="31765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903538" y="5486400"/>
            <a:ext cx="947737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200" b="0">
                <a:solidFill>
                  <a:srgbClr val="FFFFFF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296D5ED-34E0-4449-9765-CD22DE51E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79375" indent="-79375" algn="just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rgbClr val="FFFFFF"/>
          </a:solidFill>
          <a:latin typeface="+mn-lt"/>
          <a:ea typeface="MS PGothic" pitchFamily="34" charset="-128"/>
          <a:cs typeface="+mn-cs"/>
        </a:defRPr>
      </a:lvl1pPr>
      <a:lvl2pPr marL="160338" indent="296863" algn="l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rgbClr val="FFFFFF"/>
          </a:solidFill>
          <a:latin typeface="+mn-lt"/>
          <a:ea typeface="MS PGothic" pitchFamily="34" charset="-128"/>
        </a:defRPr>
      </a:lvl2pPr>
      <a:lvl3pPr marL="239713" indent="674688" algn="l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rgbClr val="FFFFFF"/>
          </a:solidFill>
          <a:latin typeface="+mn-lt"/>
          <a:ea typeface="MS PGothic" pitchFamily="34" charset="-128"/>
        </a:defRPr>
      </a:lvl3pPr>
      <a:lvl4pPr marL="320675" indent="1050925" algn="l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rgbClr val="FFFFFF"/>
          </a:solidFill>
          <a:latin typeface="+mn-lt"/>
          <a:ea typeface="MS PGothic" pitchFamily="34" charset="-128"/>
        </a:defRPr>
      </a:lvl4pPr>
      <a:lvl5pPr marL="400050" indent="14287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  <a:ea typeface="MS PGothic" pitchFamily="34" charset="-128"/>
        </a:defRPr>
      </a:lvl5pPr>
      <a:lvl6pPr marL="8572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6pPr>
      <a:lvl7pPr marL="13144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7pPr>
      <a:lvl8pPr marL="17716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8pPr>
      <a:lvl9pPr marL="22288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rgbClr val="FFFFF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42950"/>
            <a:ext cx="3063875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22825" y="4664075"/>
            <a:ext cx="41275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903538" y="5486400"/>
            <a:ext cx="947737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200" b="0">
                <a:solidFill>
                  <a:srgbClr val="FFFFFF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ECDC19F-A293-4B1C-8D2E-034F1C1F1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500">
          <a:solidFill>
            <a:srgbClr val="FFFFFF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 sz="2300">
          <a:solidFill>
            <a:srgbClr val="FFFFFF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300">
          <a:solidFill>
            <a:srgbClr val="FFFFFF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5"/>
        </a:buBlip>
        <a:defRPr sz="2200">
          <a:solidFill>
            <a:srgbClr val="FFFFFF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SzPct val="31000"/>
        <a:buBlip>
          <a:blip r:embed="rId14"/>
        </a:buBlip>
        <a:defRPr sz="2000">
          <a:solidFill>
            <a:srgbClr val="FFFFF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4960938"/>
            <a:ext cx="859472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Freeform 4"/>
          <p:cNvSpPr>
            <a:spLocks/>
          </p:cNvSpPr>
          <p:nvPr/>
        </p:nvSpPr>
        <p:spPr bwMode="auto">
          <a:xfrm>
            <a:off x="-11113" y="-103188"/>
            <a:ext cx="9177338" cy="331788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593725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charset="0"/>
        <a:buChar char="•"/>
        <a:defRPr sz="29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82663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FF6600"/>
        </a:buClr>
        <a:buSzPct val="133000"/>
        <a:buFont typeface="Gill Sans" charset="0"/>
        <a:buChar char="•"/>
        <a:defRPr sz="2700">
          <a:solidFill>
            <a:schemeClr val="tx1"/>
          </a:solidFill>
          <a:latin typeface="+mn-lt"/>
          <a:ea typeface="MS PGothic" pitchFamily="34" charset="-128"/>
        </a:defRPr>
      </a:lvl2pPr>
      <a:lvl3pPr marL="1371600" indent="-365125" algn="l" defTabSz="822325" rtl="0" eaLnBrk="1" fontAlgn="base" hangingPunct="1">
        <a:spcBef>
          <a:spcPct val="0"/>
        </a:spcBef>
        <a:spcAft>
          <a:spcPts val="1800"/>
        </a:spcAft>
        <a:buClr>
          <a:srgbClr val="FF9900"/>
        </a:buClr>
        <a:buSzPct val="133000"/>
        <a:buFont typeface="Gill Sans" charset="0"/>
        <a:buChar char="•"/>
        <a:defRPr sz="2500">
          <a:solidFill>
            <a:schemeClr val="tx1"/>
          </a:solidFill>
          <a:latin typeface="+mn-lt"/>
          <a:ea typeface="MS PGothic" pitchFamily="34" charset="-128"/>
        </a:defRPr>
      </a:lvl3pPr>
      <a:lvl4pPr marL="1760538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BBBBBB"/>
        </a:buClr>
        <a:buSzPct val="133000"/>
        <a:buFont typeface="Gill San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</a:defRPr>
      </a:lvl4pPr>
      <a:lvl5pPr marL="21494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</a:defRPr>
      </a:lvl5pPr>
      <a:lvl6pPr marL="26066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6pPr>
      <a:lvl7pPr marL="30638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7pPr>
      <a:lvl8pPr marL="35210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8pPr>
      <a:lvl9pPr marL="3978275" indent="-366713" algn="l" defTabSz="822325" rtl="0" eaLnBrk="1" fontAlgn="base" hangingPunct="1">
        <a:spcBef>
          <a:spcPct val="0"/>
        </a:spcBef>
        <a:spcAft>
          <a:spcPts val="1800"/>
        </a:spcAft>
        <a:buClr>
          <a:srgbClr val="CC0000"/>
        </a:buClr>
        <a:buSzPct val="133000"/>
        <a:buFont typeface="Gill Sans" pitchFamily="34" charset="0"/>
        <a:buChar char="•"/>
        <a:defRPr sz="2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22825" y="4664075"/>
            <a:ext cx="41275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0" y="171450"/>
            <a:ext cx="3749675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-11113" y="-103188"/>
            <a:ext cx="4583113" cy="296863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79375" indent="-79375" algn="just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0338" indent="296863" algn="l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chemeClr val="tx1"/>
          </a:solidFill>
          <a:latin typeface="+mn-lt"/>
          <a:ea typeface="MS PGothic" pitchFamily="34" charset="-128"/>
        </a:defRPr>
      </a:lvl2pPr>
      <a:lvl3pPr marL="239713" indent="674688" algn="l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320675" indent="1050925" algn="l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400050" indent="14287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8572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6pPr>
      <a:lvl7pPr marL="13144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7pPr>
      <a:lvl8pPr marL="17716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8pPr>
      <a:lvl9pPr marL="2228850" algn="l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1793875"/>
            <a:ext cx="4103687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03188"/>
            <a:ext cx="41036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2" tIns="41148" rIns="82292" bIns="411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8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851025" y="6092825"/>
            <a:ext cx="9493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292" tIns="41148" rIns="82292" bIns="4114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200" b="0">
                <a:solidFill>
                  <a:schemeClr val="tx1"/>
                </a:solidFill>
                <a:latin typeface="Hoefler Text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7F94439C-B998-416D-957B-A04F2A806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801813"/>
            <a:ext cx="4103687" cy="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6019800"/>
            <a:ext cx="410368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Freeform 7"/>
          <p:cNvSpPr>
            <a:spLocks/>
          </p:cNvSpPr>
          <p:nvPr/>
        </p:nvSpPr>
        <p:spPr bwMode="auto">
          <a:xfrm>
            <a:off x="8893175" y="3429000"/>
            <a:ext cx="261938" cy="3497263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hf sldNum="0" hdr="0" ftr="0" dt="0"/>
  <p:txStyles>
    <p:titleStyle>
      <a:lvl1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2pPr>
      <a:lvl3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3pPr>
      <a:lvl4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4pPr>
      <a:lvl5pPr marL="22225" indent="-222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  <a:ea typeface="MS PGothic" pitchFamily="34" charset="-128"/>
        </a:defRPr>
      </a:lvl5pPr>
      <a:lvl6pPr marL="4794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6pPr>
      <a:lvl7pPr marL="9366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7pPr>
      <a:lvl8pPr marL="13938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8pPr>
      <a:lvl9pPr marL="1851025" algn="ctr" defTabSz="822325" rtl="0" eaLnBrk="1" fontAlgn="base" hangingPunct="1">
        <a:lnSpc>
          <a:spcPts val="5575"/>
        </a:lnSpc>
        <a:spcBef>
          <a:spcPct val="0"/>
        </a:spcBef>
        <a:spcAft>
          <a:spcPts val="1175"/>
        </a:spcAft>
        <a:defRPr sz="5800">
          <a:solidFill>
            <a:schemeClr val="tx1"/>
          </a:solidFill>
          <a:latin typeface="Baskerville" pitchFamily="34" charset="0"/>
        </a:defRPr>
      </a:lvl9pPr>
    </p:titleStyle>
    <p:bodyStyle>
      <a:lvl1pPr marL="79375" indent="-79375" algn="just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0338" indent="296863" algn="just" defTabSz="822325" rtl="0" eaLnBrk="1" fontAlgn="base" hangingPunct="1">
        <a:spcBef>
          <a:spcPct val="0"/>
        </a:spcBef>
        <a:spcAft>
          <a:spcPts val="1800"/>
        </a:spcAft>
        <a:defRPr sz="2200">
          <a:solidFill>
            <a:schemeClr val="tx1"/>
          </a:solidFill>
          <a:latin typeface="+mn-lt"/>
          <a:ea typeface="MS PGothic" pitchFamily="34" charset="-128"/>
        </a:defRPr>
      </a:lvl2pPr>
      <a:lvl3pPr marL="239713" indent="674688" algn="just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320675" indent="1050925" algn="just" defTabSz="822325" rtl="0" eaLnBrk="1" fontAlgn="base" hangingPunct="1">
        <a:spcBef>
          <a:spcPct val="0"/>
        </a:spcBef>
        <a:spcAft>
          <a:spcPts val="1800"/>
        </a:spcAft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400050" indent="1428750" algn="just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857250" algn="just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6pPr>
      <a:lvl7pPr marL="1314450" algn="just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7pPr>
      <a:lvl8pPr marL="1771650" algn="just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8pPr>
      <a:lvl9pPr marL="2228850" algn="just" defTabSz="822325" rtl="0" eaLnBrk="1" fontAlgn="base" hangingPunct="1">
        <a:spcBef>
          <a:spcPct val="0"/>
        </a:spcBef>
        <a:spcAft>
          <a:spcPts val="180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protobuf/downloads/detail?name=protobuf-2.4.1.zip" TargetMode="External"/><Relationship Id="rId2" Type="http://schemas.openxmlformats.org/officeDocument/2006/relationships/slideLayout" Target="../slideLayouts/slideLayout13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apache.org/dyn/closer.cgi?path=/thrift/0.8.0/thrift-0.8.0.tar.gz" TargetMode="External"/><Relationship Id="rId1" Type="http://schemas.openxmlformats.org/officeDocument/2006/relationships/slideLayout" Target="../slideLayouts/slideLayout1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thrift/blob/trunk/compiler/cpp/src/parse/t_struct.h" TargetMode="External"/><Relationship Id="rId7" Type="http://schemas.openxmlformats.org/officeDocument/2006/relationships/hyperlink" Target="http://wiki.apache.org/thrift/" TargetMode="External"/><Relationship Id="rId2" Type="http://schemas.openxmlformats.org/officeDocument/2006/relationships/hyperlink" Target="http://code.google.com/p/protobuf/source/browse/trunk/src/google/protobuf/message.h" TargetMode="External"/><Relationship Id="rId1" Type="http://schemas.openxmlformats.org/officeDocument/2006/relationships/slideLayout" Target="../slideLayouts/slideLayout136.xml"/><Relationship Id="rId6" Type="http://schemas.openxmlformats.org/officeDocument/2006/relationships/hyperlink" Target="http://code.google.com/apis/protocolbuffers/docs/overview.html" TargetMode="External"/><Relationship Id="rId5" Type="http://schemas.openxmlformats.org/officeDocument/2006/relationships/hyperlink" Target="https://github.com/apache/thrift/blob/trunk/compiler/cpp/src/generate/t_java_generator.cc" TargetMode="External"/><Relationship Id="rId4" Type="http://schemas.openxmlformats.org/officeDocument/2006/relationships/hyperlink" Target="http://code.google.com/p/protobuf/source/browse/trunk/src/google/protobuf/compiler/java/java_generator.c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ypertable.org/" TargetMode="External"/><Relationship Id="rId3" Type="http://schemas.openxmlformats.org/officeDocument/2006/relationships/hyperlink" Target="http://code.google.com/p/the-cassandra-project/" TargetMode="External"/><Relationship Id="rId7" Type="http://schemas.openxmlformats.org/officeDocument/2006/relationships/hyperlink" Target="http://wiki.apache.org/hadoop/Hbase/ThriftApi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136.xml"/><Relationship Id="rId6" Type="http://schemas.openxmlformats.org/officeDocument/2006/relationships/hyperlink" Target="http://wiki.apache.org/hadoop/Hbase" TargetMode="External"/><Relationship Id="rId5" Type="http://schemas.openxmlformats.org/officeDocument/2006/relationships/hyperlink" Target="http://wiki.apache.org/hadoop/HDFS-APIs" TargetMode="External"/><Relationship Id="rId10" Type="http://schemas.openxmlformats.org/officeDocument/2006/relationships/hyperlink" Target="http://www.junkdepot.com/" TargetMode="External"/><Relationship Id="rId4" Type="http://schemas.openxmlformats.org/officeDocument/2006/relationships/hyperlink" Target="http://wiki.apache.org/hadoop/" TargetMode="External"/><Relationship Id="rId9" Type="http://schemas.openxmlformats.org/officeDocument/2006/relationships/hyperlink" Target="http://dev.evernote.com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netty-protobuf-rpc/" TargetMode="External"/><Relationship Id="rId1" Type="http://schemas.openxmlformats.org/officeDocument/2006/relationships/slideLayout" Target="../slideLayouts/slideLayout1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protobuf/wiki/OtherLanguages" TargetMode="External"/><Relationship Id="rId1" Type="http://schemas.openxmlformats.org/officeDocument/2006/relationships/slideLayout" Target="../slideLayouts/slideLayout1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protobuf/" TargetMode="External"/><Relationship Id="rId2" Type="http://schemas.openxmlformats.org/officeDocument/2006/relationships/hyperlink" Target="http://thrift.apache.org/" TargetMode="External"/><Relationship Id="rId1" Type="http://schemas.openxmlformats.org/officeDocument/2006/relationships/slideLayout" Target="../slideLayouts/slideLayout1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mon_Object_Request_Broker_Architecture#Problems_and_criticism" TargetMode="External"/><Relationship Id="rId1" Type="http://schemas.openxmlformats.org/officeDocument/2006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7772400" cy="1470025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PB </a:t>
            </a:r>
            <a:r>
              <a:rPr lang="en-US" sz="4400" b="1" dirty="0" smtClean="0">
                <a:solidFill>
                  <a:schemeClr val="accent1"/>
                </a:solidFill>
              </a:rPr>
              <a:t>vs. </a:t>
            </a:r>
            <a:r>
              <a:rPr lang="en-US" sz="4400" b="1" dirty="0">
                <a:solidFill>
                  <a:schemeClr val="accent1"/>
                </a:solidFill>
              </a:rPr>
              <a:t>Thrift </a:t>
            </a:r>
            <a:r>
              <a:rPr lang="en-US" sz="4400" b="1" dirty="0" smtClean="0">
                <a:solidFill>
                  <a:schemeClr val="accent1"/>
                </a:solidFill>
              </a:rPr>
              <a:t>vs. </a:t>
            </a:r>
            <a:r>
              <a:rPr lang="en-US" sz="4400" b="1" dirty="0">
                <a:solidFill>
                  <a:schemeClr val="accent1"/>
                </a:solidFill>
              </a:rPr>
              <a:t>Avro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229200"/>
            <a:ext cx="6400800" cy="105767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bg2"/>
                </a:solidFill>
              </a:rPr>
              <a:t>Author: Igor Anishchenko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Lohika - May, 2012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221088"/>
            <a:ext cx="2189237" cy="74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2790"/>
            <a:ext cx="2683311" cy="48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88840"/>
            <a:ext cx="1820044" cy="49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50" y="1901031"/>
            <a:ext cx="2862530" cy="217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91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goals!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Transparent interaction between multiple programming languages</a:t>
            </a:r>
          </a:p>
          <a:p>
            <a:pPr lvl="1"/>
            <a:r>
              <a:rPr lang="en-US" sz="2200" dirty="0"/>
              <a:t>A language and platform neutral way of serializing structured data for use in communications protocols, data storage etc. </a:t>
            </a:r>
          </a:p>
          <a:p>
            <a:r>
              <a:rPr lang="en-US" sz="2200" b="1" dirty="0"/>
              <a:t>Maintain Right balance between:</a:t>
            </a:r>
          </a:p>
          <a:p>
            <a:pPr lvl="1"/>
            <a:r>
              <a:rPr lang="x-none" sz="2000"/>
              <a:t>Efficiency (how much time/space?)</a:t>
            </a:r>
          </a:p>
          <a:p>
            <a:pPr lvl="1"/>
            <a:r>
              <a:rPr lang="en-US" sz="2200" dirty="0" smtClean="0"/>
              <a:t>Ease </a:t>
            </a:r>
            <a:r>
              <a:rPr lang="en-US" sz="2200" dirty="0"/>
              <a:t>and speed of development </a:t>
            </a:r>
          </a:p>
          <a:p>
            <a:pPr lvl="1"/>
            <a:r>
              <a:rPr lang="en-US" sz="2200" dirty="0"/>
              <a:t>Availability of existing libraries and etc..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037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Shape 63"/>
          <p:cNvGraphicFramePr/>
          <p:nvPr>
            <p:extLst>
              <p:ext uri="{D42A27DB-BD31-4B8C-83A1-F6EECF244321}">
                <p14:modId xmlns:p14="http://schemas.microsoft.com/office/powerpoint/2010/main" val="3777322537"/>
              </p:ext>
            </p:extLst>
          </p:nvPr>
        </p:nvGraphicFramePr>
        <p:xfrm>
          <a:off x="759075" y="1691575"/>
          <a:ext cx="7273400" cy="4087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6700"/>
                <a:gridCol w="3636700"/>
              </a:tblGrid>
              <a:tr h="56515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400"/>
                        <a:t>{"deposit_money": "12345678"}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5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400">
                          <a:solidFill>
                            <a:srgbClr val="FF0000"/>
                          </a:solidFill>
                        </a:rPr>
                        <a:t>JSON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400">
                          <a:solidFill>
                            <a:srgbClr val="6AA84F"/>
                          </a:solidFill>
                        </a:rPr>
                        <a:t>Binary</a:t>
                      </a:r>
                      <a:r>
                        <a:rPr lang="x-none" sz="2400"/>
                        <a:t> </a:t>
                      </a:r>
                    </a:p>
                  </a:txBody>
                  <a:tcPr marL="91425" marR="91425" marT="91425" marB="91425"/>
                </a:tc>
              </a:tr>
              <a:tr h="295767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 sz="2400"/>
                        <a:t>'0x6d', '0x6f', '0x6e', '0x65', '0x79', '0x31', '0x32', '0x33', '0x34', '0x35', '0x36', '0x37', '0x38'</a:t>
                      </a:r>
                    </a:p>
                    <a:p>
                      <a:endParaRPr lang="x-none"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'0x01', '0x</a:t>
                      </a:r>
                      <a:r>
                        <a:rPr lang="x-none" sz="2400">
                          <a:solidFill>
                            <a:srgbClr val="222222"/>
                          </a:solidFill>
                        </a:rPr>
                        <a:t>BC614E</a:t>
                      </a:r>
                      <a:r>
                        <a:rPr lang="x-none" sz="2400"/>
                        <a:t>'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4" name="Shape 64"/>
          <p:cNvSpPr txBox="1"/>
          <p:nvPr/>
        </p:nvSpPr>
        <p:spPr>
          <a:xfrm>
            <a:off x="713429" y="5899368"/>
            <a:ext cx="6810899" cy="553968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x-none" sz="2400"/>
              <a:t>Binary takes less space. No contest!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51520" y="291182"/>
            <a:ext cx="78628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marL="22225" indent="-22225" algn="l" defTabSz="822325" rtl="0" eaLnBrk="1" fontAlgn="base" hangingPunct="1">
              <a:lnSpc>
                <a:spcPts val="5575"/>
              </a:lnSpc>
              <a:spcBef>
                <a:spcPts val="0"/>
              </a:spcBef>
              <a:spcAft>
                <a:spcPts val="1175"/>
              </a:spcAft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225" indent="-22225" algn="l" defTabSz="822325" rtl="0" eaLnBrk="1" fontAlgn="base" hangingPunct="1">
              <a:lnSpc>
                <a:spcPts val="5575"/>
              </a:lnSpc>
              <a:spcBef>
                <a:spcPts val="0"/>
              </a:spcBef>
              <a:spcAft>
                <a:spcPts val="1175"/>
              </a:spcAft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2225" indent="-22225" algn="l" defTabSz="822325" rtl="0" eaLnBrk="1" fontAlgn="base" hangingPunct="1">
              <a:lnSpc>
                <a:spcPts val="5575"/>
              </a:lnSpc>
              <a:spcBef>
                <a:spcPts val="0"/>
              </a:spcBef>
              <a:spcAft>
                <a:spcPts val="1175"/>
              </a:spcAft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225" indent="-22225" algn="l" defTabSz="822325" rtl="0" eaLnBrk="1" fontAlgn="base" hangingPunct="1">
              <a:lnSpc>
                <a:spcPts val="5575"/>
              </a:lnSpc>
              <a:spcBef>
                <a:spcPts val="0"/>
              </a:spcBef>
              <a:spcAft>
                <a:spcPts val="1175"/>
              </a:spcAft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225" indent="-22225" algn="l" defTabSz="822325" rtl="0" eaLnBrk="1" fontAlgn="base" hangingPunct="1">
              <a:lnSpc>
                <a:spcPts val="5575"/>
              </a:lnSpc>
              <a:spcBef>
                <a:spcPts val="0"/>
              </a:spcBef>
              <a:spcAft>
                <a:spcPts val="1175"/>
              </a:spcAft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79425" algn="l" defTabSz="822325" rtl="0" eaLnBrk="1" fontAlgn="base" hangingPunct="1">
              <a:lnSpc>
                <a:spcPts val="5575"/>
              </a:lnSpc>
              <a:spcBef>
                <a:spcPts val="0"/>
              </a:spcBef>
              <a:spcAft>
                <a:spcPts val="1175"/>
              </a:spcAft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36625" algn="l" defTabSz="822325" rtl="0" eaLnBrk="1" fontAlgn="base" hangingPunct="1">
              <a:lnSpc>
                <a:spcPts val="5575"/>
              </a:lnSpc>
              <a:spcBef>
                <a:spcPts val="0"/>
              </a:spcBef>
              <a:spcAft>
                <a:spcPts val="1175"/>
              </a:spcAft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93825" algn="l" defTabSz="822325" rtl="0" eaLnBrk="1" fontAlgn="base" hangingPunct="1">
              <a:lnSpc>
                <a:spcPts val="5575"/>
              </a:lnSpc>
              <a:spcBef>
                <a:spcPts val="0"/>
              </a:spcBef>
              <a:spcAft>
                <a:spcPts val="1175"/>
              </a:spcAft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51025" algn="l" defTabSz="822325" rtl="0" eaLnBrk="1" fontAlgn="base" hangingPunct="1">
              <a:lnSpc>
                <a:spcPts val="5575"/>
              </a:lnSpc>
              <a:spcBef>
                <a:spcPts val="0"/>
              </a:spcBef>
              <a:spcAft>
                <a:spcPts val="1175"/>
              </a:spcAft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rPr>
              <a:t>Consideration: Protocol Space</a:t>
            </a:r>
          </a:p>
        </p:txBody>
      </p:sp>
    </p:spTree>
    <p:extLst>
      <p:ext uri="{BB962C8B-B14F-4D97-AF65-F5344CB8AC3E}">
        <p14:creationId xmlns:p14="http://schemas.microsoft.com/office/powerpoint/2010/main" val="38123926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Consideration: Protocol Time</a:t>
            </a:r>
          </a:p>
        </p:txBody>
      </p:sp>
      <p:graphicFrame>
        <p:nvGraphicFramePr>
          <p:cNvPr id="4" name="Shape 71"/>
          <p:cNvGraphicFramePr/>
          <p:nvPr>
            <p:extLst>
              <p:ext uri="{D42A27DB-BD31-4B8C-83A1-F6EECF244321}">
                <p14:modId xmlns:p14="http://schemas.microsoft.com/office/powerpoint/2010/main" val="3025211275"/>
              </p:ext>
            </p:extLst>
          </p:nvPr>
        </p:nvGraphicFramePr>
        <p:xfrm>
          <a:off x="759075" y="1691575"/>
          <a:ext cx="7273400" cy="3674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6700"/>
                <a:gridCol w="3636700"/>
              </a:tblGrid>
              <a:tr h="56515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x-none" sz="2400">
                          <a:solidFill>
                            <a:srgbClr val="FF0000"/>
                          </a:solidFill>
                        </a:rPr>
                        <a:t>JSON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x-none" sz="2400">
                          <a:solidFill>
                            <a:srgbClr val="6AA84F"/>
                          </a:solidFill>
                        </a:rPr>
                        <a:t>Binary</a:t>
                      </a:r>
                      <a:r>
                        <a:rPr lang="x-none" sz="2400"/>
                        <a:t> </a:t>
                      </a:r>
                    </a:p>
                  </a:txBody>
                  <a:tcPr marL="91425" marR="91425" marT="91425" marB="91425"/>
                </a:tc>
              </a:tr>
              <a:tr h="295767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 sz="2400"/>
                        <a:t>Push down automata (PDA) parser (LL(1), LR(1)) -- 1 character lookahead. Then, final translation from characters to native types (int, float, etc)</a:t>
                      </a:r>
                    </a:p>
                    <a:p>
                      <a:endParaRPr lang="x-none"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 sz="2400"/>
                        <a:t>No parser needed. The binary representation </a:t>
                      </a:r>
                      <a:r>
                        <a:rPr lang="x-none" sz="2400" b="1"/>
                        <a:t>IS</a:t>
                      </a:r>
                      <a:r>
                        <a:rPr lang="x-none" sz="2400"/>
                        <a:t> [as close as to] the machine representation.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5576" y="5877272"/>
            <a:ext cx="4478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x-none" sz="2400"/>
              <a:t>Binary is way faster. No contest</a:t>
            </a:r>
          </a:p>
        </p:txBody>
      </p:sp>
    </p:spTree>
    <p:extLst>
      <p:ext uri="{BB962C8B-B14F-4D97-AF65-F5344CB8AC3E}">
        <p14:creationId xmlns:p14="http://schemas.microsoft.com/office/powerpoint/2010/main" val="3112069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Consideration: Protocol Ease of Use</a:t>
            </a:r>
          </a:p>
        </p:txBody>
      </p:sp>
      <p:graphicFrame>
        <p:nvGraphicFramePr>
          <p:cNvPr id="4" name="Shape 78"/>
          <p:cNvGraphicFramePr/>
          <p:nvPr>
            <p:extLst>
              <p:ext uri="{D42A27DB-BD31-4B8C-83A1-F6EECF244321}">
                <p14:modId xmlns:p14="http://schemas.microsoft.com/office/powerpoint/2010/main" val="2322192277"/>
              </p:ext>
            </p:extLst>
          </p:nvPr>
        </p:nvGraphicFramePr>
        <p:xfrm>
          <a:off x="682976" y="1340768"/>
          <a:ext cx="7921472" cy="440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60736"/>
                <a:gridCol w="3960736"/>
              </a:tblGrid>
              <a:tr h="56515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x-none" sz="2400">
                          <a:solidFill>
                            <a:srgbClr val="6AA84F"/>
                          </a:solidFill>
                        </a:rPr>
                        <a:t>JSON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x-none" sz="2400">
                          <a:solidFill>
                            <a:srgbClr val="FF0000"/>
                          </a:solidFill>
                        </a:rPr>
                        <a:t>Binary</a:t>
                      </a:r>
                    </a:p>
                  </a:txBody>
                  <a:tcPr marL="91425" marR="91425" marT="91425" marB="91425"/>
                </a:tc>
              </a:tr>
              <a:tr h="295767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 sz="2400"/>
                        <a:t>Brainless to learn</a:t>
                      </a:r>
                    </a:p>
                    <a:p>
                      <a:pPr lvl="0" rtl="0">
                        <a:buNone/>
                      </a:pPr>
                      <a:r>
                        <a:rPr lang="x-none" sz="2400"/>
                        <a:t>Popular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 sz="2400"/>
                        <a:t>Need to manually write code to define message packets (total pain and error prone!!!)</a:t>
                      </a:r>
                    </a:p>
                    <a:p>
                      <a:endParaRPr lang="x-none" sz="2400"/>
                    </a:p>
                    <a:p>
                      <a:pPr lvl="0" algn="ctr" rtl="0">
                        <a:buNone/>
                      </a:pPr>
                      <a:r>
                        <a:rPr lang="x-none" sz="2400" b="1"/>
                        <a:t>or</a:t>
                      </a:r>
                    </a:p>
                    <a:p>
                      <a:endParaRPr lang="x-none" sz="2400" b="1"/>
                    </a:p>
                    <a:p>
                      <a:pPr lvl="0" rtl="0">
                        <a:buNone/>
                      </a:pPr>
                      <a:r>
                        <a:rPr lang="x-none" sz="2400">
                          <a:solidFill>
                            <a:srgbClr val="6AA84F"/>
                          </a:solidFill>
                        </a:rPr>
                        <a:t>Use a code generator like Thrift</a:t>
                      </a:r>
                      <a:r>
                        <a:rPr lang="x-none" sz="2400"/>
                        <a:t> (oh noes, I don't want to learn something new!)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" name="Shape 77"/>
          <p:cNvSpPr txBox="1">
            <a:spLocks/>
          </p:cNvSpPr>
          <p:nvPr/>
        </p:nvSpPr>
        <p:spPr>
          <a:xfrm>
            <a:off x="694568" y="5888916"/>
            <a:ext cx="7189800" cy="55396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marL="593725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charset="0"/>
              <a:buChar char="•"/>
              <a:defRPr sz="29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982663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FF6600"/>
              </a:buClr>
              <a:buSzPct val="133000"/>
              <a:buFont typeface="Gill Sans" charset="0"/>
              <a:buChar char="•"/>
              <a:defRPr sz="2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371600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FF9900"/>
              </a:buClr>
              <a:buSzPct val="133000"/>
              <a:buFont typeface="Gill Sans" charset="0"/>
              <a:buChar char="•"/>
              <a:defRPr sz="25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760538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BBBBBB"/>
              </a:buClr>
              <a:buSzPct val="133000"/>
              <a:buFont typeface="Gill Sans" charset="0"/>
              <a:buChar char="•"/>
              <a:defRPr sz="23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1494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charset="0"/>
              <a:buChar char="•"/>
              <a:defRPr sz="23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6066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6pPr>
            <a:lvl7pPr marL="30638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7pPr>
            <a:lvl8pPr marL="35210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8pPr>
            <a:lvl9pPr marL="39782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Gill Sans" charset="0"/>
              <a:buNone/>
            </a:pPr>
            <a:r>
              <a:rPr lang="x-none" sz="2400" smtClean="0"/>
              <a:t>Json is easier, binary is a pain.</a:t>
            </a:r>
          </a:p>
        </p:txBody>
      </p:sp>
    </p:spTree>
    <p:extLst>
      <p:ext uri="{BB962C8B-B14F-4D97-AF65-F5344CB8AC3E}">
        <p14:creationId xmlns:p14="http://schemas.microsoft.com/office/powerpoint/2010/main" val="1732105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en-US" sz="2400" dirty="0" smtClean="0"/>
              <a:t>Several </a:t>
            </a:r>
            <a:r>
              <a:rPr lang="en-US" sz="2400" dirty="0"/>
              <a:t>smart people have attacked this problem over the years and as a result there several good open source alternatives to choose </a:t>
            </a:r>
            <a:r>
              <a:rPr lang="en-US" sz="2400" dirty="0" smtClean="0"/>
              <a:t>from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2000" y="3886200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rgbClr val="92D050"/>
                </a:solidFill>
              </a:rPr>
              <a:t>Here is where </a:t>
            </a:r>
            <a:endParaRPr lang="en-US" sz="4000" dirty="0" smtClean="0">
              <a:solidFill>
                <a:srgbClr val="92D050"/>
              </a:solidFill>
            </a:endParaRPr>
          </a:p>
          <a:p>
            <a:pPr algn="r"/>
            <a:r>
              <a:rPr lang="en-US" sz="4000" u="sng" dirty="0" smtClean="0">
                <a:solidFill>
                  <a:srgbClr val="92D050"/>
                </a:solidFill>
              </a:rPr>
              <a:t>Data </a:t>
            </a:r>
            <a:r>
              <a:rPr lang="en-US" sz="4000" u="sng" dirty="0">
                <a:solidFill>
                  <a:srgbClr val="92D050"/>
                </a:solidFill>
              </a:rPr>
              <a:t>Interchange Protocols </a:t>
            </a:r>
            <a:r>
              <a:rPr lang="en-US" sz="4000" dirty="0">
                <a:solidFill>
                  <a:srgbClr val="92D050"/>
                </a:solidFill>
              </a:rPr>
              <a:t>comes in play…</a:t>
            </a:r>
          </a:p>
        </p:txBody>
      </p:sp>
    </p:spTree>
    <p:extLst>
      <p:ext uri="{BB962C8B-B14F-4D97-AF65-F5344CB8AC3E}">
        <p14:creationId xmlns:p14="http://schemas.microsoft.com/office/powerpoint/2010/main" val="926706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Shape 131"/>
          <p:cNvSpPr txBox="1">
            <a:spLocks/>
          </p:cNvSpPr>
          <p:nvPr/>
        </p:nvSpPr>
        <p:spPr>
          <a:xfrm>
            <a:off x="457200" y="1545231"/>
            <a:ext cx="8229600" cy="44760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>
            <a:lvl1pPr marL="593725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charset="0"/>
              <a:buChar char="•"/>
              <a:defRPr sz="29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982663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FF6600"/>
              </a:buClr>
              <a:buSzPct val="133000"/>
              <a:buFont typeface="Gill Sans" charset="0"/>
              <a:buChar char="•"/>
              <a:defRPr sz="2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371600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FF9900"/>
              </a:buClr>
              <a:buSzPct val="133000"/>
              <a:buFont typeface="Gill Sans" charset="0"/>
              <a:buChar char="•"/>
              <a:defRPr sz="25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760538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BBBBBB"/>
              </a:buClr>
              <a:buSzPct val="133000"/>
              <a:buFont typeface="Gill Sans" charset="0"/>
              <a:buChar char="•"/>
              <a:defRPr sz="23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1494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charset="0"/>
              <a:buChar char="•"/>
              <a:defRPr sz="23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6066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6pPr>
            <a:lvl7pPr marL="30638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7pPr>
            <a:lvl8pPr marL="35210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8pPr>
            <a:lvl9pPr marL="39782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Gill Sans" charset="0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XML, JSON, </a:t>
            </a:r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Gill Sans" charset="0"/>
              <a:buNone/>
            </a:pPr>
            <a:r>
              <a:rPr lang="en-US" sz="3200" b="1" dirty="0" smtClean="0">
                <a:solidFill>
                  <a:srgbClr val="92D050"/>
                </a:solidFill>
              </a:rPr>
              <a:t>Protocol Buffers</a:t>
            </a:r>
            <a:r>
              <a:rPr lang="en-US" sz="2400" dirty="0" smtClean="0">
                <a:solidFill>
                  <a:srgbClr val="000000"/>
                </a:solidFill>
              </a:rPr>
              <a:t>, BERT, </a:t>
            </a:r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Gill Sans" charset="0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BSON, </a:t>
            </a:r>
            <a:r>
              <a:rPr lang="en-US" sz="3200" b="1" dirty="0" smtClean="0">
                <a:solidFill>
                  <a:srgbClr val="00B0F0"/>
                </a:solidFill>
              </a:rPr>
              <a:t>Apache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Thrift</a:t>
            </a:r>
            <a:r>
              <a:rPr lang="en-US" sz="2400" dirty="0" smtClean="0">
                <a:solidFill>
                  <a:srgbClr val="000000"/>
                </a:solidFill>
              </a:rPr>
              <a:t>, Message Pack, </a:t>
            </a:r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Gill Sans" charset="0"/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Etch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00"/>
                </a:solidFill>
              </a:rPr>
              <a:t>Hessian, ICE,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Apache Avro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Gill Sans" charset="0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Custom Protocol...</a:t>
            </a:r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Gill Sans" charset="0"/>
              <a:buNone/>
            </a:pPr>
            <a:endParaRPr lang="x-none" sz="2400" b="1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18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SF have </a:t>
            </a:r>
            <a:r>
              <a:rPr lang="en-US" sz="3200" dirty="0"/>
              <a:t>some properties in common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Interface Description (IDL)</a:t>
            </a:r>
          </a:p>
          <a:p>
            <a:r>
              <a:rPr lang="en-US" sz="2400" dirty="0"/>
              <a:t>Performance</a:t>
            </a:r>
            <a:endParaRPr lang="en-US" sz="2400" dirty="0" smtClean="0"/>
          </a:p>
          <a:p>
            <a:r>
              <a:rPr lang="en-US" sz="2400" dirty="0" smtClean="0"/>
              <a:t>Versioning</a:t>
            </a:r>
            <a:endParaRPr lang="en-US" sz="2400" dirty="0"/>
          </a:p>
          <a:p>
            <a:r>
              <a:rPr lang="en-US" sz="2400" dirty="0"/>
              <a:t>Binary </a:t>
            </a:r>
            <a:r>
              <a:rPr lang="en-US" sz="2400" dirty="0" smtClean="0"/>
              <a:t>Format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65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b="1" dirty="0">
                <a:solidFill>
                  <a:srgbClr val="6AA84F"/>
                </a:solidFill>
                <a:latin typeface="Arial"/>
              </a:rPr>
              <a:t>r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o</a:t>
            </a:r>
            <a:r>
              <a:rPr lang="en-US" b="1" dirty="0">
                <a:solidFill>
                  <a:srgbClr val="F1C232"/>
                </a:solidFill>
                <a:latin typeface="Arial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Arial"/>
              </a:rPr>
              <a:t>o</a:t>
            </a:r>
            <a:r>
              <a:rPr lang="en-US" b="1" dirty="0">
                <a:solidFill>
                  <a:srgbClr val="6AA84F"/>
                </a:solidFill>
                <a:latin typeface="Arial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o</a:t>
            </a:r>
            <a:r>
              <a:rPr lang="en-US" b="1" dirty="0">
                <a:solidFill>
                  <a:srgbClr val="F1C232"/>
                </a:solidFill>
                <a:latin typeface="Arial"/>
              </a:rPr>
              <a:t>l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 Buffer</a:t>
            </a:r>
            <a:endParaRPr lang="en-US" b="0" i="0" dirty="0">
              <a:solidFill>
                <a:srgbClr val="000000"/>
              </a:solidFill>
              <a:effectLst/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388938"/>
            <a:r>
              <a:rPr lang="en-US" sz="1600" dirty="0"/>
              <a:t>Designed ~2001 because everything else wasn’t that good those days</a:t>
            </a:r>
          </a:p>
          <a:p>
            <a:pPr marL="0" indent="-388938"/>
            <a:r>
              <a:rPr lang="en-US" sz="1600" dirty="0"/>
              <a:t>Production, proprietary in Google from 2001-2008, open-sourced since 2008</a:t>
            </a:r>
          </a:p>
          <a:p>
            <a:pPr marL="0" indent="-388938"/>
            <a:r>
              <a:rPr lang="en-US" sz="1600" dirty="0"/>
              <a:t>Battle tested, very stable, well trusted</a:t>
            </a:r>
          </a:p>
          <a:p>
            <a:pPr marL="0" indent="-388938"/>
            <a:r>
              <a:rPr lang="en-US" sz="1600" dirty="0"/>
              <a:t>Every time you hit a Google page, you're hitting several services and several PB code</a:t>
            </a:r>
          </a:p>
          <a:p>
            <a:pPr marL="0" indent="-388938"/>
            <a:r>
              <a:rPr lang="en-US" sz="1600" dirty="0"/>
              <a:t>PB is the glue to all Google services</a:t>
            </a:r>
          </a:p>
          <a:p>
            <a:pPr marL="0" indent="-388938"/>
            <a:r>
              <a:rPr lang="en-US" sz="1600" dirty="0"/>
              <a:t>Official support for four languages: C++, Java, Python, and JavaScript</a:t>
            </a:r>
          </a:p>
          <a:p>
            <a:pPr marL="0" indent="-388938"/>
            <a:r>
              <a:rPr lang="en-US" sz="1600" dirty="0"/>
              <a:t>Does have a lot of third-party support for other languages (of highly variable quality)</a:t>
            </a:r>
          </a:p>
          <a:p>
            <a:pPr marL="0" indent="-388938"/>
            <a:r>
              <a:rPr lang="en-US" sz="1600" dirty="0"/>
              <a:t>Current Version  - </a:t>
            </a:r>
            <a:r>
              <a:rPr lang="en-US" sz="1600" dirty="0">
                <a:hlinkClick r:id="rId3"/>
              </a:rPr>
              <a:t>protobuf-2.4.1</a:t>
            </a:r>
            <a:endParaRPr lang="en-US" sz="1600" dirty="0"/>
          </a:p>
          <a:p>
            <a:pPr marL="0" indent="-388938"/>
            <a:r>
              <a:rPr lang="en-US" sz="1600" dirty="0"/>
              <a:t>BSD License</a:t>
            </a:r>
          </a:p>
          <a:p>
            <a:endParaRPr lang="ru-RU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661248"/>
            <a:ext cx="34766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87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136525"/>
            <a:ext cx="3387229" cy="617538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Apache Thrift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388938"/>
            <a:r>
              <a:rPr lang="en-US" sz="1600" dirty="0"/>
              <a:t>Designed by an X-</a:t>
            </a:r>
            <a:r>
              <a:rPr lang="en-US" sz="1600" dirty="0" err="1"/>
              <a:t>Googler</a:t>
            </a:r>
            <a:r>
              <a:rPr lang="en-US" sz="1600" dirty="0"/>
              <a:t> in 2007</a:t>
            </a:r>
          </a:p>
          <a:p>
            <a:pPr marL="0" indent="-388938"/>
            <a:r>
              <a:rPr lang="en-US" sz="1600" dirty="0" smtClean="0"/>
              <a:t>Developed internally at </a:t>
            </a:r>
            <a:r>
              <a:rPr lang="en-US" sz="1600" dirty="0" err="1" smtClean="0"/>
              <a:t>Facebook</a:t>
            </a:r>
            <a:r>
              <a:rPr lang="en-US" sz="1600" dirty="0" smtClean="0"/>
              <a:t>, used extensively there</a:t>
            </a:r>
          </a:p>
          <a:p>
            <a:pPr marL="0" indent="-388938"/>
            <a:r>
              <a:rPr lang="en-US" sz="1600" dirty="0" smtClean="0"/>
              <a:t>An open Apache project, hosted in Apache's </a:t>
            </a:r>
            <a:r>
              <a:rPr lang="en-US" sz="1600" dirty="0" err="1" smtClean="0"/>
              <a:t>Inkubator</a:t>
            </a:r>
            <a:r>
              <a:rPr lang="en-US" sz="1600" dirty="0" smtClean="0"/>
              <a:t>.</a:t>
            </a:r>
          </a:p>
          <a:p>
            <a:pPr marL="0" indent="-388938"/>
            <a:r>
              <a:rPr lang="en-US" sz="1600" dirty="0" smtClean="0"/>
              <a:t>Aims to be the next-generation PB (e.g. more comprehensive features, more languages)</a:t>
            </a:r>
          </a:p>
          <a:p>
            <a:pPr marL="0" indent="-388938"/>
            <a:r>
              <a:rPr lang="en-US" sz="1600" dirty="0" smtClean="0"/>
              <a:t>IDL syntax is slightly cleaner than PB. If you know one, then you know the other</a:t>
            </a:r>
          </a:p>
          <a:p>
            <a:pPr marL="0" indent="-388938"/>
            <a:r>
              <a:rPr lang="en-US" sz="1600" dirty="0" smtClean="0"/>
              <a:t>Supports: C++, Java, Python, PHP, Ruby, </a:t>
            </a:r>
            <a:r>
              <a:rPr lang="en-US" sz="1600" dirty="0" err="1" smtClean="0"/>
              <a:t>Erlang</a:t>
            </a:r>
            <a:r>
              <a:rPr lang="en-US" sz="1600" dirty="0" smtClean="0"/>
              <a:t>, Perl, Haskell, C#, Cocoa, JavaScript, Node.js, Smalltalk, </a:t>
            </a:r>
            <a:r>
              <a:rPr lang="en-US" sz="1600" dirty="0" err="1" smtClean="0"/>
              <a:t>OCaml</a:t>
            </a:r>
            <a:r>
              <a:rPr lang="en-US" sz="1600" dirty="0" smtClean="0"/>
              <a:t> and Delphi and other languages</a:t>
            </a:r>
          </a:p>
          <a:p>
            <a:pPr marL="0" indent="-388938"/>
            <a:r>
              <a:rPr lang="en-US" sz="1600" dirty="0" smtClean="0"/>
              <a:t>Offers a stack for RPC calls</a:t>
            </a:r>
          </a:p>
          <a:p>
            <a:pPr marL="0" indent="-388938"/>
            <a:r>
              <a:rPr lang="en-US" sz="1600" dirty="0" smtClean="0"/>
              <a:t>Current Version  - </a:t>
            </a:r>
            <a:r>
              <a:rPr lang="en-US" sz="1600" dirty="0" smtClean="0">
                <a:hlinkClick r:id="rId2"/>
              </a:rPr>
              <a:t>thrift-0.8.0</a:t>
            </a:r>
            <a:endParaRPr lang="en-US" sz="1600" dirty="0"/>
          </a:p>
          <a:p>
            <a:pPr marL="0" indent="-388938"/>
            <a:r>
              <a:rPr lang="en-US" sz="1600" dirty="0" smtClean="0"/>
              <a:t>Apache License 2.0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733256"/>
            <a:ext cx="2324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603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Avro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 have a lot to say about </a:t>
            </a:r>
            <a:r>
              <a:rPr lang="en-US" sz="2800" b="1" dirty="0" smtClean="0">
                <a:solidFill>
                  <a:srgbClr val="7030A0"/>
                </a:solidFill>
              </a:rPr>
              <a:t>Avro</a:t>
            </a:r>
            <a:r>
              <a:rPr lang="en-US" sz="2800" dirty="0" smtClean="0"/>
              <a:t> towards the end</a:t>
            </a:r>
          </a:p>
        </p:txBody>
      </p:sp>
    </p:spTree>
    <p:extLst>
      <p:ext uri="{BB962C8B-B14F-4D97-AF65-F5344CB8AC3E}">
        <p14:creationId xmlns:p14="http://schemas.microsoft.com/office/powerpoint/2010/main" val="2534815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79512" y="89047"/>
            <a:ext cx="8229600" cy="735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R="0" lvl="0">
              <a:buClr>
                <a:schemeClr val="dk1"/>
              </a:buClr>
              <a:buSzPct val="25000"/>
              <a:buFont typeface="Arial"/>
              <a:buNone/>
            </a:pPr>
            <a:r>
              <a:rPr lang="x-none">
                <a:sym typeface="Arial"/>
              </a:rPr>
              <a:t>Problem Statement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2055947"/>
            <a:ext cx="8229600" cy="3985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222250" algn="l" rtl="0">
              <a:spcBef>
                <a:spcPts val="640"/>
              </a:spcBef>
              <a:buClr>
                <a:schemeClr val="dk1"/>
              </a:buClr>
              <a:buSzPct val="59375"/>
              <a:buFont typeface="Arial"/>
              <a:buNone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</a:p>
          <a:p>
            <a:endParaRPr lang="x-none"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x-none" sz="2000" b="1">
                <a:sym typeface="Arial"/>
              </a:rPr>
              <a:t>Basic questions are:</a:t>
            </a:r>
          </a:p>
          <a:p>
            <a:pPr lvl="1"/>
            <a:r>
              <a:rPr lang="x-none" sz="2200">
                <a:sym typeface="Arial"/>
              </a:rPr>
              <a:t>What kind of protocol to use, and what data to transmit?</a:t>
            </a:r>
          </a:p>
          <a:p>
            <a:pPr lvl="1"/>
            <a:r>
              <a:rPr lang="x-none" sz="2200">
                <a:sym typeface="Arial"/>
              </a:rPr>
              <a:t>Efficient mechanism for storing and exchanging data</a:t>
            </a:r>
          </a:p>
          <a:p>
            <a:pPr lvl="1"/>
            <a:r>
              <a:rPr lang="x-none" sz="2200">
                <a:sym typeface="Arial"/>
              </a:rPr>
              <a:t>What to do with requests on the server side</a:t>
            </a:r>
            <a:r>
              <a:rPr lang="x-none" sz="2200" smtClean="0">
                <a:sym typeface="Arial"/>
              </a:rPr>
              <a:t>?</a:t>
            </a:r>
            <a:endParaRPr lang="x-none"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00" y="1196752"/>
            <a:ext cx="6096000" cy="2079848"/>
            <a:chOff x="685800" y="1120552"/>
            <a:chExt cx="6096000" cy="2079848"/>
          </a:xfrm>
        </p:grpSpPr>
        <p:sp>
          <p:nvSpPr>
            <p:cNvPr id="100" name="Shape 100"/>
            <p:cNvSpPr/>
            <p:nvPr/>
          </p:nvSpPr>
          <p:spPr>
            <a:xfrm>
              <a:off x="685800" y="1600200"/>
              <a:ext cx="6096000" cy="16002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101" name="Shape 101"/>
            <p:cNvSpPr/>
            <p:nvPr/>
          </p:nvSpPr>
          <p:spPr>
            <a:xfrm>
              <a:off x="823392" y="1120552"/>
              <a:ext cx="45720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x-none"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Distributed Architecture</a:t>
              </a: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095706" y="2209800"/>
              <a:ext cx="2860399" cy="0"/>
            </a:xfrm>
            <a:prstGeom prst="line">
              <a:avLst/>
            </a:prstGeom>
            <a:noFill/>
            <a:ln w="18360">
              <a:solidFill>
                <a:srgbClr val="0047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058952" y="1905000"/>
              <a:ext cx="1065248" cy="273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500" dirty="0">
                  <a:solidFill>
                    <a:srgbClr val="0047FF"/>
                  </a:solidFill>
                  <a:latin typeface="DejaVu Sans" charset="0"/>
                </a:rPr>
                <a:t>serialize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886200" y="1905000"/>
              <a:ext cx="1266549" cy="242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500" dirty="0">
                  <a:solidFill>
                    <a:srgbClr val="0047FF"/>
                  </a:solidFill>
                  <a:latin typeface="DejaVu Sans" charset="0"/>
                </a:rPr>
                <a:t>deserialize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 flipV="1">
              <a:off x="2095705" y="2819400"/>
              <a:ext cx="2860399" cy="0"/>
            </a:xfrm>
            <a:prstGeom prst="line">
              <a:avLst/>
            </a:prstGeom>
            <a:noFill/>
            <a:ln w="18360">
              <a:solidFill>
                <a:srgbClr val="EB613D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114800" y="2819400"/>
              <a:ext cx="1062934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500" dirty="0">
                  <a:solidFill>
                    <a:srgbClr val="EB613D"/>
                  </a:solidFill>
                  <a:latin typeface="DejaVu Sans" charset="0"/>
                </a:rPr>
                <a:t>serialize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095706" y="2819400"/>
              <a:ext cx="1270144" cy="258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500" dirty="0">
                  <a:solidFill>
                    <a:srgbClr val="EB613D"/>
                  </a:solidFill>
                  <a:latin typeface="DejaVu Sans" charset="0"/>
                </a:rPr>
                <a:t>deserialize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759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 Model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typical model of Thrift/</a:t>
            </a:r>
            <a:r>
              <a:rPr lang="en-US" sz="2000" dirty="0" err="1" smtClean="0"/>
              <a:t>Protobuf</a:t>
            </a:r>
            <a:r>
              <a:rPr lang="en-US" sz="2000" dirty="0" smtClean="0"/>
              <a:t> use is</a:t>
            </a:r>
          </a:p>
          <a:p>
            <a:pPr lvl="1"/>
            <a:r>
              <a:rPr lang="en-US" sz="2000" dirty="0" smtClean="0"/>
              <a:t>Write down a bunch of </a:t>
            </a:r>
            <a:r>
              <a:rPr lang="en-US" sz="2000" dirty="0" err="1" smtClean="0"/>
              <a:t>struct</a:t>
            </a:r>
            <a:r>
              <a:rPr lang="en-US" sz="2000" dirty="0" smtClean="0"/>
              <a:t>-like message formats in an IDL-like language.</a:t>
            </a:r>
          </a:p>
          <a:p>
            <a:pPr lvl="1"/>
            <a:r>
              <a:rPr lang="en-US" sz="2000" dirty="0" smtClean="0"/>
              <a:t>Run a tool to generate Java/C++/whatever boilerplate code.</a:t>
            </a:r>
          </a:p>
          <a:p>
            <a:pPr lvl="2"/>
            <a:r>
              <a:rPr lang="en-US" sz="2000" dirty="0" smtClean="0"/>
              <a:t>Example: </a:t>
            </a:r>
            <a:r>
              <a:rPr lang="en-US" sz="2000" i="1" dirty="0" smtClean="0"/>
              <a:t>thrift --gen java </a:t>
            </a:r>
            <a:r>
              <a:rPr lang="en-US" sz="2000" i="1" dirty="0" err="1" smtClean="0"/>
              <a:t>MyProject.thrift</a:t>
            </a:r>
            <a:endParaRPr lang="en-US" sz="2000" i="1" dirty="0" smtClean="0"/>
          </a:p>
          <a:p>
            <a:pPr lvl="1"/>
            <a:r>
              <a:rPr lang="en-US" sz="2000" dirty="0" smtClean="0"/>
              <a:t>Outputs thousands of lines - but they remain fairly readable in most languages</a:t>
            </a:r>
          </a:p>
          <a:p>
            <a:pPr lvl="1"/>
            <a:r>
              <a:rPr lang="en-US" sz="2000" dirty="0" smtClean="0"/>
              <a:t>Link against this boilerplate when you build your application.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</a:rPr>
              <a:t>DO NOT EDIT!</a:t>
            </a:r>
          </a:p>
          <a:p>
            <a:pPr lvl="1"/>
            <a:endParaRPr lang="en-US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62771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Thrift Principle of Operation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7920880" cy="50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788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Definition Language (IDL)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Web </a:t>
            </a:r>
            <a:r>
              <a:rPr lang="en-US" sz="2000" dirty="0"/>
              <a:t>services interfaces are described using the </a:t>
            </a:r>
            <a:r>
              <a:rPr lang="en-US" sz="2000" i="1" dirty="0"/>
              <a:t>Web Service Definition Language</a:t>
            </a:r>
            <a:r>
              <a:rPr lang="en-US" sz="2000" dirty="0"/>
              <a:t>. </a:t>
            </a:r>
            <a:r>
              <a:rPr lang="en-US" sz="2000" dirty="0" smtClean="0"/>
              <a:t>Like </a:t>
            </a:r>
            <a:r>
              <a:rPr lang="en-US" sz="2000" dirty="0"/>
              <a:t>SOAP, WSDL is a XML-based language.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new frameworks use their own languages, that are not based on XML. </a:t>
            </a: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new languages are very similar to the </a:t>
            </a:r>
            <a:r>
              <a:rPr lang="en-US" sz="2000" i="1" dirty="0"/>
              <a:t>Interface Definition Language</a:t>
            </a:r>
            <a:r>
              <a:rPr lang="en-US" sz="2000" dirty="0"/>
              <a:t>, known from CORBA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8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10446"/>
              </p:ext>
            </p:extLst>
          </p:nvPr>
        </p:nvGraphicFramePr>
        <p:xfrm>
          <a:off x="0" y="0"/>
          <a:ext cx="9144000" cy="6979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/>
                <a:gridCol w="4572000"/>
              </a:tblGrid>
              <a:tr h="48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92D050"/>
                          </a:solidFill>
                        </a:rPr>
                        <a:t>Thrift</a:t>
                      </a:r>
                      <a:endParaRPr lang="en-US" sz="2800" b="1" dirty="0" smtClean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92D050"/>
                          </a:solidFill>
                        </a:rPr>
                        <a:t>Protobuf</a:t>
                      </a:r>
                      <a:endParaRPr lang="ru-RU" sz="280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637786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namespace java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serializers.thrift.media</a:t>
                      </a:r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typedef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i32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typedef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i64 long</a:t>
                      </a:r>
                    </a:p>
                    <a:p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enum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Size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SMALL = 0,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LARGE = 1,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enum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Player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JAVA = 0,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FLASH = 1,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Image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1: string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uri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, //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to the images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2: optional string title,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3: required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width,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4: required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height,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5: required Size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size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Media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1: string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uri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, //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to the thumbnail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2: optional string title,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3: required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width,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4: required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height,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5: required list&lt;string&gt; person,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6: required Player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player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7: optional string copyright,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MediaContent</a:t>
                      </a:r>
                      <a:r>
                        <a:rPr lang="en-US" sz="1100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1: required list&lt;Image&gt; image,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2: required Media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media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ru-RU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package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serializers.protobuf.media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option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java_package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= "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serializers.protobuf.media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";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option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java_outer_classname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= "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MediaContentHolder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option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optimize_for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= SPEED;  affects the C++ and Java code generators</a:t>
                      </a:r>
                    </a:p>
                    <a:p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message </a:t>
                      </a:r>
                      <a:r>
                        <a:rPr lang="en-US" sz="11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Image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required string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uri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= 1; //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to the thumbnail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optional string title = 2; //used in the html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required int32 width = 3; // of the image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required int32 height = 4; // of the image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enum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Size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SMALL = 0;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LARGE = 1;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}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required Size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size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= 5;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message </a:t>
                      </a:r>
                      <a:r>
                        <a:rPr lang="en-US" sz="11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Media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required string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uri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= 1;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optional string title = 2;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 required int32 width = 3;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required int32 height = 4;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repeated string person = 5;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enum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Player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JAVA = 0;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FLASH = 1;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}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required Player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player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= 6;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optional string copyright = 7;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}</a:t>
                      </a:r>
                    </a:p>
                    <a:p>
                      <a:endParaRPr lang="en-US" sz="1100" dirty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message </a:t>
                      </a:r>
                      <a:r>
                        <a:rPr lang="en-US" sz="1100" b="1" dirty="0" err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MediaContent</a:t>
                      </a:r>
                      <a:r>
                        <a:rPr lang="en-US" sz="1100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repeated Image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image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= 1;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required Media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media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= 2;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ru-RU" sz="11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059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IDL Rules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 field </a:t>
            </a:r>
            <a:r>
              <a:rPr lang="en-US" sz="2400" b="1" dirty="0" smtClean="0"/>
              <a:t>must</a:t>
            </a:r>
            <a:r>
              <a:rPr lang="en-US" sz="2400" dirty="0" smtClean="0"/>
              <a:t> have a unique, positive integer </a:t>
            </a:r>
            <a:r>
              <a:rPr lang="en-US" sz="2400" dirty="0"/>
              <a:t>identifier ("= 1", " = 2" or " 1:", " 2:" )</a:t>
            </a:r>
            <a:endParaRPr lang="en-US" sz="2400" dirty="0" smtClean="0"/>
          </a:p>
          <a:p>
            <a:r>
              <a:rPr lang="en-US" sz="2400" dirty="0" smtClean="0"/>
              <a:t>Fields may be marked as ’required’ or ’optional’</a:t>
            </a:r>
          </a:p>
          <a:p>
            <a:r>
              <a:rPr lang="en-US" sz="2400" dirty="0" err="1" smtClean="0"/>
              <a:t>structs</a:t>
            </a:r>
            <a:r>
              <a:rPr lang="en-US" sz="2400" dirty="0" smtClean="0"/>
              <a:t>/messages may contain other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/messages</a:t>
            </a:r>
          </a:p>
          <a:p>
            <a:r>
              <a:rPr lang="en-US" sz="2400" dirty="0" smtClean="0"/>
              <a:t>You may specify an optional "default" value for a field</a:t>
            </a:r>
          </a:p>
          <a:p>
            <a:r>
              <a:rPr lang="en-US" sz="2400" dirty="0" smtClean="0"/>
              <a:t>Multiple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/messages can be defined and referred to within the same .thrift/.proto file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45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numbers are there for a reason!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"= 1", " = 2" or " 1:", " 2:" markers on each element identify the unique "tag" that field uses in the binary encoding. </a:t>
            </a:r>
          </a:p>
          <a:p>
            <a:r>
              <a:rPr lang="en-US" sz="2000" dirty="0"/>
              <a:t>It is important that these tags do not change on either side</a:t>
            </a:r>
          </a:p>
          <a:p>
            <a:r>
              <a:rPr lang="en-US" sz="2000" dirty="0"/>
              <a:t>Tags with values in the range 1 through 15 take one byte to encode</a:t>
            </a:r>
          </a:p>
          <a:p>
            <a:r>
              <a:rPr lang="en-US" sz="2000" dirty="0"/>
              <a:t>Tags in the range 16 through 2047 take two bytes</a:t>
            </a:r>
          </a:p>
          <a:p>
            <a:r>
              <a:rPr lang="en-US" sz="2000" dirty="0"/>
              <a:t>Reserve the tags 1 through 15 for very frequently occurring message elements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333333"/>
              </a:solidFill>
              <a:latin typeface="Arial" charset="0"/>
            </a:endParaRPr>
          </a:p>
          <a:p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4716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Example (Thrift 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600"/>
              </a:spcAft>
              <a:buNone/>
            </a:pPr>
            <a:endParaRPr lang="en-US" sz="12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Aft>
                <a:spcPts val="600"/>
              </a:spcAft>
              <a:buNone/>
            </a:pPr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Aft>
                <a:spcPts val="600"/>
              </a:spcAft>
              <a:buNone/>
            </a:pPr>
            <a:endParaRPr lang="en-US" sz="12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Aft>
                <a:spcPts val="600"/>
              </a:spcAft>
              <a:buNone/>
            </a:pPr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Aft>
                <a:spcPts val="600"/>
              </a:spcAft>
              <a:buNone/>
            </a:pPr>
            <a:r>
              <a:rPr lang="x-none" sz="1600" smtClean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x-none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Aft>
                <a:spcPts val="600"/>
              </a:spcAft>
              <a:buNone/>
            </a:pPr>
            <a:r>
              <a:rPr lang="x-none" sz="1600">
                <a:latin typeface="Courier New"/>
                <a:ea typeface="Courier New"/>
                <a:cs typeface="Courier New"/>
                <a:sym typeface="Courier New"/>
              </a:rPr>
              <a:t>import bank_example.</a:t>
            </a:r>
            <a:r>
              <a:rPr lang="x-none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BankDepositMsg</a:t>
            </a:r>
            <a:r>
              <a:rPr lang="x-none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Aft>
                <a:spcPts val="600"/>
              </a:spcAft>
              <a:buNone/>
            </a:pPr>
            <a:r>
              <a:rPr lang="x-none" sz="16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>
              <a:spcAft>
                <a:spcPts val="600"/>
              </a:spcAft>
              <a:buNone/>
            </a:pPr>
            <a:r>
              <a:rPr lang="x-none" sz="160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BankDepositMsg</a:t>
            </a:r>
            <a:r>
              <a:rPr lang="x-none" sz="160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x-none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my_transaction</a:t>
            </a:r>
            <a:r>
              <a:rPr lang="x-none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x-none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BankDepositMsg</a:t>
            </a:r>
            <a:r>
              <a:rPr lang="x-none" sz="160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>
              <a:spcAft>
                <a:spcPts val="600"/>
              </a:spcAft>
              <a:buNone/>
            </a:pPr>
            <a:r>
              <a:rPr lang="x-none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my_transaction</a:t>
            </a:r>
            <a:r>
              <a:rPr lang="x-none" sz="1600">
                <a:latin typeface="Courier New"/>
                <a:ea typeface="Courier New"/>
                <a:cs typeface="Courier New"/>
                <a:sym typeface="Courier New"/>
              </a:rPr>
              <a:t>.setUser_id(123);</a:t>
            </a:r>
          </a:p>
          <a:p>
            <a:pPr lvl="0">
              <a:spcAft>
                <a:spcPts val="600"/>
              </a:spcAft>
              <a:buNone/>
            </a:pPr>
            <a:r>
              <a:rPr lang="x-none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my_transaction</a:t>
            </a:r>
            <a:r>
              <a:rPr lang="x-none" sz="1600">
                <a:latin typeface="Courier New"/>
                <a:ea typeface="Courier New"/>
                <a:cs typeface="Courier New"/>
                <a:sym typeface="Courier New"/>
              </a:rPr>
              <a:t>.setAmount(1000.00);</a:t>
            </a:r>
          </a:p>
          <a:p>
            <a:pPr lvl="0">
              <a:spcAft>
                <a:spcPts val="600"/>
              </a:spcAft>
              <a:buNone/>
            </a:pPr>
            <a:r>
              <a:rPr lang="x-none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my_transaction</a:t>
            </a:r>
            <a:r>
              <a:rPr lang="x-none" sz="1600">
                <a:latin typeface="Courier New"/>
                <a:ea typeface="Courier New"/>
                <a:cs typeface="Courier New"/>
                <a:sym typeface="Courier New"/>
              </a:rPr>
              <a:t>.setDatestamp(new Timestamp(date.getTime()));</a:t>
            </a:r>
          </a:p>
          <a:p>
            <a:pPr lvl="0">
              <a:spcAft>
                <a:spcPts val="600"/>
              </a:spcAft>
              <a:buNone/>
            </a:pPr>
            <a:r>
              <a:rPr lang="x-none" sz="16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>
              <a:buNone/>
            </a:pPr>
            <a:r>
              <a:rPr lang="x-none" sz="1600" smtClean="0"/>
              <a:t>In </a:t>
            </a:r>
            <a:r>
              <a:rPr lang="x-none" sz="1600"/>
              <a:t>Java (and other compiled languages) you have the getters and the setters, so that if the fields and types are erroneously changed the compiler will </a:t>
            </a:r>
            <a:r>
              <a:rPr lang="x-none" sz="1600">
                <a:solidFill>
                  <a:srgbClr val="6AA84F"/>
                </a:solidFill>
              </a:rPr>
              <a:t>inform you of the mistake</a:t>
            </a:r>
            <a:r>
              <a:rPr lang="x-none" sz="1600"/>
              <a:t>. 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83568" y="943560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// this file is </a:t>
            </a:r>
            <a:r>
              <a:rPr lang="x-none" b="1">
                <a:latin typeface="Courier New"/>
                <a:ea typeface="Courier New"/>
                <a:cs typeface="Courier New"/>
                <a:sym typeface="Courier New"/>
              </a:rPr>
              <a:t>BankDeposit.thrift</a:t>
            </a:r>
          </a:p>
          <a:p>
            <a:pPr lvl="0"/>
            <a:r>
              <a:rPr lang="x-none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x-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BankDepositMsg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x-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x-non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x-none">
                <a:solidFill>
                  <a:srgbClr val="9933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x-non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required </a:t>
            </a:r>
            <a:r>
              <a:rPr lang="x-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user_id</a:t>
            </a:r>
            <a:r>
              <a:rPr lang="x-non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x-non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x-none">
                <a:solidFill>
                  <a:srgbClr val="9933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x-non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required </a:t>
            </a:r>
            <a:r>
              <a:rPr lang="x-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amount = 0.00</a:t>
            </a:r>
            <a:r>
              <a:rPr lang="x-non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x-non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x-none">
                <a:solidFill>
                  <a:srgbClr val="9933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x-non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required </a:t>
            </a:r>
            <a:r>
              <a:rPr lang="x-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i64</a:t>
            </a:r>
            <a:r>
              <a:rPr lang="x-none">
                <a:latin typeface="Courier New"/>
                <a:ea typeface="Courier New"/>
                <a:cs typeface="Courier New"/>
                <a:sym typeface="Courier New"/>
              </a:rPr>
              <a:t> datestamp;</a:t>
            </a:r>
            <a:r>
              <a:rPr lang="x-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701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Comparison…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64914"/>
              </p:ext>
            </p:extLst>
          </p:nvPr>
        </p:nvGraphicFramePr>
        <p:xfrm>
          <a:off x="457200" y="980729"/>
          <a:ext cx="8153400" cy="54218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5282"/>
                <a:gridCol w="4076701"/>
                <a:gridCol w="2201417"/>
              </a:tblGrid>
              <a:tr h="36003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92D050"/>
                          </a:solidFill>
                          <a:latin typeface="+mn-lt"/>
                        </a:rPr>
                        <a:t> </a:t>
                      </a:r>
                      <a:endParaRPr lang="ru-RU" sz="1800" b="1" i="0" u="none" strike="noStrike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marL="6673" marR="6673" marT="66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92D050"/>
                          </a:solidFill>
                          <a:latin typeface="+mn-lt"/>
                        </a:rPr>
                        <a:t>Thrift</a:t>
                      </a:r>
                      <a:endParaRPr lang="en-US" sz="1800" b="1" i="0" u="none" strike="noStrike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marL="6673" marR="6673" marT="66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92D050"/>
                          </a:solidFill>
                          <a:latin typeface="+mn-lt"/>
                        </a:rPr>
                        <a:t>Protocol Buffers</a:t>
                      </a:r>
                      <a:endParaRPr lang="en-US" sz="1800" b="1" i="0" u="none" strike="noStrike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marL="6673" marR="6673" marT="66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8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u="none" strike="noStrike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Composite Type</a:t>
                      </a:r>
                    </a:p>
                  </a:txBody>
                  <a:tcPr marL="6673" marR="6673" marT="66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400" u="none" strike="noStrike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{}</a:t>
                      </a:r>
                      <a:endParaRPr lang="en-US" sz="1400" u="none" strike="noStrike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118" marR="6673" marT="66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FontTx/>
                        <a:buNone/>
                      </a:pPr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Message {}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120118" marR="6673" marT="66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Base Types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chemeClr val="bg2"/>
                          </a:solidFill>
                          <a:latin typeface="+mn-lt"/>
                        </a:rPr>
                        <a:t>bool</a:t>
                      </a: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/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byte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16/32/64-bit integers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double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chemeClr val="bg2"/>
                          </a:solidFill>
                          <a:latin typeface="+mn-lt"/>
                        </a:rPr>
                        <a:t>bool</a:t>
                      </a: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/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32/64-bit integers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float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double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string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byte sequence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68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Containers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list&lt;t1&gt;: </a:t>
                      </a: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An ordered list of elements of type t1. </a:t>
                      </a:r>
                      <a:endParaRPr lang="en-US" sz="1400" u="none" strike="noStrike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May </a:t>
                      </a: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contain duplicates.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b="1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set&lt;t1</a:t>
                      </a:r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&gt;: </a:t>
                      </a: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An unordered set of unique elements of type t1.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b="1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map&lt;t1,t2</a:t>
                      </a:r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&gt;: </a:t>
                      </a: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A map of strictly unique keys of type t1 to values of type t2.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Enumerations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3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Constants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Yes 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i="1" u="sng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Example</a:t>
                      </a:r>
                      <a:r>
                        <a:rPr lang="en-US" sz="1400" i="1" u="sng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:</a:t>
                      </a:r>
                      <a:br>
                        <a:rPr lang="en-US" sz="1400" i="1" u="sng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const i32 INT_CONST = 1234;</a:t>
                      </a:r>
                      <a:b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</a:b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const map&lt;</a:t>
                      </a:r>
                      <a:r>
                        <a:rPr lang="en-US" sz="1400" u="none" strike="noStrike" dirty="0" err="1">
                          <a:solidFill>
                            <a:schemeClr val="bg2"/>
                          </a:solidFill>
                          <a:latin typeface="+mn-lt"/>
                        </a:rPr>
                        <a:t>string,string</a:t>
                      </a: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&gt; MAP_CONST = {"hello": "world", "goodnight": "moon"}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8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Exception Type/Handling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chemeClr val="bg2"/>
                          </a:solidFill>
                          <a:latin typeface="+mn-lt"/>
                        </a:rPr>
                        <a:t>Yes (exception keyword instead of the struct keyword.)</a:t>
                      </a:r>
                      <a:endParaRPr lang="en-US" sz="1400" b="0" i="0" u="none" strike="noStrike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latin typeface="+mn-lt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6673" marR="6673" marT="6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105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Comparison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25816"/>
              </p:ext>
            </p:extLst>
          </p:nvPr>
        </p:nvGraphicFramePr>
        <p:xfrm>
          <a:off x="457200" y="1447800"/>
          <a:ext cx="8229600" cy="3094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743200"/>
                <a:gridCol w="2743200"/>
              </a:tblGrid>
              <a:tr h="41099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dirty="0">
                          <a:solidFill>
                            <a:srgbClr val="92D050"/>
                          </a:solidFill>
                          <a:latin typeface="+mn-lt"/>
                        </a:rPr>
                        <a:t> </a:t>
                      </a:r>
                      <a:endParaRPr lang="ru-RU" sz="1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solidFill>
                            <a:srgbClr val="92D050"/>
                          </a:solidFill>
                          <a:latin typeface="+mn-lt"/>
                        </a:rPr>
                        <a:t>Thrift</a:t>
                      </a:r>
                      <a:endParaRPr lang="en-US" sz="1800" b="1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solidFill>
                            <a:srgbClr val="92D050"/>
                          </a:solidFill>
                          <a:latin typeface="+mn-lt"/>
                        </a:rPr>
                        <a:t>Protocol Buffers</a:t>
                      </a:r>
                      <a:endParaRPr lang="en-US" sz="1800" b="1" i="0" u="none" strike="noStrike" dirty="0" smtClean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9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License</a:t>
                      </a: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chemeClr val="bg2"/>
                          </a:solidFill>
                          <a:latin typeface="+mn-lt"/>
                        </a:rPr>
                        <a:t>Apache</a:t>
                      </a:r>
                      <a:endParaRPr lang="en-US" sz="1400" b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chemeClr val="bg2"/>
                          </a:solidFill>
                          <a:latin typeface="+mn-lt"/>
                        </a:rPr>
                        <a:t>BSD-style</a:t>
                      </a:r>
                      <a:endParaRPr lang="en-US" sz="1400" b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9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Compiler</a:t>
                      </a: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chemeClr val="bg2"/>
                          </a:solidFill>
                          <a:latin typeface="+mn-lt"/>
                        </a:rPr>
                        <a:t>C++</a:t>
                      </a:r>
                      <a:endParaRPr lang="en-US" sz="1400" b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C++</a:t>
                      </a:r>
                      <a:endParaRPr lang="en-US" sz="14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9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RPC Interfaces</a:t>
                      </a: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Yes</a:t>
                      </a:r>
                      <a:endParaRPr lang="en-US" sz="14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chemeClr val="bg2"/>
                          </a:solidFill>
                          <a:latin typeface="+mn-lt"/>
                        </a:rPr>
                        <a:t>Yes</a:t>
                      </a:r>
                      <a:endParaRPr lang="en-US" sz="1400" b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RPC Implementation</a:t>
                      </a: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Yes</a:t>
                      </a:r>
                      <a:endParaRPr lang="en-US" sz="14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+mn-lt"/>
                        </a:rPr>
                        <a:t>No (they do have one internally)</a:t>
                      </a:r>
                      <a:endParaRPr lang="en-US" sz="14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Composite Type Extensions</a:t>
                      </a: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No</a:t>
                      </a:r>
                      <a:endParaRPr lang="en-US" sz="14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Yes</a:t>
                      </a:r>
                      <a:endParaRPr lang="en-US" sz="14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9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Data 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Versioning</a:t>
                      </a: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chemeClr val="bg2"/>
                          </a:solidFill>
                          <a:latin typeface="+mn-lt"/>
                        </a:rPr>
                        <a:t>Yes</a:t>
                      </a:r>
                      <a:endParaRPr lang="en-US" sz="1400" b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Yes</a:t>
                      </a:r>
                      <a:endParaRPr lang="en-US" sz="14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22821" marR="22821" marT="13693" marB="13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992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To keep things simple a lot is missing in the new frameworks.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 the extensibility of XML or the splitting of metadata (header) and payload (body). </a:t>
            </a:r>
            <a:endParaRPr lang="en-US" sz="2000" dirty="0" smtClean="0"/>
          </a:p>
          <a:p>
            <a:r>
              <a:rPr lang="en-US" sz="2000" dirty="0" smtClean="0"/>
              <a:t>Of </a:t>
            </a:r>
            <a:r>
              <a:rPr lang="en-US" sz="2000" dirty="0"/>
              <a:t>course the performance depends on the used operating system, programming language and the network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Size </a:t>
            </a:r>
            <a:r>
              <a:rPr lang="en-US" sz="2000" dirty="0" smtClean="0"/>
              <a:t>Comparison</a:t>
            </a:r>
          </a:p>
          <a:p>
            <a:r>
              <a:rPr lang="en-US" sz="2000" dirty="0"/>
              <a:t>Runtime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3524547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dk1"/>
              </a:buClr>
              <a:buSzPct val="25000"/>
            </a:pPr>
            <a:r>
              <a:rPr lang="en-US" sz="3200" dirty="0"/>
              <a:t>…and you want to scale your servers...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688" y="1556792"/>
            <a:ext cx="8686800" cy="4525963"/>
          </a:xfrm>
        </p:spPr>
        <p:txBody>
          <a:bodyPr/>
          <a:lstStyle/>
          <a:p>
            <a:r>
              <a:rPr lang="en-US" sz="2400" dirty="0" smtClean="0"/>
              <a:t>When </a:t>
            </a:r>
            <a:r>
              <a:rPr lang="en-US" sz="2400" dirty="0"/>
              <a:t>you grow beyond a simple architecture, you want..</a:t>
            </a:r>
          </a:p>
          <a:p>
            <a:pPr lvl="1"/>
            <a:r>
              <a:rPr lang="en-US" sz="2400" dirty="0" smtClean="0"/>
              <a:t>flexibility</a:t>
            </a:r>
            <a:r>
              <a:rPr lang="en-US" sz="2400" dirty="0"/>
              <a:t> </a:t>
            </a:r>
          </a:p>
          <a:p>
            <a:pPr lvl="1"/>
            <a:r>
              <a:rPr lang="en-US" sz="2400" dirty="0" smtClean="0"/>
              <a:t>ability </a:t>
            </a:r>
            <a:r>
              <a:rPr lang="en-US" sz="2400" dirty="0"/>
              <a:t>to </a:t>
            </a:r>
            <a:r>
              <a:rPr lang="en-US" sz="2400" dirty="0" smtClean="0"/>
              <a:t>grow</a:t>
            </a:r>
          </a:p>
          <a:p>
            <a:pPr lvl="1"/>
            <a:r>
              <a:rPr lang="en-US" sz="2400" dirty="0" smtClean="0"/>
              <a:t>latency</a:t>
            </a:r>
            <a:endParaRPr lang="en-US" sz="2400" dirty="0"/>
          </a:p>
          <a:p>
            <a:pPr lvl="1"/>
            <a:r>
              <a:rPr lang="en-US" sz="2400" dirty="0" smtClean="0"/>
              <a:t>and </a:t>
            </a:r>
            <a:r>
              <a:rPr lang="en-US" sz="2400" dirty="0"/>
              <a:t>of course -</a:t>
            </a:r>
            <a:r>
              <a:rPr lang="en-US" sz="2400" b="1" i="1" dirty="0"/>
              <a:t> you want it to be </a:t>
            </a:r>
            <a:r>
              <a:rPr lang="en-US" sz="2400" b="1" i="1" dirty="0">
                <a:solidFill>
                  <a:srgbClr val="FF0000"/>
                </a:solidFill>
              </a:rPr>
              <a:t>simple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827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</a:t>
            </a:r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2" y="1844824"/>
            <a:ext cx="58483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9826" y="1196752"/>
            <a:ext cx="8286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write includes one Course object with 5 Person objects, and one Phone object.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67053"/>
              </p:ext>
            </p:extLst>
          </p:nvPr>
        </p:nvGraphicFramePr>
        <p:xfrm>
          <a:off x="481236" y="4556006"/>
          <a:ext cx="5746948" cy="19709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89263"/>
                <a:gridCol w="1957685"/>
              </a:tblGrid>
              <a:tr h="2394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92D050"/>
                          </a:solidFill>
                          <a:effectLst/>
                        </a:rPr>
                        <a:t>Method</a:t>
                      </a:r>
                      <a:endParaRPr lang="en-US" sz="1400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92D050"/>
                          </a:solidFill>
                          <a:effectLst/>
                        </a:rPr>
                        <a:t>Size</a:t>
                      </a:r>
                      <a:r>
                        <a:rPr lang="en-US" sz="1400" baseline="0" dirty="0" smtClean="0">
                          <a:solidFill>
                            <a:srgbClr val="92D050"/>
                          </a:solidFill>
                          <a:effectLst/>
                        </a:rPr>
                        <a:t> (smaller is better)</a:t>
                      </a:r>
                      <a:endParaRPr lang="en-US" sz="1400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2394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2"/>
                          </a:solidFill>
                          <a:effectLst/>
                        </a:rPr>
                        <a:t>Thrift — </a:t>
                      </a:r>
                      <a:r>
                        <a:rPr lang="en-US" sz="1400" kern="1200" dirty="0" err="1">
                          <a:solidFill>
                            <a:schemeClr val="bg2"/>
                          </a:solidFill>
                          <a:effectLst/>
                        </a:rPr>
                        <a:t>TCompactProtocol</a:t>
                      </a:r>
                      <a:endParaRPr lang="en-US" sz="14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  <a:effectLst/>
                        </a:rPr>
                        <a:t>278 (not bad)</a:t>
                      </a:r>
                      <a:endParaRPr lang="en-US" sz="14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1310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2"/>
                          </a:solidFill>
                          <a:effectLst/>
                        </a:rPr>
                        <a:t>Thrift — </a:t>
                      </a:r>
                      <a:r>
                        <a:rPr lang="en-US" sz="1400" kern="1200" dirty="0" err="1">
                          <a:solidFill>
                            <a:schemeClr val="bg2"/>
                          </a:solidFill>
                          <a:effectLst/>
                        </a:rPr>
                        <a:t>TBinaryProtocol</a:t>
                      </a:r>
                      <a:endParaRPr lang="en-US" sz="14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460</a:t>
                      </a:r>
                    </a:p>
                  </a:txBody>
                  <a:tcPr marL="28575" marR="28575" marT="28575" marB="28575" anchor="ctr"/>
                </a:tc>
              </a:tr>
              <a:tr h="1310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2"/>
                          </a:solidFill>
                          <a:effectLst/>
                        </a:rPr>
                        <a:t>Protocol 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Buffers</a:t>
                      </a:r>
                      <a:endParaRPr lang="en-US" sz="140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  <a:effectLst/>
                        </a:rPr>
                        <a:t>250 (winner!)</a:t>
                      </a:r>
                      <a:endParaRPr lang="en-US" sz="14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478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  <a:effectLst/>
                        </a:rPr>
                        <a:t>RMI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905</a:t>
                      </a:r>
                    </a:p>
                  </a:txBody>
                  <a:tcPr marL="28575" marR="28575" marT="28575" marB="28575" anchor="ctr"/>
                </a:tc>
              </a:tr>
              <a:tr h="13102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REST — JSON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559</a:t>
                      </a:r>
                    </a:p>
                  </a:txBody>
                  <a:tcPr marL="28575" marR="28575" marT="28575" marB="28575" anchor="ctr"/>
                </a:tc>
              </a:tr>
              <a:tr h="13102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REST — XML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836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2154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224" y="1843083"/>
            <a:ext cx="2286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TBinaryProtocol</a:t>
            </a:r>
            <a:r>
              <a:rPr lang="en-US" sz="1100" dirty="0"/>
              <a:t> </a:t>
            </a:r>
            <a:r>
              <a:rPr lang="en-US" sz="1100" dirty="0" smtClean="0"/>
              <a:t>– not </a:t>
            </a:r>
            <a:r>
              <a:rPr lang="en-US" sz="1100" dirty="0"/>
              <a:t>optimized for space efficiency. Faster to process than the text protocol but more difficult to debug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r>
              <a:rPr lang="en-US" sz="1100" b="1" dirty="0" err="1"/>
              <a:t>TCompactProtocol</a:t>
            </a:r>
            <a:r>
              <a:rPr lang="en-US" sz="1100" dirty="0"/>
              <a:t> – More compact binary format; typically more efficient to process as well</a:t>
            </a:r>
          </a:p>
        </p:txBody>
      </p:sp>
    </p:spTree>
    <p:extLst>
      <p:ext uri="{BB962C8B-B14F-4D97-AF65-F5344CB8AC3E}">
        <p14:creationId xmlns:p14="http://schemas.microsoft.com/office/powerpoint/2010/main" val="2946291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Test Scenario</a:t>
            </a:r>
            <a:endParaRPr lang="en-US" sz="2000" dirty="0"/>
          </a:p>
          <a:p>
            <a:pPr lvl="1"/>
            <a:r>
              <a:rPr lang="en-US" sz="1800" dirty="0"/>
              <a:t>Query the list of Course numbers.</a:t>
            </a:r>
          </a:p>
          <a:p>
            <a:pPr lvl="1"/>
            <a:r>
              <a:rPr lang="en-US" sz="1800" dirty="0"/>
              <a:t>Fetch the course for each course number.</a:t>
            </a:r>
          </a:p>
          <a:p>
            <a:pPr lvl="1"/>
            <a:r>
              <a:rPr lang="en-US" sz="1800" dirty="0"/>
              <a:t>This scenario is executed 10,000 times. The tests were run on the following systems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34630"/>
              </p:ext>
            </p:extLst>
          </p:nvPr>
        </p:nvGraphicFramePr>
        <p:xfrm>
          <a:off x="1187624" y="4435192"/>
          <a:ext cx="5328592" cy="1082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44216"/>
                <a:gridCol w="338437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</a:rPr>
                        <a:t>Operating System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  <a:effectLst/>
                        </a:rPr>
                        <a:t>Ubuntu</a:t>
                      </a:r>
                      <a:r>
                        <a:rPr lang="fr-FR" sz="1400" dirty="0" smtClean="0">
                          <a:solidFill>
                            <a:schemeClr val="bg2"/>
                          </a:solidFill>
                          <a:effectLst/>
                        </a:rPr>
                        <a:t>®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</a:rPr>
                        <a:t>CPU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/>
                          </a:solidFill>
                          <a:effectLst/>
                        </a:rPr>
                        <a:t>Intel® </a:t>
                      </a:r>
                      <a:r>
                        <a:rPr lang="fr-FR" sz="1400" dirty="0" err="1">
                          <a:solidFill>
                            <a:schemeClr val="bg2"/>
                          </a:solidFill>
                          <a:effectLst/>
                        </a:rPr>
                        <a:t>Core</a:t>
                      </a:r>
                      <a:r>
                        <a:rPr lang="fr-FR" sz="1400" dirty="0">
                          <a:solidFill>
                            <a:schemeClr val="bg2"/>
                          </a:solidFill>
                          <a:effectLst/>
                        </a:rPr>
                        <a:t>™ 2 T5500 @ 1.66 GHz</a:t>
                      </a: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</a:rPr>
                        <a:t>Memory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2GiB</a:t>
                      </a: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</a:rPr>
                        <a:t>Cores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99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Performance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5"/>
            <a:ext cx="5616624" cy="264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6409"/>
            <a:ext cx="5738093" cy="268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17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Performance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65387"/>
              </p:ext>
            </p:extLst>
          </p:nvPr>
        </p:nvGraphicFramePr>
        <p:xfrm>
          <a:off x="457200" y="1605756"/>
          <a:ext cx="8229600" cy="210693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314600"/>
                <a:gridCol w="1512168"/>
                <a:gridCol w="1800200"/>
                <a:gridCol w="26026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92D05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92D050"/>
                          </a:solidFill>
                          <a:effectLst/>
                        </a:rPr>
                      </a:br>
                      <a:endParaRPr lang="en-US" sz="1400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effectLst/>
                        </a:rPr>
                        <a:t>Server CPU %</a:t>
                      </a:r>
                      <a:endParaRPr lang="en-US" sz="1400" b="1" kern="1200" dirty="0" smtClean="0">
                        <a:solidFill>
                          <a:srgbClr val="92D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92D050"/>
                          </a:solidFill>
                          <a:effectLst/>
                        </a:rPr>
                        <a:t>Avg. Client CPU 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effectLst/>
                        </a:rPr>
                        <a:t>Avg. Time</a:t>
                      </a:r>
                      <a:endParaRPr 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REST — XML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12.00%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80.75%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05:27.45</a:t>
                      </a: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REST — JSON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20.00%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75.00%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04:44.83</a:t>
                      </a: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RMI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16.00%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46.50%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02:14.54</a:t>
                      </a: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Protocol Buffers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30.00%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37.75%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01:19.48</a:t>
                      </a: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Thrift —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TBinaryProtocol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33.00%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21.00%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01:13.65</a:t>
                      </a: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Thrift —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TCompactProtocol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30.00%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22.50%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01:05.12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57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system must be able to support reading of old data, as well as requests from out-of-date clients to new servers, and vice versa.</a:t>
            </a:r>
          </a:p>
          <a:p>
            <a:r>
              <a:rPr lang="en-US" sz="2000" dirty="0" smtClean="0"/>
              <a:t>Versioning in Thrift and Protobuf is implemented via field identiﬁers.</a:t>
            </a:r>
          </a:p>
          <a:p>
            <a:r>
              <a:rPr lang="en-US" sz="2000" dirty="0" smtClean="0"/>
              <a:t>The combination of this field identiﬁers and its type </a:t>
            </a:r>
            <a:r>
              <a:rPr lang="en-US" sz="2000" dirty="0" err="1" smtClean="0"/>
              <a:t>speciﬁer</a:t>
            </a:r>
            <a:r>
              <a:rPr lang="en-US" sz="2000" dirty="0" smtClean="0"/>
              <a:t> is used to uniquely identify the field.</a:t>
            </a:r>
          </a:p>
          <a:p>
            <a:r>
              <a:rPr lang="en-US" sz="2000" dirty="0" smtClean="0"/>
              <a:t>An a new compiling isn't necessary. </a:t>
            </a:r>
          </a:p>
          <a:p>
            <a:r>
              <a:rPr lang="en-US" sz="2000" dirty="0" smtClean="0"/>
              <a:t>Statically typed systems like CORBA or RMI would require an update of all clients in this case.</a:t>
            </a:r>
            <a:endParaRPr lang="ru-RU" sz="2000" dirty="0"/>
          </a:p>
        </p:txBody>
      </p:sp>
      <p:pic>
        <p:nvPicPr>
          <p:cNvPr id="39938" name="Picture 2" descr="http://www.solidsmack.com/wp-content/uploads/2010/02/3d-cad-file-versio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2046" y="5058886"/>
            <a:ext cx="1394450" cy="139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9043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sz="2400" smtClean="0"/>
              <a:t>Forward and Backward Compatibility</a:t>
            </a:r>
            <a:r>
              <a:rPr lang="en-US" sz="2400" dirty="0" smtClean="0"/>
              <a:t> Case Analysis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There are four cases in which version mismatches may occur:</a:t>
            </a:r>
          </a:p>
          <a:p>
            <a:pPr marL="903288" lvl="1" indent="-514350">
              <a:buFont typeface="+mj-lt"/>
              <a:buAutoNum type="arabicPeriod"/>
            </a:pPr>
            <a:r>
              <a:rPr lang="en-US" sz="2000" dirty="0" smtClean="0"/>
              <a:t>Added ﬁeld, old client, new server. </a:t>
            </a:r>
          </a:p>
          <a:p>
            <a:pPr marL="903288" lvl="1" indent="-514350">
              <a:buFont typeface="+mj-lt"/>
              <a:buAutoNum type="arabicPeriod"/>
            </a:pPr>
            <a:r>
              <a:rPr lang="en-US" sz="2000" dirty="0" smtClean="0"/>
              <a:t>Removed ﬁeld, old client, new server. </a:t>
            </a:r>
          </a:p>
          <a:p>
            <a:pPr marL="903288" lvl="1" indent="-514350">
              <a:buFont typeface="+mj-lt"/>
              <a:buAutoNum type="arabicPeriod"/>
            </a:pPr>
            <a:r>
              <a:rPr lang="en-US" sz="2000" dirty="0" smtClean="0"/>
              <a:t>Added ﬁeld, new client, old server. </a:t>
            </a:r>
          </a:p>
          <a:p>
            <a:pPr marL="903288" lvl="1" indent="-514350">
              <a:buFont typeface="+mj-lt"/>
              <a:buAutoNum type="arabicPeriod"/>
            </a:pPr>
            <a:r>
              <a:rPr lang="en-US" sz="2000" dirty="0" smtClean="0"/>
              <a:t>Removed ﬁeld, new client, old server.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70256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Forward and Backward </a:t>
            </a:r>
            <a:r>
              <a:rPr lang="en-US" sz="2400" dirty="0" smtClean="0"/>
              <a:t>Compatibility: Example </a:t>
            </a:r>
            <a:r>
              <a:rPr lang="en-US" sz="2400" dirty="0"/>
              <a:t>1</a:t>
            </a:r>
          </a:p>
        </p:txBody>
      </p:sp>
      <p:sp>
        <p:nvSpPr>
          <p:cNvPr id="4" name="Shape 144"/>
          <p:cNvSpPr txBox="1">
            <a:spLocks/>
          </p:cNvSpPr>
          <p:nvPr/>
        </p:nvSpPr>
        <p:spPr>
          <a:xfrm>
            <a:off x="457200" y="5373216"/>
            <a:ext cx="8229600" cy="923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marL="593725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charset="0"/>
              <a:buChar char="•"/>
              <a:defRPr sz="29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982663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FF6600"/>
              </a:buClr>
              <a:buSzPct val="133000"/>
              <a:buFont typeface="Gill Sans" charset="0"/>
              <a:buChar char="•"/>
              <a:defRPr sz="2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371600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FF9900"/>
              </a:buClr>
              <a:buSzPct val="133000"/>
              <a:buFont typeface="Gill Sans" charset="0"/>
              <a:buChar char="•"/>
              <a:defRPr sz="25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760538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BBBBBB"/>
              </a:buClr>
              <a:buSzPct val="133000"/>
              <a:buFont typeface="Gill Sans" charset="0"/>
              <a:buChar char="•"/>
              <a:defRPr sz="23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1494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charset="0"/>
              <a:buChar char="•"/>
              <a:defRPr sz="23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6066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6pPr>
            <a:lvl7pPr marL="30638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7pPr>
            <a:lvl8pPr marL="35210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8pPr>
            <a:lvl9pPr marL="39782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Gill Sans" charset="0"/>
              <a:buNone/>
            </a:pPr>
            <a:r>
              <a:rPr lang="x-none" sz="2400" smtClean="0"/>
              <a:t>Producer (client) sends a message to a consumer (server). </a:t>
            </a:r>
            <a:r>
              <a:rPr lang="x-none" sz="2400" smtClean="0">
                <a:solidFill>
                  <a:srgbClr val="6AA84F"/>
                </a:solidFill>
              </a:rPr>
              <a:t>All good.</a:t>
            </a:r>
            <a:endParaRPr lang="x-none" sz="2400">
              <a:solidFill>
                <a:srgbClr val="6AA84F"/>
              </a:solidFill>
            </a:endParaRPr>
          </a:p>
        </p:txBody>
      </p:sp>
      <p:graphicFrame>
        <p:nvGraphicFramePr>
          <p:cNvPr id="5" name="Shape 145"/>
          <p:cNvGraphicFramePr/>
          <p:nvPr>
            <p:extLst>
              <p:ext uri="{D42A27DB-BD31-4B8C-83A1-F6EECF244321}">
                <p14:modId xmlns:p14="http://schemas.microsoft.com/office/powerpoint/2010/main" val="1231111076"/>
              </p:ext>
            </p:extLst>
          </p:nvPr>
        </p:nvGraphicFramePr>
        <p:xfrm>
          <a:off x="5034650" y="2256492"/>
          <a:ext cx="2546700" cy="1828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546700"/>
              </a:tblGrid>
              <a:tr h="436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92D050"/>
                          </a:solidFill>
                        </a:rPr>
                        <a:t>BankDepositMsg</a:t>
                      </a:r>
                      <a:endParaRPr lang="x-none" b="1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user_id: 123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amount: 1000.00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datestamp: 82912323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146"/>
          <p:cNvGraphicFramePr/>
          <p:nvPr>
            <p:extLst>
              <p:ext uri="{D42A27DB-BD31-4B8C-83A1-F6EECF244321}">
                <p14:modId xmlns:p14="http://schemas.microsoft.com/office/powerpoint/2010/main" val="205320142"/>
              </p:ext>
            </p:extLst>
          </p:nvPr>
        </p:nvGraphicFramePr>
        <p:xfrm>
          <a:off x="1225225" y="2256492"/>
          <a:ext cx="2546700" cy="1828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546700"/>
              </a:tblGrid>
              <a:tr h="43685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x-none">
                          <a:solidFill>
                            <a:srgbClr val="92D050"/>
                          </a:solidFill>
                        </a:rPr>
                        <a:t>BankDepositMsg</a:t>
                      </a:r>
                      <a:endParaRPr lang="x-none" b="1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user_id: 123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amount: 1000.00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datestamp: 82912323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7" name="Shape 147"/>
          <p:cNvCxnSpPr/>
          <p:nvPr/>
        </p:nvCxnSpPr>
        <p:spPr>
          <a:xfrm>
            <a:off x="3910275" y="3145400"/>
            <a:ext cx="945300" cy="0"/>
          </a:xfrm>
          <a:prstGeom prst="straightConnector1">
            <a:avLst/>
          </a:prstGeom>
          <a:noFill/>
          <a:ln w="38100" cap="flat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401691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Forward and Backward Compatibility: Example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" name="Shape 153"/>
          <p:cNvSpPr txBox="1">
            <a:spLocks/>
          </p:cNvSpPr>
          <p:nvPr/>
        </p:nvSpPr>
        <p:spPr>
          <a:xfrm>
            <a:off x="457200" y="4797152"/>
            <a:ext cx="8220899" cy="166196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marL="593725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charset="0"/>
              <a:buChar char="•"/>
              <a:defRPr sz="29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982663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FF6600"/>
              </a:buClr>
              <a:buSzPct val="133000"/>
              <a:buFont typeface="Gill Sans" charset="0"/>
              <a:buChar char="•"/>
              <a:defRPr sz="2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371600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FF9900"/>
              </a:buClr>
              <a:buSzPct val="133000"/>
              <a:buFont typeface="Gill Sans" charset="0"/>
              <a:buChar char="•"/>
              <a:defRPr sz="25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760538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BBBBBB"/>
              </a:buClr>
              <a:buSzPct val="133000"/>
              <a:buFont typeface="Gill Sans" charset="0"/>
              <a:buChar char="•"/>
              <a:defRPr sz="23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1494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charset="0"/>
              <a:buChar char="•"/>
              <a:defRPr sz="23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6066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6pPr>
            <a:lvl7pPr marL="30638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7pPr>
            <a:lvl8pPr marL="35210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8pPr>
            <a:lvl9pPr marL="39782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Gill Sans" charset="0"/>
              <a:buNone/>
            </a:pPr>
            <a:r>
              <a:rPr lang="x-none" sz="2400" smtClean="0"/>
              <a:t>Producer (old client) sends an old message to a consumer (new</a:t>
            </a:r>
            <a:r>
              <a:rPr lang="en-US" sz="2400" dirty="0" smtClean="0"/>
              <a:t> </a:t>
            </a:r>
            <a:r>
              <a:rPr lang="x-none" sz="2400" smtClean="0"/>
              <a:t>server). </a:t>
            </a:r>
            <a:r>
              <a:rPr lang="en-US" sz="2400" dirty="0" smtClean="0"/>
              <a:t>The new server recognizes that the ﬁeld is not set, and implements default behavior for out-of-date requests…</a:t>
            </a:r>
            <a:r>
              <a:rPr lang="x-none" sz="2400" smtClean="0"/>
              <a:t> </a:t>
            </a:r>
            <a:r>
              <a:rPr lang="x-none" sz="2400" smtClean="0">
                <a:solidFill>
                  <a:srgbClr val="0000FF"/>
                </a:solidFill>
              </a:rPr>
              <a:t>Still good</a:t>
            </a:r>
            <a:endParaRPr lang="x-none" sz="2400">
              <a:solidFill>
                <a:srgbClr val="0000FF"/>
              </a:solidFill>
            </a:endParaRPr>
          </a:p>
        </p:txBody>
      </p:sp>
      <p:graphicFrame>
        <p:nvGraphicFramePr>
          <p:cNvPr id="5" name="Shape 154"/>
          <p:cNvGraphicFramePr/>
          <p:nvPr>
            <p:extLst>
              <p:ext uri="{D42A27DB-BD31-4B8C-83A1-F6EECF244321}">
                <p14:modId xmlns:p14="http://schemas.microsoft.com/office/powerpoint/2010/main" val="1960390120"/>
              </p:ext>
            </p:extLst>
          </p:nvPr>
        </p:nvGraphicFramePr>
        <p:xfrm>
          <a:off x="5034650" y="2256492"/>
          <a:ext cx="2546700" cy="228585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546700"/>
              </a:tblGrid>
              <a:tr h="43685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x-none">
                          <a:solidFill>
                            <a:srgbClr val="92D050"/>
                          </a:solidFill>
                        </a:rPr>
                        <a:t>BankDepositMsg</a:t>
                      </a:r>
                      <a:endParaRPr lang="x-none" b="1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user_id: 123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amount: 1000.00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datestamp: 82912323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branch_id: None</a:t>
                      </a:r>
                      <a:endParaRPr lang="x-none" b="1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155"/>
          <p:cNvGraphicFramePr/>
          <p:nvPr>
            <p:extLst>
              <p:ext uri="{D42A27DB-BD31-4B8C-83A1-F6EECF244321}">
                <p14:modId xmlns:p14="http://schemas.microsoft.com/office/powerpoint/2010/main" val="822863377"/>
              </p:ext>
            </p:extLst>
          </p:nvPr>
        </p:nvGraphicFramePr>
        <p:xfrm>
          <a:off x="1225225" y="2256492"/>
          <a:ext cx="2546700" cy="1828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546700"/>
              </a:tblGrid>
              <a:tr h="43685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x-none">
                          <a:solidFill>
                            <a:srgbClr val="92D050"/>
                          </a:solidFill>
                        </a:rPr>
                        <a:t>BankDepositMsg</a:t>
                      </a:r>
                      <a:endParaRPr lang="x-none" b="1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user_id: 123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amount: 1000.00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datestamp: 82912323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7" name="Shape 156"/>
          <p:cNvCxnSpPr/>
          <p:nvPr/>
        </p:nvCxnSpPr>
        <p:spPr>
          <a:xfrm>
            <a:off x="3910275" y="3145400"/>
            <a:ext cx="945300" cy="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58239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Forward and Backward Compatibility: Example </a:t>
            </a:r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Shape 162"/>
          <p:cNvSpPr txBox="1">
            <a:spLocks/>
          </p:cNvSpPr>
          <p:nvPr/>
        </p:nvSpPr>
        <p:spPr>
          <a:xfrm>
            <a:off x="457200" y="4977643"/>
            <a:ext cx="8220899" cy="129263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marL="593725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charset="0"/>
              <a:buChar char="•"/>
              <a:defRPr sz="29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982663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FF6600"/>
              </a:buClr>
              <a:buSzPct val="133000"/>
              <a:buFont typeface="Gill Sans" charset="0"/>
              <a:buChar char="•"/>
              <a:defRPr sz="2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371600" indent="-365125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FF9900"/>
              </a:buClr>
              <a:buSzPct val="133000"/>
              <a:buFont typeface="Gill Sans" charset="0"/>
              <a:buChar char="•"/>
              <a:defRPr sz="25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760538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BBBBBB"/>
              </a:buClr>
              <a:buSzPct val="133000"/>
              <a:buFont typeface="Gill Sans" charset="0"/>
              <a:buChar char="•"/>
              <a:defRPr sz="23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1494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charset="0"/>
              <a:buChar char="•"/>
              <a:defRPr sz="23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6066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6pPr>
            <a:lvl7pPr marL="30638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7pPr>
            <a:lvl8pPr marL="35210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8pPr>
            <a:lvl9pPr marL="3978275" indent="-366713" algn="l" defTabSz="822325" rtl="0" eaLnBrk="1" fontAlgn="base" hangingPunct="1">
              <a:spcBef>
                <a:spcPct val="0"/>
              </a:spcBef>
              <a:spcAft>
                <a:spcPts val="1800"/>
              </a:spcAft>
              <a:buClr>
                <a:srgbClr val="CC0000"/>
              </a:buClr>
              <a:buSzPct val="133000"/>
              <a:buFont typeface="Gill Sans" pitchFamily="34" charset="0"/>
              <a:buChar char="•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Gill Sans" charset="0"/>
              <a:buNone/>
            </a:pPr>
            <a:r>
              <a:rPr lang="x-none" sz="2400" smtClean="0"/>
              <a:t>Producer (new client) sends a new message to an consumer (old server). </a:t>
            </a:r>
            <a:r>
              <a:rPr lang="en-US" sz="2400" dirty="0" smtClean="0"/>
              <a:t>The old server simply ignores it and processes as normal... </a:t>
            </a:r>
            <a:r>
              <a:rPr lang="x-none" sz="2400" smtClean="0">
                <a:solidFill>
                  <a:srgbClr val="0000FF"/>
                </a:solidFill>
              </a:rPr>
              <a:t>Still good</a:t>
            </a:r>
            <a:endParaRPr lang="x-none" sz="2400">
              <a:solidFill>
                <a:srgbClr val="0000FF"/>
              </a:solidFill>
            </a:endParaRPr>
          </a:p>
        </p:txBody>
      </p:sp>
      <p:graphicFrame>
        <p:nvGraphicFramePr>
          <p:cNvPr id="5" name="Shape 163"/>
          <p:cNvGraphicFramePr/>
          <p:nvPr>
            <p:extLst>
              <p:ext uri="{D42A27DB-BD31-4B8C-83A1-F6EECF244321}">
                <p14:modId xmlns:p14="http://schemas.microsoft.com/office/powerpoint/2010/main" val="1485425374"/>
              </p:ext>
            </p:extLst>
          </p:nvPr>
        </p:nvGraphicFramePr>
        <p:xfrm>
          <a:off x="5034650" y="2256492"/>
          <a:ext cx="2546700" cy="1828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546700"/>
              </a:tblGrid>
              <a:tr h="43685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x-none">
                          <a:solidFill>
                            <a:srgbClr val="92D050"/>
                          </a:solidFill>
                        </a:rPr>
                        <a:t>BankDepositMsg</a:t>
                      </a:r>
                      <a:endParaRPr lang="x-none" b="1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user_id: 123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amount: 1000.00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datestamp: 82912323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Shape 164"/>
          <p:cNvGraphicFramePr/>
          <p:nvPr>
            <p:extLst>
              <p:ext uri="{D42A27DB-BD31-4B8C-83A1-F6EECF244321}">
                <p14:modId xmlns:p14="http://schemas.microsoft.com/office/powerpoint/2010/main" val="2163980652"/>
              </p:ext>
            </p:extLst>
          </p:nvPr>
        </p:nvGraphicFramePr>
        <p:xfrm>
          <a:off x="1225225" y="2256492"/>
          <a:ext cx="2546700" cy="228585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546700"/>
              </a:tblGrid>
              <a:tr h="43685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x-none">
                          <a:solidFill>
                            <a:srgbClr val="92D050"/>
                          </a:solidFill>
                        </a:rPr>
                        <a:t>BankDepositMsg</a:t>
                      </a:r>
                      <a:endParaRPr lang="x-none" b="1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user_id: 123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amount: 1000.00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datestamp: 82912323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bg2"/>
                          </a:solidFill>
                        </a:rPr>
                        <a:t>branch_id: 1333</a:t>
                      </a:r>
                      <a:endParaRPr lang="x-none" b="1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7" name="Shape 165"/>
          <p:cNvCxnSpPr/>
          <p:nvPr/>
        </p:nvCxnSpPr>
        <p:spPr>
          <a:xfrm>
            <a:off x="3910275" y="3145400"/>
            <a:ext cx="945300" cy="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24611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207293"/>
            <a:ext cx="8229600" cy="4525963"/>
          </a:xfrm>
        </p:spPr>
        <p:txBody>
          <a:bodyPr/>
          <a:lstStyle/>
          <a:p>
            <a:pPr marL="228600" indent="0">
              <a:buNone/>
            </a:pPr>
            <a:r>
              <a:rPr lang="en-US" sz="2000" dirty="0"/>
              <a:t>Serialization/deserialization performance are unlikely to be a decisive factor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7926"/>
              </p:ext>
            </p:extLst>
          </p:nvPr>
        </p:nvGraphicFramePr>
        <p:xfrm>
          <a:off x="467544" y="2196204"/>
          <a:ext cx="8229600" cy="3825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2652"/>
                <a:gridCol w="3308085"/>
                <a:gridCol w="3178863"/>
              </a:tblGrid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 dirty="0"/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92D050"/>
                          </a:solidFill>
                        </a:rPr>
                        <a:t>Thrift</a:t>
                      </a:r>
                      <a:endParaRPr lang="en-US" sz="1800" b="1" i="0" u="none" strike="noStrike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92D050"/>
                          </a:solidFill>
                        </a:rPr>
                        <a:t>Protocol Buffers</a:t>
                      </a:r>
                      <a:endParaRPr lang="en-US" sz="1800" b="1" i="0" u="none" strike="noStrike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</a:rPr>
                        <a:t>Features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</a:rPr>
                        <a:t>Richer feature set, but varies from language to language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</a:rPr>
                        <a:t>Fewer features but robust implementations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</a:rPr>
                        <a:t>Code Quality and Design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It was open sourced by Facebook in April 2007 probably to speed up development and leverage the community’s efforts. 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a protobuf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Message definition</a:t>
                      </a:r>
                      <a:r>
                        <a:rPr lang="en-US" sz="1400" b="0" i="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a thrift 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struct</a:t>
                      </a:r>
                      <a:r>
                        <a:rPr lang="en-US" sz="1400" b="0" i="0" u="none" strike="noStrike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definition</a:t>
                      </a:r>
                      <a:endParaRPr lang="en-US" sz="1400" b="0" i="0" u="none" strike="noStrike" kern="1200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en-US" sz="1400" b="0" i="0" u="none" strike="noStrike" kern="1200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1400" b="0" i="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protobuf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Java generator</a:t>
                      </a:r>
                      <a:r>
                        <a:rPr lang="en-US" sz="1400" b="0" i="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the thrift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Java generator</a:t>
                      </a:r>
                      <a:endParaRPr lang="en-US" sz="1400" b="0" i="0" u="none" strike="noStrike" kern="1200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en-US" sz="105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</a:rPr>
                        <a:t>Open-</a:t>
                      </a:r>
                      <a:r>
                        <a:rPr lang="en-US" sz="1400" b="1" u="none" strike="noStrike" dirty="0" err="1">
                          <a:solidFill>
                            <a:schemeClr val="bg2"/>
                          </a:solidFill>
                        </a:rPr>
                        <a:t>ness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</a:rPr>
                        <a:t>Apache project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</a:rPr>
                        <a:t>Open mailing </a:t>
                      </a:r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</a:rPr>
                        <a:t>list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</a:rPr>
                        <a:t>Code </a:t>
                      </a: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</a:rPr>
                        <a:t>base and issue </a:t>
                      </a:r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</a:rPr>
                        <a:t>tracker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</a:rPr>
                        <a:t>Google </a:t>
                      </a:r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</a:rPr>
                        <a:t>still drives development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</a:rPr>
                        <a:t>Documentation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</a:rPr>
                        <a:t>Severely lacking, but catching </a:t>
                      </a:r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</a:rPr>
                        <a:t>up</a:t>
                      </a:r>
                    </a:p>
                    <a:p>
                      <a:pPr algn="l" fontAlgn="b"/>
                      <a:endParaRPr lang="en-US" sz="1400" b="0" i="0" u="none" strike="noStrike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l" fontAlgn="b"/>
                      <a:r>
                        <a:rPr lang="en-US" sz="1400" b="0" i="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protobuf documentation</a:t>
                      </a:r>
                      <a:r>
                        <a:rPr lang="en-US" sz="1400" b="0" i="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the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thrift wiki</a:t>
                      </a:r>
                      <a:endParaRPr lang="en-US" sz="11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</a:rPr>
                        <a:t>Excellent documentation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84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components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 protocols - fine.</a:t>
            </a:r>
          </a:p>
          <a:p>
            <a:r>
              <a:rPr lang="en-US" sz="2400" dirty="0"/>
              <a:t>HTTP + maybe JSON/XML on the front - cool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480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Using Thrift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Applications, projects, and organizations using Thrift include: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hlinkClick r:id="rId2"/>
              </a:rPr>
              <a:t>Facebook</a:t>
            </a: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sz="1800" dirty="0">
                <a:hlinkClick r:id="rId3"/>
              </a:rPr>
              <a:t>Cassandra</a:t>
            </a:r>
            <a:r>
              <a:rPr lang="en-US" sz="1800" dirty="0"/>
              <a:t> project</a:t>
            </a:r>
          </a:p>
          <a:p>
            <a:pPr lvl="1">
              <a:spcAft>
                <a:spcPts val="600"/>
              </a:spcAft>
            </a:pPr>
            <a:r>
              <a:rPr lang="en-US" sz="1800" dirty="0" err="1">
                <a:hlinkClick r:id="rId4"/>
              </a:rPr>
              <a:t>Hadoop</a:t>
            </a:r>
            <a:r>
              <a:rPr lang="en-US" sz="1800" dirty="0"/>
              <a:t> supports access to its </a:t>
            </a:r>
            <a:r>
              <a:rPr lang="en-US" sz="1800" dirty="0">
                <a:hlinkClick r:id="rId5"/>
              </a:rPr>
              <a:t>HDFS API</a:t>
            </a:r>
            <a:r>
              <a:rPr lang="en-US" sz="1800" dirty="0"/>
              <a:t> through Thrift bindings</a:t>
            </a:r>
          </a:p>
          <a:p>
            <a:pPr lvl="1">
              <a:spcAft>
                <a:spcPts val="600"/>
              </a:spcAft>
            </a:pPr>
            <a:r>
              <a:rPr lang="en-US" sz="1800" dirty="0" err="1">
                <a:hlinkClick r:id="rId6"/>
              </a:rPr>
              <a:t>HBase</a:t>
            </a:r>
            <a:r>
              <a:rPr lang="en-US" sz="1800" dirty="0"/>
              <a:t> leverages Thrift for a </a:t>
            </a:r>
            <a:r>
              <a:rPr lang="en-US" sz="1800" dirty="0">
                <a:hlinkClick r:id="rId7"/>
              </a:rPr>
              <a:t>cross-language API</a:t>
            </a: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sz="1800" dirty="0" err="1">
                <a:hlinkClick r:id="rId8"/>
              </a:rPr>
              <a:t>Hypertable</a:t>
            </a:r>
            <a:r>
              <a:rPr lang="en-US" sz="1800" dirty="0"/>
              <a:t> leverages Thrift for a cross-language API since v0.9.1.0a</a:t>
            </a:r>
          </a:p>
          <a:p>
            <a:pPr lvl="1">
              <a:spcAft>
                <a:spcPts val="600"/>
              </a:spcAft>
            </a:pPr>
            <a:r>
              <a:rPr lang="en-US" sz="1800" dirty="0" err="1"/>
              <a:t>LastFM</a:t>
            </a: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sz="1800" dirty="0" err="1"/>
              <a:t>DoAT</a:t>
            </a:r>
            <a:r>
              <a:rPr lang="en-US" sz="1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sz="1800" dirty="0" err="1"/>
              <a:t>ThriftDB</a:t>
            </a: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sz="1800" dirty="0"/>
              <a:t>Scribe</a:t>
            </a:r>
          </a:p>
          <a:p>
            <a:pPr lvl="1">
              <a:spcAft>
                <a:spcPts val="600"/>
              </a:spcAft>
            </a:pPr>
            <a:r>
              <a:rPr lang="en-US" sz="1800" dirty="0" err="1" smtClean="0">
                <a:hlinkClick r:id="rId9"/>
              </a:rPr>
              <a:t>Evernote</a:t>
            </a:r>
            <a:r>
              <a:rPr lang="en-US" sz="1800" dirty="0"/>
              <a:t> uses Thrift for its public API.</a:t>
            </a:r>
          </a:p>
          <a:p>
            <a:pPr lvl="1">
              <a:spcAft>
                <a:spcPts val="600"/>
              </a:spcAft>
            </a:pPr>
            <a:r>
              <a:rPr lang="en-US" sz="1800" dirty="0" err="1" smtClean="0">
                <a:hlinkClick r:id="rId10"/>
              </a:rPr>
              <a:t>Junkdepot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883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Using Protobuf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Google </a:t>
            </a:r>
            <a:r>
              <a:rPr lang="en-US" sz="1800" dirty="0">
                <a:sym typeface="Wingdings" pitchFamily="2" charset="2"/>
              </a:rPr>
              <a:t></a:t>
            </a:r>
            <a:endParaRPr lang="en-US" sz="1800" dirty="0"/>
          </a:p>
          <a:p>
            <a:r>
              <a:rPr lang="en-US" sz="1800" dirty="0" err="1"/>
              <a:t>ActiveMQ</a:t>
            </a:r>
            <a:r>
              <a:rPr lang="en-US" sz="1800" dirty="0"/>
              <a:t> uses the protobuf </a:t>
            </a:r>
            <a:r>
              <a:rPr lang="en-US" sz="1800" dirty="0" smtClean="0"/>
              <a:t>for Message </a:t>
            </a:r>
            <a:r>
              <a:rPr lang="en-US" sz="1800" dirty="0"/>
              <a:t>store</a:t>
            </a:r>
          </a:p>
          <a:p>
            <a:r>
              <a:rPr lang="en-US" sz="1800" dirty="0" err="1" smtClean="0"/>
              <a:t>Netty</a:t>
            </a:r>
            <a:r>
              <a:rPr lang="en-US" sz="1800" dirty="0" smtClean="0"/>
              <a:t> (</a:t>
            </a:r>
            <a:r>
              <a:rPr lang="en-US" sz="1800" dirty="0" err="1">
                <a:hlinkClick r:id="rId2"/>
              </a:rPr>
              <a:t>protobuf-rpc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i="1" dirty="0" smtClean="0"/>
              <a:t>I </a:t>
            </a:r>
            <a:r>
              <a:rPr lang="en-US" sz="1800" i="1" dirty="0"/>
              <a:t>couldn’t find a complete list of protobuf users anywhere </a:t>
            </a:r>
            <a:r>
              <a:rPr lang="en-US" sz="1800" i="1" dirty="0">
                <a:sym typeface="Wingdings" pitchFamily="2" charset="2"/>
              </a:rPr>
              <a:t></a:t>
            </a:r>
            <a:endParaRPr lang="ru-RU" sz="1800" i="1" dirty="0"/>
          </a:p>
          <a:p>
            <a:pPr marL="2286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589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58642"/>
              </p:ext>
            </p:extLst>
          </p:nvPr>
        </p:nvGraphicFramePr>
        <p:xfrm>
          <a:off x="323528" y="1412776"/>
          <a:ext cx="8229600" cy="3862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3600400"/>
                <a:gridCol w="3837112"/>
              </a:tblGrid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u="none" strike="noStrike" dirty="0"/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92D050"/>
                          </a:solidFill>
                        </a:rPr>
                        <a:t>Thrift</a:t>
                      </a:r>
                      <a:endParaRPr lang="en-US" sz="1800" b="1" i="0" u="none" strike="noStrike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92D050"/>
                          </a:solidFill>
                        </a:rPr>
                        <a:t>Protocol Buffers</a:t>
                      </a:r>
                      <a:endParaRPr lang="en-US" sz="1800" b="1" i="0" u="none" strike="noStrike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More languages supported out of the box</a:t>
                      </a:r>
                    </a:p>
                    <a:p>
                      <a:pPr algn="l" fontAlgn="t"/>
                      <a:endParaRPr lang="en-US" sz="1400" b="0" i="0" u="none" strike="noStrike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Richer data structures than Protobuf (e.g.: Map and Set)</a:t>
                      </a:r>
                    </a:p>
                    <a:p>
                      <a:pPr algn="l" fontAlgn="t"/>
                      <a:endParaRPr lang="en-US" sz="1400" b="0" i="0" u="none" strike="noStrike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Includes RPC implementation for services</a:t>
                      </a:r>
                    </a:p>
                    <a:p>
                      <a:pPr algn="l" fontAlgn="t"/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Slightly faster than Thrift when using "</a:t>
                      </a:r>
                      <a:r>
                        <a:rPr lang="en-US" sz="1400" b="0" i="0" u="none" strike="noStrike" dirty="0" err="1" smtClean="0">
                          <a:solidFill>
                            <a:schemeClr val="bg2"/>
                          </a:solidFill>
                          <a:latin typeface="+mn-lt"/>
                        </a:rPr>
                        <a:t>optimize_for</a:t>
                      </a:r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 = SPEED"</a:t>
                      </a:r>
                    </a:p>
                    <a:p>
                      <a:pPr algn="l" fontAlgn="t"/>
                      <a:endParaRPr lang="en-US" sz="1400" b="0" i="0" u="none" strike="noStrike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Serialized objects slightly smaller than Thrift due to more aggressive data compression</a:t>
                      </a:r>
                    </a:p>
                    <a:p>
                      <a:pPr algn="l" fontAlgn="t"/>
                      <a:endParaRPr lang="en-US" sz="1400" b="0" i="0" u="none" strike="noStrike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Better documentation</a:t>
                      </a:r>
                    </a:p>
                    <a:p>
                      <a:pPr algn="l" fontAlgn="t"/>
                      <a:endParaRPr lang="en-US" sz="1400" b="0" i="0" u="none" strike="noStrike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latin typeface="+mn-lt"/>
                        </a:rPr>
                        <a:t>API a bit cleaner than Thrift</a:t>
                      </a:r>
                    </a:p>
                    <a:p>
                      <a:pPr algn="l" fontAlgn="t"/>
                      <a:endParaRPr lang="en-US" sz="1400" b="0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5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Good examples are hard to find </a:t>
                      </a:r>
                      <a:br>
                        <a:rPr lang="en-US" sz="1400" b="0" i="0" u="none" strike="noStrike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400" b="0" i="0" u="none" strike="noStrike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1400" b="0" i="0" u="none" strike="noStrike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Missing/incomplete documentation</a:t>
                      </a:r>
                      <a:endParaRPr lang="en-US" sz="1400" b="0" i="0" u="none" strike="noStrike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1400" b="0" i="0" u="none" strike="noStrike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.proto can define services, but no RPC implementation is defined (although stubs are generated for you).</a:t>
                      </a:r>
                    </a:p>
                    <a:p>
                      <a:pPr algn="l" fontAlgn="t"/>
                      <a:endParaRPr lang="en-US" sz="1400" b="0" i="0" u="none" strike="noStrike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8" marR="8208" marT="82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26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I’d choose </a:t>
            </a:r>
            <a:r>
              <a:rPr lang="en-US" sz="2800" b="1" dirty="0">
                <a:solidFill>
                  <a:srgbClr val="92D050"/>
                </a:solidFill>
              </a:rPr>
              <a:t>Protocol Buffers </a:t>
            </a:r>
            <a:r>
              <a:rPr lang="en-US" sz="2800" dirty="0">
                <a:solidFill>
                  <a:srgbClr val="92D050"/>
                </a:solidFill>
              </a:rPr>
              <a:t>over </a:t>
            </a:r>
            <a:r>
              <a:rPr lang="en-US" sz="2800" b="1" dirty="0" smtClean="0">
                <a:solidFill>
                  <a:srgbClr val="92D050"/>
                </a:solidFill>
              </a:rPr>
              <a:t>Thrift</a:t>
            </a:r>
            <a:r>
              <a:rPr lang="en-US" sz="2800" dirty="0" smtClean="0">
                <a:solidFill>
                  <a:srgbClr val="92D050"/>
                </a:solidFill>
              </a:rPr>
              <a:t>, If: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You’re </a:t>
            </a:r>
            <a:r>
              <a:rPr lang="en-US" sz="2400" dirty="0"/>
              <a:t>only using Java, C++ or Python. </a:t>
            </a:r>
            <a:endParaRPr lang="en-US" sz="2400" dirty="0" smtClean="0"/>
          </a:p>
          <a:p>
            <a:pPr lvl="1"/>
            <a:r>
              <a:rPr lang="en-US" sz="2200" dirty="0" smtClean="0"/>
              <a:t>Experimental </a:t>
            </a:r>
            <a:r>
              <a:rPr lang="en-US" sz="2200" dirty="0"/>
              <a:t>support for other languages is </a:t>
            </a:r>
            <a:r>
              <a:rPr lang="en-US" sz="2200" dirty="0">
                <a:hlinkClick r:id="rId2"/>
              </a:rPr>
              <a:t>being developed by third parties</a:t>
            </a:r>
            <a:r>
              <a:rPr lang="en-US" sz="2200" dirty="0"/>
              <a:t> but are generally not considered ready for production </a:t>
            </a:r>
            <a:r>
              <a:rPr lang="en-US" sz="2200" dirty="0" smtClean="0"/>
              <a:t>use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already have an RPC </a:t>
            </a:r>
            <a:r>
              <a:rPr lang="en-US" sz="2400" dirty="0" smtClean="0"/>
              <a:t>implementation</a:t>
            </a:r>
          </a:p>
          <a:p>
            <a:r>
              <a:rPr lang="en-US" sz="2400" dirty="0" smtClean="0"/>
              <a:t>On-the-wire </a:t>
            </a:r>
            <a:r>
              <a:rPr lang="en-US" sz="2400" dirty="0"/>
              <a:t>data size is </a:t>
            </a:r>
            <a:r>
              <a:rPr lang="en-US" sz="2400" dirty="0" smtClean="0"/>
              <a:t>crucial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lack of any real documentation is scary to you</a:t>
            </a:r>
          </a:p>
        </p:txBody>
      </p:sp>
    </p:spTree>
    <p:extLst>
      <p:ext uri="{BB962C8B-B14F-4D97-AF65-F5344CB8AC3E}">
        <p14:creationId xmlns:p14="http://schemas.microsoft.com/office/powerpoint/2010/main" val="321800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I’d choose </a:t>
            </a:r>
            <a:r>
              <a:rPr lang="en-US" sz="2800" b="1" dirty="0">
                <a:solidFill>
                  <a:srgbClr val="92D050"/>
                </a:solidFill>
              </a:rPr>
              <a:t>Thrift</a:t>
            </a:r>
            <a:r>
              <a:rPr lang="en-US" sz="2800" dirty="0">
                <a:solidFill>
                  <a:srgbClr val="92D050"/>
                </a:solidFill>
              </a:rPr>
              <a:t> over </a:t>
            </a:r>
            <a:r>
              <a:rPr lang="en-US" sz="2800" b="1" dirty="0">
                <a:solidFill>
                  <a:srgbClr val="92D050"/>
                </a:solidFill>
              </a:rPr>
              <a:t>Protocol </a:t>
            </a:r>
            <a:r>
              <a:rPr lang="en-US" sz="2800" b="1" dirty="0" smtClean="0">
                <a:solidFill>
                  <a:srgbClr val="92D050"/>
                </a:solidFill>
              </a:rPr>
              <a:t>Buffers, </a:t>
            </a:r>
            <a:r>
              <a:rPr lang="en-US" sz="2800" dirty="0" smtClean="0">
                <a:solidFill>
                  <a:srgbClr val="92D050"/>
                </a:solidFill>
              </a:rPr>
              <a:t>If: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Your language requirements are anything but Java, C++ or </a:t>
            </a:r>
            <a:r>
              <a:rPr lang="en-US" sz="2400" dirty="0" smtClean="0"/>
              <a:t>Python.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need additional data structures like Map and Set</a:t>
            </a:r>
          </a:p>
          <a:p>
            <a:r>
              <a:rPr lang="en-US" sz="2400" dirty="0"/>
              <a:t>You want a full client/server RPC implementation built-in</a:t>
            </a:r>
          </a:p>
          <a:p>
            <a:r>
              <a:rPr lang="en-US" sz="2400" dirty="0"/>
              <a:t>You’re a </a:t>
            </a:r>
            <a:r>
              <a:rPr lang="en-US" sz="2400" dirty="0" smtClean="0"/>
              <a:t>good programmer </a:t>
            </a:r>
            <a:r>
              <a:rPr lang="en-US" sz="2400" dirty="0"/>
              <a:t>that doesn’t need documentation or </a:t>
            </a:r>
            <a:r>
              <a:rPr lang="en-US" sz="2400" dirty="0" smtClean="0"/>
              <a:t>examples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/>
          </a:p>
          <a:p>
            <a:pPr marL="2286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531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 about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Avro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Avro is another very recent </a:t>
            </a:r>
            <a:r>
              <a:rPr lang="en-US" sz="1600" dirty="0" smtClean="0"/>
              <a:t>serialization </a:t>
            </a:r>
            <a:r>
              <a:rPr lang="en-US" sz="1600" dirty="0"/>
              <a:t>system. </a:t>
            </a:r>
            <a:endParaRPr lang="en-US" sz="1600" dirty="0" smtClean="0"/>
          </a:p>
          <a:p>
            <a:r>
              <a:rPr lang="en-US" sz="1600" dirty="0"/>
              <a:t>Avro relies on a schema-based </a:t>
            </a:r>
            <a:r>
              <a:rPr lang="en-US" sz="1600" dirty="0" smtClean="0"/>
              <a:t>system</a:t>
            </a:r>
          </a:p>
          <a:p>
            <a:r>
              <a:rPr lang="en-US" sz="1600" dirty="0"/>
              <a:t>When Avro data is read, the schema used when writing it is always present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Avro data is always serialized with its schema. When Avro data is stored in a file, its schema is stored with it, so that files may be processed later by any program.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schemas are equivalent to protocol buffers proto files, but they do not have to be generated.</a:t>
            </a:r>
            <a:endParaRPr lang="en-US" sz="1600" dirty="0" smtClean="0"/>
          </a:p>
          <a:p>
            <a:r>
              <a:rPr lang="en-US" sz="1600" dirty="0"/>
              <a:t>The JSON format is used to declare the data structures.</a:t>
            </a:r>
            <a:endParaRPr lang="en-US" sz="1600" dirty="0" smtClean="0"/>
          </a:p>
          <a:p>
            <a:r>
              <a:rPr lang="en-US" sz="1600" dirty="0"/>
              <a:t>Official support for four </a:t>
            </a:r>
            <a:r>
              <a:rPr lang="en-US" sz="1600" dirty="0" smtClean="0"/>
              <a:t>languages: </a:t>
            </a:r>
            <a:r>
              <a:rPr lang="fi-FI" sz="1600" dirty="0"/>
              <a:t>Java, C, C++, C#, Python, Ruby</a:t>
            </a:r>
            <a:endParaRPr lang="en-US" sz="1600" dirty="0" smtClean="0"/>
          </a:p>
          <a:p>
            <a:r>
              <a:rPr lang="en-US" sz="1600" dirty="0" smtClean="0"/>
              <a:t>An </a:t>
            </a:r>
            <a:r>
              <a:rPr lang="en-US" sz="1600" dirty="0"/>
              <a:t>RPC framework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Apache License 2.0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8953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Avro IDL syntax is butt ugly and error prone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// Avro IDL: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>{</a:t>
            </a:r>
            <a:r>
              <a:rPr lang="en-US" sz="1800" dirty="0">
                <a:solidFill>
                  <a:srgbClr val="FF0000"/>
                </a:solidFill>
              </a:rPr>
              <a:t> "type": "record",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 "name": "</a:t>
            </a:r>
            <a:r>
              <a:rPr lang="en-US" sz="1800" dirty="0" err="1">
                <a:solidFill>
                  <a:srgbClr val="FF0000"/>
                </a:solidFill>
              </a:rPr>
              <a:t>BankDepositMsg</a:t>
            </a:r>
            <a:r>
              <a:rPr lang="en-US" sz="1800" dirty="0">
                <a:solidFill>
                  <a:srgbClr val="FF0000"/>
                </a:solidFill>
              </a:rPr>
              <a:t>",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 "fields" : </a:t>
            </a:r>
            <a:r>
              <a:rPr lang="en-US" sz="1800" b="1" dirty="0">
                <a:solidFill>
                  <a:srgbClr val="FF0000"/>
                </a:solidFill>
              </a:rPr>
              <a:t>[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   </a:t>
            </a:r>
            <a:r>
              <a:rPr lang="en-US" sz="1800" b="1" dirty="0">
                <a:solidFill>
                  <a:srgbClr val="FF0000"/>
                </a:solidFill>
              </a:rPr>
              <a:t>{</a:t>
            </a:r>
            <a:r>
              <a:rPr lang="en-US" sz="1800" dirty="0">
                <a:solidFill>
                  <a:srgbClr val="FF0000"/>
                </a:solidFill>
              </a:rPr>
              <a:t>"name": "</a:t>
            </a:r>
            <a:r>
              <a:rPr lang="en-US" sz="1800" dirty="0" err="1">
                <a:solidFill>
                  <a:srgbClr val="FF0000"/>
                </a:solidFill>
              </a:rPr>
              <a:t>user_id</a:t>
            </a:r>
            <a:r>
              <a:rPr lang="en-US" sz="1800" dirty="0">
                <a:solidFill>
                  <a:srgbClr val="FF0000"/>
                </a:solidFill>
              </a:rPr>
              <a:t>", "type": "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"</a:t>
            </a:r>
            <a:r>
              <a:rPr lang="en-US" sz="1800" b="1" dirty="0">
                <a:solidFill>
                  <a:srgbClr val="FF0000"/>
                </a:solidFill>
              </a:rPr>
              <a:t>}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   </a:t>
            </a:r>
            <a:r>
              <a:rPr lang="en-US" sz="1800" b="1" dirty="0">
                <a:solidFill>
                  <a:srgbClr val="FF0000"/>
                </a:solidFill>
              </a:rPr>
              <a:t>{</a:t>
            </a:r>
            <a:r>
              <a:rPr lang="en-US" sz="1800" dirty="0">
                <a:solidFill>
                  <a:srgbClr val="FF0000"/>
                </a:solidFill>
              </a:rPr>
              <a:t>"name": "amount", "type": "double", "default": "0.00"</a:t>
            </a:r>
            <a:r>
              <a:rPr lang="en-US" sz="1800" b="1" dirty="0">
                <a:solidFill>
                  <a:srgbClr val="FF0000"/>
                </a:solidFill>
              </a:rPr>
              <a:t>}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   </a:t>
            </a:r>
            <a:r>
              <a:rPr lang="en-US" sz="1800" b="1" dirty="0">
                <a:solidFill>
                  <a:srgbClr val="FF0000"/>
                </a:solidFill>
              </a:rPr>
              <a:t>{</a:t>
            </a:r>
            <a:r>
              <a:rPr lang="en-US" sz="1800" dirty="0">
                <a:solidFill>
                  <a:srgbClr val="FF0000"/>
                </a:solidFill>
              </a:rPr>
              <a:t>"name": "</a:t>
            </a:r>
            <a:r>
              <a:rPr lang="en-US" sz="1800" dirty="0" err="1">
                <a:solidFill>
                  <a:srgbClr val="FF0000"/>
                </a:solidFill>
              </a:rPr>
              <a:t>datestamp</a:t>
            </a:r>
            <a:r>
              <a:rPr lang="en-US" sz="1800" dirty="0">
                <a:solidFill>
                  <a:srgbClr val="FF0000"/>
                </a:solidFill>
              </a:rPr>
              <a:t>", "type": "long"</a:t>
            </a:r>
            <a:r>
              <a:rPr lang="en-US" sz="1800" b="1" dirty="0">
                <a:solidFill>
                  <a:srgbClr val="FF0000"/>
                </a:solidFill>
              </a:rPr>
              <a:t>}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 </a:t>
            </a:r>
            <a:r>
              <a:rPr lang="en-US" sz="1800" b="1" dirty="0">
                <a:solidFill>
                  <a:srgbClr val="FF0000"/>
                </a:solidFill>
              </a:rPr>
              <a:t>]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>}</a:t>
            </a:r>
            <a:endParaRPr lang="en-US" sz="1800" dirty="0"/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// </a:t>
            </a:r>
            <a:r>
              <a:rPr lang="en-US" sz="1800" b="1" dirty="0">
                <a:solidFill>
                  <a:srgbClr val="00B050"/>
                </a:solidFill>
              </a:rPr>
              <a:t>Same Thrift IDL:</a:t>
            </a:r>
            <a:r>
              <a:rPr lang="en-US" sz="1800" dirty="0">
                <a:solidFill>
                  <a:srgbClr val="00B050"/>
                </a:solidFill>
              </a:rPr>
              <a:t/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b="1" dirty="0" err="1">
                <a:solidFill>
                  <a:srgbClr val="00B050"/>
                </a:solidFill>
              </a:rPr>
              <a:t>struct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BankDepositMsg</a:t>
            </a:r>
            <a:r>
              <a:rPr lang="en-US" sz="1800" dirty="0">
                <a:solidFill>
                  <a:srgbClr val="00B050"/>
                </a:solidFill>
              </a:rPr>
              <a:t> {</a:t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>
                <a:solidFill>
                  <a:srgbClr val="00B050"/>
                </a:solidFill>
              </a:rPr>
              <a:t>   1: required i32 </a:t>
            </a:r>
            <a:r>
              <a:rPr lang="en-US" sz="1800" dirty="0" err="1">
                <a:solidFill>
                  <a:srgbClr val="00B050"/>
                </a:solidFill>
              </a:rPr>
              <a:t>user_id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>
                <a:solidFill>
                  <a:srgbClr val="00B050"/>
                </a:solidFill>
              </a:rPr>
              <a:t>   2: required double amount = 0.00;</a:t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>
                <a:solidFill>
                  <a:srgbClr val="00B050"/>
                </a:solidFill>
              </a:rPr>
              <a:t>   3: required i64 </a:t>
            </a:r>
            <a:r>
              <a:rPr lang="en-US" sz="1800" dirty="0" err="1">
                <a:solidFill>
                  <a:srgbClr val="00B050"/>
                </a:solidFill>
              </a:rPr>
              <a:t>datestamp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 smtClean="0">
                <a:solidFill>
                  <a:srgbClr val="00B050"/>
                </a:solidFill>
              </a:rPr>
              <a:t>}</a:t>
            </a:r>
            <a:endParaRPr lang="ru-RU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42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867941"/>
              </p:ext>
            </p:extLst>
          </p:nvPr>
        </p:nvGraphicFramePr>
        <p:xfrm>
          <a:off x="323528" y="1268760"/>
          <a:ext cx="8424936" cy="47357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6304"/>
                <a:gridCol w="1728192"/>
                <a:gridCol w="3960440"/>
              </a:tblGrid>
              <a:tr h="57606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92D050"/>
                          </a:solidFill>
                          <a:effectLst/>
                        </a:rPr>
                        <a:t> </a:t>
                      </a: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Avro</a:t>
                      </a:r>
                      <a:endParaRPr lang="en-US" sz="1800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Thrift and Protocol Buffer</a:t>
                      </a:r>
                      <a:endParaRPr lang="en-US" sz="1800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97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Dynamic schema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chemeClr val="bg2"/>
                          </a:solidFill>
                          <a:effectLst/>
                        </a:rPr>
                        <a:t>Yes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5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Built into </a:t>
                      </a:r>
                      <a:r>
                        <a:rPr lang="en-US" sz="1600" u="none" strike="noStrike" dirty="0" err="1" smtClean="0">
                          <a:solidFill>
                            <a:schemeClr val="bg2"/>
                          </a:solidFill>
                          <a:effectLst/>
                        </a:rPr>
                        <a:t>Hadoop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Yes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97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Schema in JSON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Yes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97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No need to compile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Yes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chemeClr val="bg2"/>
                          </a:solidFill>
                          <a:effectLst/>
                        </a:rPr>
                        <a:t>No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5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No need to declare IDs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chemeClr val="bg2"/>
                          </a:solidFill>
                          <a:effectLst/>
                        </a:rPr>
                        <a:t>Yes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chemeClr val="bg2"/>
                          </a:solidFill>
                          <a:effectLst/>
                        </a:rPr>
                        <a:t>No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97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Bleeding edge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chemeClr val="bg2"/>
                          </a:solidFill>
                          <a:effectLst/>
                        </a:rPr>
                        <a:t>Yes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chemeClr val="bg2"/>
                          </a:solidFill>
                          <a:effectLst/>
                        </a:rPr>
                        <a:t>No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97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Sexy </a:t>
                      </a:r>
                      <a:r>
                        <a:rPr lang="en-US" sz="16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name </a:t>
                      </a:r>
                      <a:r>
                        <a:rPr lang="en-US" sz="1600" u="none" strike="noStrike" dirty="0" smtClean="0">
                          <a:solidFill>
                            <a:schemeClr val="bg2"/>
                          </a:solidFill>
                          <a:effectLst/>
                          <a:sym typeface="Wingdings" pitchFamily="2" charset="2"/>
                        </a:rPr>
                        <a:t>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chemeClr val="bg2"/>
                          </a:solidFill>
                          <a:effectLst/>
                        </a:rPr>
                        <a:t>Yes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94924" marR="94924" marT="94924" marB="94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4263" y="1595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62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Schema </a:t>
            </a:r>
            <a:r>
              <a:rPr lang="en-US" sz="2000" dirty="0"/>
              <a:t>represented in one of: </a:t>
            </a:r>
          </a:p>
          <a:p>
            <a:pPr lvl="1"/>
            <a:r>
              <a:rPr lang="en-US" sz="1800" dirty="0" smtClean="0"/>
              <a:t>JSON </a:t>
            </a:r>
            <a:r>
              <a:rPr lang="en-US" sz="1800" dirty="0"/>
              <a:t>string, naming a defined type. </a:t>
            </a:r>
          </a:p>
          <a:p>
            <a:pPr lvl="1"/>
            <a:r>
              <a:rPr lang="en-US" sz="1800" dirty="0" smtClean="0"/>
              <a:t>JSON </a:t>
            </a:r>
            <a:r>
              <a:rPr lang="en-US" sz="1800" dirty="0"/>
              <a:t>object of the form: </a:t>
            </a:r>
          </a:p>
          <a:p>
            <a:pPr lvl="2"/>
            <a:r>
              <a:rPr lang="en-US" sz="1600" dirty="0" smtClean="0"/>
              <a:t>{"</a:t>
            </a:r>
            <a:r>
              <a:rPr lang="en-US" sz="1600" dirty="0"/>
              <a:t>type": "</a:t>
            </a:r>
            <a:r>
              <a:rPr lang="en-US" sz="1600" dirty="0" err="1"/>
              <a:t>typeName</a:t>
            </a:r>
            <a:r>
              <a:rPr lang="en-US" sz="1600" dirty="0"/>
              <a:t>" ...attributes...} </a:t>
            </a:r>
          </a:p>
          <a:p>
            <a:pPr lvl="1"/>
            <a:r>
              <a:rPr lang="en-US" sz="1800" dirty="0" smtClean="0"/>
              <a:t>JSON </a:t>
            </a:r>
            <a:r>
              <a:rPr lang="en-US" sz="1800" dirty="0"/>
              <a:t>array </a:t>
            </a:r>
          </a:p>
          <a:p>
            <a:r>
              <a:rPr lang="en-US" sz="2000" dirty="0" smtClean="0"/>
              <a:t>Primitive </a:t>
            </a:r>
            <a:r>
              <a:rPr lang="en-US" sz="2000" dirty="0"/>
              <a:t>types: null, </a:t>
            </a:r>
            <a:r>
              <a:rPr lang="en-US" sz="2000" dirty="0" err="1"/>
              <a:t>boolean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, long, float, double, bytes, </a:t>
            </a:r>
            <a:r>
              <a:rPr lang="en-US" sz="2000" dirty="0" smtClean="0"/>
              <a:t>string</a:t>
            </a:r>
          </a:p>
          <a:p>
            <a:pPr lvl="1"/>
            <a:r>
              <a:rPr lang="en-US" sz="1800" dirty="0" smtClean="0"/>
              <a:t>{"</a:t>
            </a:r>
            <a:r>
              <a:rPr lang="en-US" sz="1800" dirty="0"/>
              <a:t>type": "string"} </a:t>
            </a:r>
          </a:p>
          <a:p>
            <a:r>
              <a:rPr lang="en-US" sz="2000" dirty="0" smtClean="0"/>
              <a:t>Complex </a:t>
            </a:r>
            <a:r>
              <a:rPr lang="en-US" sz="2000" dirty="0"/>
              <a:t>types: records, </a:t>
            </a:r>
            <a:r>
              <a:rPr lang="en-US" sz="2000" dirty="0" err="1"/>
              <a:t>enums</a:t>
            </a:r>
            <a:r>
              <a:rPr lang="en-US" sz="2000" dirty="0"/>
              <a:t>, arrays, maps, unions, fixed </a:t>
            </a:r>
          </a:p>
        </p:txBody>
      </p:sp>
    </p:spTree>
    <p:extLst>
      <p:ext uri="{BB962C8B-B14F-4D97-AF65-F5344CB8AC3E}">
        <p14:creationId xmlns:p14="http://schemas.microsoft.com/office/powerpoint/2010/main" val="2223943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Avro </a:t>
            </a:r>
            <a:r>
              <a:rPr lang="en-US" sz="1800" dirty="0"/>
              <a:t>provides functionality similar to systems such as </a:t>
            </a:r>
            <a:r>
              <a:rPr lang="en-US" sz="1800" dirty="0">
                <a:hlinkClick r:id="rId2"/>
              </a:rPr>
              <a:t>Thrift</a:t>
            </a:r>
            <a:r>
              <a:rPr lang="en-US" sz="1800" dirty="0"/>
              <a:t>, </a:t>
            </a:r>
            <a:r>
              <a:rPr lang="en-US" sz="1800" dirty="0">
                <a:hlinkClick r:id="rId3"/>
              </a:rPr>
              <a:t>Protocol Buffers</a:t>
            </a:r>
            <a:r>
              <a:rPr lang="en-US" sz="1800" dirty="0"/>
              <a:t>, etc. </a:t>
            </a:r>
            <a:endParaRPr lang="en-US" sz="1800" dirty="0" smtClean="0"/>
          </a:p>
          <a:p>
            <a:r>
              <a:rPr lang="en-US" sz="1800" i="1" dirty="0" smtClean="0"/>
              <a:t>Dynamic </a:t>
            </a:r>
            <a:r>
              <a:rPr lang="en-US" sz="1800" i="1" dirty="0"/>
              <a:t>typing</a:t>
            </a:r>
            <a:r>
              <a:rPr lang="en-US" sz="1800" dirty="0"/>
              <a:t>: </a:t>
            </a:r>
            <a:r>
              <a:rPr lang="en-US" sz="1800" dirty="0" smtClean="0"/>
              <a:t>Avro </a:t>
            </a:r>
            <a:r>
              <a:rPr lang="en-US" sz="1800" dirty="0"/>
              <a:t>does not require that code be generated. Data is always accompanied by a schema that permits full processing of that data without code generation, static </a:t>
            </a:r>
            <a:r>
              <a:rPr lang="en-US" sz="1800" dirty="0" err="1"/>
              <a:t>datatypes</a:t>
            </a:r>
            <a:r>
              <a:rPr lang="en-US" sz="1800" dirty="0"/>
              <a:t>, etc. </a:t>
            </a:r>
            <a:endParaRPr lang="en-US" sz="1800" dirty="0" smtClean="0"/>
          </a:p>
          <a:p>
            <a:r>
              <a:rPr lang="en-US" sz="1800" i="1" dirty="0" smtClean="0"/>
              <a:t>Untagged </a:t>
            </a:r>
            <a:r>
              <a:rPr lang="en-US" sz="1800" i="1" dirty="0"/>
              <a:t>data</a:t>
            </a:r>
            <a:r>
              <a:rPr lang="en-US" sz="1800" dirty="0"/>
              <a:t>: Since the schema is present when data is read, considerably less type information need be encoded with data, resulting in smaller serialization size.</a:t>
            </a:r>
          </a:p>
          <a:p>
            <a:r>
              <a:rPr lang="en-US" sz="1800" i="1" dirty="0"/>
              <a:t>No manually-assigned field IDs</a:t>
            </a:r>
            <a:r>
              <a:rPr lang="en-US" sz="1800" dirty="0"/>
              <a:t>: When a schema changes, both the old and new schema are always present when processing data, so differences may be resolved symbolically, using field names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741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components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 protocols - fine.</a:t>
            </a:r>
          </a:p>
          <a:p>
            <a:r>
              <a:rPr lang="en-US" sz="2400" dirty="0"/>
              <a:t>HTTP + maybe JSON/XML on the front - cool.</a:t>
            </a:r>
          </a:p>
          <a:p>
            <a:r>
              <a:rPr lang="en-US" sz="4000" dirty="0">
                <a:solidFill>
                  <a:schemeClr val="bg2"/>
                </a:solidFill>
              </a:rPr>
              <a:t>But most of the times you have internal APIs.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537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Avro Hands 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Q3 2012, </a:t>
            </a:r>
            <a:r>
              <a:rPr lang="en-US" sz="2400" dirty="0"/>
              <a:t>I tested the latest Avro (</a:t>
            </a:r>
            <a:r>
              <a:rPr lang="en-US" sz="2400" dirty="0" smtClean="0"/>
              <a:t>1.6.3)</a:t>
            </a:r>
            <a:endParaRPr lang="en-US" sz="2400" dirty="0"/>
          </a:p>
          <a:p>
            <a:r>
              <a:rPr lang="en-US" sz="2400" dirty="0"/>
              <a:t>It throws you a message incompatible message when you change the field name</a:t>
            </a:r>
          </a:p>
          <a:p>
            <a:r>
              <a:rPr lang="en-US" sz="2400" dirty="0"/>
              <a:t>Serious bug, crashes w/ different versions of message (no </a:t>
            </a:r>
            <a:r>
              <a:rPr lang="en-US" sz="2400" dirty="0" err="1"/>
              <a:t>fw</a:t>
            </a:r>
            <a:r>
              <a:rPr lang="en-US" sz="2400" dirty="0"/>
              <a:t>/back compatibility). </a:t>
            </a:r>
            <a:r>
              <a:rPr lang="en-US" sz="2400" dirty="0" smtClean="0"/>
              <a:t>Emailed </a:t>
            </a:r>
            <a:r>
              <a:rPr lang="en-US" sz="2400" dirty="0" err="1"/>
              <a:t>avro-dev</a:t>
            </a:r>
            <a:r>
              <a:rPr lang="en-US" sz="2400" dirty="0"/>
              <a:t>@... </a:t>
            </a:r>
          </a:p>
          <a:p>
            <a:r>
              <a:rPr lang="en-US" sz="2400" dirty="0"/>
              <a:t>Documentation is nearly non-existent and no real users. Bleeding edge, little </a:t>
            </a:r>
            <a:r>
              <a:rPr lang="en-US" sz="2400" dirty="0" smtClean="0"/>
              <a:t>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096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080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4128" y="4874384"/>
            <a:ext cx="3635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solidFill>
                  <a:schemeClr val="bg1"/>
                </a:solidFill>
              </a:rPr>
              <a:t>Q&amp;A</a:t>
            </a:r>
            <a:endParaRPr lang="en-US" sz="1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0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Hasn't this been done before? </a:t>
            </a:r>
            <a:r>
              <a:rPr lang="en-US" sz="3200" dirty="0">
                <a:solidFill>
                  <a:schemeClr val="accent1"/>
                </a:solidFill>
              </a:rPr>
              <a:t>(yes)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SOAP</a:t>
            </a:r>
          </a:p>
          <a:p>
            <a:r>
              <a:rPr lang="en-US" sz="2400" dirty="0"/>
              <a:t>CORBA</a:t>
            </a:r>
          </a:p>
          <a:p>
            <a:r>
              <a:rPr lang="en-US" sz="2400" dirty="0"/>
              <a:t>DCOM, COM+</a:t>
            </a:r>
          </a:p>
          <a:p>
            <a:r>
              <a:rPr lang="en-US" sz="2400" dirty="0"/>
              <a:t>JSON, Plain Text, </a:t>
            </a:r>
            <a:r>
              <a:rPr lang="en-US" sz="2400" dirty="0" smtClean="0"/>
              <a:t>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989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3200"/>
              <a:t>Should we pick up one of those? </a:t>
            </a:r>
            <a:r>
              <a:rPr lang="x-none" sz="3200">
                <a:solidFill>
                  <a:schemeClr val="accent1"/>
                </a:solidFill>
              </a:rPr>
              <a:t>(no)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229600" cy="55340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100"/>
              </a:spcAft>
            </a:pPr>
            <a:r>
              <a:rPr lang="en-US" sz="1600" b="1" dirty="0" smtClean="0"/>
              <a:t>SOAP</a:t>
            </a:r>
          </a:p>
          <a:p>
            <a:pPr lvl="1">
              <a:spcBef>
                <a:spcPts val="0"/>
              </a:spcBef>
              <a:spcAft>
                <a:spcPts val="1100"/>
              </a:spcAft>
            </a:pPr>
            <a:r>
              <a:rPr lang="en-US" sz="1600" dirty="0" smtClean="0"/>
              <a:t>XML, XML and more XML. Do we really need to parse so much XML?</a:t>
            </a:r>
          </a:p>
          <a:p>
            <a:pPr>
              <a:spcBef>
                <a:spcPts val="0"/>
              </a:spcBef>
              <a:spcAft>
                <a:spcPts val="1100"/>
              </a:spcAft>
            </a:pPr>
            <a:r>
              <a:rPr lang="en-US" sz="1600" b="1" dirty="0" smtClean="0"/>
              <a:t>CORBA</a:t>
            </a:r>
          </a:p>
          <a:p>
            <a:pPr lvl="1">
              <a:spcBef>
                <a:spcPts val="0"/>
              </a:spcBef>
              <a:spcAft>
                <a:spcPts val="1100"/>
              </a:spcAft>
            </a:pPr>
            <a:r>
              <a:rPr lang="en-US" sz="1600" dirty="0" smtClean="0"/>
              <a:t>Amazing </a:t>
            </a:r>
            <a:r>
              <a:rPr lang="en-US" sz="1600" dirty="0"/>
              <a:t>idea, </a:t>
            </a:r>
            <a:r>
              <a:rPr lang="en-US" sz="1600" dirty="0">
                <a:hlinkClick r:id="rId2"/>
              </a:rPr>
              <a:t>horrible </a:t>
            </a:r>
            <a:r>
              <a:rPr lang="en-US" sz="1600" dirty="0" smtClean="0">
                <a:hlinkClick r:id="rId2"/>
              </a:rPr>
              <a:t>execution</a:t>
            </a:r>
            <a:endParaRPr lang="en-US" sz="1600" dirty="0"/>
          </a:p>
          <a:p>
            <a:pPr lvl="1">
              <a:spcBef>
                <a:spcPts val="0"/>
              </a:spcBef>
              <a:spcAft>
                <a:spcPts val="1100"/>
              </a:spcAft>
            </a:pPr>
            <a:r>
              <a:rPr lang="en-US" sz="1600" dirty="0" smtClean="0"/>
              <a:t>Overdesigned and heavyweight</a:t>
            </a:r>
          </a:p>
          <a:p>
            <a:pPr>
              <a:spcBef>
                <a:spcPts val="0"/>
              </a:spcBef>
              <a:spcAft>
                <a:spcPts val="1100"/>
              </a:spcAft>
            </a:pPr>
            <a:r>
              <a:rPr lang="en-US" sz="1600" b="1" dirty="0"/>
              <a:t>DCOM, COM+</a:t>
            </a:r>
          </a:p>
          <a:p>
            <a:pPr lvl="1">
              <a:spcBef>
                <a:spcPts val="0"/>
              </a:spcBef>
              <a:spcAft>
                <a:spcPts val="1100"/>
              </a:spcAft>
            </a:pPr>
            <a:r>
              <a:rPr lang="en-US" sz="1600" dirty="0" smtClean="0"/>
              <a:t>Embraced mainly in windows client software</a:t>
            </a:r>
          </a:p>
          <a:p>
            <a:pPr>
              <a:spcBef>
                <a:spcPts val="0"/>
              </a:spcBef>
              <a:spcAft>
                <a:spcPts val="1100"/>
              </a:spcAft>
            </a:pPr>
            <a:r>
              <a:rPr lang="x-none" sz="1600" b="1" smtClean="0"/>
              <a:t>HTTP/JSON/XML/Whatever</a:t>
            </a:r>
            <a:endParaRPr lang="x-none" sz="1600" b="1"/>
          </a:p>
          <a:p>
            <a:pPr lvl="1">
              <a:spcBef>
                <a:spcPts val="0"/>
              </a:spcBef>
              <a:spcAft>
                <a:spcPts val="1100"/>
              </a:spcAft>
            </a:pPr>
            <a:r>
              <a:rPr lang="x-none" sz="1600"/>
              <a:t>Okay, proven</a:t>
            </a:r>
            <a:r>
              <a:rPr lang="en-US" sz="1600" dirty="0"/>
              <a:t> – hurray!</a:t>
            </a:r>
          </a:p>
          <a:p>
            <a:pPr lvl="1">
              <a:spcBef>
                <a:spcPts val="0"/>
              </a:spcBef>
              <a:spcAft>
                <a:spcPts val="1100"/>
              </a:spcAft>
            </a:pPr>
            <a:r>
              <a:rPr lang="x-none" sz="1600"/>
              <a:t>But lack protocol</a:t>
            </a:r>
            <a:r>
              <a:rPr lang="en-US" sz="1600" dirty="0"/>
              <a:t> </a:t>
            </a:r>
            <a:r>
              <a:rPr lang="x-none" sz="1600"/>
              <a:t>description.</a:t>
            </a:r>
          </a:p>
          <a:p>
            <a:pPr lvl="1">
              <a:spcBef>
                <a:spcPts val="0"/>
              </a:spcBef>
              <a:spcAft>
                <a:spcPts val="1100"/>
              </a:spcAft>
            </a:pPr>
            <a:r>
              <a:rPr lang="x-none" sz="1600"/>
              <a:t>You have to maintain both client and server code.</a:t>
            </a:r>
          </a:p>
          <a:p>
            <a:pPr lvl="1">
              <a:spcBef>
                <a:spcPts val="0"/>
              </a:spcBef>
              <a:spcAft>
                <a:spcPts val="1100"/>
              </a:spcAft>
            </a:pPr>
            <a:r>
              <a:rPr lang="x-none" sz="1600"/>
              <a:t>You still have to write your own wrapper to the protocol.</a:t>
            </a:r>
          </a:p>
          <a:p>
            <a:pPr lvl="1">
              <a:spcBef>
                <a:spcPts val="0"/>
              </a:spcBef>
              <a:spcAft>
                <a:spcPts val="1100"/>
              </a:spcAft>
            </a:pPr>
            <a:r>
              <a:rPr lang="x-none" sz="1600"/>
              <a:t>XML has high parsing overhead.</a:t>
            </a:r>
            <a:endParaRPr lang="en-US" sz="1600" dirty="0"/>
          </a:p>
          <a:p>
            <a:pPr lvl="1">
              <a:spcBef>
                <a:spcPts val="0"/>
              </a:spcBef>
              <a:spcAft>
                <a:spcPts val="1100"/>
              </a:spcAft>
            </a:pPr>
            <a:r>
              <a:rPr lang="en-GB" sz="1600" dirty="0"/>
              <a:t>(relatively) expensive to process; large due to repeated tags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8113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sz="2800" dirty="0"/>
              <a:t>As a developer - what are you looking </a:t>
            </a:r>
            <a:r>
              <a:rPr lang="en-US" sz="2800" dirty="0" smtClean="0"/>
              <a:t>for? </a:t>
            </a:r>
            <a:endParaRPr lang="en-US" sz="2800" dirty="0"/>
          </a:p>
        </p:txBody>
      </p:sp>
      <p:pic>
        <p:nvPicPr>
          <p:cNvPr id="10242" name="Picture 2" descr="confuse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31840" y="2670011"/>
            <a:ext cx="583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Be patient, I have something for you on the subsequent slides!!</a:t>
            </a:r>
          </a:p>
        </p:txBody>
      </p:sp>
    </p:spTree>
    <p:extLst>
      <p:ext uri="{BB962C8B-B14F-4D97-AF65-F5344CB8AC3E}">
        <p14:creationId xmlns:p14="http://schemas.microsoft.com/office/powerpoint/2010/main" val="1611091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goals!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Transparent interaction between multiple programming languages</a:t>
            </a:r>
          </a:p>
          <a:p>
            <a:pPr lvl="1"/>
            <a:r>
              <a:rPr lang="en-US" sz="2200" dirty="0"/>
              <a:t>A language and platform neutral way of serializing structured data for use in communications protocols, data storage etc. </a:t>
            </a:r>
          </a:p>
        </p:txBody>
      </p:sp>
    </p:spTree>
    <p:extLst>
      <p:ext uri="{BB962C8B-B14F-4D97-AF65-F5344CB8AC3E}">
        <p14:creationId xmlns:p14="http://schemas.microsoft.com/office/powerpoint/2010/main" val="1511446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hika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Baskerville"/>
        <a:ea typeface=""/>
        <a:cs typeface=""/>
      </a:majorFont>
      <a:minorFont>
        <a:latin typeface="MetaPlusBold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Title &amp; Bullets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tle &amp; Bullets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ullets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Blank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- Top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Horizontal">
  <a:themeElements>
    <a:clrScheme name="">
      <a:dk1>
        <a:srgbClr val="616161"/>
      </a:dk1>
      <a:lt1>
        <a:srgbClr val="BBBBBB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DADADA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Title &amp; Bullets - Right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tle &amp; Bullets - Right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&amp; Text  - Themed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Text  - Themed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&amp; Text  - Them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_Title &amp; Text  - Boxed Photo">
  <a:themeElements>
    <a:clrScheme name="">
      <a:dk1>
        <a:srgbClr val="616161"/>
      </a:dk1>
      <a:lt1>
        <a:srgbClr val="BBBBBB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DADADA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tle &amp; Text  - Boxed Photo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itle &amp; Text  - Boxed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_Title &amp; Bullets - Themed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tle &amp; Bullets - Themed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itle &amp; Bullets - Them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&amp; Bullets - Boxed Photo">
  <a:themeElements>
    <a:clrScheme name="">
      <a:dk1>
        <a:srgbClr val="616161"/>
      </a:dk1>
      <a:lt1>
        <a:srgbClr val="BBBBBB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DADADA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Boxed Photo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&amp; Bullets - Boxed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Photo - Horizontal Full">
  <a:themeElements>
    <a:clrScheme name="">
      <a:dk1>
        <a:srgbClr val="616161"/>
      </a:dk1>
      <a:lt1>
        <a:srgbClr val="BBBBBB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DADADA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Full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oto - Horizontal Fu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_Photo - Horizontal Full - No Shadow">
  <a:themeElements>
    <a:clrScheme name="">
      <a:dk1>
        <a:srgbClr val="616161"/>
      </a:dk1>
      <a:lt1>
        <a:srgbClr val="BBBBBB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DADADA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hoto - Horizontal Full - No Shadow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hoto - Horizontal Full - No Shad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_Photo - Vertical - No Shadow">
  <a:themeElements>
    <a:clrScheme name="">
      <a:dk1>
        <a:srgbClr val="616161"/>
      </a:dk1>
      <a:lt1>
        <a:srgbClr val="BBBBBB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DADADA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hoto - Vertical - No Shadow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hoto - Vertical - No Shad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_Title &amp; Text - Left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tle &amp; Text - Left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itle &amp; Text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 - Right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Text  - Boxed Photo">
  <a:themeElements>
    <a:clrScheme name="">
      <a:dk1>
        <a:srgbClr val="616161"/>
      </a:dk1>
      <a:lt1>
        <a:srgbClr val="BBBBBB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DADADA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Text  - Boxed Photo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&amp; Text  - Boxed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- Themed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Themed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&amp; Bullets - Them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Horizontal Full - No Shadow">
  <a:themeElements>
    <a:clrScheme name="">
      <a:dk1>
        <a:srgbClr val="616161"/>
      </a:dk1>
      <a:lt1>
        <a:srgbClr val="BBBBBB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DADADA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Full - No Shadow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oto - Horizontal Full - No Shad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- No Shadow">
  <a:themeElements>
    <a:clrScheme name="">
      <a:dk1>
        <a:srgbClr val="616161"/>
      </a:dk1>
      <a:lt1>
        <a:srgbClr val="BBBBBB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DADADA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No Shadow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oto - Vertical - No Shad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Text - Left">
  <a:themeElements>
    <a:clrScheme name="">
      <a:dk1>
        <a:srgbClr val="616161"/>
      </a:dk1>
      <a:lt1>
        <a:srgbClr val="FFFFFF"/>
      </a:lt1>
      <a:dk2>
        <a:srgbClr val="616161"/>
      </a:dk2>
      <a:lt2>
        <a:srgbClr val="000000"/>
      </a:lt2>
      <a:accent1>
        <a:srgbClr val="CC0000"/>
      </a:accent1>
      <a:accent2>
        <a:srgbClr val="333399"/>
      </a:accent2>
      <a:accent3>
        <a:srgbClr val="FFFFFF"/>
      </a:accent3>
      <a:accent4>
        <a:srgbClr val="525252"/>
      </a:accent4>
      <a:accent5>
        <a:srgbClr val="E2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Text - Left">
      <a:majorFont>
        <a:latin typeface="Baskerville"/>
        <a:ea typeface=""/>
        <a:cs typeface=""/>
      </a:majorFont>
      <a:minorFont>
        <a:latin typeface="Hoefl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&amp; Text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616161"/>
    </a:dk1>
    <a:lt1>
      <a:srgbClr val="FFFFFF"/>
    </a:lt1>
    <a:dk2>
      <a:srgbClr val="616161"/>
    </a:dk2>
    <a:lt2>
      <a:srgbClr val="000000"/>
    </a:lt2>
    <a:accent1>
      <a:srgbClr val="CC0000"/>
    </a:accent1>
    <a:accent2>
      <a:srgbClr val="333399"/>
    </a:accent2>
    <a:accent3>
      <a:srgbClr val="FFFFFF"/>
    </a:accent3>
    <a:accent4>
      <a:srgbClr val="525252"/>
    </a:accent4>
    <a:accent5>
      <a:srgbClr val="E2AAAA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Lohika</Template>
  <TotalTime>11541</TotalTime>
  <Words>2181</Words>
  <Application>Microsoft Office PowerPoint</Application>
  <PresentationFormat>On-screen Show (4:3)</PresentationFormat>
  <Paragraphs>533</Paragraphs>
  <Slides>51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23</vt:i4>
      </vt:variant>
      <vt:variant>
        <vt:lpstr>Slide Titles</vt:lpstr>
      </vt:variant>
      <vt:variant>
        <vt:i4>51</vt:i4>
      </vt:variant>
    </vt:vector>
  </HeadingPairs>
  <TitlesOfParts>
    <vt:vector size="74" baseType="lpstr">
      <vt:lpstr>Lohika</vt:lpstr>
      <vt:lpstr>Title &amp; Bullets</vt:lpstr>
      <vt:lpstr>Blank</vt:lpstr>
      <vt:lpstr>Title &amp; Bullets - Right</vt:lpstr>
      <vt:lpstr>Title &amp; Text  - Boxed Photo</vt:lpstr>
      <vt:lpstr>Title &amp; Bullets - Themed</vt:lpstr>
      <vt:lpstr>Photo - Horizontal Full - No Shadow</vt:lpstr>
      <vt:lpstr>Photo - Vertical - No Shadow</vt:lpstr>
      <vt:lpstr>Title &amp; Text - Left</vt:lpstr>
      <vt:lpstr>1_Title &amp; Bullets</vt:lpstr>
      <vt:lpstr>Bullets</vt:lpstr>
      <vt:lpstr>1_Blank</vt:lpstr>
      <vt:lpstr>Title - Top</vt:lpstr>
      <vt:lpstr>Photo - Horizontal</vt:lpstr>
      <vt:lpstr>1_Title &amp; Bullets - Right</vt:lpstr>
      <vt:lpstr>Title &amp; Text  - Themed</vt:lpstr>
      <vt:lpstr>1_Title &amp; Text  - Boxed Photo</vt:lpstr>
      <vt:lpstr>1_Title &amp; Bullets - Themed</vt:lpstr>
      <vt:lpstr>Title &amp; Bullets - Boxed Photo</vt:lpstr>
      <vt:lpstr>Photo - Horizontal Full</vt:lpstr>
      <vt:lpstr>1_Photo - Horizontal Full - No Shadow</vt:lpstr>
      <vt:lpstr>1_Photo - Vertical - No Shadow</vt:lpstr>
      <vt:lpstr>1_Title &amp; Text - Left</vt:lpstr>
      <vt:lpstr>PB vs. Thrift vs. Avro</vt:lpstr>
      <vt:lpstr>Problem Statement</vt:lpstr>
      <vt:lpstr>…and you want to scale your servers...</vt:lpstr>
      <vt:lpstr>How components talk</vt:lpstr>
      <vt:lpstr>How components talk</vt:lpstr>
      <vt:lpstr>Hasn't this been done before? (yes)</vt:lpstr>
      <vt:lpstr>Should we pick up one of those? (no)</vt:lpstr>
      <vt:lpstr>Decision Time?</vt:lpstr>
      <vt:lpstr>High level goals!</vt:lpstr>
      <vt:lpstr>High level goals!</vt:lpstr>
      <vt:lpstr>PowerPoint Presentation</vt:lpstr>
      <vt:lpstr>Consideration: Protocol Time</vt:lpstr>
      <vt:lpstr>Consideration: Protocol Ease of Use</vt:lpstr>
      <vt:lpstr> </vt:lpstr>
      <vt:lpstr>Serialization Frameworks</vt:lpstr>
      <vt:lpstr>SF have some properties in common</vt:lpstr>
      <vt:lpstr>Protocol Buffer</vt:lpstr>
      <vt:lpstr>Apache Thrift</vt:lpstr>
      <vt:lpstr>Avro</vt:lpstr>
      <vt:lpstr>Typical Operation Model</vt:lpstr>
      <vt:lpstr>Thrift Principle of Operation</vt:lpstr>
      <vt:lpstr>Interface Definition Language (IDL)</vt:lpstr>
      <vt:lpstr>PowerPoint Presentation</vt:lpstr>
      <vt:lpstr>Defining IDL Rules</vt:lpstr>
      <vt:lpstr>Tagging</vt:lpstr>
      <vt:lpstr>Java Example (Thrift example)</vt:lpstr>
      <vt:lpstr>The Comparison…</vt:lpstr>
      <vt:lpstr>The Comparison</vt:lpstr>
      <vt:lpstr>Performance</vt:lpstr>
      <vt:lpstr>Size Comparison</vt:lpstr>
      <vt:lpstr>Runtime Performance</vt:lpstr>
      <vt:lpstr>Runtime Performance</vt:lpstr>
      <vt:lpstr>Runtime Performance</vt:lpstr>
      <vt:lpstr>Versioning</vt:lpstr>
      <vt:lpstr>Forward and Backward Compatibility Case Analysis</vt:lpstr>
      <vt:lpstr>Forward and Backward Compatibility: Example 1</vt:lpstr>
      <vt:lpstr>Forward and Backward Compatibility: Example 2</vt:lpstr>
      <vt:lpstr>Forward and Backward Compatibility: Example 3</vt:lpstr>
      <vt:lpstr>PowerPoint Presentation</vt:lpstr>
      <vt:lpstr>Projects Using Thrift</vt:lpstr>
      <vt:lpstr>Projects Using Protobuf</vt:lpstr>
      <vt:lpstr>Pros &amp; Cons</vt:lpstr>
      <vt:lpstr>I’d choose Protocol Buffers over Thrift, If:</vt:lpstr>
      <vt:lpstr>I’d choose Thrift over Protocol Buffers, If:</vt:lpstr>
      <vt:lpstr>Wait, what about Avro?</vt:lpstr>
      <vt:lpstr>Avro IDL syntax is butt ugly and error prone</vt:lpstr>
      <vt:lpstr>Comparison</vt:lpstr>
      <vt:lpstr>Specification</vt:lpstr>
      <vt:lpstr>Comparison with other systems</vt:lpstr>
      <vt:lpstr>Avro Hands On Review</vt:lpstr>
      <vt:lpstr>PowerPoint Presentation</vt:lpstr>
    </vt:vector>
  </TitlesOfParts>
  <Company>Lohika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</dc:creator>
  <cp:lastModifiedBy>Igor Anishchenko</cp:lastModifiedBy>
  <cp:revision>204</cp:revision>
  <dcterms:created xsi:type="dcterms:W3CDTF">2011-11-18T12:15:20Z</dcterms:created>
  <dcterms:modified xsi:type="dcterms:W3CDTF">2012-09-17T12:59:45Z</dcterms:modified>
</cp:coreProperties>
</file>