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58" r:id="rId11"/>
    <p:sldId id="266" r:id="rId12"/>
    <p:sldId id="267" r:id="rId13"/>
    <p:sldId id="270" r:id="rId14"/>
    <p:sldId id="283" r:id="rId15"/>
    <p:sldId id="281" r:id="rId16"/>
    <p:sldId id="282" r:id="rId17"/>
    <p:sldId id="284" r:id="rId18"/>
    <p:sldId id="286" r:id="rId19"/>
    <p:sldId id="287" r:id="rId20"/>
    <p:sldId id="285" r:id="rId21"/>
    <p:sldId id="288" r:id="rId22"/>
    <p:sldId id="289" r:id="rId23"/>
    <p:sldId id="291" r:id="rId24"/>
    <p:sldId id="290" r:id="rId2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86F10-A11B-4F85-9CEF-6E3EA8151F82}">
          <p14:sldIdLst>
            <p14:sldId id="256"/>
          </p14:sldIdLst>
        </p14:section>
        <p14:section name="Binary Encoding" id="{81603AF8-D11E-42E4-8501-7502C1432EF9}">
          <p14:sldIdLst>
            <p14:sldId id="257"/>
            <p14:sldId id="259"/>
            <p14:sldId id="261"/>
            <p14:sldId id="262"/>
            <p14:sldId id="263"/>
            <p14:sldId id="264"/>
            <p14:sldId id="260"/>
            <p14:sldId id="265"/>
            <p14:sldId id="258"/>
          </p14:sldIdLst>
        </p14:section>
        <p14:section name="Integer" id="{262D39B8-1B04-47B5-B397-CFF80E4C15F7}">
          <p14:sldIdLst>
            <p14:sldId id="266"/>
            <p14:sldId id="267"/>
            <p14:sldId id="270"/>
            <p14:sldId id="283"/>
            <p14:sldId id="281"/>
            <p14:sldId id="282"/>
            <p14:sldId id="284"/>
            <p14:sldId id="286"/>
            <p14:sldId id="287"/>
            <p14:sldId id="285"/>
            <p14:sldId id="288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DA5"/>
    <a:srgbClr val="4C6FA3"/>
    <a:srgbClr val="0B2043"/>
    <a:srgbClr val="FF4F4F"/>
    <a:srgbClr val="E27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9B7-7D99-4E20-A7FC-B03DC55845B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0D02-945A-4687-A093-D2FB919C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E615EA3-D94F-4234-8230-46AE658C9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" y="22860"/>
            <a:ext cx="8978900" cy="567531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4179729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0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0FFFDB-EBF0-49B5-A587-CAB0A23F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5274258"/>
            <a:ext cx="3086100" cy="304271"/>
          </a:xfrm>
        </p:spPr>
        <p:txBody>
          <a:bodyPr/>
          <a:lstStyle>
            <a:lvl1pPr>
              <a:defRPr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</a:lstStyle>
          <a:p>
            <a:r>
              <a:rPr lang="en-US" dirty="0"/>
              <a:t>CS/COE 0449 – Spring 2019/2020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442C0CA-CAF1-45F1-9F56-F9C580D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383AF2-3E7E-44F9-B029-099F5FCDF5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64382"/>
            <a:ext cx="8247062" cy="2377281"/>
          </a:xfrm>
        </p:spPr>
        <p:txBody>
          <a:bodyPr anchor="b"/>
          <a:lstStyle>
            <a:lvl1pPr algn="ctr">
              <a:defRPr sz="4500">
                <a:solidFill>
                  <a:schemeClr val="tx2">
                    <a:lumMod val="50000"/>
                  </a:schemeClr>
                </a:solidFill>
                <a:latin typeface="Marcellus SC" panose="020E0602050203020307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64153"/>
            <a:ext cx="8247062" cy="125015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100" y="5274258"/>
            <a:ext cx="3086100" cy="304271"/>
          </a:xfrm>
        </p:spPr>
        <p:txBody>
          <a:bodyPr/>
          <a:lstStyle>
            <a:lvl1pPr>
              <a:defRPr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</a:lstStyle>
          <a:p>
            <a:r>
              <a:rPr lang="en-US" dirty="0"/>
              <a:t>CS/COE 0449 – Spring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7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05B74C-4229-4378-B896-B906620C8485}"/>
              </a:ext>
            </a:extLst>
          </p:cNvPr>
          <p:cNvSpPr txBox="1">
            <a:spLocks/>
          </p:cNvSpPr>
          <p:nvPr userDrawn="1"/>
        </p:nvSpPr>
        <p:spPr>
          <a:xfrm>
            <a:off x="165100" y="5274258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CS/COE 0449 – Spring 2019/2020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69D404-C6B3-441F-AFE8-5D94549B5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9D825A9-FB59-4202-9485-533A57E6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1"/>
            <a:ext cx="9235440" cy="30427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1">
                    <a:lumMod val="50000"/>
                  </a:schemeClr>
                </a:solidFill>
                <a:latin typeface="Marcellus SC" panose="020E0602050203020307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603BD3-B0D4-478A-9A0E-6BF89FA6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009695399/basedefs/limits.h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E3B604D-56BA-46EE-95F5-E8CD4F24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6350"/>
            <a:ext cx="9142928" cy="5714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694F1-53D4-4D25-8D15-347ECE3A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4" y="1969989"/>
            <a:ext cx="6427691" cy="672583"/>
          </a:xfrm>
        </p:spPr>
        <p:txBody>
          <a:bodyPr anchor="ctr">
            <a:normAutofit fontScale="90000"/>
          </a:bodyPr>
          <a:lstStyle/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Data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D3280-7F18-412B-A5EC-EDD826CE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6151" y="5384800"/>
            <a:ext cx="3009900" cy="23281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Spring 2019/2020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D051-0D31-4F34-9BC6-C316DE939E90}"/>
              </a:ext>
            </a:extLst>
          </p:cNvPr>
          <p:cNvSpPr txBox="1"/>
          <p:nvPr/>
        </p:nvSpPr>
        <p:spPr>
          <a:xfrm>
            <a:off x="6371834" y="3669975"/>
            <a:ext cx="252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wilkie</a:t>
            </a:r>
          </a:p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(with content borrowed from Vinicius Petrucci</a:t>
            </a:r>
            <a:b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Jarrett Billingsley)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20134-B7EB-4F92-B7B8-01035C88D329}"/>
              </a:ext>
            </a:extLst>
          </p:cNvPr>
          <p:cNvSpPr txBox="1"/>
          <p:nvPr/>
        </p:nvSpPr>
        <p:spPr>
          <a:xfrm>
            <a:off x="6709263" y="2093391"/>
            <a:ext cx="200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CS/COE 0449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 to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Systems Software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339BB2-67E1-49D6-BCE0-83D58A439833}"/>
              </a:ext>
            </a:extLst>
          </p:cNvPr>
          <p:cNvSpPr txBox="1">
            <a:spLocks/>
          </p:cNvSpPr>
          <p:nvPr/>
        </p:nvSpPr>
        <p:spPr>
          <a:xfrm>
            <a:off x="53642" y="2715766"/>
            <a:ext cx="6427691" cy="67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Representation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3DC9A2-907A-40B2-AE7B-0ABCE81E9716}"/>
              </a:ext>
            </a:extLst>
          </p:cNvPr>
          <p:cNvSpPr/>
          <p:nvPr/>
        </p:nvSpPr>
        <p:spPr>
          <a:xfrm>
            <a:off x="7416053" y="547209"/>
            <a:ext cx="900953" cy="90095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Lato Black" panose="020F050202020403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014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6654E9-DD9B-4875-82DF-9EAE5088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3C4BF5-6F07-48CD-90D4-C0AA4B52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41" y="967740"/>
            <a:ext cx="2994660" cy="4458148"/>
          </a:xfrm>
        </p:spPr>
        <p:txBody>
          <a:bodyPr>
            <a:normAutofit/>
          </a:bodyPr>
          <a:lstStyle/>
          <a:p>
            <a:r>
              <a:rPr lang="en-US" dirty="0"/>
              <a:t>Computers translate electrical signals to either 0 or 1.</a:t>
            </a:r>
          </a:p>
          <a:p>
            <a:endParaRPr lang="en-US" dirty="0"/>
          </a:p>
          <a:p>
            <a:r>
              <a:rPr lang="en-US" dirty="0"/>
              <a:t>It is relatively easy to devise electronics that operate this way.</a:t>
            </a:r>
          </a:p>
          <a:p>
            <a:endParaRPr lang="en-US" dirty="0"/>
          </a:p>
          <a:p>
            <a:r>
              <a:rPr lang="en-US" dirty="0"/>
              <a:t>In reality, there is no such thing as “binary” so we often have to approximate and mitigate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EE102-1DEB-4556-A8B9-4AF4B33B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CS/COE 0449 – Spring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328AF-D999-4D65-AC55-587CF88E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66B3F5C-360F-4DEF-8C53-545ADB2D2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43" y="967740"/>
            <a:ext cx="5479732" cy="4109799"/>
          </a:xfrm>
          <a:prstGeom prst="rect">
            <a:avLst/>
          </a:prstGeom>
          <a:noFill/>
          <a:ln w="38100">
            <a:solidFill>
              <a:srgbClr val="4C6FA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7B6642F-C2DD-4945-8B42-A790A9D8D94C}"/>
              </a:ext>
            </a:extLst>
          </p:cNvPr>
          <p:cNvSpPr txBox="1">
            <a:spLocks/>
          </p:cNvSpPr>
          <p:nvPr/>
        </p:nvSpPr>
        <p:spPr>
          <a:xfrm>
            <a:off x="3631847" y="5111470"/>
            <a:ext cx="527692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Oscilloscope visualization of several digital wires. From @</a:t>
            </a:r>
            <a:r>
              <a:rPr lang="en-US" dirty="0" err="1"/>
              <a:t>computerfact</a:t>
            </a:r>
            <a:r>
              <a:rPr lang="en-US" dirty="0"/>
              <a:t> on Twitter.</a:t>
            </a:r>
          </a:p>
        </p:txBody>
      </p:sp>
    </p:spTree>
    <p:extLst>
      <p:ext uri="{BB962C8B-B14F-4D97-AF65-F5344CB8AC3E}">
        <p14:creationId xmlns:p14="http://schemas.microsoft.com/office/powerpoint/2010/main" val="361658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B9538C-77C0-4232-8C47-A3A37301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Encoding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452F44-9407-4813-9D40-64614FB06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Casting is Not Just a Witch or Wizard 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3A65-EBD8-4938-AE20-4E1836AA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991D2-CC76-4272-A721-20C216C9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8DEA-2498-480D-8140-14E3642E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E9BC-548E-4528-B575-4A216ECD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FE981-AB3B-477F-957E-55E8AC82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09703E-EE2E-4140-AEBD-C9912BBDF82C}"/>
              </a:ext>
            </a:extLst>
          </p:cNvPr>
          <p:cNvGrpSpPr>
            <a:grpSpLocks/>
          </p:cNvGrpSpPr>
          <p:nvPr/>
        </p:nvGrpSpPr>
        <p:grpSpPr bwMode="auto">
          <a:xfrm>
            <a:off x="6279256" y="794424"/>
            <a:ext cx="2219592" cy="4691719"/>
            <a:chOff x="0" y="206"/>
            <a:chExt cx="1122" cy="26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BAB06C-5F4F-45B1-8621-E996AA90F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11"/>
              <a:ext cx="1104" cy="2377"/>
              <a:chOff x="0" y="4"/>
              <a:chExt cx="1104" cy="2377"/>
            </a:xfrm>
          </p:grpSpPr>
          <p:grpSp>
            <p:nvGrpSpPr>
              <p:cNvPr id="11" name="Group 7">
                <a:extLst>
                  <a:ext uri="{FF2B5EF4-FFF2-40B4-BE49-F238E27FC236}">
                    <a16:creationId xmlns:a16="http://schemas.microsoft.com/office/drawing/2014/main" id="{0DD7E056-D2CE-4CCC-8C0D-8474DD366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"/>
                <a:ext cx="288" cy="217"/>
                <a:chOff x="0" y="4"/>
                <a:chExt cx="288" cy="217"/>
              </a:xfrm>
            </p:grpSpPr>
            <p:sp>
              <p:nvSpPr>
                <p:cNvPr id="153" name="Rectangle 8">
                  <a:extLst>
                    <a:ext uri="{FF2B5EF4-FFF2-40B4-BE49-F238E27FC236}">
                      <a16:creationId xmlns:a16="http://schemas.microsoft.com/office/drawing/2014/main" id="{3E5E0E25-1055-4721-BE03-5BB5E9B7B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4" name="Rectangle 9">
                  <a:extLst>
                    <a:ext uri="{FF2B5EF4-FFF2-40B4-BE49-F238E27FC236}">
                      <a16:creationId xmlns:a16="http://schemas.microsoft.com/office/drawing/2014/main" id="{C658553A-08F0-4969-9889-EC57FBF77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0">
                <a:extLst>
                  <a:ext uri="{FF2B5EF4-FFF2-40B4-BE49-F238E27FC236}">
                    <a16:creationId xmlns:a16="http://schemas.microsoft.com/office/drawing/2014/main" id="{1C7599A3-8DD2-424D-B520-C5C28EC0B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4"/>
                <a:ext cx="288" cy="217"/>
                <a:chOff x="0" y="4"/>
                <a:chExt cx="288" cy="217"/>
              </a:xfrm>
            </p:grpSpPr>
            <p:sp>
              <p:nvSpPr>
                <p:cNvPr id="151" name="Rectangle 11">
                  <a:extLst>
                    <a:ext uri="{FF2B5EF4-FFF2-40B4-BE49-F238E27FC236}">
                      <a16:creationId xmlns:a16="http://schemas.microsoft.com/office/drawing/2014/main" id="{C3784332-CF72-42D2-9438-12278DA1F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12">
                  <a:extLst>
                    <a:ext uri="{FF2B5EF4-FFF2-40B4-BE49-F238E27FC236}">
                      <a16:creationId xmlns:a16="http://schemas.microsoft.com/office/drawing/2014/main" id="{693152FA-B890-4F19-8B4B-F59DB61D8B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3" name="Group 13">
                <a:extLst>
                  <a:ext uri="{FF2B5EF4-FFF2-40B4-BE49-F238E27FC236}">
                    <a16:creationId xmlns:a16="http://schemas.microsoft.com/office/drawing/2014/main" id="{7F6AF181-E51C-418B-BFDA-A2F4F22AD7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4"/>
                <a:ext cx="528" cy="217"/>
                <a:chOff x="0" y="4"/>
                <a:chExt cx="528" cy="217"/>
              </a:xfrm>
            </p:grpSpPr>
            <p:sp>
              <p:nvSpPr>
                <p:cNvPr id="149" name="Rectangle 14">
                  <a:extLst>
                    <a:ext uri="{FF2B5EF4-FFF2-40B4-BE49-F238E27FC236}">
                      <a16:creationId xmlns:a16="http://schemas.microsoft.com/office/drawing/2014/main" id="{D76CBF54-5556-45AB-AA0D-9B79E5A8F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5">
                  <a:extLst>
                    <a:ext uri="{FF2B5EF4-FFF2-40B4-BE49-F238E27FC236}">
                      <a16:creationId xmlns:a16="http://schemas.microsoft.com/office/drawing/2014/main" id="{222D4A3A-722C-41E4-AFBD-FED516FD4E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AF0D3174-77BB-444E-9178-5B38188880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8"/>
                <a:ext cx="288" cy="217"/>
                <a:chOff x="0" y="4"/>
                <a:chExt cx="288" cy="217"/>
              </a:xfrm>
            </p:grpSpPr>
            <p:sp>
              <p:nvSpPr>
                <p:cNvPr id="147" name="Rectangle 17">
                  <a:extLst>
                    <a:ext uri="{FF2B5EF4-FFF2-40B4-BE49-F238E27FC236}">
                      <a16:creationId xmlns:a16="http://schemas.microsoft.com/office/drawing/2014/main" id="{3A54BF6C-853E-4005-AADD-0BCB54717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8">
                  <a:extLst>
                    <a:ext uri="{FF2B5EF4-FFF2-40B4-BE49-F238E27FC236}">
                      <a16:creationId xmlns:a16="http://schemas.microsoft.com/office/drawing/2014/main" id="{756DD3B3-A2D1-4D67-BE09-5190A3639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5205739F-F3FA-4068-BC7F-7693474F2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8"/>
                <a:ext cx="288" cy="217"/>
                <a:chOff x="0" y="4"/>
                <a:chExt cx="288" cy="217"/>
              </a:xfrm>
            </p:grpSpPr>
            <p:sp>
              <p:nvSpPr>
                <p:cNvPr id="145" name="Rectangle 20">
                  <a:extLst>
                    <a:ext uri="{FF2B5EF4-FFF2-40B4-BE49-F238E27FC236}">
                      <a16:creationId xmlns:a16="http://schemas.microsoft.com/office/drawing/2014/main" id="{9395033F-0695-43AA-A259-3D06648C3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21">
                  <a:extLst>
                    <a:ext uri="{FF2B5EF4-FFF2-40B4-BE49-F238E27FC236}">
                      <a16:creationId xmlns:a16="http://schemas.microsoft.com/office/drawing/2014/main" id="{7B2203A5-B425-4F4F-8093-C6FCCD392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6" name="Group 22">
                <a:extLst>
                  <a:ext uri="{FF2B5EF4-FFF2-40B4-BE49-F238E27FC236}">
                    <a16:creationId xmlns:a16="http://schemas.microsoft.com/office/drawing/2014/main" id="{40A2EA43-96F9-4B04-9D46-B4F55009E1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48"/>
                <a:ext cx="528" cy="217"/>
                <a:chOff x="0" y="4"/>
                <a:chExt cx="528" cy="217"/>
              </a:xfrm>
            </p:grpSpPr>
            <p:sp>
              <p:nvSpPr>
                <p:cNvPr id="143" name="Rectangle 23">
                  <a:extLst>
                    <a:ext uri="{FF2B5EF4-FFF2-40B4-BE49-F238E27FC236}">
                      <a16:creationId xmlns:a16="http://schemas.microsoft.com/office/drawing/2014/main" id="{C90CB9EB-621C-4F07-B3C9-E6AF6A0614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4">
                  <a:extLst>
                    <a:ext uri="{FF2B5EF4-FFF2-40B4-BE49-F238E27FC236}">
                      <a16:creationId xmlns:a16="http://schemas.microsoft.com/office/drawing/2014/main" id="{667D8C07-970A-43D0-88FA-E43BBE309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7" name="Group 25">
                <a:extLst>
                  <a:ext uri="{FF2B5EF4-FFF2-40B4-BE49-F238E27FC236}">
                    <a16:creationId xmlns:a16="http://schemas.microsoft.com/office/drawing/2014/main" id="{3B8DA7F7-61AC-47B0-8E5F-CC6D10962A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2"/>
                <a:ext cx="288" cy="217"/>
                <a:chOff x="0" y="4"/>
                <a:chExt cx="288" cy="217"/>
              </a:xfrm>
            </p:grpSpPr>
            <p:sp>
              <p:nvSpPr>
                <p:cNvPr id="141" name="Rectangle 26">
                  <a:extLst>
                    <a:ext uri="{FF2B5EF4-FFF2-40B4-BE49-F238E27FC236}">
                      <a16:creationId xmlns:a16="http://schemas.microsoft.com/office/drawing/2014/main" id="{40877DBD-8357-4AB8-8542-730AC7B1FE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7">
                  <a:extLst>
                    <a:ext uri="{FF2B5EF4-FFF2-40B4-BE49-F238E27FC236}">
                      <a16:creationId xmlns:a16="http://schemas.microsoft.com/office/drawing/2014/main" id="{533DAC09-162E-4101-9BE0-FAEB101880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2FC40279-3B5B-444D-8691-5BC911835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92"/>
                <a:ext cx="288" cy="217"/>
                <a:chOff x="0" y="4"/>
                <a:chExt cx="288" cy="217"/>
              </a:xfrm>
            </p:grpSpPr>
            <p:sp>
              <p:nvSpPr>
                <p:cNvPr id="139" name="Rectangle 29">
                  <a:extLst>
                    <a:ext uri="{FF2B5EF4-FFF2-40B4-BE49-F238E27FC236}">
                      <a16:creationId xmlns:a16="http://schemas.microsoft.com/office/drawing/2014/main" id="{3330880D-9AC2-4E66-8CC7-83DD52F11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30">
                  <a:extLst>
                    <a:ext uri="{FF2B5EF4-FFF2-40B4-BE49-F238E27FC236}">
                      <a16:creationId xmlns:a16="http://schemas.microsoft.com/office/drawing/2014/main" id="{BBE40A4C-F9E8-4377-AC02-9FE7B84C0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9" name="Group 31">
                <a:extLst>
                  <a:ext uri="{FF2B5EF4-FFF2-40B4-BE49-F238E27FC236}">
                    <a16:creationId xmlns:a16="http://schemas.microsoft.com/office/drawing/2014/main" id="{52F0DCE4-ECDC-465B-85F9-1732FFAD0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92"/>
                <a:ext cx="528" cy="217"/>
                <a:chOff x="0" y="4"/>
                <a:chExt cx="528" cy="217"/>
              </a:xfrm>
            </p:grpSpPr>
            <p:sp>
              <p:nvSpPr>
                <p:cNvPr id="137" name="Rectangle 32">
                  <a:extLst>
                    <a:ext uri="{FF2B5EF4-FFF2-40B4-BE49-F238E27FC236}">
                      <a16:creationId xmlns:a16="http://schemas.microsoft.com/office/drawing/2014/main" id="{E7B6A017-5574-4BD3-B4F5-D23DCA23F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3">
                  <a:extLst>
                    <a:ext uri="{FF2B5EF4-FFF2-40B4-BE49-F238E27FC236}">
                      <a16:creationId xmlns:a16="http://schemas.microsoft.com/office/drawing/2014/main" id="{F86F32F9-2D7C-4068-8660-528B1A201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20" name="Group 34">
                <a:extLst>
                  <a:ext uri="{FF2B5EF4-FFF2-40B4-BE49-F238E27FC236}">
                    <a16:creationId xmlns:a16="http://schemas.microsoft.com/office/drawing/2014/main" id="{7DD6EE8B-321E-4B88-8E81-209C2D4985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6"/>
                <a:ext cx="288" cy="217"/>
                <a:chOff x="0" y="4"/>
                <a:chExt cx="288" cy="217"/>
              </a:xfrm>
            </p:grpSpPr>
            <p:sp>
              <p:nvSpPr>
                <p:cNvPr id="135" name="Rectangle 35">
                  <a:extLst>
                    <a:ext uri="{FF2B5EF4-FFF2-40B4-BE49-F238E27FC236}">
                      <a16:creationId xmlns:a16="http://schemas.microsoft.com/office/drawing/2014/main" id="{520A7D7D-E410-4104-B2A0-43784495D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6">
                  <a:extLst>
                    <a:ext uri="{FF2B5EF4-FFF2-40B4-BE49-F238E27FC236}">
                      <a16:creationId xmlns:a16="http://schemas.microsoft.com/office/drawing/2014/main" id="{13996FCC-4D71-4A0C-B0D3-5AB4FB050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37">
                <a:extLst>
                  <a:ext uri="{FF2B5EF4-FFF2-40B4-BE49-F238E27FC236}">
                    <a16:creationId xmlns:a16="http://schemas.microsoft.com/office/drawing/2014/main" id="{579ABB30-F524-4D15-9AD9-8017B1F40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436"/>
                <a:ext cx="288" cy="217"/>
                <a:chOff x="0" y="4"/>
                <a:chExt cx="288" cy="217"/>
              </a:xfrm>
            </p:grpSpPr>
            <p:sp>
              <p:nvSpPr>
                <p:cNvPr id="133" name="Rectangle 38">
                  <a:extLst>
                    <a:ext uri="{FF2B5EF4-FFF2-40B4-BE49-F238E27FC236}">
                      <a16:creationId xmlns:a16="http://schemas.microsoft.com/office/drawing/2014/main" id="{2AAF7BCB-EBB8-4D13-BC1B-9B1423FF9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9">
                  <a:extLst>
                    <a:ext uri="{FF2B5EF4-FFF2-40B4-BE49-F238E27FC236}">
                      <a16:creationId xmlns:a16="http://schemas.microsoft.com/office/drawing/2014/main" id="{C89B5CA1-1DC5-4C9B-800F-5B75094F9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2" name="Group 40">
                <a:extLst>
                  <a:ext uri="{FF2B5EF4-FFF2-40B4-BE49-F238E27FC236}">
                    <a16:creationId xmlns:a16="http://schemas.microsoft.com/office/drawing/2014/main" id="{F9127D6B-CE3B-4F03-AD25-C54690E15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436"/>
                <a:ext cx="528" cy="217"/>
                <a:chOff x="0" y="4"/>
                <a:chExt cx="528" cy="217"/>
              </a:xfrm>
            </p:grpSpPr>
            <p:sp>
              <p:nvSpPr>
                <p:cNvPr id="131" name="Rectangle 41">
                  <a:extLst>
                    <a:ext uri="{FF2B5EF4-FFF2-40B4-BE49-F238E27FC236}">
                      <a16:creationId xmlns:a16="http://schemas.microsoft.com/office/drawing/2014/main" id="{A5A447BD-8D24-4FE8-90D6-EE4A1E3A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42">
                  <a:extLst>
                    <a:ext uri="{FF2B5EF4-FFF2-40B4-BE49-F238E27FC236}">
                      <a16:creationId xmlns:a16="http://schemas.microsoft.com/office/drawing/2014/main" id="{6A6A5C96-E3A4-439C-B052-8FA98E572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3" name="Group 43">
                <a:extLst>
                  <a:ext uri="{FF2B5EF4-FFF2-40B4-BE49-F238E27FC236}">
                    <a16:creationId xmlns:a16="http://schemas.microsoft.com/office/drawing/2014/main" id="{13A8BB02-A18D-4BD5-ABC2-B2BB0ADD4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80"/>
                <a:ext cx="288" cy="217"/>
                <a:chOff x="0" y="4"/>
                <a:chExt cx="288" cy="217"/>
              </a:xfrm>
            </p:grpSpPr>
            <p:sp>
              <p:nvSpPr>
                <p:cNvPr id="129" name="Rectangle 44">
                  <a:extLst>
                    <a:ext uri="{FF2B5EF4-FFF2-40B4-BE49-F238E27FC236}">
                      <a16:creationId xmlns:a16="http://schemas.microsoft.com/office/drawing/2014/main" id="{79A00FF3-A4D8-4FD6-AEB8-25BB5E90D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5">
                  <a:extLst>
                    <a:ext uri="{FF2B5EF4-FFF2-40B4-BE49-F238E27FC236}">
                      <a16:creationId xmlns:a16="http://schemas.microsoft.com/office/drawing/2014/main" id="{0DFACE7B-998F-4C48-A624-349B059A7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6">
                <a:extLst>
                  <a:ext uri="{FF2B5EF4-FFF2-40B4-BE49-F238E27FC236}">
                    <a16:creationId xmlns:a16="http://schemas.microsoft.com/office/drawing/2014/main" id="{A17FFCFD-7C53-4B0D-A169-9ECED0A34C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580"/>
                <a:ext cx="288" cy="217"/>
                <a:chOff x="0" y="4"/>
                <a:chExt cx="288" cy="217"/>
              </a:xfrm>
            </p:grpSpPr>
            <p:sp>
              <p:nvSpPr>
                <p:cNvPr id="127" name="Rectangle 47">
                  <a:extLst>
                    <a:ext uri="{FF2B5EF4-FFF2-40B4-BE49-F238E27FC236}">
                      <a16:creationId xmlns:a16="http://schemas.microsoft.com/office/drawing/2014/main" id="{4853FCF4-A8C6-46EC-8777-FFD669A2B4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8">
                  <a:extLst>
                    <a:ext uri="{FF2B5EF4-FFF2-40B4-BE49-F238E27FC236}">
                      <a16:creationId xmlns:a16="http://schemas.microsoft.com/office/drawing/2014/main" id="{D137A54E-6424-4858-A99C-0D6F7CEE63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5" name="Group 49">
                <a:extLst>
                  <a:ext uri="{FF2B5EF4-FFF2-40B4-BE49-F238E27FC236}">
                    <a16:creationId xmlns:a16="http://schemas.microsoft.com/office/drawing/2014/main" id="{8A3DFD97-4D4E-4B9C-8990-BCF711FC12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580"/>
                <a:ext cx="528" cy="217"/>
                <a:chOff x="0" y="4"/>
                <a:chExt cx="528" cy="217"/>
              </a:xfrm>
            </p:grpSpPr>
            <p:sp>
              <p:nvSpPr>
                <p:cNvPr id="125" name="Rectangle 50">
                  <a:extLst>
                    <a:ext uri="{FF2B5EF4-FFF2-40B4-BE49-F238E27FC236}">
                      <a16:creationId xmlns:a16="http://schemas.microsoft.com/office/drawing/2014/main" id="{74257B3C-B1F7-4752-9FEA-9876127330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51">
                  <a:extLst>
                    <a:ext uri="{FF2B5EF4-FFF2-40B4-BE49-F238E27FC236}">
                      <a16:creationId xmlns:a16="http://schemas.microsoft.com/office/drawing/2014/main" id="{8E5FA458-6A51-42CE-BF9C-7CF734011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6" name="Group 52">
                <a:extLst>
                  <a:ext uri="{FF2B5EF4-FFF2-40B4-BE49-F238E27FC236}">
                    <a16:creationId xmlns:a16="http://schemas.microsoft.com/office/drawing/2014/main" id="{C2C2EC79-9EA8-4779-9828-1500B6971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24"/>
                <a:ext cx="288" cy="217"/>
                <a:chOff x="0" y="4"/>
                <a:chExt cx="288" cy="217"/>
              </a:xfrm>
            </p:grpSpPr>
            <p:sp>
              <p:nvSpPr>
                <p:cNvPr id="123" name="Rectangle 53">
                  <a:extLst>
                    <a:ext uri="{FF2B5EF4-FFF2-40B4-BE49-F238E27FC236}">
                      <a16:creationId xmlns:a16="http://schemas.microsoft.com/office/drawing/2014/main" id="{CE3C582E-AACF-4207-A15B-65D39F456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4">
                  <a:extLst>
                    <a:ext uri="{FF2B5EF4-FFF2-40B4-BE49-F238E27FC236}">
                      <a16:creationId xmlns:a16="http://schemas.microsoft.com/office/drawing/2014/main" id="{2F36EB9F-FFB8-4C8B-8AF0-95D440CF16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5">
                <a:extLst>
                  <a:ext uri="{FF2B5EF4-FFF2-40B4-BE49-F238E27FC236}">
                    <a16:creationId xmlns:a16="http://schemas.microsoft.com/office/drawing/2014/main" id="{34ADC7E8-25C4-4B71-87C3-8AA625308B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724"/>
                <a:ext cx="288" cy="217"/>
                <a:chOff x="0" y="4"/>
                <a:chExt cx="288" cy="217"/>
              </a:xfrm>
            </p:grpSpPr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F9921825-CAAB-4F79-9DE8-064A0668A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7">
                  <a:extLst>
                    <a:ext uri="{FF2B5EF4-FFF2-40B4-BE49-F238E27FC236}">
                      <a16:creationId xmlns:a16="http://schemas.microsoft.com/office/drawing/2014/main" id="{E2DF1058-9D6F-418C-8903-47F8BA3D11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8" name="Group 58">
                <a:extLst>
                  <a:ext uri="{FF2B5EF4-FFF2-40B4-BE49-F238E27FC236}">
                    <a16:creationId xmlns:a16="http://schemas.microsoft.com/office/drawing/2014/main" id="{F500C5F7-5C35-4E9A-9A95-076AE04AF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724"/>
                <a:ext cx="528" cy="217"/>
                <a:chOff x="0" y="4"/>
                <a:chExt cx="528" cy="217"/>
              </a:xfrm>
            </p:grpSpPr>
            <p:sp>
              <p:nvSpPr>
                <p:cNvPr id="119" name="Rectangle 59">
                  <a:extLst>
                    <a:ext uri="{FF2B5EF4-FFF2-40B4-BE49-F238E27FC236}">
                      <a16:creationId xmlns:a16="http://schemas.microsoft.com/office/drawing/2014/main" id="{49E4EFDD-87E1-4BB2-832F-07F5D00B8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60">
                  <a:extLst>
                    <a:ext uri="{FF2B5EF4-FFF2-40B4-BE49-F238E27FC236}">
                      <a16:creationId xmlns:a16="http://schemas.microsoft.com/office/drawing/2014/main" id="{47FC037D-1C8C-4F37-B8F7-22E0ACFAD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9" name="Group 61">
                <a:extLst>
                  <a:ext uri="{FF2B5EF4-FFF2-40B4-BE49-F238E27FC236}">
                    <a16:creationId xmlns:a16="http://schemas.microsoft.com/office/drawing/2014/main" id="{EB0C3B2F-5C69-4CF2-99D7-1C3725D6CA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68"/>
                <a:ext cx="288" cy="217"/>
                <a:chOff x="0" y="4"/>
                <a:chExt cx="288" cy="217"/>
              </a:xfrm>
            </p:grpSpPr>
            <p:sp>
              <p:nvSpPr>
                <p:cNvPr id="117" name="Rectangle 62">
                  <a:extLst>
                    <a:ext uri="{FF2B5EF4-FFF2-40B4-BE49-F238E27FC236}">
                      <a16:creationId xmlns:a16="http://schemas.microsoft.com/office/drawing/2014/main" id="{4524A362-4C78-4998-9A1C-FB760A11A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3">
                  <a:extLst>
                    <a:ext uri="{FF2B5EF4-FFF2-40B4-BE49-F238E27FC236}">
                      <a16:creationId xmlns:a16="http://schemas.microsoft.com/office/drawing/2014/main" id="{B30DC95A-90FD-4156-820B-BB6BACA15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4">
                <a:extLst>
                  <a:ext uri="{FF2B5EF4-FFF2-40B4-BE49-F238E27FC236}">
                    <a16:creationId xmlns:a16="http://schemas.microsoft.com/office/drawing/2014/main" id="{63E2C45C-C12E-4C9F-941D-AE5C003766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868"/>
                <a:ext cx="288" cy="217"/>
                <a:chOff x="0" y="4"/>
                <a:chExt cx="288" cy="217"/>
              </a:xfrm>
            </p:grpSpPr>
            <p:sp>
              <p:nvSpPr>
                <p:cNvPr id="115" name="Rectangle 65">
                  <a:extLst>
                    <a:ext uri="{FF2B5EF4-FFF2-40B4-BE49-F238E27FC236}">
                      <a16:creationId xmlns:a16="http://schemas.microsoft.com/office/drawing/2014/main" id="{42C6CC02-D0A6-486F-8016-12D3E7812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6">
                  <a:extLst>
                    <a:ext uri="{FF2B5EF4-FFF2-40B4-BE49-F238E27FC236}">
                      <a16:creationId xmlns:a16="http://schemas.microsoft.com/office/drawing/2014/main" id="{C583F54F-CD18-4EF2-8478-9FC2546A4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1" name="Group 67">
                <a:extLst>
                  <a:ext uri="{FF2B5EF4-FFF2-40B4-BE49-F238E27FC236}">
                    <a16:creationId xmlns:a16="http://schemas.microsoft.com/office/drawing/2014/main" id="{80104442-873F-4438-B15F-0D2C581E90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868"/>
                <a:ext cx="528" cy="217"/>
                <a:chOff x="0" y="4"/>
                <a:chExt cx="528" cy="217"/>
              </a:xfrm>
            </p:grpSpPr>
            <p:sp>
              <p:nvSpPr>
                <p:cNvPr id="113" name="Rectangle 68">
                  <a:extLst>
                    <a:ext uri="{FF2B5EF4-FFF2-40B4-BE49-F238E27FC236}">
                      <a16:creationId xmlns:a16="http://schemas.microsoft.com/office/drawing/2014/main" id="{B318164B-E50E-4C56-B649-13EBB3538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9">
                  <a:extLst>
                    <a:ext uri="{FF2B5EF4-FFF2-40B4-BE49-F238E27FC236}">
                      <a16:creationId xmlns:a16="http://schemas.microsoft.com/office/drawing/2014/main" id="{AA416479-EDEF-4E86-882C-102F8CDCF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2" name="Group 70">
                <a:extLst>
                  <a:ext uri="{FF2B5EF4-FFF2-40B4-BE49-F238E27FC236}">
                    <a16:creationId xmlns:a16="http://schemas.microsoft.com/office/drawing/2014/main" id="{0D485013-7FDE-476B-AB0C-D1CD7E3FB7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12"/>
                <a:ext cx="288" cy="217"/>
                <a:chOff x="0" y="4"/>
                <a:chExt cx="288" cy="217"/>
              </a:xfrm>
            </p:grpSpPr>
            <p:sp>
              <p:nvSpPr>
                <p:cNvPr id="111" name="Rectangle 71">
                  <a:extLst>
                    <a:ext uri="{FF2B5EF4-FFF2-40B4-BE49-F238E27FC236}">
                      <a16:creationId xmlns:a16="http://schemas.microsoft.com/office/drawing/2014/main" id="{B240F953-6E89-48CE-80A5-2C96F6D65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72">
                  <a:extLst>
                    <a:ext uri="{FF2B5EF4-FFF2-40B4-BE49-F238E27FC236}">
                      <a16:creationId xmlns:a16="http://schemas.microsoft.com/office/drawing/2014/main" id="{0BAA13CC-5853-46D7-9715-58772F396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3">
                <a:extLst>
                  <a:ext uri="{FF2B5EF4-FFF2-40B4-BE49-F238E27FC236}">
                    <a16:creationId xmlns:a16="http://schemas.microsoft.com/office/drawing/2014/main" id="{86E4C7E5-C6D1-4C51-B3D9-9A23F1C29F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012"/>
                <a:ext cx="288" cy="217"/>
                <a:chOff x="0" y="4"/>
                <a:chExt cx="288" cy="217"/>
              </a:xfrm>
            </p:grpSpPr>
            <p:sp>
              <p:nvSpPr>
                <p:cNvPr id="109" name="Rectangle 74">
                  <a:extLst>
                    <a:ext uri="{FF2B5EF4-FFF2-40B4-BE49-F238E27FC236}">
                      <a16:creationId xmlns:a16="http://schemas.microsoft.com/office/drawing/2014/main" id="{1C9455E6-DA27-422D-B2B8-EB66DF5E4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5">
                  <a:extLst>
                    <a:ext uri="{FF2B5EF4-FFF2-40B4-BE49-F238E27FC236}">
                      <a16:creationId xmlns:a16="http://schemas.microsoft.com/office/drawing/2014/main" id="{C8CD86F3-5269-4404-812B-2DEF11ABF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4" name="Group 76">
                <a:extLst>
                  <a:ext uri="{FF2B5EF4-FFF2-40B4-BE49-F238E27FC236}">
                    <a16:creationId xmlns:a16="http://schemas.microsoft.com/office/drawing/2014/main" id="{0CE029FB-EBB2-4E30-896E-4361A74D1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012"/>
                <a:ext cx="528" cy="217"/>
                <a:chOff x="0" y="4"/>
                <a:chExt cx="528" cy="217"/>
              </a:xfrm>
            </p:grpSpPr>
            <p:sp>
              <p:nvSpPr>
                <p:cNvPr id="107" name="Rectangle 77">
                  <a:extLst>
                    <a:ext uri="{FF2B5EF4-FFF2-40B4-BE49-F238E27FC236}">
                      <a16:creationId xmlns:a16="http://schemas.microsoft.com/office/drawing/2014/main" id="{B43B44F8-425F-460C-805B-A25753AC6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8">
                  <a:extLst>
                    <a:ext uri="{FF2B5EF4-FFF2-40B4-BE49-F238E27FC236}">
                      <a16:creationId xmlns:a16="http://schemas.microsoft.com/office/drawing/2014/main" id="{99E59DCD-E37C-43BB-84F5-3DF1AE3A8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5" name="Group 79">
                <a:extLst>
                  <a:ext uri="{FF2B5EF4-FFF2-40B4-BE49-F238E27FC236}">
                    <a16:creationId xmlns:a16="http://schemas.microsoft.com/office/drawing/2014/main" id="{60CFD81D-1A01-4CB3-97FD-ECAC690378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6"/>
                <a:ext cx="288" cy="217"/>
                <a:chOff x="0" y="4"/>
                <a:chExt cx="288" cy="217"/>
              </a:xfrm>
            </p:grpSpPr>
            <p:sp>
              <p:nvSpPr>
                <p:cNvPr id="105" name="Rectangle 80">
                  <a:extLst>
                    <a:ext uri="{FF2B5EF4-FFF2-40B4-BE49-F238E27FC236}">
                      <a16:creationId xmlns:a16="http://schemas.microsoft.com/office/drawing/2014/main" id="{5146153B-B61C-4AE9-8A3A-D44436ECF1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81">
                  <a:extLst>
                    <a:ext uri="{FF2B5EF4-FFF2-40B4-BE49-F238E27FC236}">
                      <a16:creationId xmlns:a16="http://schemas.microsoft.com/office/drawing/2014/main" id="{8E665FAD-5088-48F3-AF0F-017BA08E0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2">
                <a:extLst>
                  <a:ext uri="{FF2B5EF4-FFF2-40B4-BE49-F238E27FC236}">
                    <a16:creationId xmlns:a16="http://schemas.microsoft.com/office/drawing/2014/main" id="{21C1FE1C-5C7C-4000-BBEF-A5F2AEED5E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156"/>
                <a:ext cx="288" cy="217"/>
                <a:chOff x="0" y="4"/>
                <a:chExt cx="288" cy="217"/>
              </a:xfrm>
            </p:grpSpPr>
            <p:sp>
              <p:nvSpPr>
                <p:cNvPr id="103" name="Rectangle 83">
                  <a:extLst>
                    <a:ext uri="{FF2B5EF4-FFF2-40B4-BE49-F238E27FC236}">
                      <a16:creationId xmlns:a16="http://schemas.microsoft.com/office/drawing/2014/main" id="{733E173B-FEA1-4C84-BB82-208D6E082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4">
                  <a:extLst>
                    <a:ext uri="{FF2B5EF4-FFF2-40B4-BE49-F238E27FC236}">
                      <a16:creationId xmlns:a16="http://schemas.microsoft.com/office/drawing/2014/main" id="{0BF45402-8219-418D-BA75-0836D033FB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id="{80FFB70D-2520-4351-A78A-CE2DD1D47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156"/>
                <a:ext cx="528" cy="217"/>
                <a:chOff x="0" y="4"/>
                <a:chExt cx="528" cy="217"/>
              </a:xfrm>
            </p:grpSpPr>
            <p:sp>
              <p:nvSpPr>
                <p:cNvPr id="101" name="Rectangle 86">
                  <a:extLst>
                    <a:ext uri="{FF2B5EF4-FFF2-40B4-BE49-F238E27FC236}">
                      <a16:creationId xmlns:a16="http://schemas.microsoft.com/office/drawing/2014/main" id="{B4B7C813-1956-44D8-A325-4059BBE40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7">
                  <a:extLst>
                    <a:ext uri="{FF2B5EF4-FFF2-40B4-BE49-F238E27FC236}">
                      <a16:creationId xmlns:a16="http://schemas.microsoft.com/office/drawing/2014/main" id="{0C8BD580-0F57-4107-8481-F17C619FC8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8" name="Group 88">
                <a:extLst>
                  <a:ext uri="{FF2B5EF4-FFF2-40B4-BE49-F238E27FC236}">
                    <a16:creationId xmlns:a16="http://schemas.microsoft.com/office/drawing/2014/main" id="{298FFDE1-AD27-44A9-8884-F1D1F4C20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00"/>
                <a:ext cx="288" cy="217"/>
                <a:chOff x="0" y="4"/>
                <a:chExt cx="288" cy="217"/>
              </a:xfrm>
            </p:grpSpPr>
            <p:sp>
              <p:nvSpPr>
                <p:cNvPr id="99" name="Rectangle 89">
                  <a:extLst>
                    <a:ext uri="{FF2B5EF4-FFF2-40B4-BE49-F238E27FC236}">
                      <a16:creationId xmlns:a16="http://schemas.microsoft.com/office/drawing/2014/main" id="{6BBF65EB-C2A1-455D-A190-A5FAF7126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90">
                  <a:extLst>
                    <a:ext uri="{FF2B5EF4-FFF2-40B4-BE49-F238E27FC236}">
                      <a16:creationId xmlns:a16="http://schemas.microsoft.com/office/drawing/2014/main" id="{82CFA0BB-CE6B-43E0-8A62-19B7F06B5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1">
                <a:extLst>
                  <a:ext uri="{FF2B5EF4-FFF2-40B4-BE49-F238E27FC236}">
                    <a16:creationId xmlns:a16="http://schemas.microsoft.com/office/drawing/2014/main" id="{B3738222-FAA3-46A5-AE4C-C95A4FF6C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300"/>
                <a:ext cx="288" cy="217"/>
                <a:chOff x="0" y="4"/>
                <a:chExt cx="288" cy="217"/>
              </a:xfrm>
            </p:grpSpPr>
            <p:sp>
              <p:nvSpPr>
                <p:cNvPr id="97" name="Rectangle 92">
                  <a:extLst>
                    <a:ext uri="{FF2B5EF4-FFF2-40B4-BE49-F238E27FC236}">
                      <a16:creationId xmlns:a16="http://schemas.microsoft.com/office/drawing/2014/main" id="{F07ED52C-E988-4416-BA85-A20A56A9A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3">
                  <a:extLst>
                    <a:ext uri="{FF2B5EF4-FFF2-40B4-BE49-F238E27FC236}">
                      <a16:creationId xmlns:a16="http://schemas.microsoft.com/office/drawing/2014/main" id="{66FBE92C-45D0-4699-87B9-DC595EA5B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0" name="Group 94">
                <a:extLst>
                  <a:ext uri="{FF2B5EF4-FFF2-40B4-BE49-F238E27FC236}">
                    <a16:creationId xmlns:a16="http://schemas.microsoft.com/office/drawing/2014/main" id="{12389ECD-8611-4998-9A18-C7C8E0DF15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300"/>
                <a:ext cx="528" cy="217"/>
                <a:chOff x="0" y="4"/>
                <a:chExt cx="528" cy="217"/>
              </a:xfrm>
            </p:grpSpPr>
            <p:sp>
              <p:nvSpPr>
                <p:cNvPr id="95" name="Rectangle 95">
                  <a:extLst>
                    <a:ext uri="{FF2B5EF4-FFF2-40B4-BE49-F238E27FC236}">
                      <a16:creationId xmlns:a16="http://schemas.microsoft.com/office/drawing/2014/main" id="{58EB8FD1-53E5-4EE4-A1DF-FFE2EB542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6">
                  <a:extLst>
                    <a:ext uri="{FF2B5EF4-FFF2-40B4-BE49-F238E27FC236}">
                      <a16:creationId xmlns:a16="http://schemas.microsoft.com/office/drawing/2014/main" id="{6921BF8C-3E42-4950-9D5A-E1641E18EE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1" name="Group 97">
                <a:extLst>
                  <a:ext uri="{FF2B5EF4-FFF2-40B4-BE49-F238E27FC236}">
                    <a16:creationId xmlns:a16="http://schemas.microsoft.com/office/drawing/2014/main" id="{58CEA4FC-7A1C-4377-A34F-DD9B8016EC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44"/>
                <a:ext cx="288" cy="217"/>
                <a:chOff x="0" y="4"/>
                <a:chExt cx="288" cy="217"/>
              </a:xfrm>
            </p:grpSpPr>
            <p:sp>
              <p:nvSpPr>
                <p:cNvPr id="93" name="Rectangle 98">
                  <a:extLst>
                    <a:ext uri="{FF2B5EF4-FFF2-40B4-BE49-F238E27FC236}">
                      <a16:creationId xmlns:a16="http://schemas.microsoft.com/office/drawing/2014/main" id="{E0D74031-C75F-4CD9-A646-41085D041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9">
                  <a:extLst>
                    <a:ext uri="{FF2B5EF4-FFF2-40B4-BE49-F238E27FC236}">
                      <a16:creationId xmlns:a16="http://schemas.microsoft.com/office/drawing/2014/main" id="{25FE44E0-2F24-4432-BE89-3679E9E23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2" name="Group 100">
                <a:extLst>
                  <a:ext uri="{FF2B5EF4-FFF2-40B4-BE49-F238E27FC236}">
                    <a16:creationId xmlns:a16="http://schemas.microsoft.com/office/drawing/2014/main" id="{A8287A9F-8236-483E-9312-A4689E923E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44"/>
                <a:ext cx="288" cy="217"/>
                <a:chOff x="0" y="4"/>
                <a:chExt cx="288" cy="217"/>
              </a:xfrm>
            </p:grpSpPr>
            <p:sp>
              <p:nvSpPr>
                <p:cNvPr id="91" name="Rectangle 101">
                  <a:extLst>
                    <a:ext uri="{FF2B5EF4-FFF2-40B4-BE49-F238E27FC236}">
                      <a16:creationId xmlns:a16="http://schemas.microsoft.com/office/drawing/2014/main" id="{D9A9FEC8-7C40-4290-9CF5-B420BC6A6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102">
                  <a:extLst>
                    <a:ext uri="{FF2B5EF4-FFF2-40B4-BE49-F238E27FC236}">
                      <a16:creationId xmlns:a16="http://schemas.microsoft.com/office/drawing/2014/main" id="{9A9D34AB-0F8B-4437-AD3A-21EF49C3FF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" name="Group 103">
                <a:extLst>
                  <a:ext uri="{FF2B5EF4-FFF2-40B4-BE49-F238E27FC236}">
                    <a16:creationId xmlns:a16="http://schemas.microsoft.com/office/drawing/2014/main" id="{80E5587E-946C-4137-9579-7737A6F676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444"/>
                <a:ext cx="528" cy="217"/>
                <a:chOff x="0" y="4"/>
                <a:chExt cx="528" cy="217"/>
              </a:xfrm>
            </p:grpSpPr>
            <p:sp>
              <p:nvSpPr>
                <p:cNvPr id="89" name="Rectangle 104">
                  <a:extLst>
                    <a:ext uri="{FF2B5EF4-FFF2-40B4-BE49-F238E27FC236}">
                      <a16:creationId xmlns:a16="http://schemas.microsoft.com/office/drawing/2014/main" id="{752FDA61-B54C-4D44-959E-975521821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5">
                  <a:extLst>
                    <a:ext uri="{FF2B5EF4-FFF2-40B4-BE49-F238E27FC236}">
                      <a16:creationId xmlns:a16="http://schemas.microsoft.com/office/drawing/2014/main" id="{EF573496-AEB5-418B-A2D1-167725FE6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4" name="Group 106">
                <a:extLst>
                  <a:ext uri="{FF2B5EF4-FFF2-40B4-BE49-F238E27FC236}">
                    <a16:creationId xmlns:a16="http://schemas.microsoft.com/office/drawing/2014/main" id="{1F038715-5546-4D84-BD16-4AC0BDD921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88"/>
                <a:ext cx="288" cy="217"/>
                <a:chOff x="0" y="4"/>
                <a:chExt cx="288" cy="217"/>
              </a:xfrm>
            </p:grpSpPr>
            <p:sp>
              <p:nvSpPr>
                <p:cNvPr id="87" name="Rectangle 107">
                  <a:extLst>
                    <a:ext uri="{FF2B5EF4-FFF2-40B4-BE49-F238E27FC236}">
                      <a16:creationId xmlns:a16="http://schemas.microsoft.com/office/drawing/2014/main" id="{F547EB3D-F362-40B1-964D-EED1AE084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8">
                  <a:extLst>
                    <a:ext uri="{FF2B5EF4-FFF2-40B4-BE49-F238E27FC236}">
                      <a16:creationId xmlns:a16="http://schemas.microsoft.com/office/drawing/2014/main" id="{35C7CA54-FBCF-4578-8C28-A59B881D0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5" name="Group 109">
                <a:extLst>
                  <a:ext uri="{FF2B5EF4-FFF2-40B4-BE49-F238E27FC236}">
                    <a16:creationId xmlns:a16="http://schemas.microsoft.com/office/drawing/2014/main" id="{28BB35A0-11DD-4F1D-AE26-E8193D820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588"/>
                <a:ext cx="288" cy="217"/>
                <a:chOff x="0" y="4"/>
                <a:chExt cx="288" cy="217"/>
              </a:xfrm>
            </p:grpSpPr>
            <p:sp>
              <p:nvSpPr>
                <p:cNvPr id="85" name="Rectangle 110">
                  <a:extLst>
                    <a:ext uri="{FF2B5EF4-FFF2-40B4-BE49-F238E27FC236}">
                      <a16:creationId xmlns:a16="http://schemas.microsoft.com/office/drawing/2014/main" id="{1B1CC0A7-B8F6-4982-947B-4D688FB42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11">
                  <a:extLst>
                    <a:ext uri="{FF2B5EF4-FFF2-40B4-BE49-F238E27FC236}">
                      <a16:creationId xmlns:a16="http://schemas.microsoft.com/office/drawing/2014/main" id="{19CB94EE-4571-4130-AA0B-F8A9B9194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6" name="Group 112">
                <a:extLst>
                  <a:ext uri="{FF2B5EF4-FFF2-40B4-BE49-F238E27FC236}">
                    <a16:creationId xmlns:a16="http://schemas.microsoft.com/office/drawing/2014/main" id="{BE6F6132-0E2E-40D3-B72A-FA855C865F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588"/>
                <a:ext cx="528" cy="217"/>
                <a:chOff x="0" y="4"/>
                <a:chExt cx="528" cy="217"/>
              </a:xfrm>
            </p:grpSpPr>
            <p:sp>
              <p:nvSpPr>
                <p:cNvPr id="83" name="Rectangle 113">
                  <a:extLst>
                    <a:ext uri="{FF2B5EF4-FFF2-40B4-BE49-F238E27FC236}">
                      <a16:creationId xmlns:a16="http://schemas.microsoft.com/office/drawing/2014/main" id="{A8117B82-DE0B-423F-86AF-BA25FED35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4">
                  <a:extLst>
                    <a:ext uri="{FF2B5EF4-FFF2-40B4-BE49-F238E27FC236}">
                      <a16:creationId xmlns:a16="http://schemas.microsoft.com/office/drawing/2014/main" id="{85F3D1BF-F174-46B0-8A82-42ECF8069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7" name="Group 115">
                <a:extLst>
                  <a:ext uri="{FF2B5EF4-FFF2-40B4-BE49-F238E27FC236}">
                    <a16:creationId xmlns:a16="http://schemas.microsoft.com/office/drawing/2014/main" id="{CDDC987D-9AAA-417F-9718-894886DAC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32"/>
                <a:ext cx="288" cy="217"/>
                <a:chOff x="0" y="4"/>
                <a:chExt cx="288" cy="217"/>
              </a:xfrm>
            </p:grpSpPr>
            <p:sp>
              <p:nvSpPr>
                <p:cNvPr id="81" name="Rectangle 116">
                  <a:extLst>
                    <a:ext uri="{FF2B5EF4-FFF2-40B4-BE49-F238E27FC236}">
                      <a16:creationId xmlns:a16="http://schemas.microsoft.com/office/drawing/2014/main" id="{C15A9033-5030-418A-B106-38FD376A6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7">
                  <a:extLst>
                    <a:ext uri="{FF2B5EF4-FFF2-40B4-BE49-F238E27FC236}">
                      <a16:creationId xmlns:a16="http://schemas.microsoft.com/office/drawing/2014/main" id="{927857A3-A43C-4D50-B863-9A8AAC336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8" name="Group 118">
                <a:extLst>
                  <a:ext uri="{FF2B5EF4-FFF2-40B4-BE49-F238E27FC236}">
                    <a16:creationId xmlns:a16="http://schemas.microsoft.com/office/drawing/2014/main" id="{D4D06485-6C5B-4B7D-9DEB-122D17C271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732"/>
                <a:ext cx="288" cy="217"/>
                <a:chOff x="0" y="4"/>
                <a:chExt cx="288" cy="217"/>
              </a:xfrm>
            </p:grpSpPr>
            <p:sp>
              <p:nvSpPr>
                <p:cNvPr id="79" name="Rectangle 119">
                  <a:extLst>
                    <a:ext uri="{FF2B5EF4-FFF2-40B4-BE49-F238E27FC236}">
                      <a16:creationId xmlns:a16="http://schemas.microsoft.com/office/drawing/2014/main" id="{EDB0AB1A-5EF7-45ED-8A1A-EA335250B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20">
                  <a:extLst>
                    <a:ext uri="{FF2B5EF4-FFF2-40B4-BE49-F238E27FC236}">
                      <a16:creationId xmlns:a16="http://schemas.microsoft.com/office/drawing/2014/main" id="{FCF802D4-B1C5-4140-8E9A-0699DFD71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9" name="Group 121">
                <a:extLst>
                  <a:ext uri="{FF2B5EF4-FFF2-40B4-BE49-F238E27FC236}">
                    <a16:creationId xmlns:a16="http://schemas.microsoft.com/office/drawing/2014/main" id="{6DC2E1C4-9F8B-4AED-8A32-96FBCEBB3D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732"/>
                <a:ext cx="528" cy="217"/>
                <a:chOff x="0" y="4"/>
                <a:chExt cx="528" cy="217"/>
              </a:xfrm>
            </p:grpSpPr>
            <p:sp>
              <p:nvSpPr>
                <p:cNvPr id="77" name="Rectangle 122">
                  <a:extLst>
                    <a:ext uri="{FF2B5EF4-FFF2-40B4-BE49-F238E27FC236}">
                      <a16:creationId xmlns:a16="http://schemas.microsoft.com/office/drawing/2014/main" id="{65E2AAF5-0DD9-49A7-B7CD-332E8F8F5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3">
                  <a:extLst>
                    <a:ext uri="{FF2B5EF4-FFF2-40B4-BE49-F238E27FC236}">
                      <a16:creationId xmlns:a16="http://schemas.microsoft.com/office/drawing/2014/main" id="{34261A6A-9952-441D-A719-5F95B0FB4F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50" name="Group 124">
                <a:extLst>
                  <a:ext uri="{FF2B5EF4-FFF2-40B4-BE49-F238E27FC236}">
                    <a16:creationId xmlns:a16="http://schemas.microsoft.com/office/drawing/2014/main" id="{7FB0FBDC-7BE5-4DFB-8773-DB9413BA48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6"/>
                <a:ext cx="288" cy="217"/>
                <a:chOff x="0" y="4"/>
                <a:chExt cx="288" cy="217"/>
              </a:xfrm>
            </p:grpSpPr>
            <p:sp>
              <p:nvSpPr>
                <p:cNvPr id="75" name="Rectangle 125">
                  <a:extLst>
                    <a:ext uri="{FF2B5EF4-FFF2-40B4-BE49-F238E27FC236}">
                      <a16:creationId xmlns:a16="http://schemas.microsoft.com/office/drawing/2014/main" id="{DEC27923-014B-4DD7-A648-E9C0211B56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6">
                  <a:extLst>
                    <a:ext uri="{FF2B5EF4-FFF2-40B4-BE49-F238E27FC236}">
                      <a16:creationId xmlns:a16="http://schemas.microsoft.com/office/drawing/2014/main" id="{10A6C805-F787-49A2-8CA3-93385BDC9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1" name="Group 127">
                <a:extLst>
                  <a:ext uri="{FF2B5EF4-FFF2-40B4-BE49-F238E27FC236}">
                    <a16:creationId xmlns:a16="http://schemas.microsoft.com/office/drawing/2014/main" id="{A8E48343-4EA3-4FB0-886B-402146CDF5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876"/>
                <a:ext cx="288" cy="217"/>
                <a:chOff x="0" y="4"/>
                <a:chExt cx="288" cy="217"/>
              </a:xfrm>
            </p:grpSpPr>
            <p:sp>
              <p:nvSpPr>
                <p:cNvPr id="73" name="Rectangle 128">
                  <a:extLst>
                    <a:ext uri="{FF2B5EF4-FFF2-40B4-BE49-F238E27FC236}">
                      <a16:creationId xmlns:a16="http://schemas.microsoft.com/office/drawing/2014/main" id="{C87A54C0-278B-4492-B226-6E838BA23C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9">
                  <a:extLst>
                    <a:ext uri="{FF2B5EF4-FFF2-40B4-BE49-F238E27FC236}">
                      <a16:creationId xmlns:a16="http://schemas.microsoft.com/office/drawing/2014/main" id="{78CB3BE0-1E93-4831-8ADB-9E42A973B7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2" name="Group 130">
                <a:extLst>
                  <a:ext uri="{FF2B5EF4-FFF2-40B4-BE49-F238E27FC236}">
                    <a16:creationId xmlns:a16="http://schemas.microsoft.com/office/drawing/2014/main" id="{173A277C-DF0D-493D-B566-1EB36E13EA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876"/>
                <a:ext cx="528" cy="217"/>
                <a:chOff x="0" y="4"/>
                <a:chExt cx="528" cy="217"/>
              </a:xfrm>
            </p:grpSpPr>
            <p:sp>
              <p:nvSpPr>
                <p:cNvPr id="71" name="Rectangle 131">
                  <a:extLst>
                    <a:ext uri="{FF2B5EF4-FFF2-40B4-BE49-F238E27FC236}">
                      <a16:creationId xmlns:a16="http://schemas.microsoft.com/office/drawing/2014/main" id="{9BC5BC8A-BD66-4199-8ABC-ED4D114B2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32">
                  <a:extLst>
                    <a:ext uri="{FF2B5EF4-FFF2-40B4-BE49-F238E27FC236}">
                      <a16:creationId xmlns:a16="http://schemas.microsoft.com/office/drawing/2014/main" id="{EE28835A-960E-496B-AFD3-E72B72BF1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3" name="Group 133">
                <a:extLst>
                  <a:ext uri="{FF2B5EF4-FFF2-40B4-BE49-F238E27FC236}">
                    <a16:creationId xmlns:a16="http://schemas.microsoft.com/office/drawing/2014/main" id="{BE51D6AD-2F0E-4704-958E-0181C8917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20"/>
                <a:ext cx="288" cy="217"/>
                <a:chOff x="0" y="4"/>
                <a:chExt cx="288" cy="217"/>
              </a:xfrm>
            </p:grpSpPr>
            <p:sp>
              <p:nvSpPr>
                <p:cNvPr id="69" name="Rectangle 134">
                  <a:extLst>
                    <a:ext uri="{FF2B5EF4-FFF2-40B4-BE49-F238E27FC236}">
                      <a16:creationId xmlns:a16="http://schemas.microsoft.com/office/drawing/2014/main" id="{0CEA5456-F6E1-47A4-B480-659B0FA63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5">
                  <a:extLst>
                    <a:ext uri="{FF2B5EF4-FFF2-40B4-BE49-F238E27FC236}">
                      <a16:creationId xmlns:a16="http://schemas.microsoft.com/office/drawing/2014/main" id="{A17FCCA9-5647-49E4-8FD5-62E366858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4" name="Group 136">
                <a:extLst>
                  <a:ext uri="{FF2B5EF4-FFF2-40B4-BE49-F238E27FC236}">
                    <a16:creationId xmlns:a16="http://schemas.microsoft.com/office/drawing/2014/main" id="{8C28FE87-0AA2-49A3-90B2-33C5934C64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020"/>
                <a:ext cx="288" cy="217"/>
                <a:chOff x="0" y="4"/>
                <a:chExt cx="288" cy="217"/>
              </a:xfrm>
            </p:grpSpPr>
            <p:sp>
              <p:nvSpPr>
                <p:cNvPr id="67" name="Rectangle 137">
                  <a:extLst>
                    <a:ext uri="{FF2B5EF4-FFF2-40B4-BE49-F238E27FC236}">
                      <a16:creationId xmlns:a16="http://schemas.microsoft.com/office/drawing/2014/main" id="{2D32D203-309A-4C59-A373-ECADCCA24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8">
                  <a:extLst>
                    <a:ext uri="{FF2B5EF4-FFF2-40B4-BE49-F238E27FC236}">
                      <a16:creationId xmlns:a16="http://schemas.microsoft.com/office/drawing/2014/main" id="{E0615C65-9B59-4B63-A3CF-F6ED2AC06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5" name="Group 139">
                <a:extLst>
                  <a:ext uri="{FF2B5EF4-FFF2-40B4-BE49-F238E27FC236}">
                    <a16:creationId xmlns:a16="http://schemas.microsoft.com/office/drawing/2014/main" id="{154077BA-3592-476C-BD18-49ABAE3179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20"/>
                <a:ext cx="528" cy="217"/>
                <a:chOff x="0" y="4"/>
                <a:chExt cx="528" cy="217"/>
              </a:xfrm>
            </p:grpSpPr>
            <p:sp>
              <p:nvSpPr>
                <p:cNvPr id="65" name="Rectangle 140">
                  <a:extLst>
                    <a:ext uri="{FF2B5EF4-FFF2-40B4-BE49-F238E27FC236}">
                      <a16:creationId xmlns:a16="http://schemas.microsoft.com/office/drawing/2014/main" id="{017A84AC-1DDA-463E-A4EE-B3C40FACC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41">
                  <a:extLst>
                    <a:ext uri="{FF2B5EF4-FFF2-40B4-BE49-F238E27FC236}">
                      <a16:creationId xmlns:a16="http://schemas.microsoft.com/office/drawing/2014/main" id="{36D6458F-C03C-4E19-8589-356DECD0A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6" name="Group 142">
                <a:extLst>
                  <a:ext uri="{FF2B5EF4-FFF2-40B4-BE49-F238E27FC236}">
                    <a16:creationId xmlns:a16="http://schemas.microsoft.com/office/drawing/2014/main" id="{C97279B9-6464-4F99-B598-4F2743D23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64"/>
                <a:ext cx="288" cy="217"/>
                <a:chOff x="0" y="4"/>
                <a:chExt cx="288" cy="217"/>
              </a:xfrm>
            </p:grpSpPr>
            <p:sp>
              <p:nvSpPr>
                <p:cNvPr id="63" name="Rectangle 143">
                  <a:extLst>
                    <a:ext uri="{FF2B5EF4-FFF2-40B4-BE49-F238E27FC236}">
                      <a16:creationId xmlns:a16="http://schemas.microsoft.com/office/drawing/2014/main" id="{1D341797-EA49-4A53-81AD-893F7199B6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4">
                  <a:extLst>
                    <a:ext uri="{FF2B5EF4-FFF2-40B4-BE49-F238E27FC236}">
                      <a16:creationId xmlns:a16="http://schemas.microsoft.com/office/drawing/2014/main" id="{1A4C6050-702E-4181-A731-68D42EB6E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7" name="Group 145">
                <a:extLst>
                  <a:ext uri="{FF2B5EF4-FFF2-40B4-BE49-F238E27FC236}">
                    <a16:creationId xmlns:a16="http://schemas.microsoft.com/office/drawing/2014/main" id="{AF6C8D3F-71FC-42ED-A7AC-1F573B13DB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164"/>
                <a:ext cx="288" cy="217"/>
                <a:chOff x="0" y="4"/>
                <a:chExt cx="288" cy="217"/>
              </a:xfrm>
            </p:grpSpPr>
            <p:sp>
              <p:nvSpPr>
                <p:cNvPr id="61" name="Rectangle 146">
                  <a:extLst>
                    <a:ext uri="{FF2B5EF4-FFF2-40B4-BE49-F238E27FC236}">
                      <a16:creationId xmlns:a16="http://schemas.microsoft.com/office/drawing/2014/main" id="{3CC8D0D3-E930-431A-8FB4-C76F1563B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7">
                  <a:extLst>
                    <a:ext uri="{FF2B5EF4-FFF2-40B4-BE49-F238E27FC236}">
                      <a16:creationId xmlns:a16="http://schemas.microsoft.com/office/drawing/2014/main" id="{D6BB8EF0-835E-417F-9C5F-EA047629BE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8" name="Group 148">
                <a:extLst>
                  <a:ext uri="{FF2B5EF4-FFF2-40B4-BE49-F238E27FC236}">
                    <a16:creationId xmlns:a16="http://schemas.microsoft.com/office/drawing/2014/main" id="{34FA5B34-72F6-4276-9242-5BF9B1CEF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4"/>
                <a:ext cx="528" cy="217"/>
                <a:chOff x="0" y="4"/>
                <a:chExt cx="528" cy="217"/>
              </a:xfrm>
            </p:grpSpPr>
            <p:sp>
              <p:nvSpPr>
                <p:cNvPr id="59" name="Rectangle 149">
                  <a:extLst>
                    <a:ext uri="{FF2B5EF4-FFF2-40B4-BE49-F238E27FC236}">
                      <a16:creationId xmlns:a16="http://schemas.microsoft.com/office/drawing/2014/main" id="{062E5477-35FB-4803-A001-4B6A3C624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50">
                  <a:extLst>
                    <a:ext uri="{FF2B5EF4-FFF2-40B4-BE49-F238E27FC236}">
                      <a16:creationId xmlns:a16="http://schemas.microsoft.com/office/drawing/2014/main" id="{BEDC652B-4D4A-430D-B7CC-5F507573E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8" name="Rectangle 151">
              <a:extLst>
                <a:ext uri="{FF2B5EF4-FFF2-40B4-BE49-F238E27FC236}">
                  <a16:creationId xmlns:a16="http://schemas.microsoft.com/office/drawing/2014/main" id="{FD440780-5D10-4040-87C8-7C5CB98FCC04}"/>
                </a:ext>
              </a:extLst>
            </p:cNvPr>
            <p:cNvSpPr>
              <a:spLocks/>
            </p:cNvSpPr>
            <p:nvPr/>
          </p:nvSpPr>
          <p:spPr bwMode="auto">
            <a:xfrm rot="19260000">
              <a:off x="75" y="280"/>
              <a:ext cx="280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9" name="Rectangle 152">
              <a:extLst>
                <a:ext uri="{FF2B5EF4-FFF2-40B4-BE49-F238E27FC236}">
                  <a16:creationId xmlns:a16="http://schemas.microsoft.com/office/drawing/2014/main" id="{32D12FD4-F0D0-49D0-BFE4-87DFA787C027}"/>
                </a:ext>
              </a:extLst>
            </p:cNvPr>
            <p:cNvSpPr>
              <a:spLocks/>
            </p:cNvSpPr>
            <p:nvPr/>
          </p:nvSpPr>
          <p:spPr bwMode="auto">
            <a:xfrm rot="19260000">
              <a:off x="333" y="206"/>
              <a:ext cx="494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10" name="Rectangle 153">
              <a:extLst>
                <a:ext uri="{FF2B5EF4-FFF2-40B4-BE49-F238E27FC236}">
                  <a16:creationId xmlns:a16="http://schemas.microsoft.com/office/drawing/2014/main" id="{80AE7CB0-8116-4DEC-82A5-52DF5B866A44}"/>
                </a:ext>
              </a:extLst>
            </p:cNvPr>
            <p:cNvSpPr>
              <a:spLocks/>
            </p:cNvSpPr>
            <p:nvPr/>
          </p:nvSpPr>
          <p:spPr bwMode="auto">
            <a:xfrm rot="19260000">
              <a:off x="719" y="238"/>
              <a:ext cx="403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155" name="Shape 236">
            <a:extLst>
              <a:ext uri="{FF2B5EF4-FFF2-40B4-BE49-F238E27FC236}">
                <a16:creationId xmlns:a16="http://schemas.microsoft.com/office/drawing/2014/main" id="{295916A6-53CA-446E-A1A1-3E0BE34E22D3}"/>
              </a:ext>
            </a:extLst>
          </p:cNvPr>
          <p:cNvSpPr txBox="1">
            <a:spLocks/>
          </p:cNvSpPr>
          <p:nvPr/>
        </p:nvSpPr>
        <p:spPr>
          <a:xfrm>
            <a:off x="165100" y="870509"/>
            <a:ext cx="5955537" cy="447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Binary </a:t>
            </a:r>
            <a:r>
              <a:rPr lang="en-US" dirty="0"/>
              <a:t>numbers can get really long, </a:t>
            </a:r>
            <a:r>
              <a:rPr lang="en" dirty="0"/>
              <a:t>quickly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11</a:t>
            </a:r>
            <a:r>
              <a:rPr lang="en-US" b="1" dirty="0"/>
              <a:t> </a:t>
            </a:r>
            <a:r>
              <a:rPr lang="en" b="1" dirty="0"/>
              <a:t>1011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0111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2</a:t>
            </a:r>
          </a:p>
          <a:p>
            <a:r>
              <a:rPr lang="en" dirty="0"/>
              <a:t>But nice </a:t>
            </a:r>
            <a:r>
              <a:rPr lang="en-US" dirty="0"/>
              <a:t>"</a:t>
            </a:r>
            <a:r>
              <a:rPr lang="en" dirty="0"/>
              <a:t>round</a:t>
            </a:r>
            <a:r>
              <a:rPr lang="en-US" dirty="0"/>
              <a:t>"</a:t>
            </a:r>
            <a:r>
              <a:rPr lang="en" dirty="0"/>
              <a:t> numbers in binary look arbitrary in decimal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1000000000000000</a:t>
            </a:r>
            <a:r>
              <a:rPr lang="en" b="1" baseline="-25000" dirty="0"/>
              <a:t>2</a:t>
            </a:r>
            <a:r>
              <a:rPr lang="en" b="1" dirty="0"/>
              <a:t> = 32,768</a:t>
            </a:r>
            <a:r>
              <a:rPr lang="en" b="1" baseline="-25000" dirty="0"/>
              <a:t>10</a:t>
            </a:r>
          </a:p>
          <a:p>
            <a:r>
              <a:rPr lang="en" dirty="0"/>
              <a:t>This is because 10 is not a power of 2!</a:t>
            </a:r>
          </a:p>
          <a:p>
            <a:r>
              <a:rPr lang="en" dirty="0"/>
              <a:t>We could use base-4, base-8,</a:t>
            </a:r>
            <a:br>
              <a:rPr lang="en" dirty="0"/>
            </a:br>
            <a:r>
              <a:rPr lang="en" dirty="0"/>
              <a:t>base-16, base-3</a:t>
            </a:r>
            <a:r>
              <a:rPr lang="en-US" dirty="0"/>
              <a:t>2, etc.</a:t>
            </a:r>
            <a:endParaRPr lang="en" dirty="0"/>
          </a:p>
          <a:p>
            <a:pPr lvl="1"/>
            <a:r>
              <a:rPr lang="en" dirty="0"/>
              <a:t>Base-4 </a:t>
            </a:r>
            <a:r>
              <a:rPr lang="en-US" dirty="0"/>
              <a:t>is not much terser than binary</a:t>
            </a:r>
          </a:p>
          <a:p>
            <a:pPr lvl="2"/>
            <a:r>
              <a:rPr lang="en" dirty="0"/>
              <a:t>e.g. </a:t>
            </a:r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120</a:t>
            </a:r>
            <a:r>
              <a:rPr lang="en-US" b="1" dirty="0"/>
              <a:t> </a:t>
            </a:r>
            <a:r>
              <a:rPr lang="en" b="1" dirty="0"/>
              <a:t>3331</a:t>
            </a:r>
            <a:r>
              <a:rPr lang="en-US" b="1" dirty="0"/>
              <a:t> </a:t>
            </a:r>
            <a:r>
              <a:rPr lang="en" b="1" dirty="0"/>
              <a:t>2323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4</a:t>
            </a:r>
            <a:endParaRPr lang="en-US" b="1" baseline="-25000" dirty="0"/>
          </a:p>
          <a:p>
            <a:pPr lvl="1"/>
            <a:r>
              <a:rPr lang="en" dirty="0"/>
              <a:t>Base-32 would require 32 digit symbols</a:t>
            </a:r>
            <a:r>
              <a:rPr lang="en-US" dirty="0"/>
              <a:t>. Yeesh.</a:t>
            </a:r>
          </a:p>
          <a:p>
            <a:pPr lvl="2"/>
            <a:r>
              <a:rPr lang="en-US" dirty="0"/>
              <a:t>They do, oddly, have their place… but not really in this context.</a:t>
            </a:r>
            <a:endParaRPr lang="en" dirty="0"/>
          </a:p>
          <a:p>
            <a:pPr lvl="1"/>
            <a:r>
              <a:rPr lang="en" b="1" dirty="0"/>
              <a:t>Base-8</a:t>
            </a:r>
            <a:r>
              <a:rPr lang="en" dirty="0"/>
              <a:t> and </a:t>
            </a:r>
            <a:r>
              <a:rPr lang="en" b="1" dirty="0"/>
              <a:t>base-16</a:t>
            </a:r>
            <a:r>
              <a:rPr lang="en" dirty="0"/>
              <a:t> look promis</a:t>
            </a:r>
            <a:r>
              <a:rPr lang="en-US" dirty="0" err="1"/>
              <a:t>i</a:t>
            </a:r>
            <a:r>
              <a:rPr lang="en" dirty="0"/>
              <a:t>n</a:t>
            </a:r>
            <a:r>
              <a:rPr lang="en-US" dirty="0"/>
              <a:t>g!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41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3CB-59AF-4952-9B34-D478C2B5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or “hex” (base-16)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7FD7-D832-4D43-AD7A-8E8B802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hape 137">
            <a:extLst>
              <a:ext uri="{FF2B5EF4-FFF2-40B4-BE49-F238E27FC236}">
                <a16:creationId xmlns:a16="http://schemas.microsoft.com/office/drawing/2014/main" id="{B41CB8C5-66CA-4BD2-BDBC-C2E71246FB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40965"/>
            <a:ext cx="8763000" cy="832373"/>
          </a:xfrm>
        </p:spPr>
        <p:txBody>
          <a:bodyPr/>
          <a:lstStyle/>
          <a:p>
            <a:r>
              <a:rPr lang="en-US" dirty="0"/>
              <a:t>Digit symbols after 9 are A-F, meaning 10-15 respectively.</a:t>
            </a:r>
          </a:p>
          <a:p>
            <a:r>
              <a:rPr lang="en-US" dirty="0"/>
              <a:t>Usually we call one hexadecimal digit a </a:t>
            </a:r>
            <a:r>
              <a:rPr lang="en-US" i="1" dirty="0"/>
              <a:t>hex digit</a:t>
            </a:r>
            <a:r>
              <a:rPr lang="en-US" dirty="0"/>
              <a:t>. No fancy name :(</a:t>
            </a:r>
          </a:p>
        </p:txBody>
      </p:sp>
      <p:sp>
        <p:nvSpPr>
          <p:cNvPr id="6" name="Shape 138">
            <a:extLst>
              <a:ext uri="{FF2B5EF4-FFF2-40B4-BE49-F238E27FC236}">
                <a16:creationId xmlns:a16="http://schemas.microsoft.com/office/drawing/2014/main" id="{F90F87C0-6603-4CF1-9C73-9642348BD021}"/>
              </a:ext>
            </a:extLst>
          </p:cNvPr>
          <p:cNvSpPr txBox="1"/>
          <p:nvPr/>
        </p:nvSpPr>
        <p:spPr>
          <a:xfrm>
            <a:off x="482624" y="2877614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0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79018011-5B5D-4267-95E6-0E06F9F312D6}"/>
              </a:ext>
            </a:extLst>
          </p:cNvPr>
          <p:cNvSpPr txBox="1"/>
          <p:nvPr/>
        </p:nvSpPr>
        <p:spPr>
          <a:xfrm>
            <a:off x="286699" y="1657471"/>
            <a:ext cx="5707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8800" dirty="0">
                <a:ea typeface="Segoe UI" charset="0"/>
                <a:cs typeface="Segoe UI" charset="0"/>
                <a:sym typeface="Trebuchet MS"/>
              </a:rPr>
              <a:t>003B EE70</a:t>
            </a:r>
            <a:endParaRPr lang="en" sz="8800" dirty="0">
              <a:ea typeface="Segoe UI" charset="0"/>
              <a:cs typeface="Segoe UI" charset="0"/>
              <a:sym typeface="Trebuchet MS"/>
            </a:endParaRPr>
          </a:p>
        </p:txBody>
      </p:sp>
      <p:sp>
        <p:nvSpPr>
          <p:cNvPr id="8" name="Shape 142">
            <a:extLst>
              <a:ext uri="{FF2B5EF4-FFF2-40B4-BE49-F238E27FC236}">
                <a16:creationId xmlns:a16="http://schemas.microsoft.com/office/drawing/2014/main" id="{FF740D49-880B-4A05-B139-D5FEC371DA1A}"/>
              </a:ext>
            </a:extLst>
          </p:cNvPr>
          <p:cNvSpPr txBox="1"/>
          <p:nvPr/>
        </p:nvSpPr>
        <p:spPr>
          <a:xfrm>
            <a:off x="5791200" y="1573338"/>
            <a:ext cx="2870176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" sz="22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  <a:endParaRPr lang="en-US" sz="22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0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=</a:t>
            </a:r>
            <a:endParaRPr lang="en-US" sz="36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3600" dirty="0">
                <a:ea typeface="Segoe UI" charset="0"/>
                <a:cs typeface="Segoe UI" charset="0"/>
                <a:sym typeface="Trebuchet MS"/>
              </a:rPr>
              <a:t>3,927,664</a:t>
            </a:r>
            <a:r>
              <a:rPr lang="en" sz="3600" baseline="-25000" dirty="0">
                <a:ea typeface="Segoe UI" charset="0"/>
                <a:cs typeface="Segoe UI" charset="0"/>
                <a:sym typeface="Trebuchet MS"/>
              </a:rPr>
              <a:t>10</a:t>
            </a:r>
          </a:p>
        </p:txBody>
      </p:sp>
      <p:sp>
        <p:nvSpPr>
          <p:cNvPr id="9" name="Shape 143">
            <a:extLst>
              <a:ext uri="{FF2B5EF4-FFF2-40B4-BE49-F238E27FC236}">
                <a16:creationId xmlns:a16="http://schemas.microsoft.com/office/drawing/2014/main" id="{169688BC-5000-4A4B-8EFF-4E7661E716BB}"/>
              </a:ext>
            </a:extLst>
          </p:cNvPr>
          <p:cNvSpPr txBox="1"/>
          <p:nvPr/>
        </p:nvSpPr>
        <p:spPr>
          <a:xfrm>
            <a:off x="5935925" y="1631064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Segoe UI" charset="0"/>
                <a:cs typeface="Segoe UI" charset="0"/>
                <a:sym typeface="Trebuchet MS"/>
              </a:rPr>
              <a:t>=</a:t>
            </a:r>
          </a:p>
        </p:txBody>
      </p:sp>
      <p:sp>
        <p:nvSpPr>
          <p:cNvPr id="10" name="Shape 144">
            <a:extLst>
              <a:ext uri="{FF2B5EF4-FFF2-40B4-BE49-F238E27FC236}">
                <a16:creationId xmlns:a16="http://schemas.microsoft.com/office/drawing/2014/main" id="{F2A4E3D9-2EA8-42DE-B34F-BC025044EE33}"/>
              </a:ext>
            </a:extLst>
          </p:cNvPr>
          <p:cNvSpPr txBox="1"/>
          <p:nvPr/>
        </p:nvSpPr>
        <p:spPr>
          <a:xfrm>
            <a:off x="659989" y="3560364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</a:t>
            </a:r>
            <a:r>
              <a:rPr lang="en-US" sz="2200" b="1" dirty="0">
                <a:ea typeface="Trebuchet MS"/>
                <a:cs typeface="Trebuchet MS"/>
                <a:sym typeface="Trebuchet MS"/>
              </a:rPr>
              <a:t>hex </a:t>
            </a:r>
            <a:r>
              <a:rPr lang="en" sz="2200" b="1" dirty="0">
                <a:ea typeface="Trebuchet MS"/>
                <a:cs typeface="Trebuchet MS"/>
                <a:sym typeface="Trebuchet MS"/>
              </a:rPr>
              <a:t>to decimal: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use a dang calculator lol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6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9D6D-2BA5-400C-9F23-29961B9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                                              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(animated)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2B2B-F2F4-4BF5-A92C-F572F99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43851-6817-4E13-B3D2-6C25BFC89032}"/>
              </a:ext>
            </a:extLst>
          </p:cNvPr>
          <p:cNvSpPr txBox="1"/>
          <p:nvPr/>
        </p:nvSpPr>
        <p:spPr>
          <a:xfrm>
            <a:off x="221196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8189A-86F0-4259-91BA-F9B814EB298F}"/>
              </a:ext>
            </a:extLst>
          </p:cNvPr>
          <p:cNvSpPr txBox="1"/>
          <p:nvPr/>
        </p:nvSpPr>
        <p:spPr>
          <a:xfrm>
            <a:off x="294698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DBDEE-E0E5-452A-B783-5C5DAF0EECAE}"/>
              </a:ext>
            </a:extLst>
          </p:cNvPr>
          <p:cNvSpPr txBox="1"/>
          <p:nvPr/>
        </p:nvSpPr>
        <p:spPr>
          <a:xfrm>
            <a:off x="3682013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3162A-21B5-4F4C-A01A-AB6D0D29C57E}"/>
              </a:ext>
            </a:extLst>
          </p:cNvPr>
          <p:cNvSpPr txBox="1"/>
          <p:nvPr/>
        </p:nvSpPr>
        <p:spPr>
          <a:xfrm>
            <a:off x="4417039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705CE-099D-4A83-94AC-BD39424679E3}"/>
              </a:ext>
            </a:extLst>
          </p:cNvPr>
          <p:cNvSpPr txBox="1"/>
          <p:nvPr/>
        </p:nvSpPr>
        <p:spPr>
          <a:xfrm>
            <a:off x="515206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755B6-0A16-43B6-9F57-D319032497EC}"/>
              </a:ext>
            </a:extLst>
          </p:cNvPr>
          <p:cNvSpPr txBox="1"/>
          <p:nvPr/>
        </p:nvSpPr>
        <p:spPr>
          <a:xfrm>
            <a:off x="662211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2098D-4BA6-4A98-9B8E-C6F282A24884}"/>
              </a:ext>
            </a:extLst>
          </p:cNvPr>
          <p:cNvSpPr txBox="1"/>
          <p:nvPr/>
        </p:nvSpPr>
        <p:spPr>
          <a:xfrm>
            <a:off x="588709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DBE88-1327-4AB2-992C-6173F29A4D91}"/>
              </a:ext>
            </a:extLst>
          </p:cNvPr>
          <p:cNvSpPr txBox="1"/>
          <p:nvPr/>
        </p:nvSpPr>
        <p:spPr>
          <a:xfrm>
            <a:off x="147693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9CB1CF-250A-40D2-80F7-0F44767B02E2}"/>
              </a:ext>
            </a:extLst>
          </p:cNvPr>
          <p:cNvCxnSpPr/>
          <p:nvPr/>
        </p:nvCxnSpPr>
        <p:spPr>
          <a:xfrm>
            <a:off x="137787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1057A-7E8F-4EC2-AFCA-50C364F3F012}"/>
              </a:ext>
            </a:extLst>
          </p:cNvPr>
          <p:cNvCxnSpPr/>
          <p:nvPr/>
        </p:nvCxnSpPr>
        <p:spPr>
          <a:xfrm>
            <a:off x="2452317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43B41-0A42-4784-B5A6-94BF771BCC1E}"/>
              </a:ext>
            </a:extLst>
          </p:cNvPr>
          <p:cNvCxnSpPr/>
          <p:nvPr/>
        </p:nvCxnSpPr>
        <p:spPr>
          <a:xfrm>
            <a:off x="3526759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77F296-7D7E-4E81-817C-57C82BB652B5}"/>
              </a:ext>
            </a:extLst>
          </p:cNvPr>
          <p:cNvCxnSpPr/>
          <p:nvPr/>
        </p:nvCxnSpPr>
        <p:spPr>
          <a:xfrm>
            <a:off x="4601201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2606C9-22F2-49D4-8322-718420031E7A}"/>
              </a:ext>
            </a:extLst>
          </p:cNvPr>
          <p:cNvCxnSpPr/>
          <p:nvPr/>
        </p:nvCxnSpPr>
        <p:spPr>
          <a:xfrm>
            <a:off x="5675643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A847E-0DA4-4461-BA5D-ED3D71DBB8AD}"/>
              </a:ext>
            </a:extLst>
          </p:cNvPr>
          <p:cNvCxnSpPr/>
          <p:nvPr/>
        </p:nvCxnSpPr>
        <p:spPr>
          <a:xfrm>
            <a:off x="675008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F080D2-D43F-4DA1-B5B4-E177BBCBA19B}"/>
              </a:ext>
            </a:extLst>
          </p:cNvPr>
          <p:cNvCxnSpPr/>
          <p:nvPr/>
        </p:nvCxnSpPr>
        <p:spPr>
          <a:xfrm>
            <a:off x="7824524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487B20-F065-4821-8095-1258940528E9}"/>
              </a:ext>
            </a:extLst>
          </p:cNvPr>
          <p:cNvSpPr txBox="1"/>
          <p:nvPr/>
        </p:nvSpPr>
        <p:spPr>
          <a:xfrm>
            <a:off x="597150" y="2750820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816C5-2373-4EC9-AF61-F4F14DF93369}"/>
              </a:ext>
            </a:extLst>
          </p:cNvPr>
          <p:cNvSpPr txBox="1"/>
          <p:nvPr/>
        </p:nvSpPr>
        <p:spPr>
          <a:xfrm>
            <a:off x="1609983" y="275081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1F9F1-F804-4027-A798-D6A920807CCA}"/>
              </a:ext>
            </a:extLst>
          </p:cNvPr>
          <p:cNvSpPr txBox="1"/>
          <p:nvPr/>
        </p:nvSpPr>
        <p:spPr>
          <a:xfrm>
            <a:off x="2684421" y="2750813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EBB97-0CEC-4D12-A6D3-497882C61F10}"/>
              </a:ext>
            </a:extLst>
          </p:cNvPr>
          <p:cNvSpPr txBox="1"/>
          <p:nvPr/>
        </p:nvSpPr>
        <p:spPr>
          <a:xfrm>
            <a:off x="3752034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0E631-568D-4B27-9527-644813D7707D}"/>
              </a:ext>
            </a:extLst>
          </p:cNvPr>
          <p:cNvSpPr txBox="1"/>
          <p:nvPr/>
        </p:nvSpPr>
        <p:spPr>
          <a:xfrm>
            <a:off x="4830616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63000-07DD-4DBA-B2B1-9A3DAFFDDE82}"/>
              </a:ext>
            </a:extLst>
          </p:cNvPr>
          <p:cNvSpPr txBox="1"/>
          <p:nvPr/>
        </p:nvSpPr>
        <p:spPr>
          <a:xfrm>
            <a:off x="5862951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52581-2723-44E8-B1D8-28608C9BF997}"/>
              </a:ext>
            </a:extLst>
          </p:cNvPr>
          <p:cNvSpPr txBox="1"/>
          <p:nvPr/>
        </p:nvSpPr>
        <p:spPr>
          <a:xfrm>
            <a:off x="6975360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FE4B87-4E02-4B29-8B45-FC44210E0CC2}"/>
              </a:ext>
            </a:extLst>
          </p:cNvPr>
          <p:cNvSpPr txBox="1"/>
          <p:nvPr/>
        </p:nvSpPr>
        <p:spPr>
          <a:xfrm>
            <a:off x="8009675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182A1-CDC3-4767-B5BF-983D6A06A356}"/>
              </a:ext>
            </a:extLst>
          </p:cNvPr>
          <p:cNvSpPr txBox="1"/>
          <p:nvPr/>
        </p:nvSpPr>
        <p:spPr>
          <a:xfrm>
            <a:off x="2838722" y="4058037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0x4CA20261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96461-CF16-41CB-A6FA-733EF271FB98}"/>
              </a:ext>
            </a:extLst>
          </p:cNvPr>
          <p:cNvSpPr txBox="1"/>
          <p:nvPr/>
        </p:nvSpPr>
        <p:spPr>
          <a:xfrm>
            <a:off x="2757769" y="476592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32-bits! (Not so bad…)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7AC892-9B3F-440F-9D0B-12C9BBF431FF}"/>
              </a:ext>
            </a:extLst>
          </p:cNvPr>
          <p:cNvSpPr txBox="1"/>
          <p:nvPr/>
        </p:nvSpPr>
        <p:spPr>
          <a:xfrm>
            <a:off x="3713663" y="5209197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Create a random binary string and practice!</a:t>
            </a:r>
          </a:p>
        </p:txBody>
      </p:sp>
    </p:spTree>
    <p:extLst>
      <p:ext uri="{BB962C8B-B14F-4D97-AF65-F5344CB8AC3E}">
        <p14:creationId xmlns:p14="http://schemas.microsoft.com/office/powerpoint/2010/main" val="29909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9132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861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-0.01441 -0.000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03177 0.000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6944 0.000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3959 0.00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974 0.0002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11754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3" grpId="0"/>
      <p:bldP spid="24" grpId="0"/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132C-62C6-4315-9BF5-BB72ECFE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Signed Numbers (sign-magnitude)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BC32-0F8F-4F8F-B049-483CA3A0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5350"/>
            <a:ext cx="8219515" cy="4252119"/>
          </a:xfrm>
        </p:spPr>
        <p:txBody>
          <a:bodyPr/>
          <a:lstStyle/>
          <a:p>
            <a:r>
              <a:rPr lang="en-US" dirty="0"/>
              <a:t>Seems like a good time to think about “negative” values.</a:t>
            </a:r>
          </a:p>
          <a:p>
            <a:pPr lvl="1"/>
            <a:r>
              <a:rPr lang="en-US" dirty="0"/>
              <a:t>These are numbers that have nothing good to say.</a:t>
            </a:r>
          </a:p>
          <a:p>
            <a:pPr lvl="1"/>
            <a:endParaRPr lang="en-US" dirty="0"/>
          </a:p>
          <a:p>
            <a:r>
              <a:rPr lang="en-US" dirty="0"/>
              <a:t>Binary numbers have bits which are either 0 or 1.</a:t>
            </a:r>
          </a:p>
          <a:p>
            <a:pPr lvl="1"/>
            <a:r>
              <a:rPr lang="en-US" dirty="0"/>
              <a:t>Well, yeah…</a:t>
            </a:r>
          </a:p>
          <a:p>
            <a:pPr lvl="1"/>
            <a:endParaRPr lang="en-US" dirty="0"/>
          </a:p>
          <a:p>
            <a:r>
              <a:rPr lang="en-US" dirty="0"/>
              <a:t>So what if we used one bit to designate “positive” or “negative”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sign-magnitude</a:t>
            </a:r>
            <a:r>
              <a:rPr lang="en-US" dirty="0"/>
              <a:t> encoding: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4C16-AD16-411D-8B47-D4DB1BF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</p:spPr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86D7A1-EF06-4B5C-BB36-AAC1CAF22380}"/>
              </a:ext>
            </a:extLst>
          </p:cNvPr>
          <p:cNvSpPr txBox="1"/>
          <p:nvPr/>
        </p:nvSpPr>
        <p:spPr>
          <a:xfrm>
            <a:off x="2316518" y="3622026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0100010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83C389-C8CB-48E5-8179-D0C1C62DD803}"/>
              </a:ext>
            </a:extLst>
          </p:cNvPr>
          <p:cNvSpPr txBox="1"/>
          <p:nvPr/>
        </p:nvSpPr>
        <p:spPr>
          <a:xfrm>
            <a:off x="5123909" y="3619784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34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6BCAF144-03F0-4542-B31A-32AE0B3A7659}"/>
              </a:ext>
            </a:extLst>
          </p:cNvPr>
          <p:cNvSpPr/>
          <p:nvPr/>
        </p:nvSpPr>
        <p:spPr>
          <a:xfrm rot="16200000">
            <a:off x="3426967" y="3453279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33DE44C0-5848-4E31-8CFB-648DE43459C7}"/>
              </a:ext>
            </a:extLst>
          </p:cNvPr>
          <p:cNvSpPr/>
          <p:nvPr/>
        </p:nvSpPr>
        <p:spPr>
          <a:xfrm rot="16200000">
            <a:off x="5623008" y="4049118"/>
            <a:ext cx="152551" cy="49754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568D2-02C3-46E1-A364-65418EE42E18}"/>
              </a:ext>
            </a:extLst>
          </p:cNvPr>
          <p:cNvSpPr txBox="1"/>
          <p:nvPr/>
        </p:nvSpPr>
        <p:spPr>
          <a:xfrm>
            <a:off x="2318791" y="469565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0010110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F954CD-4AFC-47B0-A48C-B5997BEB7580}"/>
              </a:ext>
            </a:extLst>
          </p:cNvPr>
          <p:cNvSpPr txBox="1"/>
          <p:nvPr/>
        </p:nvSpPr>
        <p:spPr>
          <a:xfrm>
            <a:off x="5126182" y="4713881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22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(normal)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1BADD35-5EC8-46FB-8AEC-742A0E164236}"/>
              </a:ext>
            </a:extLst>
          </p:cNvPr>
          <p:cNvSpPr/>
          <p:nvPr/>
        </p:nvSpPr>
        <p:spPr>
          <a:xfrm rot="16200000">
            <a:off x="3429240" y="4547376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1A709A6-B3BB-4C0D-AFF1-F803EE6D3E7C}"/>
              </a:ext>
            </a:extLst>
          </p:cNvPr>
          <p:cNvSpPr/>
          <p:nvPr/>
        </p:nvSpPr>
        <p:spPr>
          <a:xfrm rot="16200000">
            <a:off x="5625281" y="5143215"/>
            <a:ext cx="152551" cy="49754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35" grpId="0" animBg="1"/>
      <p:bldP spid="36" grpId="0" animBg="1"/>
      <p:bldP spid="37" grpId="0"/>
      <p:bldP spid="38" grpId="0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45A4-8906-4264-B9D6-CB3C50BC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 (problems)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B42F-7361-4947-9818-6C2A7892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767049"/>
            <a:ext cx="8246409" cy="252766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Waaaaait</a:t>
            </a:r>
            <a:r>
              <a:rPr lang="en-US" dirty="0"/>
              <a:t> a second.</a:t>
            </a:r>
          </a:p>
          <a:p>
            <a:pPr lvl="1"/>
            <a:r>
              <a:rPr lang="en-US" dirty="0"/>
              <a:t>What is negative zero???</a:t>
            </a:r>
          </a:p>
          <a:p>
            <a:pPr lvl="1"/>
            <a:endParaRPr lang="en-US" dirty="0"/>
          </a:p>
          <a:p>
            <a:r>
              <a:rPr lang="en-US" dirty="0"/>
              <a:t>This encoding allows two different zeros.</a:t>
            </a:r>
          </a:p>
          <a:p>
            <a:pPr lvl="1"/>
            <a:r>
              <a:rPr lang="en-US" dirty="0"/>
              <a:t>This means we can represent how many different values (8-bit)?</a:t>
            </a:r>
          </a:p>
          <a:p>
            <a:pPr lvl="2"/>
            <a:r>
              <a:rPr lang="en-US" dirty="0"/>
              <a:t>2^8 – 1 (minus the one redundant value) = 255 (-127 … 0 … 127)</a:t>
            </a:r>
          </a:p>
          <a:p>
            <a:pPr lvl="2"/>
            <a:endParaRPr lang="en-US" dirty="0"/>
          </a:p>
          <a:p>
            <a:r>
              <a:rPr lang="en-US" dirty="0"/>
              <a:t>Sign-magnitude is a little naïve… let’s try a different approach…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510F2-78E6-483C-902F-4286B728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198CF-A3E2-490C-85D2-DB2049E9F33B}"/>
              </a:ext>
            </a:extLst>
          </p:cNvPr>
          <p:cNvSpPr txBox="1"/>
          <p:nvPr/>
        </p:nvSpPr>
        <p:spPr>
          <a:xfrm>
            <a:off x="2148430" y="8953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4B996-5E89-4C7D-9E5A-FFB55A277B93}"/>
              </a:ext>
            </a:extLst>
          </p:cNvPr>
          <p:cNvSpPr txBox="1"/>
          <p:nvPr/>
        </p:nvSpPr>
        <p:spPr>
          <a:xfrm>
            <a:off x="4955821" y="893108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4724D17-23A5-4B7C-8E62-BD2FC8A045EB}"/>
              </a:ext>
            </a:extLst>
          </p:cNvPr>
          <p:cNvSpPr/>
          <p:nvPr/>
        </p:nvSpPr>
        <p:spPr>
          <a:xfrm rot="16200000">
            <a:off x="3258879" y="726603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7D9A83F-C0F3-46A3-89F2-FA763EFE93CB}"/>
              </a:ext>
            </a:extLst>
          </p:cNvPr>
          <p:cNvSpPr/>
          <p:nvPr/>
        </p:nvSpPr>
        <p:spPr>
          <a:xfrm rot="16200000">
            <a:off x="5324138" y="1431438"/>
            <a:ext cx="174337" cy="257764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34DA3-746B-4232-A76D-C05569FA52DC}"/>
              </a:ext>
            </a:extLst>
          </p:cNvPr>
          <p:cNvSpPr txBox="1"/>
          <p:nvPr/>
        </p:nvSpPr>
        <p:spPr>
          <a:xfrm>
            <a:off x="2152910" y="172010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E1F64-CA17-419F-BAEA-03FF985CA355}"/>
              </a:ext>
            </a:extLst>
          </p:cNvPr>
          <p:cNvSpPr txBox="1"/>
          <p:nvPr/>
        </p:nvSpPr>
        <p:spPr>
          <a:xfrm>
            <a:off x="4960301" y="1717859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5326FB9-5E8B-41EF-ABA0-59E7B4AAFC4C}"/>
              </a:ext>
            </a:extLst>
          </p:cNvPr>
          <p:cNvSpPr/>
          <p:nvPr/>
        </p:nvSpPr>
        <p:spPr>
          <a:xfrm rot="16200000">
            <a:off x="3263359" y="1551354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FFA4E7F-B332-446E-98B8-8FD37A6D86B3}"/>
              </a:ext>
            </a:extLst>
          </p:cNvPr>
          <p:cNvSpPr/>
          <p:nvPr/>
        </p:nvSpPr>
        <p:spPr>
          <a:xfrm rot="16200000">
            <a:off x="5328618" y="2256189"/>
            <a:ext cx="174337" cy="257764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B619-C205-49E1-9DF7-D3994551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953D-9F4E-434B-9536-6494A16A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9256"/>
            <a:ext cx="7886700" cy="4955232"/>
          </a:xfrm>
        </p:spPr>
        <p:txBody>
          <a:bodyPr>
            <a:normAutofit/>
          </a:bodyPr>
          <a:lstStyle/>
          <a:p>
            <a:r>
              <a:rPr lang="en-US" dirty="0"/>
              <a:t>This one, I promise, is </a:t>
            </a:r>
            <a:r>
              <a:rPr lang="en-US" dirty="0" err="1"/>
              <a:t>juuuuust</a:t>
            </a:r>
            <a:r>
              <a:rPr lang="en-US" dirty="0"/>
              <a:t> right.</a:t>
            </a:r>
          </a:p>
          <a:p>
            <a:pPr lvl="1"/>
            <a:r>
              <a:rPr lang="en-US" dirty="0"/>
              <a:t>But it’s a little strange!</a:t>
            </a:r>
          </a:p>
          <a:p>
            <a:r>
              <a:rPr lang="en-US" dirty="0"/>
              <a:t>We’ll just make SURE there is only one zero: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we flip the bits… and add one.</a:t>
            </a:r>
          </a:p>
          <a:p>
            <a:pPr lvl="1"/>
            <a:r>
              <a:rPr lang="en-US" dirty="0"/>
              <a:t>Adding one makes sure our -0 is used for -1 instead!</a:t>
            </a:r>
          </a:p>
          <a:p>
            <a:r>
              <a:rPr lang="en-US" dirty="0"/>
              <a:t>Sure, it’s a little lopsided, but, hey, we get an extra number.</a:t>
            </a:r>
          </a:p>
          <a:p>
            <a:pPr lvl="1"/>
            <a:r>
              <a:rPr lang="en-US" dirty="0"/>
              <a:t>But, hmm, but -4 </a:t>
            </a:r>
            <a:r>
              <a:rPr lang="en-US" b="1" dirty="0"/>
              <a:t>doesn’t have a valid positive number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That’s the trade-off, but it’s for the best.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976F-1AB7-4231-BFCE-CFAC1BB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8BE94-5E8C-4695-B1A5-A1E0A80E25FE}"/>
              </a:ext>
            </a:extLst>
          </p:cNvPr>
          <p:cNvGrpSpPr/>
          <p:nvPr/>
        </p:nvGrpSpPr>
        <p:grpSpPr>
          <a:xfrm>
            <a:off x="5468982" y="1992620"/>
            <a:ext cx="1066800" cy="1371409"/>
            <a:chOff x="5240382" y="2324100"/>
            <a:chExt cx="1066800" cy="1371409"/>
          </a:xfrm>
        </p:grpSpPr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2F0327A2-2452-4DF2-91B8-A908981FEDC1}"/>
                </a:ext>
              </a:extLst>
            </p:cNvPr>
            <p:cNvSpPr txBox="1"/>
            <p:nvPr/>
          </p:nvSpPr>
          <p:spPr>
            <a:xfrm>
              <a:off x="5240382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A6242EEA-F787-4B0B-802B-59626161358C}"/>
                </a:ext>
              </a:extLst>
            </p:cNvPr>
            <p:cNvSpPr txBox="1"/>
            <p:nvPr/>
          </p:nvSpPr>
          <p:spPr>
            <a:xfrm>
              <a:off x="5369558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C07024-A498-4A00-A61F-183743A348F2}"/>
              </a:ext>
            </a:extLst>
          </p:cNvPr>
          <p:cNvGrpSpPr/>
          <p:nvPr/>
        </p:nvGrpSpPr>
        <p:grpSpPr>
          <a:xfrm>
            <a:off x="4887684" y="2292955"/>
            <a:ext cx="1066800" cy="1071074"/>
            <a:chOff x="4659084" y="2624435"/>
            <a:chExt cx="1066800" cy="1071074"/>
          </a:xfrm>
        </p:grpSpPr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4AB4AD06-C3CA-4C82-ABDF-7FAABB742EB3}"/>
                </a:ext>
              </a:extLst>
            </p:cNvPr>
            <p:cNvSpPr txBox="1"/>
            <p:nvPr/>
          </p:nvSpPr>
          <p:spPr>
            <a:xfrm>
              <a:off x="4659084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0A39316B-CF87-43BF-A1B1-504B206DDFC7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A793C-04E0-4310-8699-C34D79131FEB}"/>
              </a:ext>
            </a:extLst>
          </p:cNvPr>
          <p:cNvGrpSpPr/>
          <p:nvPr/>
        </p:nvGrpSpPr>
        <p:grpSpPr>
          <a:xfrm>
            <a:off x="4953000" y="2450879"/>
            <a:ext cx="3657600" cy="457200"/>
            <a:chOff x="4724400" y="2782359"/>
            <a:chExt cx="3657600" cy="457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C733CC-B123-4C04-A643-128B052D5A15}"/>
                </a:ext>
              </a:extLst>
            </p:cNvPr>
            <p:cNvCxnSpPr/>
            <p:nvPr/>
          </p:nvCxnSpPr>
          <p:spPr>
            <a:xfrm>
              <a:off x="4724400" y="3010959"/>
              <a:ext cx="3657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CB7AB2-AC55-4D1B-86DF-C714E5CC372B}"/>
                </a:ext>
              </a:extLst>
            </p:cNvPr>
            <p:cNvCxnSpPr/>
            <p:nvPr/>
          </p:nvCxnSpPr>
          <p:spPr>
            <a:xfrm>
              <a:off x="47244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E8346F-9E95-4DD7-A7FF-F7AD26037A15}"/>
                </a:ext>
              </a:extLst>
            </p:cNvPr>
            <p:cNvCxnSpPr/>
            <p:nvPr/>
          </p:nvCxnSpPr>
          <p:spPr>
            <a:xfrm>
              <a:off x="83820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615E17-0E14-4889-A8C3-3C2FEBED1E7A}"/>
                </a:ext>
              </a:extLst>
            </p:cNvPr>
            <p:cNvCxnSpPr/>
            <p:nvPr/>
          </p:nvCxnSpPr>
          <p:spPr>
            <a:xfrm>
              <a:off x="6768737" y="2782359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081A5-FC6F-446B-BA95-11A45A89E0F1}"/>
              </a:ext>
            </a:extLst>
          </p:cNvPr>
          <p:cNvGrpSpPr/>
          <p:nvPr/>
        </p:nvGrpSpPr>
        <p:grpSpPr>
          <a:xfrm>
            <a:off x="6487885" y="1992620"/>
            <a:ext cx="1066800" cy="1371409"/>
            <a:chOff x="6259285" y="2324100"/>
            <a:chExt cx="1066800" cy="1371409"/>
          </a:xfrm>
        </p:grpSpPr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E863DF15-74A1-48C6-B76C-958FA207CB78}"/>
                </a:ext>
              </a:extLst>
            </p:cNvPr>
            <p:cNvSpPr txBox="1"/>
            <p:nvPr/>
          </p:nvSpPr>
          <p:spPr>
            <a:xfrm>
              <a:off x="6609081" y="3172289"/>
              <a:ext cx="330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6ED96417-D390-4C75-B535-76593FDA7283}"/>
                </a:ext>
              </a:extLst>
            </p:cNvPr>
            <p:cNvSpPr txBox="1"/>
            <p:nvPr/>
          </p:nvSpPr>
          <p:spPr>
            <a:xfrm>
              <a:off x="6259285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669DF4-C571-4DCD-90D7-D0DF68EF07E4}"/>
              </a:ext>
            </a:extLst>
          </p:cNvPr>
          <p:cNvGrpSpPr/>
          <p:nvPr/>
        </p:nvGrpSpPr>
        <p:grpSpPr>
          <a:xfrm>
            <a:off x="6977740" y="2292955"/>
            <a:ext cx="1066800" cy="1071074"/>
            <a:chOff x="6749140" y="2624435"/>
            <a:chExt cx="1066800" cy="1071074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B78331E8-E384-4B1C-B3CE-1616F63B3064}"/>
                </a:ext>
              </a:extLst>
            </p:cNvPr>
            <p:cNvSpPr txBox="1"/>
            <p:nvPr/>
          </p:nvSpPr>
          <p:spPr>
            <a:xfrm>
              <a:off x="674914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499C8F26-AF06-44CC-9445-BD14FFEAB1B9}"/>
                </a:ext>
              </a:extLst>
            </p:cNvPr>
            <p:cNvSpPr txBox="1"/>
            <p:nvPr/>
          </p:nvSpPr>
          <p:spPr>
            <a:xfrm>
              <a:off x="6923314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46F52B-B102-4A8D-B31F-760427CB6939}"/>
              </a:ext>
            </a:extLst>
          </p:cNvPr>
          <p:cNvGrpSpPr/>
          <p:nvPr/>
        </p:nvGrpSpPr>
        <p:grpSpPr>
          <a:xfrm>
            <a:off x="7511140" y="1992620"/>
            <a:ext cx="1066800" cy="1371409"/>
            <a:chOff x="7282540" y="2324100"/>
            <a:chExt cx="1066800" cy="1371409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E1EDA177-0276-4665-BE99-E8B3D2BD4556}"/>
                </a:ext>
              </a:extLst>
            </p:cNvPr>
            <p:cNvSpPr txBox="1"/>
            <p:nvPr/>
          </p:nvSpPr>
          <p:spPr>
            <a:xfrm>
              <a:off x="7282540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F3E804F9-7F30-4B7B-9B56-D36A31E7BD10}"/>
                </a:ext>
              </a:extLst>
            </p:cNvPr>
            <p:cNvSpPr txBox="1"/>
            <p:nvPr/>
          </p:nvSpPr>
          <p:spPr>
            <a:xfrm>
              <a:off x="7473406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B3E69-8314-44D7-ABE0-CED6484C250D}"/>
              </a:ext>
            </a:extLst>
          </p:cNvPr>
          <p:cNvGrpSpPr/>
          <p:nvPr/>
        </p:nvGrpSpPr>
        <p:grpSpPr>
          <a:xfrm>
            <a:off x="8077200" y="2292955"/>
            <a:ext cx="1066800" cy="1071074"/>
            <a:chOff x="7848600" y="2624435"/>
            <a:chExt cx="1066800" cy="1071074"/>
          </a:xfrm>
        </p:grpSpPr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E84E92BD-2DC1-4730-AFAB-62551EFC329E}"/>
                </a:ext>
              </a:extLst>
            </p:cNvPr>
            <p:cNvSpPr txBox="1"/>
            <p:nvPr/>
          </p:nvSpPr>
          <p:spPr>
            <a:xfrm>
              <a:off x="784860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E7E4D3EC-3ACF-439E-BACA-84B8EBBC6A14}"/>
                </a:ext>
              </a:extLst>
            </p:cNvPr>
            <p:cNvSpPr txBox="1"/>
            <p:nvPr/>
          </p:nvSpPr>
          <p:spPr>
            <a:xfrm>
              <a:off x="8071757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175F4-A9F5-407C-875A-A78BB51633C7}"/>
              </a:ext>
            </a:extLst>
          </p:cNvPr>
          <p:cNvGrpSpPr/>
          <p:nvPr/>
        </p:nvGrpSpPr>
        <p:grpSpPr>
          <a:xfrm>
            <a:off x="6002383" y="2292955"/>
            <a:ext cx="1066800" cy="1071074"/>
            <a:chOff x="5773783" y="2624435"/>
            <a:chExt cx="1066800" cy="1071074"/>
          </a:xfrm>
        </p:grpSpPr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C37A3C09-118F-44FF-8DD0-435AFCE8E66A}"/>
                </a:ext>
              </a:extLst>
            </p:cNvPr>
            <p:cNvSpPr txBox="1"/>
            <p:nvPr/>
          </p:nvSpPr>
          <p:spPr>
            <a:xfrm>
              <a:off x="5773783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E230BA27-7F34-46D0-BC5E-CA54D496A5A7}"/>
                </a:ext>
              </a:extLst>
            </p:cNvPr>
            <p:cNvSpPr txBox="1"/>
            <p:nvPr/>
          </p:nvSpPr>
          <p:spPr>
            <a:xfrm>
              <a:off x="5967910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BA56A9-34F3-4812-9E44-4116294EF71A}"/>
              </a:ext>
            </a:extLst>
          </p:cNvPr>
          <p:cNvGrpSpPr/>
          <p:nvPr/>
        </p:nvGrpSpPr>
        <p:grpSpPr>
          <a:xfrm>
            <a:off x="4360089" y="1992619"/>
            <a:ext cx="1066800" cy="1366798"/>
            <a:chOff x="4659084" y="2328711"/>
            <a:chExt cx="1066800" cy="1366798"/>
          </a:xfrm>
        </p:grpSpPr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928B411E-6E20-47D3-AB99-85567D1C4A1F}"/>
                </a:ext>
              </a:extLst>
            </p:cNvPr>
            <p:cNvSpPr txBox="1"/>
            <p:nvPr/>
          </p:nvSpPr>
          <p:spPr>
            <a:xfrm>
              <a:off x="4659084" y="2328711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  <p:sp>
          <p:nvSpPr>
            <p:cNvPr id="15" name="TextBox 35">
              <a:extLst>
                <a:ext uri="{FF2B5EF4-FFF2-40B4-BE49-F238E27FC236}">
                  <a16:creationId xmlns:a16="http://schemas.microsoft.com/office/drawing/2014/main" id="{D5345F49-46A4-4072-8EA9-B88DC187A580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6C2B29-0CD4-4BC4-A71F-B909832CAB58}"/>
              </a:ext>
            </a:extLst>
          </p:cNvPr>
          <p:cNvGrpSpPr/>
          <p:nvPr/>
        </p:nvGrpSpPr>
        <p:grpSpPr>
          <a:xfrm>
            <a:off x="746216" y="2446267"/>
            <a:ext cx="3189516" cy="457200"/>
            <a:chOff x="5192484" y="2782359"/>
            <a:chExt cx="3189516" cy="4572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A64D8F-137B-4B47-A026-C01F014DF303}"/>
                </a:ext>
              </a:extLst>
            </p:cNvPr>
            <p:cNvCxnSpPr/>
            <p:nvPr/>
          </p:nvCxnSpPr>
          <p:spPr>
            <a:xfrm>
              <a:off x="5192484" y="3010959"/>
              <a:ext cx="3189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B3E3AF-B82D-4C28-B012-378DA735C12F}"/>
                </a:ext>
              </a:extLst>
            </p:cNvPr>
            <p:cNvCxnSpPr/>
            <p:nvPr/>
          </p:nvCxnSpPr>
          <p:spPr>
            <a:xfrm>
              <a:off x="5201193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AB02FA-9785-431F-ACD7-A015CF147350}"/>
                </a:ext>
              </a:extLst>
            </p:cNvPr>
            <p:cNvCxnSpPr/>
            <p:nvPr/>
          </p:nvCxnSpPr>
          <p:spPr>
            <a:xfrm>
              <a:off x="83820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CCCDD7-DB6C-4244-90FA-1EFE7D81E17B}"/>
                </a:ext>
              </a:extLst>
            </p:cNvPr>
            <p:cNvCxnSpPr/>
            <p:nvPr/>
          </p:nvCxnSpPr>
          <p:spPr>
            <a:xfrm>
              <a:off x="6768737" y="2782359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CE52CD-300F-440D-A28F-78BC4786822A}"/>
              </a:ext>
            </a:extLst>
          </p:cNvPr>
          <p:cNvGrpSpPr/>
          <p:nvPr/>
        </p:nvGrpSpPr>
        <p:grpSpPr>
          <a:xfrm>
            <a:off x="1813017" y="1988008"/>
            <a:ext cx="1066800" cy="1371409"/>
            <a:chOff x="6259285" y="2324100"/>
            <a:chExt cx="1066800" cy="1371409"/>
          </a:xfrm>
        </p:grpSpPr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28D91C83-466F-4EC0-BB65-0ACCED313C05}"/>
                </a:ext>
              </a:extLst>
            </p:cNvPr>
            <p:cNvSpPr txBox="1"/>
            <p:nvPr/>
          </p:nvSpPr>
          <p:spPr>
            <a:xfrm>
              <a:off x="6609081" y="3172289"/>
              <a:ext cx="330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8B40401E-FB54-4B05-97EB-A5506CCA0CC6}"/>
                </a:ext>
              </a:extLst>
            </p:cNvPr>
            <p:cNvSpPr txBox="1"/>
            <p:nvPr/>
          </p:nvSpPr>
          <p:spPr>
            <a:xfrm>
              <a:off x="6259285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273486-FE19-4414-8463-ED4A6D79BFB8}"/>
              </a:ext>
            </a:extLst>
          </p:cNvPr>
          <p:cNvGrpSpPr/>
          <p:nvPr/>
        </p:nvGrpSpPr>
        <p:grpSpPr>
          <a:xfrm>
            <a:off x="2302872" y="2288343"/>
            <a:ext cx="1066800" cy="1071074"/>
            <a:chOff x="6749140" y="2624435"/>
            <a:chExt cx="1066800" cy="1071074"/>
          </a:xfrm>
        </p:grpSpPr>
        <p:sp>
          <p:nvSpPr>
            <p:cNvPr id="53" name="TextBox 29">
              <a:extLst>
                <a:ext uri="{FF2B5EF4-FFF2-40B4-BE49-F238E27FC236}">
                  <a16:creationId xmlns:a16="http://schemas.microsoft.com/office/drawing/2014/main" id="{053CDF55-8F10-4FB0-92A2-5CC8806D10C6}"/>
                </a:ext>
              </a:extLst>
            </p:cNvPr>
            <p:cNvSpPr txBox="1"/>
            <p:nvPr/>
          </p:nvSpPr>
          <p:spPr>
            <a:xfrm>
              <a:off x="674914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F3D10B02-EBEC-4021-96C5-5D9F3ED83E21}"/>
                </a:ext>
              </a:extLst>
            </p:cNvPr>
            <p:cNvSpPr txBox="1"/>
            <p:nvPr/>
          </p:nvSpPr>
          <p:spPr>
            <a:xfrm>
              <a:off x="6923314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62CFDD-1ED6-47E8-BA03-A66787AE9A4E}"/>
              </a:ext>
            </a:extLst>
          </p:cNvPr>
          <p:cNvGrpSpPr/>
          <p:nvPr/>
        </p:nvGrpSpPr>
        <p:grpSpPr>
          <a:xfrm>
            <a:off x="2836272" y="1988008"/>
            <a:ext cx="1066800" cy="1371409"/>
            <a:chOff x="7282540" y="2324100"/>
            <a:chExt cx="1066800" cy="1371409"/>
          </a:xfrm>
        </p:grpSpPr>
        <p:sp>
          <p:nvSpPr>
            <p:cNvPr id="51" name="TextBox 30">
              <a:extLst>
                <a:ext uri="{FF2B5EF4-FFF2-40B4-BE49-F238E27FC236}">
                  <a16:creationId xmlns:a16="http://schemas.microsoft.com/office/drawing/2014/main" id="{5FE6010A-EC5B-4A89-AE44-45D17B955BB7}"/>
                </a:ext>
              </a:extLst>
            </p:cNvPr>
            <p:cNvSpPr txBox="1"/>
            <p:nvPr/>
          </p:nvSpPr>
          <p:spPr>
            <a:xfrm>
              <a:off x="7282540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45BD3E10-6276-4BB5-9929-50E0D55A45C7}"/>
                </a:ext>
              </a:extLst>
            </p:cNvPr>
            <p:cNvSpPr txBox="1"/>
            <p:nvPr/>
          </p:nvSpPr>
          <p:spPr>
            <a:xfrm>
              <a:off x="7473406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74268B-E786-406F-90C3-181E2B369D9C}"/>
              </a:ext>
            </a:extLst>
          </p:cNvPr>
          <p:cNvGrpSpPr/>
          <p:nvPr/>
        </p:nvGrpSpPr>
        <p:grpSpPr>
          <a:xfrm>
            <a:off x="3402332" y="2288343"/>
            <a:ext cx="1066800" cy="1071074"/>
            <a:chOff x="7848600" y="2624435"/>
            <a:chExt cx="1066800" cy="1071074"/>
          </a:xfrm>
        </p:grpSpPr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CA9C76A5-8388-45F3-8270-3D09B07C68C5}"/>
                </a:ext>
              </a:extLst>
            </p:cNvPr>
            <p:cNvSpPr txBox="1"/>
            <p:nvPr/>
          </p:nvSpPr>
          <p:spPr>
            <a:xfrm>
              <a:off x="784860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50" name="TextBox 40">
              <a:extLst>
                <a:ext uri="{FF2B5EF4-FFF2-40B4-BE49-F238E27FC236}">
                  <a16:creationId xmlns:a16="http://schemas.microsoft.com/office/drawing/2014/main" id="{363201EA-1553-4659-A66D-F70F7F80555A}"/>
                </a:ext>
              </a:extLst>
            </p:cNvPr>
            <p:cNvSpPr txBox="1"/>
            <p:nvPr/>
          </p:nvSpPr>
          <p:spPr>
            <a:xfrm>
              <a:off x="8071757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4D5FDC-0240-4BD0-969E-A0C620C6B641}"/>
              </a:ext>
            </a:extLst>
          </p:cNvPr>
          <p:cNvGrpSpPr/>
          <p:nvPr/>
        </p:nvGrpSpPr>
        <p:grpSpPr>
          <a:xfrm>
            <a:off x="1327515" y="2288343"/>
            <a:ext cx="1066800" cy="1071074"/>
            <a:chOff x="5773783" y="2624435"/>
            <a:chExt cx="1066800" cy="1071074"/>
          </a:xfrm>
        </p:grpSpPr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E633FE7D-53A8-47C6-B44B-2F662C04CEB7}"/>
                </a:ext>
              </a:extLst>
            </p:cNvPr>
            <p:cNvSpPr txBox="1"/>
            <p:nvPr/>
          </p:nvSpPr>
          <p:spPr>
            <a:xfrm>
              <a:off x="5773783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7435E58-0C3E-49E3-8391-2ADFD4C6A6B0}"/>
                </a:ext>
              </a:extLst>
            </p:cNvPr>
            <p:cNvSpPr txBox="1"/>
            <p:nvPr/>
          </p:nvSpPr>
          <p:spPr>
            <a:xfrm>
              <a:off x="5967910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3BFF6F-18CC-4EC8-91D7-09BD126F90C7}"/>
              </a:ext>
            </a:extLst>
          </p:cNvPr>
          <p:cNvGrpSpPr/>
          <p:nvPr/>
        </p:nvGrpSpPr>
        <p:grpSpPr>
          <a:xfrm>
            <a:off x="794114" y="1988008"/>
            <a:ext cx="1066800" cy="1371409"/>
            <a:chOff x="5240382" y="2324100"/>
            <a:chExt cx="1066800" cy="1371409"/>
          </a:xfrm>
        </p:grpSpPr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F11A9A4D-9A8B-4007-A09B-8322A43C8F76}"/>
                </a:ext>
              </a:extLst>
            </p:cNvPr>
            <p:cNvSpPr txBox="1"/>
            <p:nvPr/>
          </p:nvSpPr>
          <p:spPr>
            <a:xfrm>
              <a:off x="5240382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6" name="TextBox 42">
              <a:extLst>
                <a:ext uri="{FF2B5EF4-FFF2-40B4-BE49-F238E27FC236}">
                  <a16:creationId xmlns:a16="http://schemas.microsoft.com/office/drawing/2014/main" id="{3FFCDDB4-58F7-41CB-8208-87BC603B1B9D}"/>
                </a:ext>
              </a:extLst>
            </p:cNvPr>
            <p:cNvSpPr txBox="1"/>
            <p:nvPr/>
          </p:nvSpPr>
          <p:spPr>
            <a:xfrm>
              <a:off x="5369558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49A9E8-4235-470E-A1D2-99CC5366576B}"/>
              </a:ext>
            </a:extLst>
          </p:cNvPr>
          <p:cNvGrpSpPr/>
          <p:nvPr/>
        </p:nvGrpSpPr>
        <p:grpSpPr>
          <a:xfrm>
            <a:off x="212816" y="2288343"/>
            <a:ext cx="1066800" cy="1071074"/>
            <a:chOff x="4659084" y="2624435"/>
            <a:chExt cx="1066800" cy="1071074"/>
          </a:xfrm>
        </p:grpSpPr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A23EDDAB-5569-4B67-87C2-86235E7C84EA}"/>
                </a:ext>
              </a:extLst>
            </p:cNvPr>
            <p:cNvSpPr txBox="1"/>
            <p:nvPr/>
          </p:nvSpPr>
          <p:spPr>
            <a:xfrm>
              <a:off x="4659084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37E338-EADA-4D47-A38A-4184544CBF37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-3</a:t>
              </a:r>
            </a:p>
          </p:txBody>
        </p:sp>
      </p:grpSp>
      <p:sp>
        <p:nvSpPr>
          <p:cNvPr id="42" name="TextBox 51">
            <a:extLst>
              <a:ext uri="{FF2B5EF4-FFF2-40B4-BE49-F238E27FC236}">
                <a16:creationId xmlns:a16="http://schemas.microsoft.com/office/drawing/2014/main" id="{7A26BC1A-DB2A-48A3-BBCD-54C0C643F90B}"/>
              </a:ext>
            </a:extLst>
          </p:cNvPr>
          <p:cNvSpPr txBox="1"/>
          <p:nvPr/>
        </p:nvSpPr>
        <p:spPr>
          <a:xfrm>
            <a:off x="1807847" y="171408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F9A8CC-2305-46CE-B388-5CBFC65F7D87}"/>
              </a:ext>
            </a:extLst>
          </p:cNvPr>
          <p:cNvSpPr txBox="1"/>
          <p:nvPr/>
        </p:nvSpPr>
        <p:spPr>
          <a:xfrm>
            <a:off x="1399466" y="331956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Magnitude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BD99EB-CBB4-42C3-BCA3-E243782E4FB1}"/>
              </a:ext>
            </a:extLst>
          </p:cNvPr>
          <p:cNvSpPr txBox="1"/>
          <p:nvPr/>
        </p:nvSpPr>
        <p:spPr>
          <a:xfrm>
            <a:off x="6185307" y="3319568"/>
            <a:ext cx="161396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8399D"/>
                </a:solidFill>
              </a:rPr>
              <a:t>2’s Complement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DA765B-5171-49ED-9FDB-D604F5BA823D}"/>
              </a:ext>
            </a:extLst>
          </p:cNvPr>
          <p:cNvSpPr/>
          <p:nvPr/>
        </p:nvSpPr>
        <p:spPr>
          <a:xfrm>
            <a:off x="6634047" y="1519843"/>
            <a:ext cx="748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07FD8"/>
                </a:solidFill>
              </a:rPr>
              <a:t>😘</a:t>
            </a:r>
          </a:p>
        </p:txBody>
      </p:sp>
    </p:spTree>
    <p:extLst>
      <p:ext uri="{BB962C8B-B14F-4D97-AF65-F5344CB8AC3E}">
        <p14:creationId xmlns:p14="http://schemas.microsoft.com/office/powerpoint/2010/main" val="10690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DDF-00E2-4782-BC61-6BE42E4D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857E-87FD-424B-BDC1-AFBB6F6C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705880"/>
          </a:xfrm>
        </p:spPr>
        <p:txBody>
          <a:bodyPr>
            <a:normAutofit/>
          </a:bodyPr>
          <a:lstStyle/>
          <a:p>
            <a:r>
              <a:rPr lang="en-US" dirty="0"/>
              <a:t>Let’s look some examples: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If the MSB is 1</a:t>
            </a:r>
            <a:r>
              <a:rPr lang="en-US" dirty="0"/>
              <a:t>: Flip! Add one!</a:t>
            </a:r>
          </a:p>
          <a:p>
            <a:r>
              <a:rPr lang="en-US" b="1" dirty="0"/>
              <a:t>Otherwise</a:t>
            </a:r>
            <a:r>
              <a:rPr lang="en-US" dirty="0"/>
              <a:t>: Do nothing! It’s the same!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B05EC-095B-47AE-BE7D-99983781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B1916-7B1A-483D-8FD9-123225C66FD9}"/>
              </a:ext>
            </a:extLst>
          </p:cNvPr>
          <p:cNvSpPr txBox="1"/>
          <p:nvPr/>
        </p:nvSpPr>
        <p:spPr>
          <a:xfrm>
            <a:off x="669255" y="160890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11010100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387B9-E5BF-466A-9031-6636CFD5A293}"/>
              </a:ext>
            </a:extLst>
          </p:cNvPr>
          <p:cNvSpPr txBox="1"/>
          <p:nvPr/>
        </p:nvSpPr>
        <p:spPr>
          <a:xfrm>
            <a:off x="2958026" y="1606667"/>
            <a:ext cx="573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00101011=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(43+1)=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44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7F04CBA-5554-42B1-AAEC-CBF34238C914}"/>
              </a:ext>
            </a:extLst>
          </p:cNvPr>
          <p:cNvSpPr/>
          <p:nvPr/>
        </p:nvSpPr>
        <p:spPr>
          <a:xfrm rot="16200000">
            <a:off x="6258759" y="2062884"/>
            <a:ext cx="141957" cy="433179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07D1A9-A985-46D3-96CC-5FBB2F74254F}"/>
              </a:ext>
            </a:extLst>
          </p:cNvPr>
          <p:cNvSpPr/>
          <p:nvPr/>
        </p:nvSpPr>
        <p:spPr>
          <a:xfrm rot="16200000">
            <a:off x="4245168" y="124795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7E220-BD00-45EA-8881-75F9DE410410}"/>
              </a:ext>
            </a:extLst>
          </p:cNvPr>
          <p:cNvSpPr txBox="1"/>
          <p:nvPr/>
        </p:nvSpPr>
        <p:spPr>
          <a:xfrm>
            <a:off x="669255" y="303096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E0D7D-C66F-4A7A-B810-8BD205CB71BA}"/>
              </a:ext>
            </a:extLst>
          </p:cNvPr>
          <p:cNvSpPr txBox="1"/>
          <p:nvPr/>
        </p:nvSpPr>
        <p:spPr>
          <a:xfrm>
            <a:off x="2958027" y="3028722"/>
            <a:ext cx="561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EC50B15-862C-415E-90B2-2F76F157248A}"/>
              </a:ext>
            </a:extLst>
          </p:cNvPr>
          <p:cNvSpPr/>
          <p:nvPr/>
        </p:nvSpPr>
        <p:spPr>
          <a:xfrm rot="16200000">
            <a:off x="4245168" y="2670013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2986C-7D6E-4CAD-B831-C9E0CF5A383C}"/>
              </a:ext>
            </a:extLst>
          </p:cNvPr>
          <p:cNvSpPr txBox="1"/>
          <p:nvPr/>
        </p:nvSpPr>
        <p:spPr>
          <a:xfrm>
            <a:off x="669255" y="3764997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F440E-6DA5-4603-B611-6FECF21186DE}"/>
              </a:ext>
            </a:extLst>
          </p:cNvPr>
          <p:cNvSpPr txBox="1"/>
          <p:nvPr/>
        </p:nvSpPr>
        <p:spPr>
          <a:xfrm>
            <a:off x="2958027" y="3762755"/>
            <a:ext cx="589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(0+1) 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16A682B-3B78-49F4-8E94-6B3156DB40F2}"/>
              </a:ext>
            </a:extLst>
          </p:cNvPr>
          <p:cNvSpPr/>
          <p:nvPr/>
        </p:nvSpPr>
        <p:spPr>
          <a:xfrm rot="16200000">
            <a:off x="6165231" y="4314803"/>
            <a:ext cx="97454" cy="226968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4ED6B31-FA20-43D9-87C2-1A34BE828A35}"/>
              </a:ext>
            </a:extLst>
          </p:cNvPr>
          <p:cNvSpPr/>
          <p:nvPr/>
        </p:nvSpPr>
        <p:spPr>
          <a:xfrm rot="16200000">
            <a:off x="4245168" y="3404046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DDA56-DD13-4504-9512-C33FD73A5EC8}"/>
              </a:ext>
            </a:extLst>
          </p:cNvPr>
          <p:cNvSpPr txBox="1"/>
          <p:nvPr/>
        </p:nvSpPr>
        <p:spPr>
          <a:xfrm>
            <a:off x="669255" y="2298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00100110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7E944-7C8D-433E-A5E8-B2394636BD72}"/>
              </a:ext>
            </a:extLst>
          </p:cNvPr>
          <p:cNvSpPr txBox="1"/>
          <p:nvPr/>
        </p:nvSpPr>
        <p:spPr>
          <a:xfrm>
            <a:off x="2958026" y="2296053"/>
            <a:ext cx="573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00100110= 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7AB4E1C-7CE0-4404-A411-D3B0115C2415}"/>
              </a:ext>
            </a:extLst>
          </p:cNvPr>
          <p:cNvSpPr/>
          <p:nvPr/>
        </p:nvSpPr>
        <p:spPr>
          <a:xfrm rot="16200000">
            <a:off x="4245168" y="1937344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7B1965D-50F4-421D-8A65-01F28FD6515C}"/>
              </a:ext>
            </a:extLst>
          </p:cNvPr>
          <p:cNvSpPr/>
          <p:nvPr/>
        </p:nvSpPr>
        <p:spPr>
          <a:xfrm rot="16200000">
            <a:off x="1674870" y="198653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B9810B9-DB33-4611-9452-81BCE32CA148}"/>
              </a:ext>
            </a:extLst>
          </p:cNvPr>
          <p:cNvSpPr/>
          <p:nvPr/>
        </p:nvSpPr>
        <p:spPr>
          <a:xfrm rot="16200000">
            <a:off x="1685836" y="2670013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970-22D1-49FA-8801-A03188F7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FB20-A622-4742-A993-A3539EEC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add zeros to a positive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we add ones to a negative number: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6E3A9-B808-47CC-8ADE-62A787D6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647F-444E-4DF1-A0CD-11E1A8C4D011}"/>
              </a:ext>
            </a:extLst>
          </p:cNvPr>
          <p:cNvSpPr txBox="1"/>
          <p:nvPr/>
        </p:nvSpPr>
        <p:spPr>
          <a:xfrm>
            <a:off x="3081577" y="1582556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8B9B3-E739-48D2-A563-13EAFBC8085E}"/>
              </a:ext>
            </a:extLst>
          </p:cNvPr>
          <p:cNvSpPr txBox="1"/>
          <p:nvPr/>
        </p:nvSpPr>
        <p:spPr>
          <a:xfrm>
            <a:off x="1078173" y="2155707"/>
            <a:ext cx="602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 ?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26AC6-C4BE-46CA-810C-D6C7DCE7D742}"/>
              </a:ext>
            </a:extLst>
          </p:cNvPr>
          <p:cNvSpPr txBox="1"/>
          <p:nvPr/>
        </p:nvSpPr>
        <p:spPr>
          <a:xfrm>
            <a:off x="3081577" y="4034265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E9398-6F70-47FA-A9A2-34C8D0954142}"/>
              </a:ext>
            </a:extLst>
          </p:cNvPr>
          <p:cNvSpPr txBox="1"/>
          <p:nvPr/>
        </p:nvSpPr>
        <p:spPr>
          <a:xfrm>
            <a:off x="840441" y="4607416"/>
            <a:ext cx="625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111111111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00000000001011001 =  ?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97C8-43BF-44D1-83AD-70D66BAC8B93}"/>
              </a:ext>
            </a:extLst>
          </p:cNvPr>
          <p:cNvSpPr txBox="1"/>
          <p:nvPr/>
        </p:nvSpPr>
        <p:spPr>
          <a:xfrm>
            <a:off x="6099425" y="4034265"/>
            <a:ext cx="1338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BF433-79DD-4251-8B72-EB8C90D155B4}"/>
              </a:ext>
            </a:extLst>
          </p:cNvPr>
          <p:cNvSpPr txBox="1"/>
          <p:nvPr/>
        </p:nvSpPr>
        <p:spPr>
          <a:xfrm>
            <a:off x="6099425" y="2150873"/>
            <a:ext cx="717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ECDCC-64FC-48E4-85C5-A3F0EB27115B}"/>
              </a:ext>
            </a:extLst>
          </p:cNvPr>
          <p:cNvSpPr txBox="1"/>
          <p:nvPr/>
        </p:nvSpPr>
        <p:spPr>
          <a:xfrm>
            <a:off x="6099424" y="5126469"/>
            <a:ext cx="1338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F1D6D-7E6B-4AAE-B3B2-84A46A417FC3}"/>
              </a:ext>
            </a:extLst>
          </p:cNvPr>
          <p:cNvSpPr txBox="1"/>
          <p:nvPr/>
        </p:nvSpPr>
        <p:spPr>
          <a:xfrm rot="18965013">
            <a:off x="6833152" y="4372075"/>
            <a:ext cx="233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Dang that’s cool!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37292-0AFA-4BF6-9B6C-A6FFEE7D9842}"/>
              </a:ext>
            </a:extLst>
          </p:cNvPr>
          <p:cNvSpPr/>
          <p:nvPr/>
        </p:nvSpPr>
        <p:spPr>
          <a:xfrm>
            <a:off x="2044605" y="1977307"/>
            <a:ext cx="5160304" cy="2056958"/>
          </a:xfrm>
          <a:prstGeom prst="rect">
            <a:avLst/>
          </a:prstGeom>
          <a:solidFill>
            <a:srgbClr val="E9D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7FEA6-9096-45F5-9D03-ED4E4BD7C821}"/>
              </a:ext>
            </a:extLst>
          </p:cNvPr>
          <p:cNvSpPr txBox="1"/>
          <p:nvPr/>
        </p:nvSpPr>
        <p:spPr>
          <a:xfrm>
            <a:off x="2117397" y="1983975"/>
            <a:ext cx="50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D39EF-D6D1-428F-A311-B34E0B9A6E0C}"/>
              </a:ext>
            </a:extLst>
          </p:cNvPr>
          <p:cNvSpPr txBox="1"/>
          <p:nvPr/>
        </p:nvSpPr>
        <p:spPr>
          <a:xfrm>
            <a:off x="2123216" y="2566361"/>
            <a:ext cx="484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(01011001+1)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40CD5-A1AF-4D95-9D79-0C35FFF99C96}"/>
              </a:ext>
            </a:extLst>
          </p:cNvPr>
          <p:cNvSpPr txBox="1"/>
          <p:nvPr/>
        </p:nvSpPr>
        <p:spPr>
          <a:xfrm>
            <a:off x="2123216" y="3139929"/>
            <a:ext cx="484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01011010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897CF-A8CC-431D-A97E-EDAC43B8087C}"/>
              </a:ext>
            </a:extLst>
          </p:cNvPr>
          <p:cNvSpPr txBox="1"/>
          <p:nvPr/>
        </p:nvSpPr>
        <p:spPr>
          <a:xfrm>
            <a:off x="6063160" y="3148604"/>
            <a:ext cx="985037" cy="646331"/>
          </a:xfrm>
          <a:prstGeom prst="rect">
            <a:avLst/>
          </a:prstGeom>
          <a:solidFill>
            <a:srgbClr val="E9D4E9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/>
      <p:bldP spid="9" grpId="0" animBg="1"/>
      <p:bldP spid="9" grpId="1" animBg="1"/>
      <p:bldP spid="14" grpId="0"/>
      <p:bldP spid="14" grpId="1"/>
      <p:bldP spid="15" grpId="0"/>
      <p:bldP spid="15" grpId="1"/>
      <p:bldP spid="16" grpId="0"/>
      <p:bldP spid="16" grpId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01589-CDA1-4519-A5B9-9EDC655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Encoding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DFC88-6D2A-4453-8E3F-77C281C94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Bits, Bytes, and </a:t>
            </a:r>
            <a:r>
              <a:rPr lang="en-US" dirty="0" err="1"/>
              <a:t>Nybbles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D06B-8847-425F-92C0-F387F78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2E10F2-E9CB-470C-AA1E-5FDFC3DF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0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4A57-1FB7-4077-A84B-B9E5FFF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Get an Extension?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D3A0-2D8C-4DB7-81B7-B080230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70879"/>
          </a:xfrm>
        </p:spPr>
        <p:txBody>
          <a:bodyPr>
            <a:normAutofit/>
          </a:bodyPr>
          <a:lstStyle/>
          <a:p>
            <a:r>
              <a:rPr lang="en-US" dirty="0"/>
              <a:t>Sometimes you need to </a:t>
            </a:r>
            <a:r>
              <a:rPr lang="en-US" i="1" dirty="0"/>
              <a:t>widen</a:t>
            </a:r>
            <a:r>
              <a:rPr lang="en-US" dirty="0"/>
              <a:t> a number with fewer bits to more</a:t>
            </a:r>
          </a:p>
          <a:p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zero extension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dirty="0"/>
              <a:t>is easy: </a:t>
            </a:r>
            <a:r>
              <a:rPr lang="en-US" b="1" dirty="0"/>
              <a:t>put 0s at the beginning.</a:t>
            </a:r>
            <a:endParaRPr lang="en-US" dirty="0"/>
          </a:p>
          <a:p>
            <a:pPr marL="0" indent="0" algn="ctr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0000 1001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0" indent="0" algn="ctr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But there are also </a:t>
            </a:r>
            <a:r>
              <a:rPr lang="en-US" b="1" dirty="0"/>
              <a:t>signed numbers… what about those?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top bit (MSB) </a:t>
            </a:r>
            <a:r>
              <a:rPr lang="en-US" dirty="0"/>
              <a:t>of signed numbers determines </a:t>
            </a:r>
            <a:r>
              <a:rPr lang="en-US" b="1" dirty="0"/>
              <a:t>the sign (+/-)</a:t>
            </a:r>
            <a:endParaRPr lang="en-US" dirty="0"/>
          </a:p>
          <a:p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sign extension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dirty="0"/>
              <a:t>puts </a:t>
            </a:r>
            <a:r>
              <a:rPr lang="en-US" b="1" i="1" dirty="0"/>
              <a:t>copies of the sign bit </a:t>
            </a:r>
            <a:r>
              <a:rPr lang="en-US" dirty="0"/>
              <a:t>at the beginning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1111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 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010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0000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0010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B006-D72B-4C68-BED4-97ED5A46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1620D-952C-40CD-A1CC-DC5636776E75}"/>
              </a:ext>
            </a:extLst>
          </p:cNvPr>
          <p:cNvSpPr txBox="1"/>
          <p:nvPr/>
        </p:nvSpPr>
        <p:spPr>
          <a:xfrm>
            <a:off x="1531977" y="5209197"/>
            <a:ext cx="704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happens when you sign extend the largest unsigned value?</a:t>
            </a:r>
          </a:p>
        </p:txBody>
      </p:sp>
    </p:spTree>
    <p:extLst>
      <p:ext uri="{BB962C8B-B14F-4D97-AF65-F5344CB8AC3E}">
        <p14:creationId xmlns:p14="http://schemas.microsoft.com/office/powerpoint/2010/main" val="19443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AB07-4AA8-49CD-89AF-3D70FA4B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4089-6E59-4F85-BCA6-8673C388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The range of an unsigned integer is 0 to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Q: Why do we subtract 1?</a:t>
            </a:r>
          </a:p>
          <a:p>
            <a:pPr lvl="1"/>
            <a:endParaRPr lang="en-US" dirty="0"/>
          </a:p>
          <a:p>
            <a:r>
              <a:rPr lang="en-US" dirty="0"/>
              <a:t>What is the range of a 2’s complement number?</a:t>
            </a:r>
          </a:p>
          <a:p>
            <a:pPr lvl="1"/>
            <a:r>
              <a:rPr lang="en-US" dirty="0"/>
              <a:t>Consider the sign bit, how many positive integers?</a:t>
            </a:r>
          </a:p>
          <a:p>
            <a:pPr lvl="1"/>
            <a:r>
              <a:rPr lang="en-US" dirty="0"/>
              <a:t>Consider, now, the negative integers.</a:t>
            </a:r>
          </a:p>
          <a:p>
            <a:pPr lvl="1"/>
            <a:r>
              <a:rPr lang="en-US" dirty="0"/>
              <a:t>Remember 0.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-2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n-1</a:t>
            </a:r>
            <a:r>
              <a:rPr lang="en-US" dirty="0"/>
              <a:t> to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n-1</a:t>
            </a:r>
            <a:r>
              <a:rPr lang="en-US" dirty="0"/>
              <a:t> –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0E1FB-747C-4794-8476-15F2E8BD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CS/COE 0449 – Spring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4D43A-6208-42C0-9783-D8584637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8B899-607A-45B7-B5A4-10BE7642C4BB}"/>
              </a:ext>
            </a:extLst>
          </p:cNvPr>
          <p:cNvSpPr txBox="1"/>
          <p:nvPr/>
        </p:nvSpPr>
        <p:spPr>
          <a:xfrm>
            <a:off x="1645789" y="5209197"/>
            <a:ext cx="693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if you needed a range with more negatives than positives?</a:t>
            </a:r>
          </a:p>
        </p:txBody>
      </p:sp>
    </p:spTree>
    <p:extLst>
      <p:ext uri="{BB962C8B-B14F-4D97-AF65-F5344CB8AC3E}">
        <p14:creationId xmlns:p14="http://schemas.microsoft.com/office/powerpoint/2010/main" val="38705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A164-B9EC-4788-AC73-CDA22E5F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4F94-EC10-4BF8-A5A3-AD396CFA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allows for variables to be declared as either signed or unsigned.</a:t>
            </a:r>
          </a:p>
          <a:p>
            <a:pPr lvl="1"/>
            <a:r>
              <a:rPr lang="en-US" dirty="0"/>
              <a:t>Remember: “signed” does not mean “negative” just that it </a:t>
            </a:r>
            <a:r>
              <a:rPr lang="en-US" i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can</a:t>
            </a:r>
            <a:r>
              <a:rPr lang="en-US" dirty="0"/>
              <a:t> be negative.</a:t>
            </a:r>
          </a:p>
          <a:p>
            <a:pPr lvl="1"/>
            <a:endParaRPr lang="en-US" dirty="0"/>
          </a:p>
          <a:p>
            <a:r>
              <a:rPr lang="en-US" dirty="0"/>
              <a:t>An unsigned integer variable has a range from 0 to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</a:t>
            </a:r>
            <a:r>
              <a:rPr lang="en-US" dirty="0"/>
              <a:t> – 1</a:t>
            </a:r>
          </a:p>
          <a:p>
            <a:r>
              <a:rPr lang="en-US" dirty="0"/>
              <a:t>And signed integers are usually 2’s complement: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n-1</a:t>
            </a:r>
            <a:r>
              <a:rPr lang="en-US" dirty="0"/>
              <a:t> to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n-1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Where “n” is determined by the variable’s size in bits.</a:t>
            </a:r>
          </a:p>
          <a:p>
            <a:pPr lvl="1"/>
            <a:endParaRPr lang="en-US" dirty="0"/>
          </a:p>
          <a:p>
            <a:r>
              <a:rPr lang="en-US" dirty="0"/>
              <a:t>Integer Types: (signed by default, their sizes are arbitrary!!)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char			unsigned char		 8 bits (byte)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short int		unsigned short int	16 bits (half-word)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int			unsigned int		32 bits (word)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long int		unsigned long int		64 bits (double-word)</a:t>
            </a:r>
            <a:br>
              <a:rPr lang="en-US" dirty="0">
                <a:latin typeface="Inconsolata" panose="020B0609030003000000" pitchFamily="49" charset="0"/>
              </a:rPr>
            </a:b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Usually no strong reason to use anything other than (un)signed 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DD8BD-0FDA-4F84-AD08-CE85C330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5E3F2-BFC7-4876-BF19-CC793D03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318A4-2314-4E5A-ABFF-CF4B05BD9B26}"/>
              </a:ext>
            </a:extLst>
          </p:cNvPr>
          <p:cNvSpPr txBox="1"/>
          <p:nvPr/>
        </p:nvSpPr>
        <p:spPr>
          <a:xfrm>
            <a:off x="4412572" y="5209197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is the range of a </a:t>
            </a:r>
            <a:r>
              <a:rPr lang="en-US" dirty="0">
                <a:latin typeface="Inconsolata" panose="020B0609030003000000" pitchFamily="49" charset="0"/>
                <a:ea typeface="Lato" panose="020F0502020204030203" pitchFamily="34" charset="0"/>
                <a:cs typeface="Lato" panose="020F0502020204030203" pitchFamily="34" charset="0"/>
              </a:rPr>
              <a:t>signed char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40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6D95-1259-4DF6-ADC4-3189B242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in C: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1501-BD74-40CB-8CF7-625799A7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sizes of integers are technically arbitrary…</a:t>
            </a:r>
          </a:p>
          <a:p>
            <a:pPr lvl="1"/>
            <a:r>
              <a:rPr lang="en-US" dirty="0"/>
              <a:t>They are usually based on the underlying architecture.</a:t>
            </a:r>
          </a:p>
          <a:p>
            <a:pPr lvl="1"/>
            <a:endParaRPr lang="en-US" dirty="0"/>
          </a:p>
          <a:p>
            <a:r>
              <a:rPr lang="en-US" dirty="0"/>
              <a:t>… C provides standard library constants defining the ranges.</a:t>
            </a:r>
          </a:p>
          <a:p>
            <a:pPr lvl="1"/>
            <a:r>
              <a:rPr lang="en-US" dirty="0">
                <a:hlinkClick r:id="rId2"/>
              </a:rPr>
              <a:t>https://pubs.opengroup.org/onlinepubs/009695399/basedefs/limits.h.html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limits.h</a:t>
            </a:r>
            <a:r>
              <a:rPr lang="en-US" dirty="0">
                <a:latin typeface="Inconsolata" panose="020B0609030003000000" pitchFamily="49" charset="0"/>
              </a:rPr>
              <a:t>&gt;	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Provides INT_MAX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etc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stdio.h</a:t>
            </a:r>
            <a:r>
              <a:rPr lang="en-US" dirty="0">
                <a:latin typeface="Inconsolata" panose="020B0609030003000000" pitchFamily="49" charset="0"/>
              </a:rPr>
              <a:t>&gt;	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Provides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printf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buNone/>
            </a:pPr>
            <a:endParaRPr lang="en-US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Inconsolata" panose="020B0609030003000000" pitchFamily="49" charset="0"/>
              </a:rPr>
              <a:t>int</a:t>
            </a:r>
            <a:r>
              <a:rPr lang="en-US" dirty="0">
                <a:latin typeface="Inconsolata" panose="020B0609030003000000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  </a:t>
            </a:r>
            <a:r>
              <a:rPr lang="en-US" dirty="0" err="1">
                <a:latin typeface="Inconsolata" panose="020B0609030003000000" pitchFamily="49" charset="0"/>
              </a:rPr>
              <a:t>printf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"%d "</a:t>
            </a:r>
            <a:r>
              <a:rPr lang="en-US" dirty="0">
                <a:latin typeface="Inconsolata" panose="020B0609030003000000" pitchFamily="49" charset="0"/>
              </a:rPr>
              <a:t>, INT_MAX);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Print the maximum signed int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  </a:t>
            </a:r>
            <a:r>
              <a:rPr lang="en-US" dirty="0" err="1">
                <a:latin typeface="Inconsolata" panose="020B0609030003000000" pitchFamily="49" charset="0"/>
              </a:rPr>
              <a:t>printf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"%d "</a:t>
            </a:r>
            <a:r>
              <a:rPr lang="en-US" dirty="0">
                <a:latin typeface="Inconsolata" panose="020B0609030003000000" pitchFamily="49" charset="0"/>
              </a:rPr>
              <a:t>, UINT_MAX);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Print the maximum unsigned int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Inconsolata" panose="020B0609030003000000" pitchFamily="49" charset="0"/>
              </a:rPr>
              <a:t>return</a:t>
            </a:r>
            <a:r>
              <a:rPr lang="en-US" dirty="0">
                <a:latin typeface="Inconsolata" panose="020B0609030003000000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}		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Output: 2147483647 4294967295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955B-AD29-4FE5-B8E0-A297F52C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CS/COE 0449 – Spring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0D89-294A-43F6-A6EB-6C019DF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3F6B5-50DF-4958-894E-D9F33B2A0255}"/>
              </a:ext>
            </a:extLst>
          </p:cNvPr>
          <p:cNvSpPr txBox="1"/>
          <p:nvPr/>
        </p:nvSpPr>
        <p:spPr>
          <a:xfrm>
            <a:off x="2379965" y="5209197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Experiment with using “%d” for both. 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34100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379E-1173-4C4F-834B-D3AEBA4D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2CF-DD58-4B07-A898-5A34AD96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lets you move a value from an unsigned integer variable to a signed integer variable. (and vice versa)</a:t>
            </a:r>
          </a:p>
          <a:p>
            <a:endParaRPr lang="en-US" dirty="0"/>
          </a:p>
          <a:p>
            <a:r>
              <a:rPr lang="en-US" dirty="0"/>
              <a:t>However, this is not always valid! Yet, it will do it anyway.</a:t>
            </a:r>
          </a:p>
          <a:p>
            <a:pPr lvl="1"/>
            <a:r>
              <a:rPr lang="en-US" dirty="0"/>
              <a:t>The binary value is the same, 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its interpretation is not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This is called 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coercion</a:t>
            </a:r>
            <a:r>
              <a:rPr lang="en-US" dirty="0"/>
              <a:t>, and this is a relatively simple case of it.</a:t>
            </a:r>
          </a:p>
          <a:p>
            <a:pPr lvl="1"/>
            <a:r>
              <a:rPr lang="en-US" dirty="0"/>
              <a:t>Since it ignores obvious invalid operations this is sometimes referred to as “weak” typing.</a:t>
            </a:r>
          </a:p>
          <a:p>
            <a:pPr lvl="1"/>
            <a:r>
              <a:rPr lang="en-US" dirty="0"/>
              <a:t>The strong/weak terminology has had very fragile definitions over the years and are arguably useless in our context. Let’s ignore them.</a:t>
            </a:r>
          </a:p>
          <a:p>
            <a:pPr lvl="1"/>
            <a:endParaRPr lang="en-US" dirty="0"/>
          </a:p>
          <a:p>
            <a:r>
              <a:rPr lang="en-US" dirty="0"/>
              <a:t>Moving values between different types is called 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casting</a:t>
            </a:r>
            <a:endParaRPr lang="en-US" dirty="0"/>
          </a:p>
          <a:p>
            <a:pPr lvl="1"/>
            <a:r>
              <a:rPr lang="en-US" dirty="0"/>
              <a:t>Which sounds magical and it sometimes is.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19138-6599-4D0B-AF40-C9310442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CS/COE 0449 – Spring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12F13-3248-4D13-96A0-C870FA95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CB080-9600-4399-B9A0-1158880C7179}"/>
              </a:ext>
            </a:extLst>
          </p:cNvPr>
          <p:cNvSpPr txBox="1"/>
          <p:nvPr/>
        </p:nvSpPr>
        <p:spPr>
          <a:xfrm>
            <a:off x="1402133" y="5209197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happens when we cast the smallest signed int to unsigned?</a:t>
            </a:r>
          </a:p>
        </p:txBody>
      </p:sp>
    </p:spTree>
    <p:extLst>
      <p:ext uri="{BB962C8B-B14F-4D97-AF65-F5344CB8AC3E}">
        <p14:creationId xmlns:p14="http://schemas.microsoft.com/office/powerpoint/2010/main" val="21729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3417-0062-45EF-B10D-916C4CED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3910-D821-466A-AE1C-2CC8187E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783469"/>
          </a:xfrm>
        </p:spPr>
        <p:txBody>
          <a:bodyPr/>
          <a:lstStyle/>
          <a:p>
            <a:r>
              <a:rPr lang="en" dirty="0"/>
              <a:t>The numbers we use are written </a:t>
            </a:r>
            <a:r>
              <a:rPr lang="en" b="1" dirty="0"/>
              <a:t>positionally</a:t>
            </a:r>
            <a:r>
              <a:rPr lang="en" dirty="0"/>
              <a:t>: the position of a digit within the number has a meaning</a:t>
            </a:r>
            <a:r>
              <a:rPr lang="en-US" dirty="0"/>
              <a:t>.</a:t>
            </a:r>
            <a:endParaRPr lang="e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932D2-C2CB-439B-9054-84C94BF0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22F0-23F0-4B28-B622-1E59C1BA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85">
            <a:extLst>
              <a:ext uri="{FF2B5EF4-FFF2-40B4-BE49-F238E27FC236}">
                <a16:creationId xmlns:a16="http://schemas.microsoft.com/office/drawing/2014/main" id="{5BF69048-8EEA-46B5-B150-902D8B66E17A}"/>
              </a:ext>
            </a:extLst>
          </p:cNvPr>
          <p:cNvSpPr txBox="1"/>
          <p:nvPr/>
        </p:nvSpPr>
        <p:spPr>
          <a:xfrm>
            <a:off x="2513625" y="1800359"/>
            <a:ext cx="3685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latin typeface="Segoe UI" charset="0"/>
                <a:ea typeface="Segoe UI" charset="0"/>
                <a:cs typeface="Segoe UI" charset="0"/>
                <a:sym typeface="Trebuchet MS"/>
              </a:rPr>
              <a:t>1,234</a:t>
            </a:r>
          </a:p>
        </p:txBody>
      </p:sp>
      <p:grpSp>
        <p:nvGrpSpPr>
          <p:cNvPr id="7" name="Shape 86">
            <a:extLst>
              <a:ext uri="{FF2B5EF4-FFF2-40B4-BE49-F238E27FC236}">
                <a16:creationId xmlns:a16="http://schemas.microsoft.com/office/drawing/2014/main" id="{CBF3EC4A-1669-4A12-BB04-B20685DE9762}"/>
              </a:ext>
            </a:extLst>
          </p:cNvPr>
          <p:cNvGrpSpPr/>
          <p:nvPr/>
        </p:nvGrpSpPr>
        <p:grpSpPr>
          <a:xfrm>
            <a:off x="2737800" y="3217484"/>
            <a:ext cx="3232000" cy="517800"/>
            <a:chOff x="2737800" y="2996275"/>
            <a:chExt cx="3232000" cy="517800"/>
          </a:xfrm>
        </p:grpSpPr>
        <p:sp>
          <p:nvSpPr>
            <p:cNvPr id="8" name="Shape 87">
              <a:extLst>
                <a:ext uri="{FF2B5EF4-FFF2-40B4-BE49-F238E27FC236}">
                  <a16:creationId xmlns:a16="http://schemas.microsoft.com/office/drawing/2014/main" id="{A703B695-A404-4842-B238-0852C8939E2B}"/>
                </a:ext>
              </a:extLst>
            </p:cNvPr>
            <p:cNvSpPr txBox="1"/>
            <p:nvPr/>
          </p:nvSpPr>
          <p:spPr>
            <a:xfrm>
              <a:off x="52759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1s</a:t>
              </a:r>
            </a:p>
          </p:txBody>
        </p:sp>
        <p:sp>
          <p:nvSpPr>
            <p:cNvPr id="9" name="Shape 88">
              <a:extLst>
                <a:ext uri="{FF2B5EF4-FFF2-40B4-BE49-F238E27FC236}">
                  <a16:creationId xmlns:a16="http://schemas.microsoft.com/office/drawing/2014/main" id="{D71413D0-B664-4265-98B7-5925671230EE}"/>
                </a:ext>
              </a:extLst>
            </p:cNvPr>
            <p:cNvSpPr txBox="1"/>
            <p:nvPr/>
          </p:nvSpPr>
          <p:spPr>
            <a:xfrm>
              <a:off x="45820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10s</a:t>
              </a:r>
            </a:p>
          </p:txBody>
        </p:sp>
        <p:sp>
          <p:nvSpPr>
            <p:cNvPr id="10" name="Shape 89">
              <a:extLst>
                <a:ext uri="{FF2B5EF4-FFF2-40B4-BE49-F238E27FC236}">
                  <a16:creationId xmlns:a16="http://schemas.microsoft.com/office/drawing/2014/main" id="{6BF09225-B504-4E9B-8B47-0324F32E95B8}"/>
                </a:ext>
              </a:extLst>
            </p:cNvPr>
            <p:cNvSpPr txBox="1"/>
            <p:nvPr/>
          </p:nvSpPr>
          <p:spPr>
            <a:xfrm>
              <a:off x="3863800" y="2996275"/>
              <a:ext cx="771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100s</a:t>
              </a:r>
            </a:p>
          </p:txBody>
        </p:sp>
        <p:sp>
          <p:nvSpPr>
            <p:cNvPr id="11" name="Shape 90">
              <a:extLst>
                <a:ext uri="{FF2B5EF4-FFF2-40B4-BE49-F238E27FC236}">
                  <a16:creationId xmlns:a16="http://schemas.microsoft.com/office/drawing/2014/main" id="{6A648D22-67F6-4FA7-BB1C-C481287F1F57}"/>
                </a:ext>
              </a:extLst>
            </p:cNvPr>
            <p:cNvSpPr txBox="1"/>
            <p:nvPr/>
          </p:nvSpPr>
          <p:spPr>
            <a:xfrm>
              <a:off x="2737800" y="2996275"/>
              <a:ext cx="912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1000s</a:t>
              </a:r>
            </a:p>
          </p:txBody>
        </p:sp>
      </p:grpSp>
      <p:grpSp>
        <p:nvGrpSpPr>
          <p:cNvPr id="12" name="Shape 91">
            <a:extLst>
              <a:ext uri="{FF2B5EF4-FFF2-40B4-BE49-F238E27FC236}">
                <a16:creationId xmlns:a16="http://schemas.microsoft.com/office/drawing/2014/main" id="{849B99B5-5D22-4B10-8B0D-FC75A7D29920}"/>
              </a:ext>
            </a:extLst>
          </p:cNvPr>
          <p:cNvGrpSpPr/>
          <p:nvPr/>
        </p:nvGrpSpPr>
        <p:grpSpPr>
          <a:xfrm>
            <a:off x="2844926" y="3657584"/>
            <a:ext cx="3130325" cy="414000"/>
            <a:chOff x="2844925" y="3436375"/>
            <a:chExt cx="3130325" cy="414000"/>
          </a:xfrm>
        </p:grpSpPr>
        <p:sp>
          <p:nvSpPr>
            <p:cNvPr id="13" name="Shape 92">
              <a:extLst>
                <a:ext uri="{FF2B5EF4-FFF2-40B4-BE49-F238E27FC236}">
                  <a16:creationId xmlns:a16="http://schemas.microsoft.com/office/drawing/2014/main" id="{01674C42-5088-45FE-9294-CAC00AE75066}"/>
                </a:ext>
              </a:extLst>
            </p:cNvPr>
            <p:cNvSpPr txBox="1"/>
            <p:nvPr/>
          </p:nvSpPr>
          <p:spPr>
            <a:xfrm>
              <a:off x="52813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14" name="Shape 93">
              <a:extLst>
                <a:ext uri="{FF2B5EF4-FFF2-40B4-BE49-F238E27FC236}">
                  <a16:creationId xmlns:a16="http://schemas.microsoft.com/office/drawing/2014/main" id="{47F7DFC4-8A66-41B6-91DE-4C6E871414C7}"/>
                </a:ext>
              </a:extLst>
            </p:cNvPr>
            <p:cNvSpPr txBox="1"/>
            <p:nvPr/>
          </p:nvSpPr>
          <p:spPr>
            <a:xfrm>
              <a:off x="45874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</a:p>
          </p:txBody>
        </p:sp>
        <p:sp>
          <p:nvSpPr>
            <p:cNvPr id="15" name="Shape 94">
              <a:extLst>
                <a:ext uri="{FF2B5EF4-FFF2-40B4-BE49-F238E27FC236}">
                  <a16:creationId xmlns:a16="http://schemas.microsoft.com/office/drawing/2014/main" id="{8073F0B2-46A0-461B-BA3C-3EAA8E34C74A}"/>
                </a:ext>
              </a:extLst>
            </p:cNvPr>
            <p:cNvSpPr txBox="1"/>
            <p:nvPr/>
          </p:nvSpPr>
          <p:spPr>
            <a:xfrm>
              <a:off x="3869250" y="3436375"/>
              <a:ext cx="718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</a:p>
          </p:txBody>
        </p:sp>
        <p:sp>
          <p:nvSpPr>
            <p:cNvPr id="16" name="Shape 95">
              <a:extLst>
                <a:ext uri="{FF2B5EF4-FFF2-40B4-BE49-F238E27FC236}">
                  <a16:creationId xmlns:a16="http://schemas.microsoft.com/office/drawing/2014/main" id="{0647CA26-BF7C-4C70-8CE6-E54C8B5B067B}"/>
                </a:ext>
              </a:extLst>
            </p:cNvPr>
            <p:cNvSpPr txBox="1"/>
            <p:nvPr/>
          </p:nvSpPr>
          <p:spPr>
            <a:xfrm>
              <a:off x="2844925" y="3436375"/>
              <a:ext cx="771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</a:p>
          </p:txBody>
        </p:sp>
      </p:grpSp>
      <p:grpSp>
        <p:nvGrpSpPr>
          <p:cNvPr id="18" name="Shape 97">
            <a:extLst>
              <a:ext uri="{FF2B5EF4-FFF2-40B4-BE49-F238E27FC236}">
                <a16:creationId xmlns:a16="http://schemas.microsoft.com/office/drawing/2014/main" id="{6B4498BC-D262-4E0E-891F-3F65BCA6C5D9}"/>
              </a:ext>
            </a:extLst>
          </p:cNvPr>
          <p:cNvGrpSpPr/>
          <p:nvPr/>
        </p:nvGrpSpPr>
        <p:grpSpPr>
          <a:xfrm>
            <a:off x="5935926" y="1800360"/>
            <a:ext cx="2376749" cy="1731175"/>
            <a:chOff x="5935925" y="1579150"/>
            <a:chExt cx="2376749" cy="1731175"/>
          </a:xfrm>
        </p:grpSpPr>
        <p:sp>
          <p:nvSpPr>
            <p:cNvPr id="19" name="Shape 98">
              <a:extLst>
                <a:ext uri="{FF2B5EF4-FFF2-40B4-BE49-F238E27FC236}">
                  <a16:creationId xmlns:a16="http://schemas.microsoft.com/office/drawing/2014/main" id="{A9F3450C-2772-4FFE-B835-A7A544483F50}"/>
                </a:ext>
              </a:extLst>
            </p:cNvPr>
            <p:cNvSpPr txBox="1"/>
            <p:nvPr/>
          </p:nvSpPr>
          <p:spPr>
            <a:xfrm>
              <a:off x="6825749" y="1776725"/>
              <a:ext cx="1486925" cy="15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 × 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4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20" name="Shape 99">
              <a:extLst>
                <a:ext uri="{FF2B5EF4-FFF2-40B4-BE49-F238E27FC236}">
                  <a16:creationId xmlns:a16="http://schemas.microsoft.com/office/drawing/2014/main" id="{75C9D7F6-A27D-4922-B019-B9135E331B89}"/>
                </a:ext>
              </a:extLst>
            </p:cNvPr>
            <p:cNvSpPr txBox="1"/>
            <p:nvPr/>
          </p:nvSpPr>
          <p:spPr>
            <a:xfrm>
              <a:off x="5935925" y="1579150"/>
              <a:ext cx="693900" cy="133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9600">
                  <a:latin typeface="Segoe UI" charset="0"/>
                  <a:ea typeface="Segoe UI" charset="0"/>
                  <a:cs typeface="Segoe UI" charset="0"/>
                  <a:sym typeface="Trebuchet MS"/>
                </a:rPr>
                <a:t>=</a:t>
              </a:r>
            </a:p>
          </p:txBody>
        </p:sp>
      </p:grpSp>
      <p:grpSp>
        <p:nvGrpSpPr>
          <p:cNvPr id="21" name="Shape 100">
            <a:extLst>
              <a:ext uri="{FF2B5EF4-FFF2-40B4-BE49-F238E27FC236}">
                <a16:creationId xmlns:a16="http://schemas.microsoft.com/office/drawing/2014/main" id="{491BE14E-2F07-4577-BE0D-FD7DF9300E52}"/>
              </a:ext>
            </a:extLst>
          </p:cNvPr>
          <p:cNvGrpSpPr/>
          <p:nvPr/>
        </p:nvGrpSpPr>
        <p:grpSpPr>
          <a:xfrm>
            <a:off x="897502" y="3634365"/>
            <a:ext cx="4980073" cy="1520420"/>
            <a:chOff x="897501" y="3413155"/>
            <a:chExt cx="4980073" cy="1520420"/>
          </a:xfrm>
        </p:grpSpPr>
        <p:sp>
          <p:nvSpPr>
            <p:cNvPr id="22" name="Shape 101">
              <a:extLst>
                <a:ext uri="{FF2B5EF4-FFF2-40B4-BE49-F238E27FC236}">
                  <a16:creationId xmlns:a16="http://schemas.microsoft.com/office/drawing/2014/main" id="{BED0D3D2-F8D8-476E-A1FC-D9ED93FFF000}"/>
                </a:ext>
              </a:extLst>
            </p:cNvPr>
            <p:cNvSpPr/>
            <p:nvPr/>
          </p:nvSpPr>
          <p:spPr>
            <a:xfrm>
              <a:off x="2923353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3" name="Shape 102">
              <a:extLst>
                <a:ext uri="{FF2B5EF4-FFF2-40B4-BE49-F238E27FC236}">
                  <a16:creationId xmlns:a16="http://schemas.microsoft.com/office/drawing/2014/main" id="{DDFC6FD0-7416-4886-A1C3-DC9187454BB5}"/>
                </a:ext>
              </a:extLst>
            </p:cNvPr>
            <p:cNvSpPr/>
            <p:nvPr/>
          </p:nvSpPr>
          <p:spPr>
            <a:xfrm>
              <a:off x="3929978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4" name="Shape 103">
              <a:extLst>
                <a:ext uri="{FF2B5EF4-FFF2-40B4-BE49-F238E27FC236}">
                  <a16:creationId xmlns:a16="http://schemas.microsoft.com/office/drawing/2014/main" id="{75BD6546-7A4A-447F-A94F-7684FFFD7F4E}"/>
                </a:ext>
              </a:extLst>
            </p:cNvPr>
            <p:cNvSpPr/>
            <p:nvPr/>
          </p:nvSpPr>
          <p:spPr>
            <a:xfrm>
              <a:off x="4617401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5" name="Shape 104">
              <a:extLst>
                <a:ext uri="{FF2B5EF4-FFF2-40B4-BE49-F238E27FC236}">
                  <a16:creationId xmlns:a16="http://schemas.microsoft.com/office/drawing/2014/main" id="{CFAA119C-454E-431B-B70F-D8F1678A124F}"/>
                </a:ext>
              </a:extLst>
            </p:cNvPr>
            <p:cNvSpPr/>
            <p:nvPr/>
          </p:nvSpPr>
          <p:spPr>
            <a:xfrm>
              <a:off x="5313376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6" name="Shape 105">
              <a:extLst>
                <a:ext uri="{FF2B5EF4-FFF2-40B4-BE49-F238E27FC236}">
                  <a16:creationId xmlns:a16="http://schemas.microsoft.com/office/drawing/2014/main" id="{342A0B29-16DA-408C-B88F-4023DDAFDAA0}"/>
                </a:ext>
              </a:extLst>
            </p:cNvPr>
            <p:cNvSpPr/>
            <p:nvPr/>
          </p:nvSpPr>
          <p:spPr>
            <a:xfrm>
              <a:off x="897501" y="4383675"/>
              <a:ext cx="550298" cy="5499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27" name="Shape 106">
            <a:extLst>
              <a:ext uri="{FF2B5EF4-FFF2-40B4-BE49-F238E27FC236}">
                <a16:creationId xmlns:a16="http://schemas.microsoft.com/office/drawing/2014/main" id="{2FF65A00-9E2E-492C-872E-BAC5F1854F27}"/>
              </a:ext>
            </a:extLst>
          </p:cNvPr>
          <p:cNvGrpSpPr/>
          <p:nvPr/>
        </p:nvGrpSpPr>
        <p:grpSpPr>
          <a:xfrm>
            <a:off x="1952100" y="1751209"/>
            <a:ext cx="4907450" cy="917150"/>
            <a:chOff x="1952100" y="1530000"/>
            <a:chExt cx="4907450" cy="917150"/>
          </a:xfrm>
        </p:grpSpPr>
        <p:sp>
          <p:nvSpPr>
            <p:cNvPr id="28" name="Shape 107">
              <a:extLst>
                <a:ext uri="{FF2B5EF4-FFF2-40B4-BE49-F238E27FC236}">
                  <a16:creationId xmlns:a16="http://schemas.microsoft.com/office/drawing/2014/main" id="{5FA5791E-3917-46C5-814D-0254E913D7A0}"/>
                </a:ext>
              </a:extLst>
            </p:cNvPr>
            <p:cNvSpPr txBox="1"/>
            <p:nvPr/>
          </p:nvSpPr>
          <p:spPr>
            <a:xfrm>
              <a:off x="1952100" y="1530000"/>
              <a:ext cx="22284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Most Significant</a:t>
              </a:r>
            </a:p>
          </p:txBody>
        </p:sp>
        <p:sp>
          <p:nvSpPr>
            <p:cNvPr id="29" name="Shape 108">
              <a:extLst>
                <a:ext uri="{FF2B5EF4-FFF2-40B4-BE49-F238E27FC236}">
                  <a16:creationId xmlns:a16="http://schemas.microsoft.com/office/drawing/2014/main" id="{A7BFD182-D67F-429F-A7B1-D2C7CD1E75A3}"/>
                </a:ext>
              </a:extLst>
            </p:cNvPr>
            <p:cNvSpPr txBox="1"/>
            <p:nvPr/>
          </p:nvSpPr>
          <p:spPr>
            <a:xfrm>
              <a:off x="4576550" y="1530000"/>
              <a:ext cx="22830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Least Significant</a:t>
              </a:r>
            </a:p>
          </p:txBody>
        </p:sp>
        <p:sp>
          <p:nvSpPr>
            <p:cNvPr id="30" name="Shape 109">
              <a:extLst>
                <a:ext uri="{FF2B5EF4-FFF2-40B4-BE49-F238E27FC236}">
                  <a16:creationId xmlns:a16="http://schemas.microsoft.com/office/drawing/2014/main" id="{666CE01B-96EE-4059-96D4-8B5F1213B86D}"/>
                </a:ext>
              </a:extLst>
            </p:cNvPr>
            <p:cNvSpPr/>
            <p:nvPr/>
          </p:nvSpPr>
          <p:spPr>
            <a:xfrm>
              <a:off x="2349100" y="2000625"/>
              <a:ext cx="550050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93746930-2D67-48B2-917B-284A619D69CF}"/>
                </a:ext>
              </a:extLst>
            </p:cNvPr>
            <p:cNvSpPr/>
            <p:nvPr/>
          </p:nvSpPr>
          <p:spPr>
            <a:xfrm flipH="1">
              <a:off x="5875967" y="1941400"/>
              <a:ext cx="463032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B5110F-45EF-4FC0-8B22-5919BB7DD48B}"/>
              </a:ext>
            </a:extLst>
          </p:cNvPr>
          <p:cNvSpPr txBox="1">
            <a:spLocks/>
          </p:cNvSpPr>
          <p:nvPr/>
        </p:nvSpPr>
        <p:spPr>
          <a:xfrm>
            <a:off x="410050" y="4355706"/>
            <a:ext cx="8343900" cy="87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many digit symbols do we have in our number system?</a:t>
            </a:r>
          </a:p>
          <a:p>
            <a:pPr lvl="1"/>
            <a:r>
              <a:rPr lang="en-US" dirty="0"/>
              <a:t>10: 0, 1, 2, 3, 4, 5 ,6 ,7, 8, 9</a:t>
            </a:r>
          </a:p>
        </p:txBody>
      </p:sp>
    </p:spTree>
    <p:extLst>
      <p:ext uri="{BB962C8B-B14F-4D97-AF65-F5344CB8AC3E}">
        <p14:creationId xmlns:p14="http://schemas.microsoft.com/office/powerpoint/2010/main" val="1695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EAA6-C942-4476-AB59-5CCD7E3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ED02-407D-41E1-9571-B5BBACC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Shape 67">
            <a:extLst>
              <a:ext uri="{FF2B5EF4-FFF2-40B4-BE49-F238E27FC236}">
                <a16:creationId xmlns:a16="http://schemas.microsoft.com/office/drawing/2014/main" id="{D8BCD0CC-F22A-41DE-84D7-13E94748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7706" y="1069306"/>
            <a:ext cx="8756294" cy="4801659"/>
          </a:xfrm>
        </p:spPr>
        <p:txBody>
          <a:bodyPr>
            <a:normAutofit/>
          </a:bodyPr>
          <a:lstStyle/>
          <a:p>
            <a:r>
              <a:rPr lang="en" dirty="0"/>
              <a:t>Suppose we have a 4-digit numeric display.</a:t>
            </a:r>
            <a:endParaRPr lang="en-US" dirty="0"/>
          </a:p>
          <a:p>
            <a:r>
              <a:rPr lang="en" dirty="0"/>
              <a:t>What is the smallest number it can show?</a:t>
            </a:r>
            <a:endParaRPr lang="en-US" dirty="0"/>
          </a:p>
          <a:p>
            <a:r>
              <a:rPr lang="en" dirty="0"/>
              <a:t>What is the biggest number it can show?</a:t>
            </a:r>
          </a:p>
          <a:p>
            <a:r>
              <a:rPr lang="en" dirty="0"/>
              <a:t>How many </a:t>
            </a:r>
            <a:r>
              <a:rPr lang="en" i="1" dirty="0"/>
              <a:t>different</a:t>
            </a:r>
            <a:r>
              <a:rPr lang="en" dirty="0"/>
              <a:t> numbers can it show?</a:t>
            </a:r>
          </a:p>
          <a:p>
            <a:pPr lvl="1"/>
            <a:r>
              <a:rPr lang="en" dirty="0"/>
              <a:t>9999 - 0 + 1 = 10,000</a:t>
            </a:r>
          </a:p>
          <a:p>
            <a:r>
              <a:rPr lang="en" dirty="0"/>
              <a:t>What power of 10 is 10,000?</a:t>
            </a:r>
          </a:p>
          <a:p>
            <a:pPr lvl="1"/>
            <a:r>
              <a:rPr lang="en" dirty="0"/>
              <a:t>10</a:t>
            </a:r>
            <a:r>
              <a:rPr lang="en" baseline="30000" dirty="0"/>
              <a:t>4</a:t>
            </a:r>
          </a:p>
          <a:p>
            <a:r>
              <a:rPr lang="en" b="1" dirty="0"/>
              <a:t>With n digits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</a:t>
            </a:r>
            <a:r>
              <a:rPr lang="en" dirty="0"/>
              <a:t>e can </a:t>
            </a:r>
            <a:r>
              <a:rPr lang="en-US" b="1" dirty="0"/>
              <a:t>represent</a:t>
            </a:r>
            <a:r>
              <a:rPr lang="en" dirty="0"/>
              <a:t> 10</a:t>
            </a:r>
            <a:r>
              <a:rPr lang="en" baseline="30000" dirty="0"/>
              <a:t>n</a:t>
            </a:r>
            <a:r>
              <a:rPr lang="en" dirty="0"/>
              <a:t> numbers</a:t>
            </a:r>
          </a:p>
          <a:p>
            <a:pPr lvl="1"/>
            <a:r>
              <a:rPr lang="en-US" dirty="0"/>
              <a:t>T</a:t>
            </a:r>
            <a:r>
              <a:rPr lang="en" dirty="0"/>
              <a:t>he </a:t>
            </a:r>
            <a:r>
              <a:rPr lang="en" b="1" dirty="0"/>
              <a:t>largest number </a:t>
            </a:r>
            <a:r>
              <a:rPr lang="en" dirty="0"/>
              <a:t>is 10</a:t>
            </a:r>
            <a:r>
              <a:rPr lang="en" baseline="30000" dirty="0"/>
              <a:t>n</a:t>
            </a:r>
            <a:r>
              <a:rPr lang="en" dirty="0"/>
              <a:t>-1</a:t>
            </a:r>
          </a:p>
        </p:txBody>
      </p:sp>
      <p:pic>
        <p:nvPicPr>
          <p:cNvPr id="17" name="Shape 70">
            <a:extLst>
              <a:ext uri="{FF2B5EF4-FFF2-40B4-BE49-F238E27FC236}">
                <a16:creationId xmlns:a16="http://schemas.microsoft.com/office/drawing/2014/main" id="{9E472710-71A8-4EE0-B614-CBAFD8EC6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2298" y="1145505"/>
            <a:ext cx="2688525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1">
            <a:extLst>
              <a:ext uri="{FF2B5EF4-FFF2-40B4-BE49-F238E27FC236}">
                <a16:creationId xmlns:a16="http://schemas.microsoft.com/office/drawing/2014/main" id="{83D6F602-42B3-4F05-B505-CE3B488E6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72" y="2432018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2">
            <a:extLst>
              <a:ext uri="{FF2B5EF4-FFF2-40B4-BE49-F238E27FC236}">
                <a16:creationId xmlns:a16="http://schemas.microsoft.com/office/drawing/2014/main" id="{6DAAAD86-CED7-4C73-A1E4-B036E4E399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272" y="3743393"/>
            <a:ext cx="2688560" cy="1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6">
            <a:extLst>
              <a:ext uri="{FF2B5EF4-FFF2-40B4-BE49-F238E27FC236}">
                <a16:creationId xmlns:a16="http://schemas.microsoft.com/office/drawing/2014/main" id="{4CC1E1EF-2592-4B73-B698-6F7EE4C61C89}"/>
              </a:ext>
            </a:extLst>
          </p:cNvPr>
          <p:cNvSpPr/>
          <p:nvPr/>
        </p:nvSpPr>
        <p:spPr>
          <a:xfrm>
            <a:off x="3169253" y="4200961"/>
            <a:ext cx="478971" cy="47862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77">
            <a:extLst>
              <a:ext uri="{FF2B5EF4-FFF2-40B4-BE49-F238E27FC236}">
                <a16:creationId xmlns:a16="http://schemas.microsoft.com/office/drawing/2014/main" id="{6072F8FD-CE69-4C04-B3A3-46769105980C}"/>
              </a:ext>
            </a:extLst>
          </p:cNvPr>
          <p:cNvSpPr/>
          <p:nvPr/>
        </p:nvSpPr>
        <p:spPr>
          <a:xfrm>
            <a:off x="2799462" y="3870069"/>
            <a:ext cx="500100" cy="4997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6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5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6A27-792F-4179-91E3-49E6374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E07C-5DCF-4A7C-A09C-DC426EB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Shape 117">
            <a:extLst>
              <a:ext uri="{FF2B5EF4-FFF2-40B4-BE49-F238E27FC236}">
                <a16:creationId xmlns:a16="http://schemas.microsoft.com/office/drawing/2014/main" id="{C09F10C9-05BB-49A2-B817-C5154CBDDF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6966" y="1031442"/>
            <a:ext cx="8727034" cy="4265517"/>
          </a:xfrm>
        </p:spPr>
        <p:txBody>
          <a:bodyPr/>
          <a:lstStyle/>
          <a:p>
            <a:r>
              <a:rPr lang="en" dirty="0"/>
              <a:t>These 10s keep popping up… and for good reason</a:t>
            </a:r>
          </a:p>
          <a:p>
            <a:r>
              <a:rPr lang="en" dirty="0"/>
              <a:t>We use a </a:t>
            </a:r>
            <a:r>
              <a:rPr lang="en" b="1" dirty="0"/>
              <a:t>base-10 (decimal)</a:t>
            </a:r>
            <a:r>
              <a:rPr lang="en" dirty="0"/>
              <a:t> numbering system</a:t>
            </a:r>
          </a:p>
          <a:p>
            <a:pPr lvl="1"/>
            <a:r>
              <a:rPr lang="en" dirty="0"/>
              <a:t>10 different digits, and each place is a power of 10</a:t>
            </a:r>
          </a:p>
          <a:p>
            <a:r>
              <a:rPr lang="en" dirty="0"/>
              <a:t>But we can use (almost) any number as a base!</a:t>
            </a:r>
          </a:p>
          <a:p>
            <a:r>
              <a:rPr lang="en" dirty="0"/>
              <a:t>The most common bases when dealing with computers are </a:t>
            </a:r>
            <a:r>
              <a:rPr lang="en" b="1" dirty="0"/>
              <a:t>base-2 (binary)</a:t>
            </a:r>
            <a:r>
              <a:rPr lang="en" dirty="0"/>
              <a:t> and </a:t>
            </a:r>
            <a:r>
              <a:rPr lang="en" b="1" dirty="0"/>
              <a:t>base-16 (hexadecimal)</a:t>
            </a:r>
          </a:p>
          <a:p>
            <a:r>
              <a:rPr lang="en" dirty="0"/>
              <a:t>When dealing with multiple bases, you can write the base as a subscript to be explicit about it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" sz="4000" dirty="0"/>
              <a:t>5</a:t>
            </a:r>
            <a:r>
              <a:rPr lang="en" sz="4000" baseline="-25000" dirty="0"/>
              <a:t>10</a:t>
            </a:r>
            <a:r>
              <a:rPr lang="en" sz="4000" dirty="0"/>
              <a:t> = 101</a:t>
            </a:r>
            <a:r>
              <a:rPr lang="en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85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680-0118-4509-A8D2-3D59248F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base-2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BF999-951F-4D87-9E70-97B68A63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C13E9996-E17E-4090-978C-60B3B9D92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5020" y="994867"/>
            <a:ext cx="8748979" cy="4302093"/>
          </a:xfrm>
        </p:spPr>
        <p:txBody>
          <a:bodyPr/>
          <a:lstStyle/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 err="1"/>
              <a:t>i</a:t>
            </a:r>
            <a:r>
              <a:rPr lang="en" b="1" dirty="0"/>
              <a:t>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base-2?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76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F90-E6C5-4C4E-A9C3-79ACF5E1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CA2D-AEB2-45B2-BAC3-5686664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Shape 137">
            <a:extLst>
              <a:ext uri="{FF2B5EF4-FFF2-40B4-BE49-F238E27FC236}">
                <a16:creationId xmlns:a16="http://schemas.microsoft.com/office/drawing/2014/main" id="{915B118C-5210-4BC1-B503-5A1271954E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2541"/>
            <a:ext cx="8763000" cy="832373"/>
          </a:xfrm>
        </p:spPr>
        <p:txBody>
          <a:bodyPr/>
          <a:lstStyle/>
          <a:p>
            <a:r>
              <a:rPr lang="en" dirty="0"/>
              <a:t>We call </a:t>
            </a:r>
            <a:r>
              <a:rPr lang="en-US" dirty="0"/>
              <a:t>a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dirty="0"/>
              <a:t>inary </a:t>
            </a:r>
            <a:r>
              <a:rPr lang="en-US" dirty="0" err="1"/>
              <a:t>dig</a:t>
            </a:r>
            <a:r>
              <a:rPr lang="en-US" b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IT</a:t>
            </a:r>
            <a:r>
              <a:rPr lang="en-US" dirty="0"/>
              <a:t> a </a:t>
            </a:r>
            <a:r>
              <a:rPr lang="en-US" b="1" i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single 1 or 0</a:t>
            </a:r>
          </a:p>
          <a:p>
            <a:r>
              <a:rPr lang="en-US" dirty="0"/>
              <a:t>When we say an </a:t>
            </a:r>
            <a:r>
              <a:rPr lang="en-US" i="1" dirty="0"/>
              <a:t>n</a:t>
            </a:r>
            <a:r>
              <a:rPr lang="en-US" dirty="0"/>
              <a:t>-bit number, we mean one with </a:t>
            </a:r>
            <a:r>
              <a:rPr lang="en-US" i="1" dirty="0"/>
              <a:t>n</a:t>
            </a:r>
            <a:r>
              <a:rPr lang="en-US" dirty="0"/>
              <a:t> binary digits</a:t>
            </a:r>
            <a:endParaRPr lang="en" dirty="0"/>
          </a:p>
        </p:txBody>
      </p:sp>
      <p:sp>
        <p:nvSpPr>
          <p:cNvPr id="19" name="Shape 138">
            <a:extLst>
              <a:ext uri="{FF2B5EF4-FFF2-40B4-BE49-F238E27FC236}">
                <a16:creationId xmlns:a16="http://schemas.microsoft.com/office/drawing/2014/main" id="{EC74FF28-47EE-4CAA-BA1E-950214CE36D9}"/>
              </a:ext>
            </a:extLst>
          </p:cNvPr>
          <p:cNvSpPr txBox="1"/>
          <p:nvPr/>
        </p:nvSpPr>
        <p:spPr>
          <a:xfrm>
            <a:off x="492025" y="3289765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7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5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3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1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20" name="Shape 140">
            <a:extLst>
              <a:ext uri="{FF2B5EF4-FFF2-40B4-BE49-F238E27FC236}">
                <a16:creationId xmlns:a16="http://schemas.microsoft.com/office/drawing/2014/main" id="{265D1B25-B6BF-4F92-9FD9-4EE9486A25D3}"/>
              </a:ext>
            </a:extLst>
          </p:cNvPr>
          <p:cNvSpPr txBox="1"/>
          <p:nvPr/>
        </p:nvSpPr>
        <p:spPr>
          <a:xfrm>
            <a:off x="-260099" y="1872640"/>
            <a:ext cx="6330299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9600" dirty="0">
                <a:ea typeface="Trebuchet MS"/>
                <a:cs typeface="Trebuchet MS"/>
                <a:sym typeface="Trebuchet MS"/>
              </a:rPr>
              <a:t>1001 0110</a:t>
            </a:r>
          </a:p>
        </p:txBody>
      </p:sp>
      <p:sp>
        <p:nvSpPr>
          <p:cNvPr id="21" name="Shape 141">
            <a:extLst>
              <a:ext uri="{FF2B5EF4-FFF2-40B4-BE49-F238E27FC236}">
                <a16:creationId xmlns:a16="http://schemas.microsoft.com/office/drawing/2014/main" id="{F200FF54-82A5-4578-9917-535B5273A799}"/>
              </a:ext>
            </a:extLst>
          </p:cNvPr>
          <p:cNvSpPr txBox="1"/>
          <p:nvPr/>
        </p:nvSpPr>
        <p:spPr>
          <a:xfrm>
            <a:off x="520075" y="3703765"/>
            <a:ext cx="54939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128s 64s   32s  16s      8s    4s     2s    1s</a:t>
            </a: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15511227-9A4C-4709-BC0F-CF76A6C0B949}"/>
              </a:ext>
            </a:extLst>
          </p:cNvPr>
          <p:cNvSpPr txBox="1"/>
          <p:nvPr/>
        </p:nvSpPr>
        <p:spPr>
          <a:xfrm>
            <a:off x="6825750" y="1737215"/>
            <a:ext cx="1865100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128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64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32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2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</a:t>
            </a:r>
            <a:endParaRPr lang="en" sz="2200" baseline="30000" dirty="0">
              <a:ea typeface="Trebuchet MS"/>
              <a:cs typeface="Trebuchet MS"/>
              <a:sym typeface="Trebuchet MS"/>
            </a:endParaRPr>
          </a:p>
          <a:p>
            <a:r>
              <a:rPr lang="en" sz="3600" dirty="0">
                <a:ea typeface="Trebuchet MS"/>
                <a:cs typeface="Trebuchet MS"/>
                <a:sym typeface="Trebuchet MS"/>
              </a:rPr>
              <a:t>= 150</a:t>
            </a:r>
            <a:r>
              <a:rPr lang="en" sz="3600" baseline="-25000" dirty="0"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82E41D0A-DF74-4ACB-93B0-50FCEF8B5ED7}"/>
              </a:ext>
            </a:extLst>
          </p:cNvPr>
          <p:cNvSpPr txBox="1"/>
          <p:nvPr/>
        </p:nvSpPr>
        <p:spPr>
          <a:xfrm>
            <a:off x="5935925" y="1872640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Trebuchet MS"/>
                <a:cs typeface="Trebuchet MS"/>
                <a:sym typeface="Trebuchet MS"/>
              </a:rPr>
              <a:t>=</a:t>
            </a:r>
          </a:p>
        </p:txBody>
      </p:sp>
      <p:sp>
        <p:nvSpPr>
          <p:cNvPr id="24" name="Shape 144">
            <a:extLst>
              <a:ext uri="{FF2B5EF4-FFF2-40B4-BE49-F238E27FC236}">
                <a16:creationId xmlns:a16="http://schemas.microsoft.com/office/drawing/2014/main" id="{0DD7DC59-FEDD-4425-A05B-E0D683574EAA}"/>
              </a:ext>
            </a:extLst>
          </p:cNvPr>
          <p:cNvSpPr txBox="1"/>
          <p:nvPr/>
        </p:nvSpPr>
        <p:spPr>
          <a:xfrm>
            <a:off x="520075" y="4161290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binary to decimal: 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ignore 0s, add up place values wherever you see a 1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.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145">
            <a:extLst>
              <a:ext uri="{FF2B5EF4-FFF2-40B4-BE49-F238E27FC236}">
                <a16:creationId xmlns:a16="http://schemas.microsoft.com/office/drawing/2014/main" id="{92A5B2B4-B512-4AED-A798-B37D8B617351}"/>
              </a:ext>
            </a:extLst>
          </p:cNvPr>
          <p:cNvSpPr txBox="1"/>
          <p:nvPr/>
        </p:nvSpPr>
        <p:spPr>
          <a:xfrm>
            <a:off x="152399" y="1820739"/>
            <a:ext cx="6060001" cy="343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MSB                                                               LSB</a:t>
            </a:r>
          </a:p>
        </p:txBody>
      </p:sp>
      <p:grpSp>
        <p:nvGrpSpPr>
          <p:cNvPr id="26" name="Shape 147">
            <a:extLst>
              <a:ext uri="{FF2B5EF4-FFF2-40B4-BE49-F238E27FC236}">
                <a16:creationId xmlns:a16="http://schemas.microsoft.com/office/drawing/2014/main" id="{6C6C4D21-4A83-499C-9394-81BE79ACFC7E}"/>
              </a:ext>
            </a:extLst>
          </p:cNvPr>
          <p:cNvGrpSpPr/>
          <p:nvPr/>
        </p:nvGrpSpPr>
        <p:grpSpPr>
          <a:xfrm>
            <a:off x="6769026" y="2164341"/>
            <a:ext cx="1208725" cy="2323125"/>
            <a:chOff x="6769025" y="1391350"/>
            <a:chExt cx="1208725" cy="2323125"/>
          </a:xfrm>
        </p:grpSpPr>
        <p:sp>
          <p:nvSpPr>
            <p:cNvPr id="27" name="Shape 148">
              <a:extLst>
                <a:ext uri="{FF2B5EF4-FFF2-40B4-BE49-F238E27FC236}">
                  <a16:creationId xmlns:a16="http://schemas.microsoft.com/office/drawing/2014/main" id="{08395605-7E98-4D1F-9A3A-F3894C0C5F44}"/>
                </a:ext>
              </a:extLst>
            </p:cNvPr>
            <p:cNvSpPr/>
            <p:nvPr/>
          </p:nvSpPr>
          <p:spPr>
            <a:xfrm>
              <a:off x="6769025" y="1391350"/>
              <a:ext cx="1152000" cy="6666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149">
              <a:extLst>
                <a:ext uri="{FF2B5EF4-FFF2-40B4-BE49-F238E27FC236}">
                  <a16:creationId xmlns:a16="http://schemas.microsoft.com/office/drawing/2014/main" id="{A13A6D93-F156-4806-8899-941B88F8D7D0}"/>
                </a:ext>
              </a:extLst>
            </p:cNvPr>
            <p:cNvSpPr/>
            <p:nvPr/>
          </p:nvSpPr>
          <p:spPr>
            <a:xfrm>
              <a:off x="6825750" y="2374350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150">
              <a:extLst>
                <a:ext uri="{FF2B5EF4-FFF2-40B4-BE49-F238E27FC236}">
                  <a16:creationId xmlns:a16="http://schemas.microsoft.com/office/drawing/2014/main" id="{DF4DE7C5-C694-4CD6-8F8F-3D1EC52FE491}"/>
                </a:ext>
              </a:extLst>
            </p:cNvPr>
            <p:cNvSpPr/>
            <p:nvPr/>
          </p:nvSpPr>
          <p:spPr>
            <a:xfrm>
              <a:off x="6825750" y="3410275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0" name="Shape 151">
            <a:extLst>
              <a:ext uri="{FF2B5EF4-FFF2-40B4-BE49-F238E27FC236}">
                <a16:creationId xmlns:a16="http://schemas.microsoft.com/office/drawing/2014/main" id="{ACEB39ED-31D7-4D7E-B460-1F98ED2DA6AC}"/>
              </a:ext>
            </a:extLst>
          </p:cNvPr>
          <p:cNvSpPr/>
          <p:nvPr/>
        </p:nvSpPr>
        <p:spPr>
          <a:xfrm>
            <a:off x="6876775" y="1860140"/>
            <a:ext cx="468300" cy="2277900"/>
          </a:xfrm>
          <a:prstGeom prst="rect">
            <a:avLst/>
          </a:prstGeom>
          <a:solidFill>
            <a:srgbClr val="FFFFFF">
              <a:alpha val="85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8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7AF7-D371-4751-92A2-C9EF8D44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</a:t>
            </a:r>
            <a:r>
              <a:rPr lang="en-US" dirty="0" err="1"/>
              <a:t>Nybbles</a:t>
            </a:r>
            <a:r>
              <a:rPr lang="en-US" dirty="0"/>
              <a:t>, and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74EC-2EBE-4F8D-826F-4C596F17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bit</a:t>
            </a:r>
            <a:r>
              <a:rPr lang="en-US" dirty="0"/>
              <a:t> is one binary digit, and its unit is </a:t>
            </a:r>
            <a:r>
              <a:rPr lang="en-US" b="1" dirty="0"/>
              <a:t>lowercase</a:t>
            </a:r>
            <a:r>
              <a:rPr lang="en-US" dirty="0"/>
              <a:t> b.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byte</a:t>
            </a:r>
            <a:r>
              <a:rPr lang="en-US" i="1" dirty="0"/>
              <a:t> </a:t>
            </a:r>
            <a:r>
              <a:rPr lang="en-US" dirty="0"/>
              <a:t>is an 8-bit value, and its unit is </a:t>
            </a:r>
            <a:r>
              <a:rPr lang="en-US" b="1" dirty="0"/>
              <a:t>UPPERCASE </a:t>
            </a:r>
            <a:r>
              <a:rPr lang="en-US" dirty="0"/>
              <a:t>B.</a:t>
            </a:r>
          </a:p>
          <a:p>
            <a:pPr lvl="1"/>
            <a:r>
              <a:rPr lang="en-US" dirty="0"/>
              <a:t>This is why your 30 mega</a:t>
            </a:r>
            <a:r>
              <a:rPr lang="en-US" i="1" dirty="0"/>
              <a:t>bit </a:t>
            </a:r>
            <a:r>
              <a:rPr lang="en-US" dirty="0"/>
              <a:t>(Mb/s) internet connection can only give you at most 3.75 mega</a:t>
            </a:r>
            <a:r>
              <a:rPr lang="en-US" i="1" dirty="0"/>
              <a:t>bytes </a:t>
            </a:r>
            <a:r>
              <a:rPr lang="en-US" dirty="0"/>
              <a:t>(MB) per second!</a:t>
            </a:r>
          </a:p>
          <a:p>
            <a:r>
              <a:rPr lang="en-US" dirty="0"/>
              <a:t>A </a:t>
            </a:r>
            <a:r>
              <a:rPr lang="en-US" b="1" i="1" dirty="0" err="1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nybble</a:t>
            </a:r>
            <a:r>
              <a:rPr lang="en-US" dirty="0"/>
              <a:t> (</a:t>
            </a:r>
            <a:r>
              <a:rPr lang="en-US" dirty="0" err="1"/>
              <a:t>awww</a:t>
            </a:r>
            <a:r>
              <a:rPr lang="en-US" dirty="0"/>
              <a:t>!) is 4 bits </a:t>
            </a:r>
            <a:r>
              <a:rPr lang="mr-IN" dirty="0"/>
              <a:t>–</a:t>
            </a:r>
            <a:r>
              <a:rPr lang="en-US" dirty="0"/>
              <a:t> half of a byte.</a:t>
            </a:r>
          </a:p>
          <a:p>
            <a:pPr lvl="1"/>
            <a:r>
              <a:rPr lang="en-US" dirty="0"/>
              <a:t>Corresponds nicely to a single hex digit.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word</a:t>
            </a:r>
            <a:r>
              <a:rPr lang="en-US" dirty="0"/>
              <a:t> is the "most comfortable size" of number for a CPU.</a:t>
            </a:r>
          </a:p>
          <a:p>
            <a:r>
              <a:rPr lang="en-US" dirty="0"/>
              <a:t>When we say "32-bit CPU," we mean its </a:t>
            </a:r>
            <a:r>
              <a:rPr lang="en-US" b="1" i="1" dirty="0"/>
              <a:t>word</a:t>
            </a:r>
            <a:r>
              <a:rPr lang="en-US" dirty="0"/>
              <a:t> size is 32 bits.</a:t>
            </a:r>
          </a:p>
          <a:p>
            <a:pPr lvl="1"/>
            <a:r>
              <a:rPr lang="en-US" dirty="0"/>
              <a:t>This means it can, for example, add two 32-bit numbers at once.</a:t>
            </a:r>
          </a:p>
          <a:p>
            <a:r>
              <a:rPr lang="en-US" b="1" dirty="0">
                <a:solidFill>
                  <a:srgbClr val="FF0000"/>
                </a:solidFill>
              </a:rPr>
              <a:t>BUT WATCH OUT:</a:t>
            </a:r>
          </a:p>
          <a:p>
            <a:pPr lvl="1"/>
            <a:r>
              <a:rPr lang="en-US" dirty="0"/>
              <a:t>Some things (Windows, x86) use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word</a:t>
            </a:r>
            <a:r>
              <a:rPr lang="en-US" dirty="0"/>
              <a:t> to mean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16 bits </a:t>
            </a:r>
            <a:r>
              <a:rPr lang="en-US" dirty="0"/>
              <a:t>and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double word </a:t>
            </a:r>
            <a:r>
              <a:rPr lang="en-US" dirty="0"/>
              <a:t>(or </a:t>
            </a:r>
            <a:r>
              <a:rPr lang="en-US" b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dword</a:t>
            </a:r>
            <a:r>
              <a:rPr lang="en-US" dirty="0"/>
              <a:t>) to mean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32 bits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986-97E0-4726-82CA-75519CD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EB17F-C8FC-4881-AB01-826E27EC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91D-E810-4428-9F11-63442A41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 </a:t>
            </a:r>
            <a:r>
              <a:rPr lang="en-US" i="1" dirty="0" err="1"/>
              <a:t>Whynary</a:t>
            </a:r>
            <a:r>
              <a:rPr lang="en-US" i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ECC9-3EAD-4185-99FA-FB91BED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EFFAEB-036D-47ED-B78D-11638EB9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921715"/>
            <a:ext cx="8741664" cy="4682271"/>
          </a:xfrm>
        </p:spPr>
        <p:txBody>
          <a:bodyPr/>
          <a:lstStyle/>
          <a:p>
            <a:r>
              <a:rPr lang="en-US" dirty="0"/>
              <a:t>Because it's the easiest thing to implement!</a:t>
            </a:r>
          </a:p>
          <a:p>
            <a:r>
              <a:rPr lang="en-US" dirty="0"/>
              <a:t>Basic arithmetic is a bit easier.</a:t>
            </a:r>
          </a:p>
          <a:p>
            <a:r>
              <a:rPr lang="en-US" dirty="0"/>
              <a:t>So, everything on a computer is represented in binary.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everything.</a:t>
            </a:r>
          </a:p>
          <a:p>
            <a:pPr marL="342900" lvl="1" indent="0">
              <a:buNone/>
            </a:pPr>
            <a:endParaRPr lang="en-US" b="1" dirty="0"/>
          </a:p>
          <a:p>
            <a:pPr lvl="1"/>
            <a:r>
              <a:rPr lang="en-US" b="1" i="1" u="sng" dirty="0"/>
              <a:t>EVERYTHING.</a:t>
            </a:r>
          </a:p>
          <a:p>
            <a:pPr lvl="1"/>
            <a:endParaRPr lang="en-US" b="1" i="1" u="sng" dirty="0"/>
          </a:p>
          <a:p>
            <a:pPr lvl="1"/>
            <a:r>
              <a:rPr lang="en-US" b="1" i="1" dirty="0"/>
              <a:t>01000101 01010110 01000101 01010010 01011001 01010100 01001000 01001001 01001110 01000111 00101110</a:t>
            </a:r>
          </a:p>
          <a:p>
            <a:pPr lvl="2"/>
            <a:r>
              <a:rPr lang="en-US" b="1" i="1" dirty="0"/>
              <a:t>(“EVERYTHING.”)</a:t>
            </a:r>
          </a:p>
        </p:txBody>
      </p:sp>
    </p:spTree>
    <p:extLst>
      <p:ext uri="{BB962C8B-B14F-4D97-AF65-F5344CB8AC3E}">
        <p14:creationId xmlns:p14="http://schemas.microsoft.com/office/powerpoint/2010/main" val="141318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</TotalTime>
  <Words>2167</Words>
  <Application>Microsoft Office PowerPoint</Application>
  <PresentationFormat>On-screen Show (16:10)</PresentationFormat>
  <Paragraphs>419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 Bold</vt:lpstr>
      <vt:lpstr>DejaVu Sans</vt:lpstr>
      <vt:lpstr>Gill Sans</vt:lpstr>
      <vt:lpstr>Helvetica</vt:lpstr>
      <vt:lpstr>Inconsolata</vt:lpstr>
      <vt:lpstr>Lato</vt:lpstr>
      <vt:lpstr>Lato Black</vt:lpstr>
      <vt:lpstr>Lato Hairline</vt:lpstr>
      <vt:lpstr>Lato Heavy</vt:lpstr>
      <vt:lpstr>Lato Light</vt:lpstr>
      <vt:lpstr>Lato Semibold</vt:lpstr>
      <vt:lpstr>Marcellus SC</vt:lpstr>
      <vt:lpstr>Segoe UI</vt:lpstr>
      <vt:lpstr>Wingdings</vt:lpstr>
      <vt:lpstr>Office Theme</vt:lpstr>
      <vt:lpstr>Data</vt:lpstr>
      <vt:lpstr>Binary Encoding</vt:lpstr>
      <vt:lpstr>Positional Number Systems</vt:lpstr>
      <vt:lpstr>Ranges of Representation</vt:lpstr>
      <vt:lpstr>Numeric Bases</vt:lpstr>
      <vt:lpstr>Let’s make a base-2 system</vt:lpstr>
      <vt:lpstr>Binary (base-2)</vt:lpstr>
      <vt:lpstr>Bits, Bytes, Nybbles, and Words</vt:lpstr>
      <vt:lpstr>Why binary? Whynary?</vt:lpstr>
      <vt:lpstr>Binary Representation</vt:lpstr>
      <vt:lpstr>Integer Encoding</vt:lpstr>
      <vt:lpstr>Hexadecimal</vt:lpstr>
      <vt:lpstr>Hexadecimal or “hex” (base-16)</vt:lpstr>
      <vt:lpstr>Binary to Hex                                                  (animated)</vt:lpstr>
      <vt:lpstr>Signed Numbers (sign-magnitude)</vt:lpstr>
      <vt:lpstr>Signed Numbers (problems)</vt:lpstr>
      <vt:lpstr>Signed Numbers (2’s Complement)</vt:lpstr>
      <vt:lpstr>Signed Numbers (2’s Complement)</vt:lpstr>
      <vt:lpstr>Signed Numbers (2’s Complement)</vt:lpstr>
      <vt:lpstr>Can I Get an Extension?</vt:lpstr>
      <vt:lpstr>Integer Ranges</vt:lpstr>
      <vt:lpstr>Integers in C</vt:lpstr>
      <vt:lpstr>Integers in C: Limits</vt:lpstr>
      <vt:lpstr>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Wilkinson II, David W</dc:creator>
  <cp:lastModifiedBy>Wilkinson II, David W</cp:lastModifiedBy>
  <cp:revision>90</cp:revision>
  <dcterms:created xsi:type="dcterms:W3CDTF">2020-01-05T03:35:10Z</dcterms:created>
  <dcterms:modified xsi:type="dcterms:W3CDTF">2020-01-06T10:41:01Z</dcterms:modified>
</cp:coreProperties>
</file>