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02"/>
  </p:notesMasterIdLst>
  <p:handoutMasterIdLst>
    <p:handoutMasterId r:id="rId103"/>
  </p:handoutMasterIdLst>
  <p:sldIdLst>
    <p:sldId id="338" r:id="rId2"/>
    <p:sldId id="1529" r:id="rId3"/>
    <p:sldId id="1530" r:id="rId4"/>
    <p:sldId id="1531" r:id="rId5"/>
    <p:sldId id="1536" r:id="rId6"/>
    <p:sldId id="1537" r:id="rId7"/>
    <p:sldId id="1538" r:id="rId8"/>
    <p:sldId id="1541" r:id="rId9"/>
    <p:sldId id="1542" r:id="rId10"/>
    <p:sldId id="1552" r:id="rId11"/>
    <p:sldId id="1553" r:id="rId12"/>
    <p:sldId id="1571" r:id="rId13"/>
    <p:sldId id="1556" r:id="rId14"/>
    <p:sldId id="1557" r:id="rId15"/>
    <p:sldId id="1558" r:id="rId16"/>
    <p:sldId id="1579" r:id="rId17"/>
    <p:sldId id="1578" r:id="rId18"/>
    <p:sldId id="1589" r:id="rId19"/>
    <p:sldId id="1591" r:id="rId20"/>
    <p:sldId id="1590" r:id="rId21"/>
    <p:sldId id="1581" r:id="rId22"/>
    <p:sldId id="1584" r:id="rId23"/>
    <p:sldId id="1585" r:id="rId24"/>
    <p:sldId id="1631" r:id="rId25"/>
    <p:sldId id="1632" r:id="rId26"/>
    <p:sldId id="1633" r:id="rId27"/>
    <p:sldId id="1637" r:id="rId28"/>
    <p:sldId id="1635" r:id="rId29"/>
    <p:sldId id="1706" r:id="rId30"/>
    <p:sldId id="1634" r:id="rId31"/>
    <p:sldId id="1639" r:id="rId32"/>
    <p:sldId id="1690" r:id="rId33"/>
    <p:sldId id="1686" r:id="rId34"/>
    <p:sldId id="1687" r:id="rId35"/>
    <p:sldId id="1704" r:id="rId36"/>
    <p:sldId id="1705" r:id="rId37"/>
    <p:sldId id="1621" r:id="rId38"/>
    <p:sldId id="1622" r:id="rId39"/>
    <p:sldId id="1623" r:id="rId40"/>
    <p:sldId id="1624" r:id="rId41"/>
    <p:sldId id="1627" r:id="rId42"/>
    <p:sldId id="1630" r:id="rId43"/>
    <p:sldId id="1625" r:id="rId44"/>
    <p:sldId id="1626" r:id="rId45"/>
    <p:sldId id="1708" r:id="rId46"/>
    <p:sldId id="1691" r:id="rId47"/>
    <p:sldId id="1692" r:id="rId48"/>
    <p:sldId id="1676" r:id="rId49"/>
    <p:sldId id="1677" r:id="rId50"/>
    <p:sldId id="1678" r:id="rId51"/>
    <p:sldId id="1679" r:id="rId52"/>
    <p:sldId id="1680" r:id="rId53"/>
    <p:sldId id="1681" r:id="rId54"/>
    <p:sldId id="1682" r:id="rId55"/>
    <p:sldId id="1683" r:id="rId56"/>
    <p:sldId id="1684" r:id="rId57"/>
    <p:sldId id="1685" r:id="rId58"/>
    <p:sldId id="1702" r:id="rId59"/>
    <p:sldId id="1665" r:id="rId60"/>
    <p:sldId id="1663" r:id="rId61"/>
    <p:sldId id="1703" r:id="rId62"/>
    <p:sldId id="1664" r:id="rId63"/>
    <p:sldId id="1667" r:id="rId64"/>
    <p:sldId id="1666" r:id="rId65"/>
    <p:sldId id="1668" r:id="rId66"/>
    <p:sldId id="1669" r:id="rId67"/>
    <p:sldId id="1693" r:id="rId68"/>
    <p:sldId id="1694" r:id="rId69"/>
    <p:sldId id="1695" r:id="rId70"/>
    <p:sldId id="1696" r:id="rId71"/>
    <p:sldId id="1638" r:id="rId72"/>
    <p:sldId id="1697" r:id="rId73"/>
    <p:sldId id="1698" r:id="rId74"/>
    <p:sldId id="1699" r:id="rId75"/>
    <p:sldId id="1642" r:id="rId76"/>
    <p:sldId id="1643" r:id="rId77"/>
    <p:sldId id="1644" r:id="rId78"/>
    <p:sldId id="1645" r:id="rId79"/>
    <p:sldId id="1646" r:id="rId80"/>
    <p:sldId id="1649" r:id="rId81"/>
    <p:sldId id="1651" r:id="rId82"/>
    <p:sldId id="1650" r:id="rId83"/>
    <p:sldId id="1700" r:id="rId84"/>
    <p:sldId id="914" r:id="rId85"/>
    <p:sldId id="1532" r:id="rId86"/>
    <p:sldId id="1533" r:id="rId87"/>
    <p:sldId id="1534" r:id="rId88"/>
    <p:sldId id="1535" r:id="rId89"/>
    <p:sldId id="1539" r:id="rId90"/>
    <p:sldId id="1580" r:id="rId91"/>
    <p:sldId id="1587" r:id="rId92"/>
    <p:sldId id="1588" r:id="rId93"/>
    <p:sldId id="1606" r:id="rId94"/>
    <p:sldId id="1607" r:id="rId95"/>
    <p:sldId id="1608" r:id="rId96"/>
    <p:sldId id="1609" r:id="rId97"/>
    <p:sldId id="1610" r:id="rId98"/>
    <p:sldId id="1611" r:id="rId99"/>
    <p:sldId id="1612" r:id="rId100"/>
    <p:sldId id="1613" r:id="rId10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D5F1CF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85885" autoAdjust="0"/>
  </p:normalViewPr>
  <p:slideViewPr>
    <p:cSldViewPr snapToGrid="0">
      <p:cViewPr varScale="1">
        <p:scale>
          <a:sx n="90" d="100"/>
          <a:sy n="90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90" d="100"/>
          <a:sy n="190" d="100"/>
        </p:scale>
        <p:origin x="8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11/15/2017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2CFCB-345E-4169-9503-35EC0C2F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783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11/15/2017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8134-1695-4AE0-8CF5-B09B014F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52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9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3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8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2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3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8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8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3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1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0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1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7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5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2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3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8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8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  <p:extLst>
      <p:ext uri="{BB962C8B-B14F-4D97-AF65-F5344CB8AC3E}">
        <p14:creationId xmlns:p14="http://schemas.microsoft.com/office/powerpoint/2010/main" val="2327557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8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4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8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0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39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4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84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06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8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11/15/2017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8134-1695-4AE0-8CF5-B09B014F764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6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0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3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1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3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5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4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19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30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2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51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92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10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93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1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07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3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48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08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36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1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F98E-7979-9B44-BF06-4E0D060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00F7E-9252-7744-A4D3-8B7611E1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1CF1A-6CF5-F34C-89B0-FB2C3CCE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397C-3E57-DA4E-B113-08E2BB01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CA6F-E293-804D-B97D-D11B2095D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4D50-A960-9A4C-83BD-C4B443DB21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CA6F-E293-804D-B97D-D11B2095D6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975E2E-BBF5-114F-9933-52C222D7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40" y="2553261"/>
            <a:ext cx="7735920" cy="53778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CS 449 - Intro to Systems Software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7FAA89-C3BE-6944-8FD7-E96D8067C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3127" y="4153078"/>
            <a:ext cx="6585747" cy="7353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Network Programming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870" y="457201"/>
            <a:ext cx="9415130" cy="573087"/>
          </a:xfrm>
        </p:spPr>
        <p:txBody>
          <a:bodyPr>
            <a:noAutofit/>
          </a:bodyPr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1963876" y="1328930"/>
            <a:ext cx="8087667" cy="50718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128.2.203.179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136.142.156.73 is mapped to  www.cs.pitt.edu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9D2929-BFFC-1940-B40F-19961B9C24E6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31962" y="1390234"/>
            <a:ext cx="7682598" cy="48378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172.217.15.110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2607:f8b0:4004:802::200e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38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1"/>
            <a:ext cx="8494776" cy="865631"/>
          </a:xfrm>
        </p:spPr>
        <p:txBody>
          <a:bodyPr>
            <a:normAutofit/>
          </a:bodyPr>
          <a:lstStyle/>
          <a:p>
            <a:r>
              <a:rPr lang="en-US" dirty="0"/>
              <a:t>(1) 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1738401" y="1488414"/>
            <a:ext cx="8806859" cy="29248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br>
              <a:rPr lang="en-US" dirty="0"/>
            </a:br>
            <a:r>
              <a:rPr lang="en-US" dirty="0"/>
              <a:t>(big-endian byte order)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True in general for any integer transferred in a packet header from one machine to another.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2427701" y="4458349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9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8225"/>
            <a:ext cx="7665720" cy="798576"/>
          </a:xfrm>
        </p:spPr>
        <p:txBody>
          <a:bodyPr>
            <a:normAutofit/>
          </a:bodyPr>
          <a:lstStyle/>
          <a:p>
            <a:r>
              <a:rPr lang="en-US" dirty="0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1911652" y="1316736"/>
            <a:ext cx="8527749" cy="5084064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sz="2400" dirty="0"/>
              <a:t>IP address: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0x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sz="2400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sz="2400" b="1" dirty="0"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sz="2400" b="1" dirty="0">
                <a:latin typeface="Courier New" pitchFamily="49" charset="0"/>
              </a:rPr>
              <a:t>.</a:t>
            </a:r>
            <a:r>
              <a:rPr lang="en-US" sz="2400" b="1" dirty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sz="2400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functions to convert between IP addresses and dotted decimal format.</a:t>
            </a:r>
          </a:p>
        </p:txBody>
      </p:sp>
    </p:spTree>
    <p:extLst>
      <p:ext uri="{BB962C8B-B14F-4D97-AF65-F5344CB8AC3E}">
        <p14:creationId xmlns:p14="http://schemas.microsoft.com/office/powerpoint/2010/main" val="7962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745" y="261893"/>
            <a:ext cx="7153656" cy="767519"/>
          </a:xfrm>
        </p:spPr>
        <p:txBody>
          <a:bodyPr>
            <a:normAutofit/>
          </a:bodyPr>
          <a:lstStyle/>
          <a:p>
            <a:r>
              <a:rPr lang="en-US" sz="4000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936494" y="2409382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3211133" y="1817243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3873120" y="2409382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841494" y="2409382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5774944" y="2409382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4276345" y="1817243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4687507" y="1817243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4687507" y="1817243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3908702" y="3338069"/>
            <a:ext cx="54808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pitt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4716082" y="3338069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3068257" y="3338069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4200144" y="2745932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3225419" y="4266757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4774501" y="4266757"/>
            <a:ext cx="453951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sci</a:t>
            </a: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4200144" y="3674618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2768220" y="4603307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1913930" y="5256994"/>
            <a:ext cx="1527962" cy="67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thoth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dirty="0"/>
              <a:t>136.142.23.51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3509583" y="2718944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4203320" y="2718944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3509582" y="3674618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3850754" y="1459300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3503233" y="4603307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3360252" y="5256994"/>
            <a:ext cx="1644981" cy="67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dirty="0"/>
              <a:t>136.142.156.73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6171820" y="3350769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194044" y="2720532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6663944" y="3711132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6008737" y="4280145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7602157" y="2410968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7619619" y="3328543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7602158" y="4242943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75382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576" y="441738"/>
            <a:ext cx="7589838" cy="573087"/>
          </a:xfrm>
        </p:spPr>
        <p:txBody>
          <a:bodyPr>
            <a:noAutofit/>
          </a:bodyPr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1901952" y="1402080"/>
            <a:ext cx="8302752" cy="4791456"/>
          </a:xfrm>
        </p:spPr>
        <p:txBody>
          <a:bodyPr/>
          <a:lstStyle/>
          <a:p>
            <a:pPr marL="288925" indent="-288925" defTabSz="895350">
              <a:lnSpc>
                <a:spcPct val="100000"/>
              </a:lnSpc>
            </a:pPr>
            <a:r>
              <a:rPr lang="en-US" dirty="0"/>
              <a:t>The Internet maintains a mapping between IP addresses and domain names in a huge worldwide distributed database called </a:t>
            </a:r>
            <a:r>
              <a:rPr lang="en-US" i="1" dirty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>
              <a:lnSpc>
                <a:spcPct val="100000"/>
              </a:lnSpc>
            </a:pPr>
            <a:endParaRPr lang="en-US" dirty="0"/>
          </a:p>
          <a:p>
            <a:pPr marL="560388" lvl="1" indent="-222250" defTabSz="895350">
              <a:lnSpc>
                <a:spcPct val="100000"/>
              </a:lnSpc>
            </a:pPr>
            <a:endParaRPr lang="en-US" dirty="0"/>
          </a:p>
          <a:p>
            <a:pPr marL="160338" indent="-222250" defTabSz="895350">
              <a:lnSpc>
                <a:spcPct val="100000"/>
              </a:lnSpc>
            </a:pPr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entries.</a:t>
            </a:r>
          </a:p>
          <a:p>
            <a:pPr marL="560388" lvl="1" indent="-222250" defTabSz="895350">
              <a:lnSpc>
                <a:spcPct val="100000"/>
              </a:lnSpc>
            </a:pPr>
            <a:r>
              <a:rPr lang="en-US" dirty="0"/>
              <a:t>Each host entry defines the mapping between a set of domain names and IP addresses.</a:t>
            </a: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1"/>
            <a:ext cx="7589838" cy="801687"/>
          </a:xfrm>
        </p:spPr>
        <p:txBody>
          <a:bodyPr>
            <a:normAutofit/>
          </a:bodyPr>
          <a:lstStyle/>
          <a:p>
            <a:r>
              <a:rPr lang="en-US" dirty="0"/>
              <a:t>Properties of DNS Mappings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833048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explore properties of DNS mappings using </a:t>
            </a:r>
            <a:r>
              <a:rPr lang="en-US" dirty="0" err="1">
                <a:latin typeface="Courier New"/>
                <a:cs typeface="Courier New"/>
              </a:rPr>
              <a:t>nslookup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Courier New"/>
                <a:cs typeface="Courier New"/>
              </a:rPr>
              <a:t>hostname </a:t>
            </a:r>
            <a:r>
              <a:rPr lang="en-US" dirty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4663440" y="4187262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4359591" y="5699070"/>
            <a:ext cx="252825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thoth.cs.pitt.edu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1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22320"/>
            <a:ext cx="7589838" cy="707968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833048" y="1220788"/>
            <a:ext cx="8701087" cy="5408612"/>
          </a:xfrm>
        </p:spPr>
        <p:txBody>
          <a:bodyPr/>
          <a:lstStyle/>
          <a:p>
            <a:r>
              <a:rPr lang="en-US" dirty="0"/>
              <a:t>Simple case: one-to-one mapping between domain name and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892552" y="2264151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anose="02070309020205020404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itchFamily="49" charset="0"/>
              </a:rPr>
              <a:t>thoth.cs.cmu.edu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Address: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136.142.23.51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892553" y="4270684"/>
            <a:ext cx="4044697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cs.pitt.edu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136.142.156.73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sci.pitt.edu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136.142.156.73</a:t>
            </a:r>
          </a:p>
        </p:txBody>
      </p:sp>
    </p:spTree>
    <p:extLst>
      <p:ext uri="{BB962C8B-B14F-4D97-AF65-F5344CB8AC3E}">
        <p14:creationId xmlns:p14="http://schemas.microsoft.com/office/powerpoint/2010/main" val="329197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047" y="284092"/>
            <a:ext cx="7589838" cy="801687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833048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3663696" y="1822764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2423319" y="56990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bla.cs.pitt.edu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313739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651" y="256961"/>
            <a:ext cx="6777038" cy="733640"/>
          </a:xfrm>
        </p:spPr>
        <p:txBody>
          <a:bodyPr>
            <a:normAutofit/>
          </a:bodyPr>
          <a:lstStyle/>
          <a:p>
            <a:r>
              <a:rPr lang="en-US" dirty="0"/>
              <a:t>(3) 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1972612" y="1116229"/>
            <a:ext cx="8307387" cy="54848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110000"/>
              </a:lnSpc>
              <a:buNone/>
            </a:pPr>
            <a:endParaRPr lang="en-US" i="1" dirty="0"/>
          </a:p>
          <a:p>
            <a:pPr>
              <a:lnSpc>
                <a:spcPct val="110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11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11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</p:txBody>
      </p:sp>
    </p:spTree>
    <p:extLst>
      <p:ext uri="{BB962C8B-B14F-4D97-AF65-F5344CB8AC3E}">
        <p14:creationId xmlns:p14="http://schemas.microsoft.com/office/powerpoint/2010/main" val="6612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2737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idx="1"/>
          </p:nvPr>
        </p:nvSpPr>
        <p:spPr>
          <a:xfrm>
            <a:off x="1951684" y="1165609"/>
            <a:ext cx="8087667" cy="26127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network applications are based on the </a:t>
            </a:r>
            <a:r>
              <a:rPr lang="en-US" i="1" dirty="0"/>
              <a:t>client-server model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3184843" y="403707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6766243" y="403707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81806" y="386879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506" y="466730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2202181" y="461968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2406" y="4441885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8809356" y="413867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3330282" y="5906870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19537D1-FB0D-BB41-90CB-E7A7584386C6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uiExpand="1" build="p"/>
      <p:bldP spid="678915" grpId="0" animBg="1"/>
      <p:bldP spid="678917" grpId="0" animBg="1"/>
      <p:bldP spid="678922" grpId="0"/>
      <p:bldP spid="678924" grpId="0" animBg="1"/>
      <p:bldP spid="6789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836" y="1228635"/>
            <a:ext cx="7896225" cy="1371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645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209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027489" y="4241801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83121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4574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802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3673475" y="421560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8253414" y="421560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997200" y="3000376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681788" y="3000376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3802063" y="3581401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7969251" y="3581401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117726" y="4905376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977189" y="4905376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397218" y="5789721"/>
            <a:ext cx="31129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2000" dirty="0"/>
              <a:t> is an ephemeral port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7038638" y="5789722"/>
            <a:ext cx="3147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2000" dirty="0"/>
              <a:t> is a well-known port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31910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4" grpId="0" animBg="1"/>
      <p:bldP spid="26" grpId="0" animBg="1"/>
      <p:bldP spid="28" grpId="0"/>
      <p:bldP spid="30" grpId="0" animBg="1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1905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6324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1905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6324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7834313" y="161131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1803058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6220324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3048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7848600" y="255905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3365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7467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7834313" y="453866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3048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7848600" y="548640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3679826" y="4603751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7467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6477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6477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2099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2099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68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idx="1"/>
          </p:nvPr>
        </p:nvSpPr>
        <p:spPr>
          <a:xfrm>
            <a:off x="1863432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3787634" y="4284916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551190" y="4284916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idx="1"/>
          </p:nvPr>
        </p:nvSpPr>
        <p:spPr>
          <a:xfrm>
            <a:off x="1988259" y="1207008"/>
            <a:ext cx="8087666" cy="53318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a socket?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the kernel, a socket is an endpoint of communication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an application, a socket is a file descriptor that lets the application read/write from/to the network</a:t>
            </a:r>
          </a:p>
          <a:p>
            <a:pPr lvl="2">
              <a:lnSpc>
                <a:spcPct val="110000"/>
              </a:lnSpc>
            </a:pPr>
            <a:r>
              <a:rPr lang="en-US" sz="2000" b="1" i="1" dirty="0">
                <a:solidFill>
                  <a:srgbClr val="C00000"/>
                </a:solidFill>
              </a:rPr>
              <a:t>Remember:</a:t>
            </a:r>
            <a:r>
              <a:rPr lang="en-US" sz="2000" dirty="0"/>
              <a:t> All Unix I/O devices, including networks, are modeled as files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Clients and servers communicate with each other by reading from and writing to socket descriptors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228593" y="4774846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6489192" y="445865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6155276" y="478754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4812792" y="4522946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4660392" y="445865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 animBg="1"/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260" y="1219201"/>
            <a:ext cx="8087667" cy="5205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Echo server and client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Accepts connection request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Repeats back lines as they are typed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Client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connection to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Repeatedly: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Read line from terminal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Send to server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Read reply from server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32120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91979" y="4876800"/>
            <a:ext cx="76200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err="1">
                <a:latin typeface="Courier New" pitchFamily="49" charset="0"/>
              </a:rPr>
              <a:t>thoth</a:t>
            </a:r>
            <a:r>
              <a:rPr lang="en-US" sz="1600" dirty="0">
                <a:latin typeface="Courier New" pitchFamily="49" charset="0"/>
              </a:rPr>
              <a:t> $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</a:t>
            </a:r>
            <a:endParaRPr lang="en-US" sz="1600" i="1" dirty="0">
              <a:latin typeface="Courier New" pitchFamily="49" charset="0"/>
            </a:endParaRP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connected to client.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1752600"/>
            <a:ext cx="84582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thoth</a:t>
            </a:r>
            <a:r>
              <a:rPr lang="en-US" sz="1600" dirty="0">
                <a:latin typeface="Courier New" pitchFamily="49" charset="0"/>
              </a:rPr>
              <a:t> $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	(A)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line is being echoed	(B)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line is being echoed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is, too	(C)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is, too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318" y="1232753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Client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1706" y="4415136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9423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6285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dirty="0"/>
              <a:t>5</a:t>
            </a:r>
            <a:r>
              <a:rPr lang="en-US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3200400" y="5662095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dirty="0"/>
              <a:t>4</a:t>
            </a:r>
            <a:r>
              <a:rPr lang="en-US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2773105" y="4068494"/>
            <a:ext cx="7285737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dirty="0"/>
              <a:t>3</a:t>
            </a:r>
            <a:r>
              <a:rPr lang="en-US" i="1" dirty="0"/>
              <a:t>. Exchange</a:t>
            </a:r>
          </a:p>
          <a:p>
            <a:pPr algn="r"/>
            <a:r>
              <a:rPr lang="en-US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76600" y="152401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2</a:t>
            </a:r>
            <a:r>
              <a:rPr lang="en-US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0" y="152401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1</a:t>
            </a:r>
            <a:r>
              <a:rPr lang="en-US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372366" y="95031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listen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connect</a:t>
            </a: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8229601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1696045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6285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dirty="0"/>
              <a:t>5</a:t>
            </a:r>
            <a:r>
              <a:rPr lang="en-US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3200400" y="5662095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dirty="0"/>
              <a:t>4</a:t>
            </a:r>
            <a:r>
              <a:rPr lang="en-US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2773104" y="4068494"/>
            <a:ext cx="7285736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dirty="0"/>
              <a:t>3</a:t>
            </a:r>
            <a:r>
              <a:rPr lang="en-US" i="1" dirty="0"/>
              <a:t>. Exchange</a:t>
            </a:r>
          </a:p>
          <a:p>
            <a:pPr algn="r"/>
            <a:r>
              <a:rPr lang="en-US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76600" y="152401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2</a:t>
            </a:r>
            <a:r>
              <a:rPr lang="en-US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0" y="152401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1</a:t>
            </a:r>
            <a:r>
              <a:rPr lang="en-US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372366" y="95031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  <a:p>
              <a:pPr algn="ctr"/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</a:rPr>
                <a:t>fputs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</a:rPr>
                <a:t>fgets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229601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listen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7218917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13360"/>
            <a:ext cx="7772400" cy="66452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Echo Server</a:t>
            </a:r>
            <a:r>
              <a:rPr lang="en-US" dirty="0"/>
              <a:t>: Main Routine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08E24-5380-4C18-BB28-2784DCB83F15}"/>
              </a:ext>
            </a:extLst>
          </p:cNvPr>
          <p:cNvSpPr txBox="1">
            <a:spLocks/>
          </p:cNvSpPr>
          <p:nvPr/>
        </p:nvSpPr>
        <p:spPr>
          <a:xfrm>
            <a:off x="65834" y="1247246"/>
            <a:ext cx="6221844" cy="5397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stdio.h</a:t>
            </a:r>
            <a:r>
              <a:rPr lang="en-US" sz="1600" dirty="0">
                <a:latin typeface="Inconsolata" panose="020B0609030003000000" pitchFamily="49" charset="0"/>
              </a:rPr>
              <a:t>&gt;  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fgets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etc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sys/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socket.h</a:t>
            </a:r>
            <a:r>
              <a:rPr lang="en-US" sz="1600" dirty="0">
                <a:latin typeface="Inconsolata" panose="020B0609030003000000" pitchFamily="49" charset="0"/>
              </a:rPr>
              <a:t>&gt;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socket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arpa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inet.h</a:t>
            </a:r>
            <a:r>
              <a:rPr lang="en-US" sz="1600" dirty="0">
                <a:latin typeface="Inconsolata" panose="020B0609030003000000" pitchFamily="49" charset="0"/>
              </a:rPr>
              <a:t>&gt;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inet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functions,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htons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</a:t>
            </a:r>
            <a:r>
              <a:rPr lang="en-US" sz="1600" dirty="0">
                <a:latin typeface="Inconsolata" panose="020B0609030003000000" pitchFamily="49" charset="0"/>
              </a:rPr>
              <a:t> 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unistd.h</a:t>
            </a:r>
            <a:r>
              <a:rPr lang="en-US" sz="1600" dirty="0">
                <a:latin typeface="Inconsolata" panose="020B0609030003000000" pitchFamily="49" charset="0"/>
              </a:rPr>
              <a:t>&gt; 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read/close system calls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stdlib.h</a:t>
            </a:r>
            <a:r>
              <a:rPr lang="en-US" sz="1600" dirty="0">
                <a:latin typeface="Inconsolata" panose="020B0609030003000000" pitchFamily="49" charset="0"/>
              </a:rPr>
              <a:t>&gt; 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exit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</a:t>
            </a:r>
            <a:r>
              <a:rPr lang="en-US" sz="1600" dirty="0">
                <a:latin typeface="Inconsolata" panose="020B0609030003000000" pitchFamily="49" charset="0"/>
              </a:rPr>
              <a:t> 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string.h</a:t>
            </a:r>
            <a:r>
              <a:rPr lang="en-US" sz="1600" dirty="0">
                <a:latin typeface="Inconsolata" panose="020B0609030003000000" pitchFamily="49" charset="0"/>
              </a:rPr>
              <a:t>&gt; 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strlen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#define PORT 9997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7030A0"/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main(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void</a:t>
            </a:r>
            <a:r>
              <a:rPr lang="en-US" sz="1600" dirty="0">
                <a:latin typeface="Inconsolata" panose="020B0609030003000000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Creating socket file descriptor (using internet protocol)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 = socket(AF_INET, SOCK_STREAM,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perror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"socket failed"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exit(EXIT_FAILURE);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We want to use the internet protocol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struct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sockaddr_in</a:t>
            </a:r>
            <a:r>
              <a:rPr lang="en-US" sz="1600" dirty="0">
                <a:latin typeface="Inconsolata" panose="020B0609030003000000" pitchFamily="49" charset="0"/>
              </a:rPr>
              <a:t> address;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address.sin_family</a:t>
            </a:r>
            <a:r>
              <a:rPr lang="en-US" sz="1600" dirty="0">
                <a:latin typeface="Inconsolata" panose="020B0609030003000000" pitchFamily="49" charset="0"/>
              </a:rPr>
              <a:t> = AF_INET;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address.sin_addr.s_addr</a:t>
            </a:r>
            <a:r>
              <a:rPr lang="en-US" sz="1600" dirty="0">
                <a:latin typeface="Inconsolata" panose="020B0609030003000000" pitchFamily="49" charset="0"/>
              </a:rPr>
              <a:t> = INADDR_ANY;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address.sin_port</a:t>
            </a:r>
            <a:r>
              <a:rPr lang="en-US" sz="1600" dirty="0">
                <a:latin typeface="Inconsolata" panose="020B0609030003000000" pitchFamily="49" charset="0"/>
              </a:rPr>
              <a:t> = </a:t>
            </a:r>
            <a:r>
              <a:rPr lang="en-US" sz="1600" dirty="0" err="1">
                <a:latin typeface="Inconsolata" panose="020B0609030003000000" pitchFamily="49" charset="0"/>
              </a:rPr>
              <a:t>htons</a:t>
            </a:r>
            <a:r>
              <a:rPr lang="en-US" sz="1600" dirty="0">
                <a:latin typeface="Inconsolata" panose="020B0609030003000000" pitchFamily="49" charset="0"/>
              </a:rPr>
              <a:t>(PORT);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Bind socket to the port (so it listens to that port)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result = bind(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struct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sockaddr</a:t>
            </a:r>
            <a:r>
              <a:rPr lang="en-US" sz="1600" dirty="0">
                <a:latin typeface="Inconsolata" panose="020B0609030003000000" pitchFamily="49" charset="0"/>
              </a:rPr>
              <a:t> *)&amp;address,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sizeof</a:t>
            </a:r>
            <a:r>
              <a:rPr lang="en-US" sz="1600" dirty="0">
                <a:latin typeface="Inconsolata" panose="020B0609030003000000" pitchFamily="49" charset="0"/>
              </a:rPr>
              <a:t>(address));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(result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perror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"bind failed"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exit(EXIT_FAILURE);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7030A0"/>
              </a:solidFill>
              <a:latin typeface="Inconsolata" panose="020B0609030003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4A640-5489-404B-95D2-271AD9E2E663}"/>
              </a:ext>
            </a:extLst>
          </p:cNvPr>
          <p:cNvSpPr txBox="1"/>
          <p:nvPr/>
        </p:nvSpPr>
        <p:spPr>
          <a:xfrm>
            <a:off x="65835" y="877914"/>
            <a:ext cx="558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 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gcc</a:t>
            </a:r>
            <a:r>
              <a:rPr lang="en-US" dirty="0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 -o 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echoserver</a:t>
            </a:r>
            <a:r>
              <a:rPr lang="en-US" dirty="0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echoserver.c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F5B76-672E-4B4A-8B1B-1766CD7F5C8A}"/>
              </a:ext>
            </a:extLst>
          </p:cNvPr>
          <p:cNvSpPr txBox="1"/>
          <p:nvPr/>
        </p:nvSpPr>
        <p:spPr>
          <a:xfrm>
            <a:off x="2435501" y="3390491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create a socket.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900D9A-3A7A-4DA5-8B6C-01927A9095AF}"/>
              </a:ext>
            </a:extLst>
          </p:cNvPr>
          <p:cNvCxnSpPr>
            <a:cxnSpLocks/>
          </p:cNvCxnSpPr>
          <p:nvPr/>
        </p:nvCxnSpPr>
        <p:spPr>
          <a:xfrm rot="2472984" flipH="1">
            <a:off x="2299284" y="3458666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F63D33-3846-4FB3-B971-E4C1FBC4F693}"/>
              </a:ext>
            </a:extLst>
          </p:cNvPr>
          <p:cNvSpPr txBox="1">
            <a:spLocks/>
          </p:cNvSpPr>
          <p:nvPr/>
        </p:nvSpPr>
        <p:spPr>
          <a:xfrm>
            <a:off x="6287678" y="877887"/>
            <a:ext cx="5838488" cy="60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Listen for connections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latin typeface="Inconsolata" panose="020B0609030003000000" pitchFamily="49" charset="0"/>
              </a:rPr>
              <a:t>result = listen(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, 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(result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perror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"listen"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exit(EXIT_FAILURE);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Listen will return when a connection is requested...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Accept that connection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addrlen</a:t>
            </a:r>
            <a:r>
              <a:rPr lang="en-US" sz="1600" dirty="0">
                <a:latin typeface="Inconsolata" panose="020B0609030003000000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sizeof</a:t>
            </a:r>
            <a:r>
              <a:rPr lang="en-US" sz="1600" dirty="0">
                <a:latin typeface="Inconsolata" panose="020B0609030003000000" pitchFamily="49" charset="0"/>
              </a:rPr>
              <a:t>(address);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new_socket</a:t>
            </a:r>
            <a:r>
              <a:rPr lang="en-US" sz="1600" dirty="0">
                <a:latin typeface="Inconsolata" panose="020B0609030003000000" pitchFamily="49" charset="0"/>
              </a:rPr>
              <a:t> = accept(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struct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sockaddr</a:t>
            </a:r>
            <a:r>
              <a:rPr lang="en-US" sz="1600" dirty="0">
                <a:latin typeface="Inconsolata" panose="020B0609030003000000" pitchFamily="49" charset="0"/>
              </a:rPr>
              <a:t> *)&amp;address,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                                 (</a:t>
            </a:r>
            <a:r>
              <a:rPr lang="en-US" sz="1600" dirty="0" err="1">
                <a:latin typeface="Inconsolata" panose="020B0609030003000000" pitchFamily="49" charset="0"/>
              </a:rPr>
              <a:t>socklen_t</a:t>
            </a:r>
            <a:r>
              <a:rPr lang="en-US" sz="1600" dirty="0">
                <a:latin typeface="Inconsolata" panose="020B0609030003000000" pitchFamily="49" charset="0"/>
              </a:rPr>
              <a:t>*)&amp;</a:t>
            </a:r>
            <a:r>
              <a:rPr lang="en-US" sz="1600" dirty="0" err="1">
                <a:latin typeface="Inconsolata" panose="020B0609030003000000" pitchFamily="49" charset="0"/>
              </a:rPr>
              <a:t>addrlen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latin typeface="Inconsolata" panose="020B0609030003000000" pitchFamily="49" charset="0"/>
              </a:rPr>
              <a:t>new_socket</a:t>
            </a:r>
            <a:r>
              <a:rPr lang="en-US" sz="1600" dirty="0">
                <a:latin typeface="Inconsolata" panose="020B0609030003000000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perror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"accept"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exit(EXIT_FAILURE);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printf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"Server connected to client.\n"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char</a:t>
            </a:r>
            <a:r>
              <a:rPr lang="en-US" sz="1600" dirty="0">
                <a:latin typeface="Inconsolata" panose="020B0609030003000000" pitchFamily="49" charset="0"/>
              </a:rPr>
              <a:t> buffer[1024] = {0};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do</a:t>
            </a:r>
            <a:r>
              <a:rPr lang="en-US" sz="1600" dirty="0">
                <a:latin typeface="Inconsolata" panose="020B0609030003000000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Read data (it waits until data is available)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  </a:t>
            </a:r>
            <a:r>
              <a:rPr lang="en-US" sz="1600" dirty="0">
                <a:latin typeface="Inconsolata" panose="020B0609030003000000" pitchFamily="49" charset="0"/>
              </a:rPr>
              <a:t>count = read(</a:t>
            </a:r>
            <a:r>
              <a:rPr lang="en-US" sz="1600" dirty="0" err="1">
                <a:latin typeface="Inconsolata" panose="020B0609030003000000" pitchFamily="49" charset="0"/>
              </a:rPr>
              <a:t>new_socket</a:t>
            </a:r>
            <a:r>
              <a:rPr lang="en-US" sz="1600" dirty="0">
                <a:latin typeface="Inconsolata" panose="020B0609030003000000" pitchFamily="49" charset="0"/>
              </a:rPr>
              <a:t>, buffer, 1024);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printf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"Server received %d bytes.\n"</a:t>
            </a:r>
            <a:r>
              <a:rPr lang="en-US" sz="1600" dirty="0">
                <a:latin typeface="Inconsolata" panose="020B0609030003000000" pitchFamily="49" charset="0"/>
              </a:rPr>
              <a:t>, count);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buffer[count]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'\0'</a:t>
            </a:r>
            <a:r>
              <a:rPr lang="en-US" sz="1600" dirty="0">
                <a:latin typeface="Inconsolata" panose="020B0609030003000000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write(</a:t>
            </a:r>
            <a:r>
              <a:rPr lang="en-US" sz="1600" dirty="0" err="1">
                <a:latin typeface="Inconsolata" panose="020B0609030003000000" pitchFamily="49" charset="0"/>
              </a:rPr>
              <a:t>new_socket</a:t>
            </a:r>
            <a:r>
              <a:rPr lang="en-US" sz="1600" dirty="0">
                <a:latin typeface="Inconsolata" panose="020B0609030003000000" pitchFamily="49" charset="0"/>
              </a:rPr>
              <a:t>, buffer, </a:t>
            </a:r>
            <a:r>
              <a:rPr lang="en-US" sz="1600" dirty="0" err="1">
                <a:latin typeface="Inconsolata" panose="020B0609030003000000" pitchFamily="49" charset="0"/>
              </a:rPr>
              <a:t>strlen</a:t>
            </a:r>
            <a:r>
              <a:rPr lang="en-US" sz="1600" dirty="0">
                <a:latin typeface="Inconsolata" panose="020B0609030003000000" pitchFamily="49" charset="0"/>
              </a:rPr>
              <a:t>(buffer));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while</a:t>
            </a:r>
            <a:r>
              <a:rPr lang="en-US" sz="1600" dirty="0">
                <a:latin typeface="Inconsolata" panose="020B0609030003000000" pitchFamily="49" charset="0"/>
              </a:rPr>
              <a:t>(count);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close(</a:t>
            </a:r>
            <a:r>
              <a:rPr lang="en-US" sz="1600" dirty="0" err="1">
                <a:latin typeface="Inconsolata" panose="020B0609030003000000" pitchFamily="49" charset="0"/>
              </a:rPr>
              <a:t>new_socket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close(</a:t>
            </a:r>
            <a:r>
              <a:rPr lang="en-US" sz="1600" dirty="0" err="1">
                <a:latin typeface="Inconsolata" panose="020B0609030003000000" pitchFamily="49" charset="0"/>
              </a:rPr>
              <a:t>server_fd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return</a:t>
            </a:r>
            <a:r>
              <a:rPr lang="en-US" sz="1600" dirty="0">
                <a:latin typeface="Inconsolata" panose="020B0609030003000000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3A17-675A-4162-A02B-3221E079D24F}"/>
              </a:ext>
            </a:extLst>
          </p:cNvPr>
          <p:cNvSpPr txBox="1"/>
          <p:nvPr/>
        </p:nvSpPr>
        <p:spPr>
          <a:xfrm>
            <a:off x="3311263" y="4232735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define what port and</a:t>
            </a:r>
          </a:p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protocol we want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F861C4-6B77-45AD-B518-EBF6099FA94A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3072126" y="4637388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02D37A-676E-42F2-86FA-F09BC5512C52}"/>
              </a:ext>
            </a:extLst>
          </p:cNvPr>
          <p:cNvSpPr txBox="1"/>
          <p:nvPr/>
        </p:nvSpPr>
        <p:spPr>
          <a:xfrm>
            <a:off x="2435501" y="5792068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bind ourselves to that port.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F9D37-99F7-46B4-931B-022292EEDF40}"/>
              </a:ext>
            </a:extLst>
          </p:cNvPr>
          <p:cNvCxnSpPr>
            <a:cxnSpLocks/>
          </p:cNvCxnSpPr>
          <p:nvPr/>
        </p:nvCxnSpPr>
        <p:spPr>
          <a:xfrm rot="2472984" flipH="1">
            <a:off x="2299284" y="5860243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9899AB-83D0-40A1-BB1E-2DC7FE004506}"/>
              </a:ext>
            </a:extLst>
          </p:cNvPr>
          <p:cNvSpPr txBox="1"/>
          <p:nvPr/>
        </p:nvSpPr>
        <p:spPr>
          <a:xfrm>
            <a:off x="8168521" y="1531153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wait until somebody</a:t>
            </a:r>
            <a:b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</a:br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requests a connection.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E2245-3DB2-4CDD-89D1-C85853AB1A0C}"/>
              </a:ext>
            </a:extLst>
          </p:cNvPr>
          <p:cNvCxnSpPr>
            <a:cxnSpLocks/>
          </p:cNvCxnSpPr>
          <p:nvPr/>
        </p:nvCxnSpPr>
        <p:spPr>
          <a:xfrm rot="2472984" flipH="1">
            <a:off x="8032304" y="1599328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1199F1-12DF-485E-BA47-29076E2731F7}"/>
              </a:ext>
            </a:extLst>
          </p:cNvPr>
          <p:cNvSpPr txBox="1"/>
          <p:nvPr/>
        </p:nvSpPr>
        <p:spPr>
          <a:xfrm>
            <a:off x="8330820" y="3092564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accept that connection.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88C68B-23F3-4167-9BF3-8A3A455A9394}"/>
              </a:ext>
            </a:extLst>
          </p:cNvPr>
          <p:cNvCxnSpPr>
            <a:cxnSpLocks/>
          </p:cNvCxnSpPr>
          <p:nvPr/>
        </p:nvCxnSpPr>
        <p:spPr>
          <a:xfrm rot="2472984" flipH="1">
            <a:off x="8194603" y="3160739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679B35-CA3F-4080-A1BF-A0E0C02903B9}"/>
              </a:ext>
            </a:extLst>
          </p:cNvPr>
          <p:cNvSpPr txBox="1"/>
          <p:nvPr/>
        </p:nvSpPr>
        <p:spPr>
          <a:xfrm>
            <a:off x="9929111" y="4850491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wait until data</a:t>
            </a:r>
            <a:b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</a:br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arrives and read it.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08C987-3962-4724-A54B-ED106FD35C57}"/>
              </a:ext>
            </a:extLst>
          </p:cNvPr>
          <p:cNvCxnSpPr>
            <a:cxnSpLocks/>
          </p:cNvCxnSpPr>
          <p:nvPr/>
        </p:nvCxnSpPr>
        <p:spPr>
          <a:xfrm flipH="1">
            <a:off x="9677400" y="5045163"/>
            <a:ext cx="24448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65A825-2044-46A1-818E-EA3BBAD9AA29}"/>
              </a:ext>
            </a:extLst>
          </p:cNvPr>
          <p:cNvSpPr txBox="1"/>
          <p:nvPr/>
        </p:nvSpPr>
        <p:spPr>
          <a:xfrm>
            <a:off x="8283475" y="5676573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write it back out. Stopping our</a:t>
            </a:r>
          </a:p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loop when nothing was read.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E6FF9F-070C-45F8-BE51-42B7E76D44A7}"/>
              </a:ext>
            </a:extLst>
          </p:cNvPr>
          <p:cNvCxnSpPr>
            <a:cxnSpLocks/>
          </p:cNvCxnSpPr>
          <p:nvPr/>
        </p:nvCxnSpPr>
        <p:spPr>
          <a:xfrm rot="2472984" flipH="1">
            <a:off x="8119746" y="5744748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7E1A0F-F336-4317-AA46-AD13FA0A6BC4}"/>
              </a:ext>
            </a:extLst>
          </p:cNvPr>
          <p:cNvSpPr txBox="1"/>
          <p:nvPr/>
        </p:nvSpPr>
        <p:spPr>
          <a:xfrm>
            <a:off x="7606379" y="6359762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close all of our connections.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0A50CB-3802-42A8-9024-892536BA5414}"/>
              </a:ext>
            </a:extLst>
          </p:cNvPr>
          <p:cNvCxnSpPr>
            <a:cxnSpLocks/>
          </p:cNvCxnSpPr>
          <p:nvPr/>
        </p:nvCxnSpPr>
        <p:spPr>
          <a:xfrm rot="2472984" flipH="1">
            <a:off x="7470162" y="6427937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0" grpId="0"/>
      <p:bldP spid="22" grpId="0"/>
      <p:bldP spid="24" grpId="0"/>
      <p:bldP spid="26" grpId="0"/>
      <p:bldP spid="33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B104FE6-EEDD-9748-90AB-F07DFF72595E}"/>
              </a:ext>
            </a:extLst>
          </p:cNvPr>
          <p:cNvSpPr/>
          <p:nvPr/>
        </p:nvSpPr>
        <p:spPr bwMode="auto">
          <a:xfrm>
            <a:off x="3315490" y="192266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2</a:t>
            </a:r>
            <a:r>
              <a:rPr lang="en-US" i="1" dirty="0"/>
              <a:t>. Start client</a:t>
            </a: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E06B561F-0ABE-6442-B4BC-7614909B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221" y="594856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2773104" y="4068494"/>
            <a:ext cx="7285736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dirty="0"/>
              <a:t>3</a:t>
            </a:r>
            <a:r>
              <a:rPr lang="en-US" i="1" dirty="0"/>
              <a:t>. Exchange</a:t>
            </a:r>
          </a:p>
          <a:p>
            <a:pPr algn="r"/>
            <a:r>
              <a:rPr lang="en-US" i="1" dirty="0"/>
              <a:t>data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096000" y="152401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1</a:t>
            </a:r>
            <a:r>
              <a:rPr lang="en-US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372366" y="95031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  <a:p>
              <a:pPr algn="ctr"/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</a:rPr>
                <a:t>fputs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</a:rPr>
                <a:t>fgets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229601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listen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550856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2590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7302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1767841" y="294789"/>
            <a:ext cx="8546591" cy="62966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Hardware Organization 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8539164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main</a:t>
            </a:r>
          </a:p>
          <a:p>
            <a:pPr algn="ctr"/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7015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6100764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I/O </a:t>
            </a:r>
          </a:p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4616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2743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3659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659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659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3659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3659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4387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4387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876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3376614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3690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2492376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5524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5410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7045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7696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6324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6883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 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5099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4679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3422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3079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USB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3308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4070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2873376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3551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5365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4868864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7543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7239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2514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3590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267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7473951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6188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6491289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8382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8686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8978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7856539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8477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9124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8343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8B618-3188-A54C-B0A6-D19711B2BA98}"/>
              </a:ext>
            </a:extLst>
          </p:cNvPr>
          <p:cNvSpPr txBox="1"/>
          <p:nvPr/>
        </p:nvSpPr>
        <p:spPr>
          <a:xfrm>
            <a:off x="5364481" y="400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30C788A7-12FD-524B-83A8-D95E786AC0FF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7772400" cy="57308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Echo Client</a:t>
            </a:r>
            <a:r>
              <a:rPr lang="en-US" dirty="0"/>
              <a:t>: Main Routine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EB891-77A0-4CA8-99B9-A9B2E058F8E7}"/>
              </a:ext>
            </a:extLst>
          </p:cNvPr>
          <p:cNvSpPr txBox="1">
            <a:spLocks/>
          </p:cNvSpPr>
          <p:nvPr/>
        </p:nvSpPr>
        <p:spPr>
          <a:xfrm>
            <a:off x="65834" y="1247246"/>
            <a:ext cx="6221844" cy="5397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stdio.h</a:t>
            </a:r>
            <a:r>
              <a:rPr lang="en-US" sz="1600" dirty="0">
                <a:latin typeface="Inconsolata" panose="020B0609030003000000" pitchFamily="49" charset="0"/>
              </a:rPr>
              <a:t>&gt;  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fgets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etc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sys/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socket.h</a:t>
            </a:r>
            <a:r>
              <a:rPr lang="en-US" sz="1600" dirty="0">
                <a:latin typeface="Inconsolata" panose="020B0609030003000000" pitchFamily="49" charset="0"/>
              </a:rPr>
              <a:t>&gt;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socket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sz="1600" dirty="0">
                <a:latin typeface="Inconsolata" panose="020B0609030003000000" pitchFamily="49" charset="0"/>
              </a:rPr>
              <a:t>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arpa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inet.h</a:t>
            </a:r>
            <a:r>
              <a:rPr lang="en-US" sz="1600" dirty="0">
                <a:latin typeface="Inconsolata" panose="020B0609030003000000" pitchFamily="49" charset="0"/>
              </a:rPr>
              <a:t>&gt;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inet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functions,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htons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</a:t>
            </a:r>
            <a:r>
              <a:rPr lang="en-US" sz="1600" dirty="0">
                <a:latin typeface="Inconsolata" panose="020B0609030003000000" pitchFamily="49" charset="0"/>
              </a:rPr>
              <a:t> 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unistd.h</a:t>
            </a:r>
            <a:r>
              <a:rPr lang="en-US" sz="1600" dirty="0">
                <a:latin typeface="Inconsolata" panose="020B0609030003000000" pitchFamily="49" charset="0"/>
              </a:rPr>
              <a:t>&gt; 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read/close system calls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#include</a:t>
            </a:r>
            <a:r>
              <a:rPr lang="en-US" sz="1600" dirty="0">
                <a:latin typeface="Inconsolata" panose="020B0609030003000000" pitchFamily="49" charset="0"/>
              </a:rPr>
              <a:t> &lt;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string.h</a:t>
            </a:r>
            <a:r>
              <a:rPr lang="en-US" sz="1600" dirty="0">
                <a:latin typeface="Inconsolata" panose="020B0609030003000000" pitchFamily="49" charset="0"/>
              </a:rPr>
              <a:t>&gt;  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strlen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#define PORT 9997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7030A0"/>
              </a:solidFill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main(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void</a:t>
            </a:r>
            <a:r>
              <a:rPr lang="en-US" sz="1600" dirty="0">
                <a:latin typeface="Inconsolata" panose="020B0609030003000000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Creating socket file descriptor (using internet protocol)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 </a:t>
            </a:r>
            <a:r>
              <a:rPr lang="en-US" sz="1600" dirty="0">
                <a:latin typeface="Inconsolata" panose="020B0609030003000000" pitchFamily="49" charset="0"/>
              </a:rPr>
              <a:t>sock = socket(AF_INET, SOCK_STREAM,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(sock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printf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"\n Socket creation error \n"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return</a:t>
            </a:r>
            <a:r>
              <a:rPr lang="en-US" sz="1600" dirty="0">
                <a:latin typeface="Inconsolata" panose="020B0609030003000000" pitchFamily="49" charset="0"/>
              </a:rPr>
              <a:t>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struct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sockaddr_in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serv_addr</a:t>
            </a:r>
            <a:r>
              <a:rPr lang="en-US" sz="1600" dirty="0">
                <a:latin typeface="Inconsolata" panose="020B0609030003000000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serv_addr.sin_family</a:t>
            </a:r>
            <a:r>
              <a:rPr lang="en-US" sz="1600" dirty="0">
                <a:latin typeface="Inconsolata" panose="020B0609030003000000" pitchFamily="49" charset="0"/>
              </a:rPr>
              <a:t> = AF_INET;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latin typeface="Inconsolata" panose="020B0609030003000000" pitchFamily="49" charset="0"/>
              </a:rPr>
              <a:t>serv_addr.sin_port</a:t>
            </a:r>
            <a:r>
              <a:rPr lang="en-US" sz="1600" dirty="0">
                <a:latin typeface="Inconsolata" panose="020B0609030003000000" pitchFamily="49" charset="0"/>
              </a:rPr>
              <a:t> = </a:t>
            </a:r>
            <a:r>
              <a:rPr lang="en-US" sz="1600" dirty="0" err="1">
                <a:latin typeface="Inconsolata" panose="020B0609030003000000" pitchFamily="49" charset="0"/>
              </a:rPr>
              <a:t>htons</a:t>
            </a:r>
            <a:r>
              <a:rPr lang="en-US" sz="1600" dirty="0">
                <a:latin typeface="Inconsolata" panose="020B0609030003000000" pitchFamily="49" charset="0"/>
              </a:rPr>
              <a:t>(PORT);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 // Convert IPv4 and IPv6 addresses from text to binary form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latin typeface="Inconsolata" panose="020B0609030003000000" pitchFamily="49" charset="0"/>
              </a:rPr>
              <a:t>inet_pton</a:t>
            </a:r>
            <a:r>
              <a:rPr lang="en-US" sz="1600" dirty="0">
                <a:latin typeface="Inconsolata" panose="020B0609030003000000" pitchFamily="49" charset="0"/>
              </a:rPr>
              <a:t>(AF_INET,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"127.0.0.1"</a:t>
            </a:r>
            <a:r>
              <a:rPr lang="en-US" sz="1600" dirty="0">
                <a:latin typeface="Inconsolata" panose="020B0609030003000000" pitchFamily="49" charset="0"/>
              </a:rPr>
              <a:t>, &amp;</a:t>
            </a:r>
            <a:r>
              <a:rPr lang="en-US" sz="1600" dirty="0" err="1">
                <a:latin typeface="Inconsolata" panose="020B0609030003000000" pitchFamily="49" charset="0"/>
              </a:rPr>
              <a:t>serv_addr.sin_addr</a:t>
            </a:r>
            <a:r>
              <a:rPr lang="en-US" sz="1600" dirty="0">
                <a:latin typeface="Inconsolata" panose="020B0609030003000000" pitchFamily="49" charset="0"/>
              </a:rPr>
              <a:t>)&lt;=0)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printf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"\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nInvalid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address / Address not supported \n"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return</a:t>
            </a:r>
            <a:r>
              <a:rPr lang="en-US" sz="1600" dirty="0">
                <a:latin typeface="Inconsolata" panose="020B0609030003000000" pitchFamily="49" charset="0"/>
              </a:rPr>
              <a:t>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35ECC-461B-40E8-B419-CC6962EBF36A}"/>
              </a:ext>
            </a:extLst>
          </p:cNvPr>
          <p:cNvSpPr txBox="1"/>
          <p:nvPr/>
        </p:nvSpPr>
        <p:spPr>
          <a:xfrm>
            <a:off x="65835" y="877914"/>
            <a:ext cx="558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 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gcc</a:t>
            </a:r>
            <a:r>
              <a:rPr lang="en-US" dirty="0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 -o 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echoclient</a:t>
            </a:r>
            <a:r>
              <a:rPr lang="en-US" dirty="0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dirty="0" err="1">
                <a:latin typeface="Inconsolata" panose="020B0609030003000000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echoclient.c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877E03-D470-4FFA-ACBB-2D9FC1BD7BCE}"/>
              </a:ext>
            </a:extLst>
          </p:cNvPr>
          <p:cNvSpPr txBox="1">
            <a:spLocks/>
          </p:cNvSpPr>
          <p:nvPr/>
        </p:nvSpPr>
        <p:spPr>
          <a:xfrm>
            <a:off x="6096000" y="877887"/>
            <a:ext cx="6030166" cy="598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result = connect(sock,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                  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struct</a:t>
            </a:r>
            <a:r>
              <a:rPr lang="en-US" sz="1600" dirty="0"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latin typeface="Inconsolata" panose="020B0609030003000000" pitchFamily="49" charset="0"/>
              </a:rPr>
              <a:t>sockaddr</a:t>
            </a:r>
            <a:r>
              <a:rPr lang="en-US" sz="1600" dirty="0">
                <a:latin typeface="Inconsolata" panose="020B0609030003000000" pitchFamily="49" charset="0"/>
              </a:rPr>
              <a:t> *)&amp;</a:t>
            </a:r>
            <a:r>
              <a:rPr lang="en-US" sz="1600" dirty="0" err="1">
                <a:latin typeface="Inconsolata" panose="020B0609030003000000" pitchFamily="49" charset="0"/>
              </a:rPr>
              <a:t>serv_addr</a:t>
            </a:r>
            <a:r>
              <a:rPr lang="en-US" sz="1600" dirty="0">
                <a:latin typeface="Inconsolata" panose="020B0609030003000000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                   </a:t>
            </a:r>
            <a:r>
              <a:rPr lang="en-US" sz="1600" dirty="0" err="1">
                <a:latin typeface="Inconsolata" panose="020B0609030003000000" pitchFamily="49" charset="0"/>
              </a:rPr>
              <a:t>sizeof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 err="1">
                <a:latin typeface="Inconsolata" panose="020B0609030003000000" pitchFamily="49" charset="0"/>
              </a:rPr>
              <a:t>serv_addr</a:t>
            </a:r>
            <a:r>
              <a:rPr lang="en-US" sz="1600" dirty="0">
                <a:latin typeface="Inconsolata" panose="020B0609030003000000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(result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printf</a:t>
            </a:r>
            <a:r>
              <a:rPr lang="en-US" sz="1600" dirty="0">
                <a:latin typeface="Inconsolata" panose="020B0609030003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"\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nConnection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Failed \n"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return</a:t>
            </a:r>
            <a:r>
              <a:rPr lang="en-US" sz="1600" dirty="0">
                <a:latin typeface="Inconsolata" panose="020B0609030003000000" pitchFamily="49" charset="0"/>
              </a:rPr>
              <a:t>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char</a:t>
            </a:r>
            <a:r>
              <a:rPr lang="en-US" sz="1600" dirty="0">
                <a:latin typeface="Inconsolata" panose="020B0609030003000000" pitchFamily="49" charset="0"/>
              </a:rPr>
              <a:t> buffer[1024] = {0};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latin typeface="Inconsolata" panose="020B0609030003000000" pitchFamily="49" charset="0"/>
              </a:rPr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do</a:t>
            </a:r>
            <a:r>
              <a:rPr lang="en-US" sz="1600" dirty="0">
                <a:latin typeface="Inconsolata" panose="020B0609030003000000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latin typeface="Inconsolata" panose="020B0609030003000000" pitchFamily="49" charset="0"/>
              </a:rPr>
              <a:t>fgets</a:t>
            </a:r>
            <a:r>
              <a:rPr lang="en-US" sz="1600" dirty="0">
                <a:latin typeface="Inconsolata" panose="020B0609030003000000" pitchFamily="49" charset="0"/>
              </a:rPr>
              <a:t>(buffer, 1024, stdin) == NULL)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break</a:t>
            </a:r>
            <a:r>
              <a:rPr lang="en-US" sz="1600" dirty="0">
                <a:latin typeface="Inconsolata" panose="020B0609030003000000" pitchFamily="49" charset="0"/>
              </a:rPr>
              <a:t>;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 // Exit when line is empty (CTRL+D is pressed)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write(sock, buffer, </a:t>
            </a:r>
            <a:r>
              <a:rPr lang="en-US" sz="1600" dirty="0" err="1">
                <a:latin typeface="Inconsolata" panose="020B0609030003000000" pitchFamily="49" charset="0"/>
              </a:rPr>
              <a:t>strlen</a:t>
            </a:r>
            <a:r>
              <a:rPr lang="en-US" sz="1600" dirty="0">
                <a:latin typeface="Inconsolata" panose="020B0609030003000000" pitchFamily="49" charset="0"/>
              </a:rPr>
              <a:t>(buffer));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count = read(sock, buffer, 1023);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buffer[count]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'\0'</a:t>
            </a:r>
            <a:r>
              <a:rPr lang="en-US" sz="1600" dirty="0">
                <a:latin typeface="Inconsolata" panose="020B0609030003000000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latin typeface="Inconsolata" panose="020B0609030003000000" pitchFamily="49" charset="0"/>
              </a:rPr>
              <a:t>fputs</a:t>
            </a:r>
            <a:r>
              <a:rPr lang="en-US" sz="1600" dirty="0">
                <a:latin typeface="Inconsolata" panose="020B0609030003000000" pitchFamily="49" charset="0"/>
              </a:rPr>
              <a:t>(buffer, </a:t>
            </a:r>
            <a:r>
              <a:rPr lang="en-US" sz="1600" dirty="0" err="1">
                <a:latin typeface="Inconsolata" panose="020B0609030003000000" pitchFamily="49" charset="0"/>
              </a:rPr>
              <a:t>stdout</a:t>
            </a:r>
            <a:r>
              <a:rPr lang="en-US" sz="16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}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while</a:t>
            </a:r>
            <a:r>
              <a:rPr lang="en-US" sz="1600" dirty="0">
                <a:latin typeface="Inconsolata" panose="020B0609030003000000" pitchFamily="49" charset="0"/>
              </a:rPr>
              <a:t>(count);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Inconsolata" panose="020B0609030003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close(sock);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0"/>
              </a:rPr>
              <a:t>return</a:t>
            </a:r>
            <a:r>
              <a:rPr lang="en-US" sz="1600" dirty="0">
                <a:latin typeface="Inconsolata" panose="020B0609030003000000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99FBD-10AE-4B85-844C-C11646B88E71}"/>
              </a:ext>
            </a:extLst>
          </p:cNvPr>
          <p:cNvSpPr txBox="1"/>
          <p:nvPr/>
        </p:nvSpPr>
        <p:spPr>
          <a:xfrm>
            <a:off x="3920745" y="34971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create a socket.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DBB67-664D-4E44-832D-BEE49CC899CF}"/>
              </a:ext>
            </a:extLst>
          </p:cNvPr>
          <p:cNvCxnSpPr>
            <a:cxnSpLocks/>
          </p:cNvCxnSpPr>
          <p:nvPr/>
        </p:nvCxnSpPr>
        <p:spPr>
          <a:xfrm rot="2472984" flipH="1">
            <a:off x="3784528" y="3565333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284658-03FA-4AE2-A34B-DAFF3FA848E1}"/>
              </a:ext>
            </a:extLst>
          </p:cNvPr>
          <p:cNvSpPr txBox="1"/>
          <p:nvPr/>
        </p:nvSpPr>
        <p:spPr>
          <a:xfrm>
            <a:off x="2955132" y="4048249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Using the Internet protocol.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5F7F62-58A5-49D1-B50F-1FC215038060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2774748" y="4303997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55F444-5199-4F06-9168-9A46EBBE37C2}"/>
              </a:ext>
            </a:extLst>
          </p:cNvPr>
          <p:cNvSpPr txBox="1"/>
          <p:nvPr/>
        </p:nvSpPr>
        <p:spPr>
          <a:xfrm>
            <a:off x="3473608" y="501961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Connecting to localhost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2F4BC7-DB96-4103-A934-4AA780DA635A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3293224" y="5275363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27EBC2-E855-4C3A-91DA-9B46844FD95B}"/>
              </a:ext>
            </a:extLst>
          </p:cNvPr>
          <p:cNvSpPr txBox="1"/>
          <p:nvPr/>
        </p:nvSpPr>
        <p:spPr>
          <a:xfrm>
            <a:off x="8674259" y="55909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Actually request a connection.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CB102-8912-457B-BE05-E497D0330B5A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8493875" y="814845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26BC83-61CE-442F-81BD-AE5F49DD7012}"/>
              </a:ext>
            </a:extLst>
          </p:cNvPr>
          <p:cNvSpPr txBox="1"/>
          <p:nvPr/>
        </p:nvSpPr>
        <p:spPr>
          <a:xfrm>
            <a:off x="7655469" y="2178290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If we got here, the server</a:t>
            </a:r>
            <a:b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</a:br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accepted our connection!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66E47-47B7-499B-9D58-9CB1763305B4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7430241" y="2590249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C2A219-38C0-4EDA-94A5-394AD375373C}"/>
              </a:ext>
            </a:extLst>
          </p:cNvPr>
          <p:cNvSpPr txBox="1"/>
          <p:nvPr/>
        </p:nvSpPr>
        <p:spPr>
          <a:xfrm>
            <a:off x="8011719" y="328867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This loop reads from stdin (user input)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EE4C63-555A-4203-872D-FE8C54825D42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7831335" y="3544423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879462-A36E-4D6C-BC03-E5C5828AB141}"/>
              </a:ext>
            </a:extLst>
          </p:cNvPr>
          <p:cNvSpPr txBox="1"/>
          <p:nvPr/>
        </p:nvSpPr>
        <p:spPr>
          <a:xfrm>
            <a:off x="7456970" y="4134857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write everything to the server!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754B6-A21A-44A9-BE95-91089E4C9843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7276586" y="4390605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D15F6C-9D48-4172-AA3E-BDEF2E724A04}"/>
              </a:ext>
            </a:extLst>
          </p:cNvPr>
          <p:cNvSpPr txBox="1"/>
          <p:nvPr/>
        </p:nvSpPr>
        <p:spPr>
          <a:xfrm>
            <a:off x="8732631" y="4908579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And print out everything the</a:t>
            </a:r>
            <a:b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</a:br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server sends us.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B1C9BB-0699-4F20-BF63-BEAECE618D6D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8552247" y="5164327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1FA18A-F346-476A-903A-19A35E60DDE7}"/>
              </a:ext>
            </a:extLst>
          </p:cNvPr>
          <p:cNvSpPr txBox="1"/>
          <p:nvPr/>
        </p:nvSpPr>
        <p:spPr>
          <a:xfrm>
            <a:off x="7655469" y="5695087"/>
            <a:ext cx="425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We clean up when the loop ends (when</a:t>
            </a:r>
            <a:b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</a:br>
            <a:r>
              <a:rPr lang="en-US" dirty="0">
                <a:solidFill>
                  <a:srgbClr val="7030A0"/>
                </a:solidFill>
                <a:latin typeface="Lato Black" panose="020B0604020202020204" charset="0"/>
                <a:ea typeface="Lato Black" panose="020B0604020202020204" charset="0"/>
                <a:cs typeface="Lato Black" panose="020B0604020202020204" charset="0"/>
              </a:rPr>
              <a:t>no user input via CTRL+D)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68554-A8B1-435D-B648-F33558868A19}"/>
              </a:ext>
            </a:extLst>
          </p:cNvPr>
          <p:cNvCxnSpPr>
            <a:cxnSpLocks/>
          </p:cNvCxnSpPr>
          <p:nvPr/>
        </p:nvCxnSpPr>
        <p:spPr>
          <a:xfrm rot="19127016" flipH="1" flipV="1">
            <a:off x="7475085" y="5950835"/>
            <a:ext cx="21575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system calls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idx="1"/>
          </p:nvPr>
        </p:nvSpPr>
        <p:spPr>
          <a:xfrm>
            <a:off x="1890714" y="1461156"/>
            <a:ext cx="8701087" cy="5222448"/>
          </a:xfrm>
        </p:spPr>
        <p:txBody>
          <a:bodyPr>
            <a:normAutofit/>
          </a:bodyPr>
          <a:lstStyle/>
          <a:p>
            <a:r>
              <a:rPr lang="en-US" dirty="0"/>
              <a:t>Same interface used to read/write files.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Because sockets are also files! Neat.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a count of 0 only if it encounters EOF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So, it is useful to notice if the other machine disconnected.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Calls to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b="1" dirty="0"/>
              <a:t> </a:t>
            </a:r>
            <a:r>
              <a:rPr lang="en-US" dirty="0"/>
              <a:t>can be interleaved arbitrarily on the same file descriptor (socket, file on disk,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2342591" y="2502720"/>
            <a:ext cx="7235041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	#include &lt;</a:t>
            </a:r>
            <a:r>
              <a:rPr lang="en-US" sz="1600" dirty="0" err="1">
                <a:latin typeface="Courier New" pitchFamily="49" charset="0"/>
              </a:rPr>
              <a:t>unistd.h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(int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write</a:t>
            </a:r>
            <a:r>
              <a:rPr lang="en-US" sz="1600" dirty="0">
                <a:latin typeface="Courier New" pitchFamily="49" charset="0"/>
              </a:rPr>
              <a:t>(int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ctr"/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number of 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52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971800" y="4180323"/>
            <a:ext cx="5410200" cy="13716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848600" y="4555150"/>
            <a:ext cx="381000" cy="685800"/>
            <a:chOff x="3984" y="3264"/>
            <a:chExt cx="240" cy="432"/>
          </a:xfrm>
        </p:grpSpPr>
        <p:sp>
          <p:nvSpPr>
            <p:cNvPr id="759813" name="Line 5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4" name="Line 6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5" name="Line 7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 rot="10800000" flipV="1">
            <a:off x="3200400" y="4555150"/>
            <a:ext cx="381000" cy="685800"/>
            <a:chOff x="3984" y="3264"/>
            <a:chExt cx="240" cy="432"/>
          </a:xfrm>
        </p:grpSpPr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8" name="Line 10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9" name="Line 11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1981200" y="4448787"/>
            <a:ext cx="838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Client / Server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Session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sp>
        <p:nvSpPr>
          <p:cNvPr id="759834" name="Line 26"/>
          <p:cNvSpPr>
            <a:spLocks noChangeShapeType="1"/>
          </p:cNvSpPr>
          <p:nvPr/>
        </p:nvSpPr>
        <p:spPr bwMode="auto">
          <a:xfrm>
            <a:off x="4343400" y="40256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35" name="Line 27"/>
          <p:cNvSpPr>
            <a:spLocks noChangeShapeType="1"/>
          </p:cNvSpPr>
          <p:nvPr/>
        </p:nvSpPr>
        <p:spPr bwMode="auto">
          <a:xfrm>
            <a:off x="4343400" y="47114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36" name="Line 28"/>
          <p:cNvSpPr>
            <a:spLocks noChangeShapeType="1"/>
          </p:cNvSpPr>
          <p:nvPr/>
        </p:nvSpPr>
        <p:spPr bwMode="auto">
          <a:xfrm>
            <a:off x="7162800" y="40256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37" name="Line 29"/>
          <p:cNvSpPr>
            <a:spLocks noChangeShapeType="1"/>
          </p:cNvSpPr>
          <p:nvPr/>
        </p:nvSpPr>
        <p:spPr bwMode="auto">
          <a:xfrm>
            <a:off x="7162800" y="47114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38" name="Line 30"/>
          <p:cNvSpPr>
            <a:spLocks noChangeShapeType="1"/>
          </p:cNvSpPr>
          <p:nvPr/>
        </p:nvSpPr>
        <p:spPr bwMode="auto">
          <a:xfrm flipV="1">
            <a:off x="5105400" y="454315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39" name="Line 31"/>
          <p:cNvSpPr>
            <a:spLocks noChangeShapeType="1"/>
          </p:cNvSpPr>
          <p:nvPr/>
        </p:nvSpPr>
        <p:spPr bwMode="auto">
          <a:xfrm flipH="1">
            <a:off x="5105400" y="522895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40" name="Rectangle 32"/>
          <p:cNvSpPr>
            <a:spLocks noChangeArrowheads="1"/>
          </p:cNvSpPr>
          <p:nvPr/>
        </p:nvSpPr>
        <p:spPr bwMode="auto">
          <a:xfrm>
            <a:off x="6400800" y="43621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read</a:t>
            </a:r>
          </a:p>
        </p:txBody>
      </p:sp>
      <p:sp>
        <p:nvSpPr>
          <p:cNvPr id="759841" name="Rectangle 33"/>
          <p:cNvSpPr>
            <a:spLocks noChangeArrowheads="1"/>
          </p:cNvSpPr>
          <p:nvPr/>
        </p:nvSpPr>
        <p:spPr bwMode="auto">
          <a:xfrm>
            <a:off x="6400800" y="50368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write</a:t>
            </a:r>
          </a:p>
        </p:txBody>
      </p:sp>
      <p:sp>
        <p:nvSpPr>
          <p:cNvPr id="759842" name="Rectangle 34"/>
          <p:cNvSpPr>
            <a:spLocks noChangeArrowheads="1"/>
          </p:cNvSpPr>
          <p:nvPr/>
        </p:nvSpPr>
        <p:spPr bwMode="auto">
          <a:xfrm>
            <a:off x="3581400" y="503686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read</a:t>
            </a:r>
          </a:p>
        </p:txBody>
      </p:sp>
      <p:sp>
        <p:nvSpPr>
          <p:cNvPr id="759843" name="Rectangle 35"/>
          <p:cNvSpPr>
            <a:spLocks noChangeArrowheads="1"/>
          </p:cNvSpPr>
          <p:nvPr/>
        </p:nvSpPr>
        <p:spPr bwMode="auto">
          <a:xfrm>
            <a:off x="3581400" y="436218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write</a:t>
            </a:r>
          </a:p>
        </p:txBody>
      </p: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59846" name="Line 38"/>
          <p:cNvSpPr>
            <a:spLocks noChangeShapeType="1"/>
          </p:cNvSpPr>
          <p:nvPr/>
        </p:nvSpPr>
        <p:spPr bwMode="auto">
          <a:xfrm>
            <a:off x="43434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71628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48" name="Line 40"/>
          <p:cNvSpPr>
            <a:spLocks noChangeShapeType="1"/>
          </p:cNvSpPr>
          <p:nvPr/>
        </p:nvSpPr>
        <p:spPr bwMode="auto">
          <a:xfrm>
            <a:off x="7162800" y="609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49" name="Line 41"/>
          <p:cNvSpPr>
            <a:spLocks noChangeShapeType="1"/>
          </p:cNvSpPr>
          <p:nvPr/>
        </p:nvSpPr>
        <p:spPr bwMode="auto">
          <a:xfrm flipV="1">
            <a:off x="4572000" y="592772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0" name="Rectangle 42"/>
          <p:cNvSpPr>
            <a:spLocks noChangeArrowheads="1"/>
          </p:cNvSpPr>
          <p:nvPr/>
        </p:nvSpPr>
        <p:spPr bwMode="auto">
          <a:xfrm>
            <a:off x="6400800" y="57245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read</a:t>
            </a:r>
          </a:p>
        </p:txBody>
      </p:sp>
      <p:sp>
        <p:nvSpPr>
          <p:cNvPr id="759851" name="Rectangle 43"/>
          <p:cNvSpPr>
            <a:spLocks noChangeArrowheads="1"/>
          </p:cNvSpPr>
          <p:nvPr/>
        </p:nvSpPr>
        <p:spPr bwMode="auto">
          <a:xfrm>
            <a:off x="6400800" y="64008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close</a:t>
            </a:r>
          </a:p>
        </p:txBody>
      </p:sp>
      <p:sp>
        <p:nvSpPr>
          <p:cNvPr id="759852" name="Rectangle 44"/>
          <p:cNvSpPr>
            <a:spLocks noChangeArrowheads="1"/>
          </p:cNvSpPr>
          <p:nvPr/>
        </p:nvSpPr>
        <p:spPr bwMode="auto">
          <a:xfrm>
            <a:off x="3581400" y="572611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close</a:t>
            </a:r>
          </a:p>
        </p:txBody>
      </p:sp>
      <p:sp>
        <p:nvSpPr>
          <p:cNvPr id="759853" name="Text Box 45"/>
          <p:cNvSpPr txBox="1">
            <a:spLocks noChangeArrowheads="1"/>
          </p:cNvSpPr>
          <p:nvPr/>
        </p:nvSpPr>
        <p:spPr bwMode="auto">
          <a:xfrm>
            <a:off x="5486401" y="5654676"/>
            <a:ext cx="4730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Calibri" pitchFamily="34" charset="0"/>
              </a:rPr>
              <a:t>EOF</a:t>
            </a:r>
          </a:p>
        </p:txBody>
      </p:sp>
      <p:sp>
        <p:nvSpPr>
          <p:cNvPr id="759854" name="Line 46"/>
          <p:cNvSpPr>
            <a:spLocks noChangeShapeType="1"/>
          </p:cNvSpPr>
          <p:nvPr/>
        </p:nvSpPr>
        <p:spPr bwMode="auto">
          <a:xfrm>
            <a:off x="7848600" y="66135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5" name="Line 47"/>
          <p:cNvSpPr>
            <a:spLocks noChangeShapeType="1"/>
          </p:cNvSpPr>
          <p:nvPr/>
        </p:nvSpPr>
        <p:spPr bwMode="auto">
          <a:xfrm flipV="1">
            <a:off x="8686800" y="3870325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6" name="Line 48"/>
          <p:cNvSpPr>
            <a:spLocks noChangeShapeType="1"/>
          </p:cNvSpPr>
          <p:nvPr/>
        </p:nvSpPr>
        <p:spPr bwMode="auto">
          <a:xfrm flipH="1">
            <a:off x="7848600" y="38703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alibri" pitchFamily="34" charset="0"/>
              </a:rPr>
              <a:t>Await connection</a:t>
            </a:r>
          </a:p>
          <a:p>
            <a:r>
              <a:rPr lang="en-US" sz="1600" i="1" dirty="0">
                <a:solidFill>
                  <a:srgbClr val="FF0000"/>
                </a:solidFill>
                <a:latin typeface="Calibri" pitchFamily="34" charset="0"/>
              </a:rPr>
              <a:t>request from</a:t>
            </a:r>
          </a:p>
          <a:p>
            <a:r>
              <a:rPr lang="en-US" sz="1600" i="1" dirty="0">
                <a:solidFill>
                  <a:srgbClr val="FF0000"/>
                </a:solidFill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577394" y="1948448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</a:rPr>
              <a:t>listen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886278" y="2284998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</a:rPr>
              <a:t>connect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5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9820" grpId="0"/>
      <p:bldP spid="759822" grpId="0"/>
      <p:bldP spid="759823" grpId="0"/>
      <p:bldP spid="759824" grpId="0" animBg="1"/>
      <p:bldP spid="759825" grpId="0" animBg="1"/>
      <p:bldP spid="759826" grpId="0" animBg="1"/>
      <p:bldP spid="759827" grpId="0" animBg="1"/>
      <p:bldP spid="759828" grpId="0" animBg="1"/>
      <p:bldP spid="759829" grpId="0" animBg="1"/>
      <p:bldP spid="759830" grpId="0" animBg="1"/>
      <p:bldP spid="759831" grpId="0" animBg="1"/>
      <p:bldP spid="759832" grpId="0" animBg="1"/>
      <p:bldP spid="759834" grpId="0" animBg="1"/>
      <p:bldP spid="759834" grpId="1" animBg="1"/>
      <p:bldP spid="759835" grpId="0" animBg="1"/>
      <p:bldP spid="759836" grpId="0" animBg="1"/>
      <p:bldP spid="759837" grpId="0" animBg="1"/>
      <p:bldP spid="759838" grpId="0" animBg="1"/>
      <p:bldP spid="759839" grpId="0" animBg="1"/>
      <p:bldP spid="759840" grpId="0" animBg="1"/>
      <p:bldP spid="759841" grpId="0" animBg="1"/>
      <p:bldP spid="759842" grpId="0" animBg="1"/>
      <p:bldP spid="759843" grpId="0" animBg="1"/>
      <p:bldP spid="759844" grpId="0"/>
      <p:bldP spid="759846" grpId="0" animBg="1"/>
      <p:bldP spid="759847" grpId="0" animBg="1"/>
      <p:bldP spid="759848" grpId="0" animBg="1"/>
      <p:bldP spid="759849" grpId="0" animBg="1"/>
      <p:bldP spid="759850" grpId="0" animBg="1"/>
      <p:bldP spid="759851" grpId="0" animBg="1"/>
      <p:bldP spid="759852" grpId="0" animBg="1"/>
      <p:bldP spid="759853" grpId="0"/>
      <p:bldP spid="759854" grpId="0" animBg="1"/>
      <p:bldP spid="759855" grpId="0" animBg="1"/>
      <p:bldP spid="759856" grpId="0" animBg="1"/>
      <p:bldP spid="759857" grpId="0"/>
      <p:bldP spid="759858" grpId="0" animBg="1"/>
      <p:bldP spid="759859" grpId="0"/>
      <p:bldP spid="759860" grpId="0" animBg="1"/>
      <p:bldP spid="759861" grpId="0"/>
      <p:bldP spid="759862" grpId="0" animBg="1"/>
      <p:bldP spid="759863" grpId="0" animBg="1"/>
      <p:bldP spid="58" grpId="0" animBg="1"/>
      <p:bldP spid="59" grpId="0" animBg="1"/>
      <p:bldP spid="61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3120" y="476656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4491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1993901" y="1576389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535738" y="1456921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1. Server blocks in </a:t>
            </a:r>
            <a:r>
              <a:rPr lang="en-US" i="1" dirty="0">
                <a:latin typeface="Courier New" pitchFamily="49" charset="0"/>
              </a:rPr>
              <a:t>accept</a:t>
            </a:r>
            <a:r>
              <a:rPr lang="en-US" i="1" dirty="0">
                <a:latin typeface="Calibri" pitchFamily="34" charset="0"/>
              </a:rPr>
              <a:t>, waiting for connection request on listening descriptor </a:t>
            </a:r>
            <a:r>
              <a:rPr lang="en-US" i="1" dirty="0" err="1">
                <a:latin typeface="Courier New" pitchFamily="49" charset="0"/>
              </a:rPr>
              <a:t>listenfd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2527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4973638" y="1576389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4491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1993901" y="3444876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2527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4973638" y="3444876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3060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6572250" y="3308351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2. Client makes connection request by calling and blocking in </a:t>
            </a:r>
            <a:r>
              <a:rPr lang="en-US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2882514" y="299085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4478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1981201" y="5275264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2514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960938" y="5275264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6581776" y="5137242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3. Server returns </a:t>
            </a:r>
            <a:r>
              <a:rPr lang="en-US" i="1" dirty="0" err="1">
                <a:latin typeface="Courier New" pitchFamily="49" charset="0"/>
              </a:rPr>
              <a:t>connfd</a:t>
            </a:r>
            <a:r>
              <a:rPr lang="en-US" i="1" dirty="0">
                <a:latin typeface="Calibri" pitchFamily="34" charset="0"/>
              </a:rPr>
              <a:t> from </a:t>
            </a:r>
            <a:r>
              <a:rPr lang="en-US" i="1" dirty="0">
                <a:latin typeface="Courier New" pitchFamily="49" charset="0"/>
              </a:rPr>
              <a:t>accept</a:t>
            </a:r>
            <a:r>
              <a:rPr lang="en-US" i="1" dirty="0">
                <a:latin typeface="Calibri" pitchFamily="34" charset="0"/>
              </a:rPr>
              <a:t>. Client returns from </a:t>
            </a:r>
            <a:r>
              <a:rPr lang="en-US" i="1" dirty="0">
                <a:latin typeface="Courier New" pitchFamily="49" charset="0"/>
              </a:rPr>
              <a:t>connect</a:t>
            </a:r>
            <a:r>
              <a:rPr lang="en-US" i="1" dirty="0">
                <a:latin typeface="Calibri" pitchFamily="34" charset="0"/>
              </a:rPr>
              <a:t>. Connection is now established between </a:t>
            </a:r>
            <a:r>
              <a:rPr lang="en-US" i="1" dirty="0" err="1">
                <a:latin typeface="Courier New" pitchFamily="49" charset="0"/>
              </a:rPr>
              <a:t>clientfd</a:t>
            </a:r>
            <a:r>
              <a:rPr lang="en-US" i="1" dirty="0">
                <a:latin typeface="Calibri" pitchFamily="34" charset="0"/>
              </a:rPr>
              <a:t>  and  </a:t>
            </a:r>
            <a:r>
              <a:rPr lang="en-US" i="1" dirty="0" err="1">
                <a:latin typeface="Courier New" pitchFamily="49" charset="0"/>
              </a:rPr>
              <a:t>connfd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4912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4591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3175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2983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2983285" y="3821114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2983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4912806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4912806" y="3503614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4912806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idx="1"/>
          </p:nvPr>
        </p:nvSpPr>
        <p:spPr>
          <a:xfrm>
            <a:off x="1939251" y="1520456"/>
            <a:ext cx="7896225" cy="50427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300" dirty="0">
                <a:solidFill>
                  <a:srgbClr val="FF0000"/>
                </a:solidFill>
              </a:rPr>
              <a:t>Listening</a:t>
            </a:r>
            <a:r>
              <a:rPr lang="en-US" sz="3300" dirty="0"/>
              <a:t> descriptor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End point for client connection </a:t>
            </a:r>
            <a:r>
              <a:rPr lang="en-US" sz="2800" u="sng" dirty="0"/>
              <a:t>requests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Created once and exists for lifetime of the server</a:t>
            </a:r>
          </a:p>
          <a:p>
            <a:pPr>
              <a:lnSpc>
                <a:spcPct val="110000"/>
              </a:lnSpc>
            </a:pPr>
            <a:endParaRPr lang="en-US" sz="3300" dirty="0"/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rgbClr val="FF0000"/>
                </a:solidFill>
              </a:rPr>
              <a:t>Connected</a:t>
            </a:r>
            <a:r>
              <a:rPr lang="en-US" sz="3300" dirty="0"/>
              <a:t> descriptor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End point of the </a:t>
            </a:r>
            <a:r>
              <a:rPr lang="en-US" sz="2800" u="sng" dirty="0"/>
              <a:t>connection</a:t>
            </a:r>
            <a:r>
              <a:rPr lang="en-US" sz="2800" dirty="0"/>
              <a:t> between client and server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 new descriptor is created each time the server accepts a connection request from a client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Exists only as long as it takes to service client</a:t>
            </a:r>
          </a:p>
          <a:p>
            <a:pPr>
              <a:lnSpc>
                <a:spcPct val="110000"/>
              </a:lnSpc>
            </a:pPr>
            <a:endParaRPr lang="en-US" sz="3300" dirty="0"/>
          </a:p>
          <a:p>
            <a:pPr>
              <a:lnSpc>
                <a:spcPct val="110000"/>
              </a:lnSpc>
            </a:pPr>
            <a:r>
              <a:rPr lang="en-US" sz="3300" dirty="0"/>
              <a:t>Why the distinction?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Allows for concurrent servers that can communicate over many client connections simultaneously</a:t>
            </a:r>
          </a:p>
          <a:p>
            <a:pPr lvl="2">
              <a:lnSpc>
                <a:spcPct val="110000"/>
              </a:lnSpc>
            </a:pPr>
            <a:r>
              <a:rPr lang="en-US" sz="2100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6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8161"/>
            <a:ext cx="752475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Servers Using </a:t>
            </a:r>
            <a:r>
              <a:rPr lang="en-US" dirty="0">
                <a:latin typeface="Courier New" pitchFamily="49" charset="0"/>
              </a:rPr>
              <a:t>telnet</a:t>
            </a:r>
            <a:endParaRPr lang="en-US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1951684" y="1412240"/>
            <a:ext cx="8087667" cy="476472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576" y="396241"/>
            <a:ext cx="8588375" cy="613815"/>
          </a:xfrm>
        </p:spPr>
        <p:txBody>
          <a:bodyPr>
            <a:normAutofit fontScale="90000"/>
          </a:bodyPr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2051501" y="1209040"/>
            <a:ext cx="8088998" cy="5355312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wilkiepedia.org $ ./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echoserver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Server connected to client.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thoth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$ telnet wilkiepedia.org 9997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Connected to wilkiepedia.org (128.2.210.175).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thoth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$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52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5121"/>
            <a:ext cx="6164344" cy="66548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 dirty="0"/>
              <a:t>Web Server Basics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idx="1"/>
          </p:nvPr>
        </p:nvSpPr>
        <p:spPr>
          <a:xfrm>
            <a:off x="1839913" y="1251615"/>
            <a:ext cx="4186238" cy="4908550"/>
          </a:xfrm>
          <a:noFill/>
          <a:ln/>
        </p:spPr>
        <p:txBody>
          <a:bodyPr vert="horz" lIns="90343" tIns="44379" rIns="90343" bIns="44379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Clients and servers communicate using  the </a:t>
            </a:r>
            <a:r>
              <a:rPr lang="en-US" sz="2400" dirty="0" err="1"/>
              <a:t>HyperText</a:t>
            </a:r>
            <a:r>
              <a:rPr lang="en-US" sz="2400" dirty="0"/>
              <a:t> Transfer Protocol (HTTP)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Client and server establish TCP connection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Client requests content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Server responds with requested content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Client and server close connection (eventually)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Current version is HTTP/1.1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RFC 2616, June, 1999. 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8990640" y="1291218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/>
              <a:t>Web</a:t>
            </a:r>
          </a:p>
          <a:p>
            <a:pPr algn="ctr" defTabSz="912813"/>
            <a:r>
              <a:rPr lang="en-US"/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7303128" y="1591255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7225340" y="1208949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dirty="0">
                <a:latin typeface="Courier New" pitchFamily="49" charset="0"/>
              </a:rPr>
              <a:t>HTTP </a:t>
            </a:r>
            <a:r>
              <a:rPr lang="en-US" dirty="0"/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7455527" y="2199267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7233278" y="2323782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dirty="0">
                <a:latin typeface="Courier New" pitchFamily="49" charset="0"/>
              </a:rPr>
              <a:t>HTTP </a:t>
            </a:r>
            <a:r>
              <a:rPr lang="en-US" dirty="0"/>
              <a:t>response</a:t>
            </a:r>
          </a:p>
          <a:p>
            <a:pPr defTabSz="912813"/>
            <a:r>
              <a:rPr lang="en-US" dirty="0"/>
              <a:t>(content)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6085515" y="1291218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/>
              <a:t>Web</a:t>
            </a:r>
          </a:p>
          <a:p>
            <a:pPr algn="ctr" defTabSz="912813"/>
            <a:r>
              <a:rPr lang="en-US" dirty="0"/>
              <a:t>client</a:t>
            </a:r>
          </a:p>
          <a:p>
            <a:pPr algn="ctr" defTabSz="912813"/>
            <a:r>
              <a:rPr lang="en-US" dirty="0"/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2380199" y="6219027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008108" y="5001254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008108" y="4391654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08108" y="3782054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6909" y="5197588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Datagrams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6909" y="4555722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36909" y="3913856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7766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animBg="1"/>
      <p:bldP spid="758788" grpId="0" animBg="1"/>
      <p:bldP spid="758789" grpId="0"/>
      <p:bldP spid="758790" grpId="0" animBg="1"/>
      <p:bldP spid="758791" grpId="0"/>
      <p:bldP spid="758793" grpId="0" animBg="1"/>
      <p:bldP spid="763908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4481"/>
            <a:ext cx="5646738" cy="706120"/>
          </a:xfrm>
        </p:spPr>
        <p:txBody>
          <a:bodyPr>
            <a:normAutofit/>
          </a:bodyPr>
          <a:lstStyle/>
          <a:p>
            <a:r>
              <a:rPr lang="en-US" dirty="0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1796227" y="1249680"/>
            <a:ext cx="8871774" cy="4145979"/>
          </a:xfrm>
        </p:spPr>
        <p:txBody>
          <a:bodyPr>
            <a:normAutofit/>
          </a:bodyPr>
          <a:lstStyle/>
          <a:p>
            <a:pPr>
              <a:tabLst>
                <a:tab pos="4403725" algn="l"/>
              </a:tabLst>
            </a:pPr>
            <a:r>
              <a:rPr lang="en-US" sz="2400" dirty="0"/>
              <a:t>Web servers return </a:t>
            </a:r>
            <a:r>
              <a:rPr lang="en-US" sz="2400" i="1" dirty="0">
                <a:solidFill>
                  <a:srgbClr val="FF0000"/>
                </a:solidFill>
              </a:rPr>
              <a:t>content</a:t>
            </a:r>
            <a:r>
              <a:rPr lang="en-US" sz="2400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sz="2000" i="1" dirty="0"/>
              <a:t>content: </a:t>
            </a:r>
            <a:r>
              <a:rPr lang="en-US" sz="2000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sz="2400" dirty="0"/>
          </a:p>
          <a:p>
            <a:pPr>
              <a:tabLst>
                <a:tab pos="4403725" algn="l"/>
              </a:tabLst>
            </a:pPr>
            <a:r>
              <a:rPr lang="en-US" sz="2400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sz="2000" b="1" dirty="0">
                <a:latin typeface="Courier New" pitchFamily="49" charset="0"/>
              </a:rPr>
              <a:t>text/html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i="1" dirty="0" err="1"/>
              <a:t>HTML</a:t>
            </a:r>
            <a:r>
              <a:rPr lang="en-US" sz="2000" i="1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sz="2000" b="1" dirty="0">
                <a:latin typeface="Courier New" pitchFamily="49" charset="0"/>
              </a:rPr>
              <a:t>text/plain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i="1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sz="2000" b="1" dirty="0">
                <a:latin typeface="Courier New" pitchFamily="49" charset="0"/>
              </a:rPr>
              <a:t>image/gif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i="1" dirty="0"/>
              <a:t>Binary image encoded in GIF </a:t>
            </a:r>
            <a:r>
              <a:rPr lang="en-US" sz="2000" dirty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image/</a:t>
            </a:r>
            <a:r>
              <a:rPr lang="en-US" sz="2000" b="1" dirty="0" err="1">
                <a:latin typeface="Courier New"/>
                <a:cs typeface="Courier New"/>
              </a:rPr>
              <a:t>png</a:t>
            </a:r>
            <a:r>
              <a:rPr lang="en-US" sz="2000" dirty="0"/>
              <a:t>	</a:t>
            </a:r>
            <a:r>
              <a:rPr lang="en-US" sz="2000" i="1" dirty="0" err="1"/>
              <a:t>Binar</a:t>
            </a:r>
            <a:r>
              <a:rPr lang="en-US" sz="2000" i="1" dirty="0"/>
              <a:t> image encoded in PNG </a:t>
            </a:r>
            <a:r>
              <a:rPr lang="en-US" sz="2000" dirty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sz="2000" b="1" dirty="0">
                <a:latin typeface="Courier New" pitchFamily="49" charset="0"/>
              </a:rPr>
              <a:t>image/jpeg</a:t>
            </a:r>
            <a:r>
              <a:rPr lang="en-US" sz="2000" dirty="0"/>
              <a:t>	</a:t>
            </a:r>
            <a:r>
              <a:rPr lang="en-US" sz="2000" i="1" dirty="0"/>
              <a:t>Binary image encoded in JPEG </a:t>
            </a:r>
            <a:r>
              <a:rPr lang="en-US" sz="2000" dirty="0"/>
              <a:t>format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5546754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/>
              </a:rPr>
              <a:t>You can find the complete list of MIME types at:</a:t>
            </a:r>
          </a:p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www.iana.org</a:t>
            </a:r>
            <a:r>
              <a:rPr lang="en-US" dirty="0">
                <a:latin typeface="Courier New"/>
                <a:cs typeface="Courier New"/>
              </a:rPr>
              <a:t>/assignments/media-types/media-</a:t>
            </a:r>
            <a:r>
              <a:rPr lang="en-US" dirty="0" err="1">
                <a:latin typeface="Courier New"/>
                <a:cs typeface="Courier New"/>
              </a:rPr>
              <a:t>types.xhtml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36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1"/>
            <a:ext cx="8077200" cy="68580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 dirty="0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294" tIns="45647" rIns="91294" bIns="45647" rtlCol="0">
            <a:normAutofit fontScale="92500"/>
          </a:bodyPr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Bottom line: </a:t>
            </a:r>
            <a:r>
              <a:rPr lang="en-US" i="1" dirty="0"/>
              <a:t>Web content is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29198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</a:t>
            </a:r>
            <a:r>
              <a:rPr lang="en-US" i="1" dirty="0"/>
              <a:t>boxes and wires </a:t>
            </a:r>
            <a:r>
              <a:rPr lang="en-US" dirty="0"/>
              <a:t>organized by geographical proximity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Global IP Internet </a:t>
            </a:r>
            <a:r>
              <a:rPr lang="en-US" dirty="0"/>
              <a:t>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C11F2-18E7-42DE-8490-7457A91A62F9}"/>
              </a:ext>
            </a:extLst>
          </p:cNvPr>
          <p:cNvSpPr txBox="1"/>
          <p:nvPr/>
        </p:nvSpPr>
        <p:spPr>
          <a:xfrm>
            <a:off x="5680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0B2F97-8B7F-4746-9FD0-84E6202BBFB5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5121"/>
            <a:ext cx="8382000" cy="665480"/>
          </a:xfrm>
        </p:spPr>
        <p:txBody>
          <a:bodyPr>
            <a:normAutofit fontScale="90000"/>
          </a:bodyPr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1844994" y="1220787"/>
            <a:ext cx="8472487" cy="5312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Unique name for a file: </a:t>
            </a:r>
            <a:r>
              <a:rPr lang="en-US" b="1" dirty="0"/>
              <a:t>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http://www.google.edu:80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http://www.google.edu:80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</a:t>
            </a:r>
            <a:r>
              <a:rPr lang="en-US" b="1" dirty="0"/>
              <a:t>HTTP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 err="1">
                <a:latin typeface="Courier New" pitchFamily="49" charset="0"/>
              </a:rPr>
              <a:t>www.google.com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</a:t>
            </a:r>
            <a:r>
              <a:rPr lang="en-US" b="1" dirty="0"/>
              <a:t>80</a:t>
            </a:r>
            <a:r>
              <a:rPr lang="en-US" dirty="0"/>
              <a:t>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2"/>
            <a:ext cx="5888038" cy="649287"/>
          </a:xfrm>
        </p:spPr>
        <p:txBody>
          <a:bodyPr>
            <a:normAutofit fontScale="90000"/>
          </a:bodyPr>
          <a:lstStyle/>
          <a:p>
            <a:r>
              <a:rPr lang="en-US" dirty="0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>
          <a:xfrm>
            <a:off x="1941196" y="1229994"/>
            <a:ext cx="8289925" cy="5262246"/>
          </a:xfrm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URL is a type of URI (Uniform Resource Identifier)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154738" cy="573087"/>
          </a:xfrm>
        </p:spPr>
        <p:txBody>
          <a:bodyPr>
            <a:normAutofit fontScale="90000"/>
          </a:bodyPr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1856740" y="1107440"/>
            <a:ext cx="8699500" cy="54608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120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1524000" y="806709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28800" y="579628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344533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847763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1524000" y="1274235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1124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95400"/>
            <a:ext cx="8229600" cy="4114800"/>
          </a:xfrm>
        </p:spPr>
        <p:txBody>
          <a:bodyPr/>
          <a:lstStyle/>
          <a:p>
            <a:pPr algn="ctr"/>
            <a:r>
              <a:rPr lang="en-US" sz="8000" dirty="0"/>
              <a:t>EXTRA SLIDES</a:t>
            </a:r>
            <a:br>
              <a:rPr lang="en-US" sz="8000" dirty="0"/>
            </a:br>
            <a:br>
              <a:rPr lang="en-US" sz="8000" dirty="0"/>
            </a:br>
            <a:r>
              <a:rPr lang="en-US" sz="4000" dirty="0"/>
              <a:t>(Useful material for Proxy Lab)</a:t>
            </a:r>
            <a:br>
              <a:rPr lang="en-US" sz="4000" dirty="0"/>
            </a:br>
            <a:r>
              <a:rPr lang="en-US" sz="4000" dirty="0"/>
              <a:t>WHICH WE ARE NOT DOING</a:t>
            </a:r>
            <a:br>
              <a:rPr lang="en-US" sz="4000" dirty="0"/>
            </a:br>
            <a:r>
              <a:rPr lang="en-US" sz="4000" dirty="0"/>
              <a:t>DO NOT WORRY</a:t>
            </a:r>
          </a:p>
        </p:txBody>
      </p:sp>
    </p:spTree>
    <p:extLst>
      <p:ext uri="{BB962C8B-B14F-4D97-AF65-F5344CB8AC3E}">
        <p14:creationId xmlns:p14="http://schemas.microsoft.com/office/powerpoint/2010/main" val="3850839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1814514" y="1220788"/>
            <a:ext cx="8320087" cy="50479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b="1" dirty="0">
                <a:solidFill>
                  <a:srgbClr val="000000"/>
                </a:solidFill>
              </a:rPr>
              <a:t>This is what you will be implementing in </a:t>
            </a:r>
            <a:r>
              <a:rPr lang="en-US" sz="2600" b="1" u="sng" dirty="0">
                <a:solidFill>
                  <a:srgbClr val="000000"/>
                </a:solidFill>
              </a:rPr>
              <a:t>Proxy Lab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2402841" y="3629026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dirty="0"/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5450841" y="3629026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8500428" y="36274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dirty="0"/>
              <a:t>Origin</a:t>
            </a:r>
          </a:p>
          <a:p>
            <a:pPr defTabSz="912813"/>
            <a:r>
              <a:rPr lang="en-US" dirty="0"/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3469640" y="38560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3529965" y="34290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6517640" y="38560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6538279" y="34432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6441440" y="4313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6593840" y="43894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3393440" y="4313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3520440" y="43894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1040794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uiExpand="1" build="p"/>
      <p:bldP spid="788484" grpId="0" animBg="1"/>
      <p:bldP spid="788485" grpId="0" animBg="1"/>
      <p:bldP spid="788487" grpId="0" animBg="1"/>
      <p:bldP spid="788486" grpId="0" animBg="1"/>
      <p:bldP spid="788496" grpId="0"/>
      <p:bldP spid="788493" grpId="0" animBg="1"/>
      <p:bldP spid="788497" grpId="0"/>
      <p:bldP spid="788494" grpId="0" animBg="1"/>
      <p:bldP spid="788498" grpId="0"/>
      <p:bldP spid="788495" grpId="0" animBg="1"/>
      <p:bldP spid="78849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idx="1"/>
          </p:nvPr>
        </p:nvSpPr>
        <p:spPr>
          <a:xfrm>
            <a:off x="1814514" y="1168909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2152651" y="3000376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/>
              <a:t>Client</a:t>
            </a:r>
          </a:p>
          <a:p>
            <a:pPr algn="ctr" defTabSz="912813"/>
            <a:r>
              <a:rPr lang="en-US" dirty="0"/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5200651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/>
              <a:t>Proxy</a:t>
            </a:r>
          </a:p>
          <a:p>
            <a:pPr algn="ctr" defTabSz="912813"/>
            <a:r>
              <a:rPr lang="en-US"/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9369426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/>
              <a:t>Origin</a:t>
            </a:r>
          </a:p>
          <a:p>
            <a:pPr algn="ctr" defTabSz="912813"/>
            <a:r>
              <a:rPr lang="en-US"/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48026" y="3170239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Request </a:t>
              </a:r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0938" y="3657601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Request </a:t>
              </a:r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91250" y="4114801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03564" y="3667126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2152651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/>
              <a:t>Client</a:t>
            </a:r>
          </a:p>
          <a:p>
            <a:pPr algn="ctr" defTabSz="912813"/>
            <a:r>
              <a:rPr lang="en-US"/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Request </a:t>
              </a:r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7864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ourier New" pitchFamily="49" charset="0"/>
                </a:rPr>
                <a:t>foo.html</a:t>
              </a:r>
              <a:endParaRPr lang="en-US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2636456" y="6141538"/>
            <a:ext cx="335906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u="sng" dirty="0">
                <a:solidFill>
                  <a:srgbClr val="FF0000"/>
                </a:solidFill>
              </a:rPr>
              <a:t>Fast</a:t>
            </a:r>
            <a:r>
              <a:rPr lang="en-US" sz="2000" i="1" dirty="0">
                <a:solidFill>
                  <a:srgbClr val="FF0000"/>
                </a:solidFill>
              </a:rPr>
              <a:t>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6084381" y="5053003"/>
            <a:ext cx="40274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Slower</a:t>
            </a:r>
            <a:r>
              <a:rPr lang="en-US" i="1" dirty="0">
                <a:solidFill>
                  <a:srgbClr val="FF0000"/>
                </a:solidFill>
              </a:rPr>
              <a:t> more expensive global network</a:t>
            </a:r>
          </a:p>
        </p:txBody>
      </p:sp>
    </p:spTree>
    <p:extLst>
      <p:ext uri="{BB962C8B-B14F-4D97-AF65-F5344CB8AC3E}">
        <p14:creationId xmlns:p14="http://schemas.microsoft.com/office/powerpoint/2010/main" val="54059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1" grpId="0"/>
      <p:bldP spid="7895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6020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4795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62921060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771525"/>
          </a:xfrm>
        </p:spPr>
        <p:txBody>
          <a:bodyPr>
            <a:noAutofit/>
          </a:bodyPr>
          <a:lstStyle/>
          <a:p>
            <a:r>
              <a:rPr lang="en-US" sz="2400" dirty="0"/>
              <a:t>Clients and servers use the </a:t>
            </a:r>
            <a:r>
              <a:rPr lang="en-US" sz="2400" dirty="0">
                <a:latin typeface="Courier New"/>
                <a:cs typeface="Courier New"/>
              </a:rPr>
              <a:t>socket</a:t>
            </a:r>
            <a:r>
              <a:rPr lang="en-US" sz="2400" dirty="0"/>
              <a:t> function to create a </a:t>
            </a:r>
            <a:r>
              <a:rPr lang="en-US" sz="2400" i="1" dirty="0"/>
              <a:t>socket descriptor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Protocol specific! Best practice is to use </a:t>
            </a:r>
            <a:r>
              <a:rPr lang="en-US" sz="2400" dirty="0" err="1">
                <a:latin typeface="Courier New"/>
                <a:cs typeface="Courier New"/>
              </a:rPr>
              <a:t>getaddrinfo</a:t>
            </a:r>
            <a:r>
              <a:rPr lang="en-US" sz="2400" dirty="0"/>
              <a:t> to generate the parameters automatically, so that code is protocol independent.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52324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52324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2" y="3886201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3924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1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6781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5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85501"/>
            <a:ext cx="10515600" cy="1325563"/>
          </a:xfrm>
        </p:spPr>
        <p:txBody>
          <a:bodyPr/>
          <a:lstStyle/>
          <a:p>
            <a:r>
              <a:rPr lang="en-US" dirty="0"/>
              <a:t>Logical Structure of an internet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>
          <a:xfrm>
            <a:off x="2016522" y="3961892"/>
            <a:ext cx="8087666" cy="2792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Ad hoc interconnection of networks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particular topology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Vastly different router &amp; link capacities</a:t>
            </a:r>
          </a:p>
          <a:p>
            <a:pPr>
              <a:lnSpc>
                <a:spcPct val="120000"/>
              </a:lnSpc>
            </a:pPr>
            <a:r>
              <a:rPr lang="en-US" dirty="0"/>
              <a:t>Send packets from source to destination by </a:t>
            </a:r>
            <a:r>
              <a:rPr lang="en-US" dirty="0">
                <a:solidFill>
                  <a:srgbClr val="FF0000"/>
                </a:solidFill>
              </a:rPr>
              <a:t>hopping through networks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Router forms bridge from one network to another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057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429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248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743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365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3797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572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629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7797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7810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686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470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3077634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086100" y="1693334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3670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194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7239000" y="1375834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4419600" y="2865968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8089901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8420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4CC2215-550D-CD4D-9688-205CDD7EEAE6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1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5926854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4698240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4849704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6005318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56153213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196" y="1372236"/>
            <a:ext cx="8213725" cy="771525"/>
          </a:xfrm>
        </p:spPr>
        <p:txBody>
          <a:bodyPr>
            <a:noAutofit/>
          </a:bodyPr>
          <a:lstStyle/>
          <a:p>
            <a:r>
              <a:rPr lang="en-US" sz="2400" dirty="0"/>
              <a:t>A server uses  </a:t>
            </a:r>
            <a:r>
              <a:rPr lang="en-US" sz="2400" dirty="0">
                <a:latin typeface="Courier New"/>
                <a:cs typeface="Courier New"/>
              </a:rPr>
              <a:t>bind</a:t>
            </a:r>
            <a:r>
              <a:rPr lang="en-US" sz="2400" dirty="0"/>
              <a:t> to ask the kernel to associate the server’s socket address with a socket descriptor: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</a:rPr>
              <a:t>      </a:t>
            </a:r>
            <a:r>
              <a:rPr lang="en-US" sz="1800" dirty="0">
                <a:cs typeface="Calibri" panose="020F0502020204030204" pitchFamily="34" charset="0"/>
              </a:rPr>
              <a:t>Recall: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sz="2400" dirty="0"/>
          </a:p>
          <a:p>
            <a:r>
              <a:rPr lang="en-US" sz="2400" dirty="0"/>
              <a:t>Process can read bytes that arrive on the connection whose endpoint is  </a:t>
            </a:r>
            <a:r>
              <a:rPr lang="en-US" sz="2400" dirty="0" err="1">
                <a:latin typeface="Courier New"/>
                <a:cs typeface="Courier New"/>
              </a:rPr>
              <a:t>addr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by reading from descriptor </a:t>
            </a:r>
            <a:r>
              <a:rPr lang="en-US" sz="2400" dirty="0" err="1">
                <a:latin typeface="Courier New"/>
                <a:cs typeface="Courier New"/>
              </a:rPr>
              <a:t>sockfd</a:t>
            </a:r>
            <a:endParaRPr lang="en-US" sz="2400" dirty="0"/>
          </a:p>
          <a:p>
            <a:r>
              <a:rPr lang="en-US" sz="2400" dirty="0"/>
              <a:t>Similarly, writes to </a:t>
            </a:r>
            <a:r>
              <a:rPr lang="en-US" sz="2400" dirty="0" err="1">
                <a:latin typeface="Courier New"/>
                <a:cs typeface="Courier New"/>
              </a:rPr>
              <a:t>sockfd</a:t>
            </a:r>
            <a:r>
              <a:rPr lang="en-US" sz="2400" dirty="0"/>
              <a:t> are transferred along connection whose endpoint is </a:t>
            </a:r>
            <a:r>
              <a:rPr lang="en-US" sz="2400" dirty="0" err="1">
                <a:latin typeface="Courier New"/>
                <a:cs typeface="Courier New"/>
              </a:rPr>
              <a:t>addr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cs typeface="Courier New"/>
              </a:rPr>
              <a:t>Best practice is to use </a:t>
            </a:r>
            <a:r>
              <a:rPr lang="en-US" sz="2400" dirty="0" err="1">
                <a:latin typeface="Courier New"/>
                <a:cs typeface="Courier New"/>
              </a:rPr>
              <a:t>getaddrinfo</a:t>
            </a:r>
            <a:r>
              <a:rPr lang="en-US" sz="2400" dirty="0">
                <a:cs typeface="Courier New"/>
              </a:rPr>
              <a:t> to supply the arguments </a:t>
            </a:r>
            <a:r>
              <a:rPr lang="en-US" sz="2400" dirty="0" err="1">
                <a:latin typeface="Courier New"/>
                <a:cs typeface="Courier New"/>
              </a:rPr>
              <a:t>addr</a:t>
            </a:r>
            <a:r>
              <a:rPr lang="en-US" sz="2400" dirty="0">
                <a:cs typeface="Courier New"/>
              </a:rPr>
              <a:t> and </a:t>
            </a:r>
            <a:r>
              <a:rPr lang="en-US" sz="2400" dirty="0" err="1">
                <a:latin typeface="Courier New"/>
                <a:cs typeface="Courier New"/>
              </a:rPr>
              <a:t>addrlen</a:t>
            </a:r>
            <a:r>
              <a:rPr lang="en-US" sz="2400" dirty="0">
                <a:cs typeface="Courier New"/>
              </a:rPr>
              <a:t>.</a:t>
            </a:r>
            <a:endParaRPr lang="en-US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1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61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5984148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5926854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5522368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4777363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4698240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443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9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71366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468389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4698240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5959476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5926854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5522368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7313069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31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1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0799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370038"/>
              <a:ext cx="838200" cy="888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7313069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4722748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5959476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4698240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5926854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5522368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178919356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061325" cy="7715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client establishes a connection with a server by calling connect: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Attempts to establish a connection with server at socket address </a:t>
            </a:r>
            <a:r>
              <a:rPr lang="en-US" sz="2400" dirty="0" err="1">
                <a:latin typeface="Courier New"/>
                <a:cs typeface="Courier New"/>
              </a:rPr>
              <a:t>addr</a:t>
            </a:r>
            <a:endParaRPr lang="en-US" sz="24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/>
              </a:rPr>
              <a:t>If successful, then </a:t>
            </a:r>
            <a:r>
              <a:rPr lang="en-US" sz="2000" b="1" dirty="0" err="1">
                <a:latin typeface="Courier New"/>
                <a:cs typeface="Courier New"/>
              </a:rPr>
              <a:t>clientfd</a:t>
            </a:r>
            <a:r>
              <a:rPr lang="en-US" sz="2000" dirty="0">
                <a:cs typeface="Courier New"/>
              </a:rPr>
              <a:t> is now ready for reading and writing.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/>
              </a:rPr>
              <a:t>Resulting connection is  characterized by socket pair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cs typeface="Courier New"/>
              </a:rPr>
              <a:t>	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x:y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addr.sin_addr:addr.sin_port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cs typeface="Courier New"/>
              </a:rPr>
              <a:t>Best practice is to use  </a:t>
            </a:r>
            <a:r>
              <a:rPr lang="en-US" sz="2400" dirty="0" err="1">
                <a:latin typeface="Courier New"/>
                <a:cs typeface="Courier New"/>
              </a:rPr>
              <a:t>getaddrinfo</a:t>
            </a:r>
            <a:r>
              <a:rPr lang="en-US" sz="2400" dirty="0">
                <a:cs typeface="Courier New"/>
              </a:rPr>
              <a:t>  to supply the arguments </a:t>
            </a:r>
            <a:r>
              <a:rPr lang="en-US" sz="2400" dirty="0" err="1">
                <a:latin typeface="Courier New"/>
                <a:cs typeface="Courier New"/>
              </a:rPr>
              <a:t>addr</a:t>
            </a:r>
            <a:r>
              <a:rPr lang="en-US" sz="2400" dirty="0">
                <a:cs typeface="Courier New"/>
              </a:rPr>
              <a:t> and </a:t>
            </a:r>
            <a:r>
              <a:rPr lang="en-US" sz="2400" dirty="0" err="1">
                <a:latin typeface="Courier New"/>
                <a:cs typeface="Courier New"/>
              </a:rPr>
              <a:t>addrlen</a:t>
            </a:r>
            <a:r>
              <a:rPr lang="en-US" sz="2400" dirty="0">
                <a:cs typeface="Courier New"/>
              </a:rPr>
              <a:t>.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2400" y="237236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3101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370038"/>
              <a:ext cx="838200" cy="888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7313069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7576653" y="3970303"/>
            <a:ext cx="18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4294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4790504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6009142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4698240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5926854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5522368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425265217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40253"/>
            <a:ext cx="15240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err="1">
                <a:latin typeface="Courier New" pitchFamily="49" charset="0"/>
              </a:rPr>
              <a:t>open_listenfd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err="1">
                <a:latin typeface="Courier New" pitchFamily="49" charset="0"/>
              </a:rPr>
              <a:t>open_clientfd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97653"/>
            <a:ext cx="15240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err="1">
                <a:latin typeface="Courier New" pitchFamily="49" charset="0"/>
              </a:rPr>
              <a:t>getaddrinfo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289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844778" y="0"/>
            <a:ext cx="10515600" cy="1325563"/>
          </a:xfrm>
        </p:spPr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idx="1"/>
          </p:nvPr>
        </p:nvSpPr>
        <p:spPr>
          <a:xfrm>
            <a:off x="1951684" y="1238762"/>
            <a:ext cx="8301789" cy="45036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is it possible to send bits across incompatible LANs and WANs?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Solution:  </a:t>
            </a:r>
            <a:r>
              <a:rPr lang="en-US" i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software running on each host and router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Protocol is a </a:t>
            </a:r>
            <a:r>
              <a:rPr lang="en-US" b="1" dirty="0"/>
              <a:t>set of rules that governs how hosts and routers should cooperate </a:t>
            </a:r>
            <a:r>
              <a:rPr lang="en-US" dirty="0"/>
              <a:t>when they transfer data from network to network.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Smooths out the differences between the different networks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3AC275-F729-1F45-A008-CBA567D6D598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Establish a connection with a server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1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201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85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14014"/>
            <a:ext cx="8839200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Linked List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092961" y="5413529"/>
            <a:ext cx="8061692" cy="14856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996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905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996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996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996274" y="1487930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5327075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6087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35817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67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cs typeface="Courier New"/>
              </a:rPr>
              <a:t>addrinfo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err="1">
                <a:cs typeface="Courier New"/>
              </a:rPr>
              <a:t>structs</a:t>
            </a:r>
            <a:endParaRPr lang="en-US" sz="1600" dirty="0"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0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ourier New"/>
              </a:rPr>
              <a:t>Socket address </a:t>
            </a:r>
            <a:r>
              <a:rPr lang="en-US" sz="1600" dirty="0" err="1">
                <a:cs typeface="Courier New"/>
              </a:rPr>
              <a:t>structs</a:t>
            </a:r>
            <a:endParaRPr lang="en-US" sz="1600" dirty="0"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235817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905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3616046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616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996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996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996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996274" y="275535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5327075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6087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616046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616046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616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616046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996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996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996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996274" y="402278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327075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6087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6657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1524001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6790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48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81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8458200" y="228600"/>
            <a:ext cx="2133600" cy="1194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3985266" y="498901"/>
            <a:ext cx="714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6771034" y="498901"/>
            <a:ext cx="7718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4343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7162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7162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7162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4572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3581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6400800" y="1630093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6400800" y="230478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6400800" y="2979468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581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5156402" y="3247756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581400" y="3870326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8763942" y="4847956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8001000" y="952501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8153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err="1">
                <a:latin typeface="Courier New" pitchFamily="49" charset="0"/>
              </a:rPr>
              <a:t>open_listenfd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3276600" y="952501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15240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 err="1">
                <a:latin typeface="Courier New" pitchFamily="49" charset="0"/>
              </a:rPr>
              <a:t>open_clientfd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6400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3581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7162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6400800" y="952500"/>
            <a:ext cx="14478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err="1">
                <a:latin typeface="Courier New" pitchFamily="49" charset="0"/>
              </a:rPr>
              <a:t>getaddrinfo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343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581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617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83736" y="2362201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2320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3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83735" y="1524001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setsockopt(listenfd,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7801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27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83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1320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42307" y="5420813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6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0496" y="1967062"/>
            <a:ext cx="50328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6197ED"/>
                </a:solidFill>
                <a:latin typeface="Calibri" panose="020F0502020204030204" pitchFamily="34" charset="0"/>
              </a:rPr>
              <a:t>Case Study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048903" y="4325706"/>
            <a:ext cx="4862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Tiny Web Server</a:t>
            </a:r>
          </a:p>
        </p:txBody>
      </p:sp>
    </p:spTree>
    <p:extLst>
      <p:ext uri="{BB962C8B-B14F-4D97-AF65-F5344CB8AC3E}">
        <p14:creationId xmlns:p14="http://schemas.microsoft.com/office/powerpoint/2010/main" val="23740867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684" y="1320800"/>
            <a:ext cx="8330237" cy="4856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Tiny Web server described in textbook (CS:APP)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Tiny is a sequential Web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Serves static and dynamic content to real browsers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text files, HTML files, GIF, PNG, and JPEG images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239 lines of commented C code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as complete or robust as a real Web server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You can break it with poorly-formed HTTP requests (e.g., terminate lines with 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800" dirty="0"/>
              <a:t>” instead of 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8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9791640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294" tIns="45647" rIns="91294" bIns="45647" rtlCol="0" anchor="t">
            <a:normAutofit/>
          </a:bodyPr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1684" y="1207009"/>
            <a:ext cx="8513117" cy="4969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Accept connection from client</a:t>
            </a:r>
          </a:p>
          <a:p>
            <a:pPr>
              <a:lnSpc>
                <a:spcPct val="100000"/>
              </a:lnSpc>
            </a:pPr>
            <a:r>
              <a:rPr lang="en-US" dirty="0"/>
              <a:t>Read request from client (via connected socket)</a:t>
            </a:r>
          </a:p>
          <a:p>
            <a:pPr>
              <a:lnSpc>
                <a:spcPct val="100000"/>
              </a:lnSpc>
            </a:pPr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method not GET, then return error</a:t>
            </a:r>
          </a:p>
          <a:p>
            <a:pPr>
              <a:lnSpc>
                <a:spcPct val="100000"/>
              </a:lnSpc>
            </a:pPr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Fork process to execute program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 serve static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048" y="225553"/>
            <a:ext cx="8458200" cy="876258"/>
          </a:xfrm>
        </p:spPr>
        <p:txBody>
          <a:bodyPr>
            <a:noAutofit/>
          </a:bodyPr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1903414" y="1295400"/>
            <a:ext cx="8307387" cy="5337048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addresses</a:t>
            </a:r>
          </a:p>
          <a:p>
            <a:pPr lvl="1"/>
            <a:r>
              <a:rPr lang="en-US" dirty="0"/>
              <a:t>Each host (and router) is assigned at least one of these internet addresses that uniquely identifies it</a:t>
            </a:r>
          </a:p>
          <a:p>
            <a:endParaRPr lang="en-US" dirty="0"/>
          </a:p>
          <a:p>
            <a:r>
              <a:rPr lang="en-US" dirty="0"/>
              <a:t>Provides 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addresses</a:t>
            </a:r>
          </a:p>
          <a:p>
            <a:pPr lvl="2"/>
            <a:r>
              <a:rPr lang="en-US" dirty="0"/>
              <a:t>Payload: contains data bits sent from source host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E3A231-BD3A-F24C-B8B5-27C0D9AA26AB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 vert="horz" lIns="91294" tIns="45647" rIns="91294" bIns="45647" rtlCol="0" anchor="t">
            <a:normAutofit/>
          </a:bodyPr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1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write(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srcfd = open(filename,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srcp = mmap(0, filesize, PROT_READ, MAP_PRIVATE, srcfd,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write(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unmap(srcp,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5090" y="6031468"/>
            <a:ext cx="67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65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0960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idx="1"/>
          </p:nvPr>
        </p:nvSpPr>
        <p:spPr>
          <a:xfrm>
            <a:off x="1827214" y="1970088"/>
            <a:ext cx="4421187" cy="4456112"/>
          </a:xfrm>
          <a:noFill/>
          <a:ln/>
        </p:spPr>
        <p:txBody>
          <a:bodyPr vert="horz" lIns="90343" tIns="44379" rIns="90343" bIns="44379" rtlCol="0">
            <a:normAutofit/>
          </a:bodyPr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7072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dirty="0"/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9050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8137526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6524625" y="2130426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dirty="0">
                <a:latin typeface="Courier New" pitchFamily="49" charset="0"/>
              </a:rPr>
              <a:t>GET 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32734097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41314"/>
            <a:ext cx="77724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>
          <a:xfrm>
            <a:off x="1827214" y="1970088"/>
            <a:ext cx="4287837" cy="1890712"/>
          </a:xfrm>
          <a:noFill/>
          <a:ln/>
        </p:spPr>
        <p:txBody>
          <a:bodyPr vert="horz" lIns="90343" tIns="44379" rIns="90343" bIns="44379" rtlCol="0">
            <a:normAutofit/>
          </a:bodyPr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6697663" y="1901826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8677276" y="1901826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8683626" y="3498851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9209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9178926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>
                <a:latin typeface="Courier New" pitchFamily="49" charset="0"/>
              </a:rPr>
              <a:t>fork/exec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65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4964"/>
            <a:ext cx="82296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idx="1"/>
          </p:nvPr>
        </p:nvSpPr>
        <p:spPr>
          <a:xfrm>
            <a:off x="1827214" y="1970088"/>
            <a:ext cx="4287837" cy="4456112"/>
          </a:xfrm>
          <a:noFill/>
          <a:ln/>
        </p:spPr>
        <p:txBody>
          <a:bodyPr vert="horz" lIns="90343" tIns="44379" rIns="90343" bIns="44379" rtlCol="0">
            <a:normAutofit/>
          </a:bodyPr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6697663" y="1825626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8677276" y="1825626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8683626" y="3422651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9209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9140825" y="2965732"/>
            <a:ext cx="93613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7726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7764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2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41314"/>
            <a:ext cx="83058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1903414" y="1595438"/>
            <a:ext cx="5360987" cy="4830762"/>
          </a:xfrm>
        </p:spPr>
        <p:txBody>
          <a:bodyPr vert="horz" lIns="91294" tIns="45647" rIns="91294" bIns="45647" rtlCol="0">
            <a:normAutofit lnSpcReduction="10000"/>
          </a:bodyPr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6983413" y="1825626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8961438" y="1825626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9285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8239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8010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8048626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7934326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7972426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9742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9704389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/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8967788" y="3422651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301700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247650"/>
            <a:ext cx="8716962" cy="66675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294" tIns="45647" rIns="91294" bIns="45647" rtlCol="0">
            <a:normAutofit fontScale="92500"/>
          </a:bodyPr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601956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4964"/>
            <a:ext cx="69421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8182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6125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3826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5279222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6125041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8140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4159380" y="1717315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5593546" y="1665177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6582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7329953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60960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5364"/>
            <a:ext cx="8305800" cy="5253037"/>
          </a:xfrm>
        </p:spPr>
        <p:txBody>
          <a:bodyPr vert="horz" lIns="91294" tIns="45647" rIns="91294" bIns="45647" rtlCol="0"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4205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534400" cy="68580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294" tIns="45647" rIns="91294" bIns="45647" rtlCol="0">
            <a:normAutofit/>
          </a:bodyPr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2667000" y="3818889"/>
            <a:ext cx="7150100" cy="1477319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16741665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68580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20788"/>
            <a:ext cx="7804150" cy="2284412"/>
          </a:xfrm>
        </p:spPr>
        <p:txBody>
          <a:bodyPr vert="horz" lIns="91294" tIns="45647" rIns="91294" bIns="45647" rtlCol="0">
            <a:normAutofit/>
          </a:bodyPr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2302066" y="3586878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3539" y="580286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5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916432" y="333858"/>
            <a:ext cx="7592093" cy="762000"/>
          </a:xfrm>
        </p:spPr>
        <p:txBody>
          <a:bodyPr/>
          <a:lstStyle/>
          <a:p>
            <a:r>
              <a:rPr lang="en-US" dirty="0"/>
              <a:t>Global IP Internet (upper case)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idx="1"/>
          </p:nvPr>
        </p:nvSpPr>
        <p:spPr>
          <a:xfrm>
            <a:off x="1920876" y="1295400"/>
            <a:ext cx="8289925" cy="51433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internet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Based 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/>
              <a:t>of 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>
                <a:solidFill>
                  <a:srgbClr val="FF0000"/>
                </a:solidFill>
              </a:rPr>
              <a:t>host-to-host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process-to-process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>
                <a:solidFill>
                  <a:srgbClr val="FF0000"/>
                </a:solidFill>
              </a:rPr>
              <a:t>connections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Accessed 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F92A18-3F90-B741-A7D4-E39FF40DE5B5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2620"/>
            <a:ext cx="8382000" cy="685800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1968500" y="1123500"/>
            <a:ext cx="8699500" cy="2209800"/>
          </a:xfrm>
        </p:spPr>
        <p:txBody>
          <a:bodyPr vert="horz" lIns="91294" tIns="45647" rIns="91294" bIns="45647" rtlCol="0">
            <a:normAutofit/>
          </a:bodyPr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5519" y="6483360"/>
            <a:ext cx="67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25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294" tIns="45647" rIns="91294" bIns="45647" rtlCol="0" anchor="t">
            <a:normAutofit/>
          </a:bodyPr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00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26139" y="567373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33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14413748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28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496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7976920" y="2277840"/>
            <a:ext cx="27076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7976920" y="2781291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7976920" y="3873016"/>
            <a:ext cx="262841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828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828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28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828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1384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62" y="493714"/>
            <a:ext cx="6053138" cy="573087"/>
          </a:xfrm>
        </p:spPr>
        <p:txBody>
          <a:bodyPr>
            <a:normAutofit fontScale="90000"/>
          </a:bodyPr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1863861" y="1276350"/>
            <a:ext cx="7896225" cy="49720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programming bible.</a:t>
            </a:r>
          </a:p>
          <a:p>
            <a:pPr>
              <a:lnSpc>
                <a:spcPct val="100000"/>
              </a:lnSpc>
            </a:pPr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Linux programming bible. </a:t>
            </a:r>
          </a:p>
          <a:p>
            <a:pPr>
              <a:lnSpc>
                <a:spcPct val="100000"/>
              </a:lnSpc>
            </a:pPr>
            <a:r>
              <a:rPr lang="en-US" dirty="0"/>
              <a:t>Code examples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You can use any of this code in your assignments. </a:t>
            </a:r>
          </a:p>
        </p:txBody>
      </p:sp>
    </p:spTree>
    <p:extLst>
      <p:ext uri="{BB962C8B-B14F-4D97-AF65-F5344CB8AC3E}">
        <p14:creationId xmlns:p14="http://schemas.microsoft.com/office/powerpoint/2010/main" val="13548706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6913" y="3290500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3634" y="1233742"/>
            <a:ext cx="50328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6197ED"/>
                </a:solidFill>
                <a:latin typeface="Calibri" panose="020F0502020204030204" pitchFamily="34" charset="0"/>
              </a:rPr>
              <a:t>BONUS SLIDES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10108" y="4462301"/>
            <a:ext cx="7420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following slides are for those curious.</a:t>
            </a:r>
          </a:p>
          <a:p>
            <a:r>
              <a:rPr lang="en-US" sz="2800" dirty="0"/>
              <a:t>You will NOT be expected to know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363374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2" y="457201"/>
            <a:ext cx="7704138" cy="573087"/>
          </a:xfrm>
        </p:spPr>
        <p:txBody>
          <a:bodyPr>
            <a:normAutofit fontScale="90000"/>
          </a:bodyPr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1933848" y="2949913"/>
            <a:ext cx="8429352" cy="3450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buNone/>
            </a:pPr>
            <a:r>
              <a:rPr lang="en-US" sz="1600" dirty="0"/>
              <a:t>[Note: Hubs are obsolete. Bridges (switches, routers) became cheap enough to replace them]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4829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5853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6048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4494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5509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6456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5410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6369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4191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756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6242880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32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5808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173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6163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216900" cy="573087"/>
          </a:xfrm>
        </p:spPr>
        <p:txBody>
          <a:bodyPr>
            <a:normAutofit fontScale="90000"/>
          </a:bodyPr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1903414" y="5264151"/>
            <a:ext cx="8307387" cy="11292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Spans building or campus</a:t>
            </a:r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port</a:t>
            </a:r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3276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4267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4495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2968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3949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4930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8001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8229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7683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664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4543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6524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39957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77295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5748337" y="229870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4635501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619876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3305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4295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2997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78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4572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6553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40243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4664076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6648451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6137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Gb</a:t>
            </a:r>
            <a:r>
              <a:rPr lang="en-US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7058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8048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8277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6731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7712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8693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5748337" y="379095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8229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8664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8039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7721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77581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3113089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5100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8839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6007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6010678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324568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2" y="493714"/>
            <a:ext cx="7018338" cy="573087"/>
          </a:xfrm>
        </p:spPr>
        <p:txBody>
          <a:bodyPr>
            <a:normAutofit fontScale="90000"/>
          </a:bodyPr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1903414" y="1220789"/>
            <a:ext cx="8307387" cy="839659"/>
          </a:xfrm>
        </p:spPr>
        <p:txBody>
          <a:bodyPr>
            <a:normAutofit/>
          </a:bodyPr>
          <a:lstStyle/>
          <a:p>
            <a:r>
              <a:rPr lang="en-US" sz="2000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4495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6781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451920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54145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64813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6055868" y="2789366"/>
            <a:ext cx="357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896501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762" y="466942"/>
            <a:ext cx="6446838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Level: internets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1903414" y="1220788"/>
            <a:ext cx="8307387" cy="12176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>
                <a:solidFill>
                  <a:srgbClr val="C00000"/>
                </a:solidFill>
              </a:rPr>
              <a:t>routers</a:t>
            </a: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>
                <a:solidFill>
                  <a:srgbClr val="C00000"/>
                </a:solidFill>
              </a:rPr>
              <a:t>internet </a:t>
            </a:r>
            <a:r>
              <a:rPr lang="en-US" dirty="0"/>
              <a:t>(lower case)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2556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2861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3775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4842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2553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3448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4515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4080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7204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7509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8423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9490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01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8096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163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728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4385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8042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4690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6518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4967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6795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2317342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4004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5833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7661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365924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224850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 2</a:t>
            </a:r>
          </a:p>
        </p:txBody>
      </p:sp>
    </p:spTree>
    <p:extLst>
      <p:ext uri="{BB962C8B-B14F-4D97-AF65-F5344CB8AC3E}">
        <p14:creationId xmlns:p14="http://schemas.microsoft.com/office/powerpoint/2010/main" val="2579129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7437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9813800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752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5105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5780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41314"/>
            <a:ext cx="8839200" cy="5730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internet Data Via Encapsulation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3900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900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3900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4332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3892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2557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1821038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7227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7913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4332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7227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52601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62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75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75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6846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127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5322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5322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6415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5105401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52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4332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4332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52601" y="2818715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5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7504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7504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7504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7500132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 flipV="1">
            <a:off x="7935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 flipV="1">
            <a:off x="7935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92317" y="6030155"/>
            <a:ext cx="242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PH: internet packet header</a:t>
            </a:r>
          </a:p>
          <a:p>
            <a:r>
              <a:rPr lang="en-US" sz="1600" dirty="0"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23275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4199698" y="2361184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8098598" y="2361184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345799"/>
            <a:ext cx="81280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4288599" y="3427984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4936298" y="304698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4936298" y="403758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288599" y="2437384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4288599" y="4418584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4936298" y="5028184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4174298" y="5459984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8174799" y="3427984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8860599" y="3046984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8860599" y="4037584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8174799" y="2437384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8174799" y="4418584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8860598" y="5028184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3917124" y="2018284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7769986" y="2018284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2102611" y="2908272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1916873" y="3897284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5606824" y="2559622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5606824" y="3548634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606825" y="4416998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Hardware</a:t>
            </a:r>
          </a:p>
          <a:p>
            <a:r>
              <a:rPr lang="en-US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3983798" y="3212084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3971098" y="4215384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9765991-89FE-4D43-802D-7BCD4AF51360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9CA6F-E293-804D-B97D-D11B2095D6D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animBg="1"/>
      <p:bldP spid="688132" grpId="0" animBg="1"/>
      <p:bldP spid="688133" grpId="0" animBg="1"/>
      <p:bldP spid="688134" grpId="0" animBg="1"/>
      <p:bldP spid="688135" grpId="0" animBg="1"/>
      <p:bldP spid="688136" grpId="0" animBg="1"/>
      <p:bldP spid="688138" grpId="0" animBg="1"/>
      <p:bldP spid="688139" grpId="0" animBg="1"/>
      <p:bldP spid="688140" grpId="0" animBg="1"/>
      <p:bldP spid="688141" grpId="0" animBg="1"/>
      <p:bldP spid="688142" grpId="0" animBg="1"/>
      <p:bldP spid="688143" grpId="0" animBg="1"/>
      <p:bldP spid="688144" grpId="0"/>
      <p:bldP spid="688145" grpId="0"/>
      <p:bldP spid="688146" grpId="0"/>
      <p:bldP spid="688147" grpId="0"/>
      <p:bldP spid="688148" grpId="0"/>
      <p:bldP spid="688149" grpId="0"/>
      <p:bldP spid="688150" grpId="0"/>
      <p:bldP spid="688151" grpId="0" animBg="1"/>
      <p:bldP spid="68815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4"/>
            <a:ext cx="7896225" cy="549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01513"/>
            <a:ext cx="4572000" cy="210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4633874"/>
            <a:ext cx="21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IPv6 traffic at Google</a:t>
            </a:r>
          </a:p>
        </p:txBody>
      </p:sp>
    </p:spTree>
    <p:extLst>
      <p:ext uri="{BB962C8B-B14F-4D97-AF65-F5344CB8AC3E}">
        <p14:creationId xmlns:p14="http://schemas.microsoft.com/office/powerpoint/2010/main" val="46986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716962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370550" y="3570982"/>
            <a:ext cx="610936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828800" y="5209764"/>
            <a:ext cx="8534400" cy="369888"/>
            <a:chOff x="960" y="2812"/>
            <a:chExt cx="5376" cy="233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812"/>
              <a:ext cx="336" cy="23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812"/>
              <a:ext cx="336" cy="23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812"/>
              <a:ext cx="336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718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5920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6477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4122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>
          <a:xfrm>
            <a:off x="1828801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1828800" y="5194994"/>
            <a:ext cx="5334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2362200" y="5194994"/>
            <a:ext cx="5334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2895600" y="5194994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3429000" y="5194994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3962400" y="5194994"/>
            <a:ext cx="533400" cy="36933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4495800" y="5194994"/>
            <a:ext cx="533400" cy="36933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5029200" y="5194994"/>
            <a:ext cx="533400" cy="36933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5562600" y="5194994"/>
            <a:ext cx="533400" cy="36933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60960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66294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71628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76962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82296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87630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92964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9829800" y="5194994"/>
            <a:ext cx="5334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611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5920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6477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752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854372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837858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442460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00201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8844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35678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4423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9839245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35678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91155"/>
            <a:ext cx="8442325" cy="5419725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of which points to a corresponding socket address </a:t>
            </a:r>
            <a:r>
              <a:rPr lang="en-US" dirty="0" err="1"/>
              <a:t>struct</a:t>
            </a:r>
            <a:r>
              <a:rPr lang="en-US" dirty="0"/>
              <a:t>, and which contains arguments for the sockets interface functions.</a:t>
            </a:r>
          </a:p>
          <a:p>
            <a:pPr>
              <a:lnSpc>
                <a:spcPct val="110000"/>
              </a:lnSpc>
            </a:pPr>
            <a:r>
              <a:rPr lang="en-US" dirty="0"/>
              <a:t>Helper functions: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76400" y="1219578"/>
            <a:ext cx="8915400" cy="22145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6436649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2535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46009" y="5342409"/>
            <a:ext cx="8442325" cy="14856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996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905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996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996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996274" y="1487930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5327075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6087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35817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67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cs typeface="Courier New"/>
              </a:rPr>
              <a:t>addrinfo</a:t>
            </a:r>
            <a:r>
              <a:rPr lang="en-US" sz="1600" dirty="0">
                <a:cs typeface="Courier New"/>
              </a:rPr>
              <a:t> </a:t>
            </a:r>
            <a:r>
              <a:rPr lang="en-US" sz="1600" dirty="0" err="1">
                <a:cs typeface="Courier New"/>
              </a:rPr>
              <a:t>structs</a:t>
            </a:r>
            <a:endParaRPr lang="en-US" sz="1600" dirty="0"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0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ourier New"/>
              </a:rPr>
              <a:t>Socket address </a:t>
            </a:r>
            <a:r>
              <a:rPr lang="en-US" sz="1600" dirty="0" err="1">
                <a:cs typeface="Courier New"/>
              </a:rPr>
              <a:t>structs</a:t>
            </a:r>
            <a:endParaRPr lang="en-US" sz="1600" dirty="0"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235817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905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3616046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616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996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996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996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996274" y="275535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5327075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6087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616046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616046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616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616046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996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996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996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996274" y="402278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327075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6087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82426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24" y="4038600"/>
            <a:ext cx="8188077" cy="2037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</a:t>
            </a:r>
            <a:r>
              <a:rPr lang="en-US" dirty="0" err="1"/>
              <a:t>struct</a:t>
            </a:r>
            <a:r>
              <a:rPr lang="en-US" dirty="0"/>
              <a:t>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1333144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26130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35678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442325" cy="18358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52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208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Conversion Example (writing our own </a:t>
            </a:r>
            <a:r>
              <a:rPr lang="en-US" dirty="0" err="1"/>
              <a:t>nslookup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31066" y="1817906"/>
            <a:ext cx="8701421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0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744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0392" y="2133601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getnameinfo(p-&gt;ai_addr, p-&gt;ai_addrlen,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4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7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10131</TotalTime>
  <Words>9296</Words>
  <Application>Microsoft Office PowerPoint</Application>
  <PresentationFormat>Widescreen</PresentationFormat>
  <Paragraphs>1745</Paragraphs>
  <Slides>100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Inconsolata</vt:lpstr>
      <vt:lpstr>Lato Black</vt:lpstr>
      <vt:lpstr>Lato Light</vt:lpstr>
      <vt:lpstr>Times</vt:lpstr>
      <vt:lpstr>Wingdings 2</vt:lpstr>
      <vt:lpstr>Office Theme</vt:lpstr>
      <vt:lpstr>CS 449 - Intro to Systems Software</vt:lpstr>
      <vt:lpstr>A Client-Server Transaction</vt:lpstr>
      <vt:lpstr>Hardware Organization of a Network Host</vt:lpstr>
      <vt:lpstr>Computer Networks</vt:lpstr>
      <vt:lpstr>Logical Structure of an internet</vt:lpstr>
      <vt:lpstr>The Notion of an internet Protocol</vt:lpstr>
      <vt:lpstr>What Does an internet Protocol Do?</vt:lpstr>
      <vt:lpstr>Global IP Internet (upper case)</vt:lpstr>
      <vt:lpstr>Hardware and Software Organization  of an Internet Application</vt:lpstr>
      <vt:lpstr>A Programmer’s View of the Internet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Socket Programming Example</vt:lpstr>
      <vt:lpstr>Echo Server/Client Session Example</vt:lpstr>
      <vt:lpstr>Echo Server + Client Structure</vt:lpstr>
      <vt:lpstr>Echo Server + Client Structure</vt:lpstr>
      <vt:lpstr>Echo Server: Main Routine</vt:lpstr>
      <vt:lpstr>Echo Server + Client Structure</vt:lpstr>
      <vt:lpstr>Echo Client: Main Routine</vt:lpstr>
      <vt:lpstr>Read and write system calls</vt:lpstr>
      <vt:lpstr>Sockets Interface</vt:lpstr>
      <vt:lpstr>connect/accept Illustrated</vt:lpstr>
      <vt:lpstr>Connected vs. Listening Descriptors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EXTRA SLIDES  (Useful material for Proxy Lab) WHICH WE ARE NOT DOING DO NOT WORRY</vt:lpstr>
      <vt:lpstr>Proxies</vt:lpstr>
      <vt:lpstr>Why Proxies?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Sockets Interface</vt:lpstr>
      <vt:lpstr>Sockets Interface</vt:lpstr>
      <vt:lpstr>Sockets Helper: open_clientfd</vt:lpstr>
      <vt:lpstr>getaddrinfo Linked List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PowerPoint Presentation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PowerPoint Presentation</vt:lpstr>
      <vt:lpstr>Lowest Level: Ethernet Segment</vt:lpstr>
      <vt:lpstr>Next Level: Bridged Ethernet Segment</vt:lpstr>
      <vt:lpstr>Conceptual View of LANs</vt:lpstr>
      <vt:lpstr>Next Level: internets</vt:lpstr>
      <vt:lpstr>Transferring internet Data Via Encapsulation</vt:lpstr>
      <vt:lpstr>Aside: IPv4 and IPv6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 (writing our own nslookup)</vt:lpstr>
      <vt:lpstr>Conversion Example (cont)</vt:lpstr>
      <vt:lpstr>Running hostinfo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Hsia</dc:creator>
  <cp:lastModifiedBy>Wilkinson II, David W</cp:lastModifiedBy>
  <cp:revision>158</cp:revision>
  <cp:lastPrinted>2017-11-14T17:41:16Z</cp:lastPrinted>
  <dcterms:created xsi:type="dcterms:W3CDTF">2016-11-10T06:56:23Z</dcterms:created>
  <dcterms:modified xsi:type="dcterms:W3CDTF">2020-04-08T17:40:44Z</dcterms:modified>
</cp:coreProperties>
</file>