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5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6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7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8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9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0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1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2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3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4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15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16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7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8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19.xml" ContentType="application/vnd.openxmlformats-officedocument.presentationml.notesSlide+xml"/>
  <Override PartName="/ppt/tags/tag182.xml" ContentType="application/vnd.openxmlformats-officedocument.presentationml.tags+xml"/>
  <Override PartName="/ppt/notesSlides/notesSlide20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21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22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23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24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25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26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27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28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29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30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31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2" r:id="rId1"/>
    <p:sldMasterId id="2147483698" r:id="rId2"/>
  </p:sldMasterIdLst>
  <p:notesMasterIdLst>
    <p:notesMasterId r:id="rId35"/>
  </p:notesMasterIdLst>
  <p:handoutMasterIdLst>
    <p:handoutMasterId r:id="rId36"/>
  </p:handoutMasterIdLst>
  <p:sldIdLst>
    <p:sldId id="879" r:id="rId3"/>
    <p:sldId id="832" r:id="rId4"/>
    <p:sldId id="873" r:id="rId5"/>
    <p:sldId id="837" r:id="rId6"/>
    <p:sldId id="838" r:id="rId7"/>
    <p:sldId id="866" r:id="rId8"/>
    <p:sldId id="864" r:id="rId9"/>
    <p:sldId id="835" r:id="rId10"/>
    <p:sldId id="834" r:id="rId11"/>
    <p:sldId id="811" r:id="rId12"/>
    <p:sldId id="830" r:id="rId13"/>
    <p:sldId id="841" r:id="rId14"/>
    <p:sldId id="842" r:id="rId15"/>
    <p:sldId id="843" r:id="rId16"/>
    <p:sldId id="844" r:id="rId17"/>
    <p:sldId id="845" r:id="rId18"/>
    <p:sldId id="846" r:id="rId19"/>
    <p:sldId id="848" r:id="rId20"/>
    <p:sldId id="849" r:id="rId21"/>
    <p:sldId id="877" r:id="rId22"/>
    <p:sldId id="876" r:id="rId23"/>
    <p:sldId id="851" r:id="rId24"/>
    <p:sldId id="867" r:id="rId25"/>
    <p:sldId id="857" r:id="rId26"/>
    <p:sldId id="826" r:id="rId27"/>
    <p:sldId id="858" r:id="rId28"/>
    <p:sldId id="859" r:id="rId29"/>
    <p:sldId id="860" r:id="rId30"/>
    <p:sldId id="861" r:id="rId31"/>
    <p:sldId id="862" r:id="rId32"/>
    <p:sldId id="863" r:id="rId33"/>
    <p:sldId id="865" r:id="rId34"/>
  </p:sldIdLst>
  <p:sldSz cx="9144000" cy="6858000" type="screen4x3"/>
  <p:notesSz cx="9283700" cy="69977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4" userDrawn="1">
          <p15:clr>
            <a:srgbClr val="A4A3A4"/>
          </p15:clr>
        </p15:guide>
        <p15:guide id="2" pos="29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E9"/>
    <a:srgbClr val="FFFF99"/>
    <a:srgbClr val="F6F5BD"/>
    <a:srgbClr val="F2F2F2"/>
    <a:srgbClr val="D6D6F4"/>
    <a:srgbClr val="4B2A85"/>
    <a:srgbClr val="FF9999"/>
    <a:srgbClr val="DCB834"/>
    <a:srgbClr val="DFC03D"/>
    <a:srgbClr val="CD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5" autoAdjust="0"/>
    <p:restoredTop sz="80120" autoAdjust="0"/>
  </p:normalViewPr>
  <p:slideViewPr>
    <p:cSldViewPr snapToGrid="0">
      <p:cViewPr varScale="1">
        <p:scale>
          <a:sx n="73" d="100"/>
          <a:sy n="73" d="100"/>
        </p:scale>
        <p:origin x="14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52" d="100"/>
          <a:sy n="152" d="100"/>
        </p:scale>
        <p:origin x="1976" y="176"/>
      </p:cViewPr>
      <p:guideLst>
        <p:guide orient="horz" pos="2204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olfson" userId="30427367_tp_dropbox" providerId="OAuth2" clId="{2B99072C-85EC-1A4F-9537-C2BB06E52830}"/>
    <pc:docChg chg="modSld">
      <pc:chgData name="Sam Wolfson" userId="30427367_tp_dropbox" providerId="OAuth2" clId="{2B99072C-85EC-1A4F-9537-C2BB06E52830}" dt="2019-05-05T21:41:08.223" v="44" actId="20577"/>
      <pc:docMkLst>
        <pc:docMk/>
      </pc:docMkLst>
      <pc:sldChg chg="modNotesTx">
        <pc:chgData name="Sam Wolfson" userId="30427367_tp_dropbox" providerId="OAuth2" clId="{2B99072C-85EC-1A4F-9537-C2BB06E52830}" dt="2019-05-05T21:41:08.223" v="44" actId="20577"/>
        <pc:sldMkLst>
          <pc:docMk/>
          <pc:sldMk cId="1656605985" sldId="8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509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4068684" cy="33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42" tIns="44071" rIns="88142" bIns="44071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1165" y="0"/>
            <a:ext cx="4068684" cy="33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42" tIns="44071" rIns="88142" bIns="44071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0200" y="500063"/>
            <a:ext cx="3560763" cy="2670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9355" y="3337206"/>
            <a:ext cx="6781138" cy="311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42" tIns="44071" rIns="88142" bIns="44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674408"/>
            <a:ext cx="4068684" cy="33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42" tIns="44071" rIns="88142" bIns="44071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1165" y="6674408"/>
            <a:ext cx="4068684" cy="33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42" tIns="44071" rIns="88142" bIns="44071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57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37160" indent="-137160" algn="l" rtl="0" eaLnBrk="0" fontAlgn="base" hangingPunct="0">
      <a:spcBef>
        <a:spcPct val="30000"/>
      </a:spcBef>
      <a:spcAft>
        <a:spcPct val="0"/>
      </a:spcAft>
      <a:buFont typeface=".AppleSystemUIFont" charset="-120"/>
      <a:buChar char="–"/>
      <a:defRPr sz="1200" kern="1200">
        <a:solidFill>
          <a:schemeClr val="tx1"/>
        </a:solidFill>
        <a:latin typeface="Roboto" charset="0"/>
        <a:ea typeface="Roboto" charset="0"/>
        <a:cs typeface="Roboto" charset="0"/>
      </a:defRPr>
    </a:lvl1pPr>
    <a:lvl2pPr marL="320040" indent="-137160" algn="l" rtl="0" eaLnBrk="0" fontAlgn="base" hangingPunct="0">
      <a:spcBef>
        <a:spcPct val="30000"/>
      </a:spcBef>
      <a:spcAft>
        <a:spcPct val="0"/>
      </a:spcAft>
      <a:buFont typeface=".AppleSystemUIFont" charset="-120"/>
      <a:buChar char="–"/>
      <a:defRPr sz="1200" kern="1200">
        <a:solidFill>
          <a:schemeClr val="tx1"/>
        </a:solidFill>
        <a:latin typeface="Roboto" charset="0"/>
        <a:ea typeface="Roboto" charset="0"/>
        <a:cs typeface="Roboto" charset="0"/>
      </a:defRPr>
    </a:lvl2pPr>
    <a:lvl3pPr marL="548640" indent="-137160" algn="l" rtl="0" eaLnBrk="0" fontAlgn="base" hangingPunct="0">
      <a:spcBef>
        <a:spcPct val="30000"/>
      </a:spcBef>
      <a:spcAft>
        <a:spcPct val="0"/>
      </a:spcAft>
      <a:buFont typeface=".AppleSystemUIFont" charset="-120"/>
      <a:buChar char="–"/>
      <a:defRPr sz="1200" kern="1200">
        <a:solidFill>
          <a:schemeClr val="tx1"/>
        </a:solidFill>
        <a:latin typeface="Roboto" charset="0"/>
        <a:ea typeface="Roboto" charset="0"/>
        <a:cs typeface="Roboto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boto" charset="0"/>
        <a:ea typeface="Roboto" charset="0"/>
        <a:cs typeface="Roboto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oboto" charset="0"/>
        <a:ea typeface="Roboto" charset="0"/>
        <a:cs typeface="Roboto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8EB972-3DC3-4663-A579-F5F9062C83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912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49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 page for gets(3) now says “BUGS: Never use gets().”</a:t>
            </a:r>
          </a:p>
          <a:p>
            <a:r>
              <a:rPr lang="en-US" dirty="0"/>
              <a:t>The stop condition just looks for special character</a:t>
            </a:r>
          </a:p>
        </p:txBody>
      </p:sp>
    </p:spTree>
    <p:extLst>
      <p:ext uri="{BB962C8B-B14F-4D97-AF65-F5344CB8AC3E}">
        <p14:creationId xmlns:p14="http://schemas.microsoft.com/office/powerpoint/2010/main" val="1399287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0" dirty="0"/>
              <a:t>If</a:t>
            </a:r>
            <a:r>
              <a:rPr lang="en-US" b="0" baseline="0" dirty="0"/>
              <a:t> we overrun the buffer, it’s fine for a while...</a:t>
            </a:r>
          </a:p>
          <a:p>
            <a:r>
              <a:rPr lang="en-US" b="0" baseline="0" dirty="0"/>
              <a:t>But then we add one more character, and it </a:t>
            </a:r>
            <a:r>
              <a:rPr lang="en-US" b="0" baseline="0" dirty="0" err="1"/>
              <a:t>seg</a:t>
            </a:r>
            <a:r>
              <a:rPr lang="en-US" b="0" baseline="0" dirty="0"/>
              <a:t>-faults!</a:t>
            </a:r>
          </a:p>
          <a:p>
            <a:r>
              <a:rPr lang="en-US" b="0" baseline="0" dirty="0"/>
              <a:t>Show on Attu if time (1-9, 0-9, 0123 </a:t>
            </a:r>
            <a:r>
              <a:rPr lang="en-US" b="1" baseline="0" dirty="0"/>
              <a:t>4</a:t>
            </a:r>
            <a:r>
              <a:rPr lang="en-US" b="0" baseline="0" dirty="0"/>
              <a:t> causes </a:t>
            </a:r>
            <a:r>
              <a:rPr lang="en-US" b="0" baseline="0" dirty="0" err="1"/>
              <a:t>segfault</a:t>
            </a:r>
            <a:r>
              <a:rPr lang="en-US" b="0" baseline="0" dirty="0"/>
              <a:t>)</a:t>
            </a:r>
          </a:p>
          <a:p>
            <a:r>
              <a:rPr lang="en-US" b="0" baseline="0" dirty="0"/>
              <a:t>Why? (let’s see...)</a:t>
            </a:r>
          </a:p>
          <a:p>
            <a:r>
              <a:rPr lang="en-US" b="0" baseline="0" dirty="0"/>
              <a:t>Label: input buffer, gets() reads input, puts() writes output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46355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plt</a:t>
            </a:r>
            <a:r>
              <a:rPr lang="en-US" dirty="0"/>
              <a:t> means grab from “procedure linkage table” (specific to dynamic linking and loading)</a:t>
            </a:r>
          </a:p>
          <a:p>
            <a:r>
              <a:rPr lang="en-US" dirty="0"/>
              <a:t>0x18 = 24 in decimal</a:t>
            </a:r>
          </a:p>
          <a:p>
            <a:r>
              <a:rPr lang="en-US" dirty="0"/>
              <a:t>Call pushes the return address onto the stack</a:t>
            </a:r>
          </a:p>
          <a:p>
            <a:r>
              <a:rPr lang="en-US" dirty="0"/>
              <a:t>Printf call for writing “enter string”</a:t>
            </a:r>
          </a:p>
        </p:txBody>
      </p:sp>
    </p:spTree>
    <p:extLst>
      <p:ext uri="{BB962C8B-B14F-4D97-AF65-F5344CB8AC3E}">
        <p14:creationId xmlns:p14="http://schemas.microsoft.com/office/powerpoint/2010/main" val="190284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(sorry) addresses</a:t>
            </a:r>
            <a:r>
              <a:rPr lang="en-US" baseline="0" dirty="0"/>
              <a:t> go </a:t>
            </a:r>
            <a:r>
              <a:rPr lang="en-US" dirty="0"/>
              <a:t>right-to-left, bottom-to-top</a:t>
            </a:r>
          </a:p>
          <a:p>
            <a:r>
              <a:rPr lang="en-US" dirty="0"/>
              <a:t>This is how the stack looks right after echo is called</a:t>
            </a:r>
          </a:p>
        </p:txBody>
      </p:sp>
    </p:spTree>
    <p:extLst>
      <p:ext uri="{BB962C8B-B14F-4D97-AF65-F5344CB8AC3E}">
        <p14:creationId xmlns:p14="http://schemas.microsoft.com/office/powerpoint/2010/main" val="259109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Notice return address is the instruction after the call; little-endian</a:t>
            </a:r>
          </a:p>
          <a:p>
            <a:r>
              <a:rPr lang="en-US" dirty="0" err="1"/>
              <a:t>Rsp</a:t>
            </a:r>
            <a:r>
              <a:rPr lang="en-US" dirty="0"/>
              <a:t> is given as the argument to gets – place the bytes read onto the top of the stack</a:t>
            </a:r>
          </a:p>
          <a:p>
            <a:r>
              <a:rPr lang="en-US" dirty="0"/>
              <a:t>Buffer is the first 8 bytes, then 16 unused, then the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4068938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Null-terminated string</a:t>
            </a:r>
          </a:p>
          <a:p>
            <a:r>
              <a:rPr lang="en-US" dirty="0"/>
              <a:t>The compiler decided to add a bunch of extra padding – doesn’t matter why</a:t>
            </a:r>
          </a:p>
          <a:p>
            <a:r>
              <a:rPr lang="en-US" dirty="0"/>
              <a:t>It looks like a number, but it’s really a string of characters!</a:t>
            </a:r>
          </a:p>
        </p:txBody>
      </p:sp>
    </p:spTree>
    <p:extLst>
      <p:ext uri="{BB962C8B-B14F-4D97-AF65-F5344CB8AC3E}">
        <p14:creationId xmlns:p14="http://schemas.microsoft.com/office/powerpoint/2010/main" val="2361786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Again, note that the input is a string, and the string is null-terminated.</a:t>
            </a:r>
          </a:p>
          <a:p>
            <a:r>
              <a:rPr lang="en-US" dirty="0"/>
              <a:t>Overwrote return address!!</a:t>
            </a:r>
          </a:p>
        </p:txBody>
      </p:sp>
    </p:spTree>
    <p:extLst>
      <p:ext uri="{BB962C8B-B14F-4D97-AF65-F5344CB8AC3E}">
        <p14:creationId xmlns:p14="http://schemas.microsoft.com/office/powerpoint/2010/main" val="1893638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deregister_tm_clones</a:t>
            </a:r>
            <a:r>
              <a:rPr lang="en-US" dirty="0"/>
              <a:t> deals with transactional memory, which is intended to make programming with threads simpler (parallelism</a:t>
            </a:r>
            <a:r>
              <a:rPr lang="en-US" baseline="0" dirty="0"/>
              <a:t> and synchronization – </a:t>
            </a:r>
            <a:r>
              <a:rPr lang="en-US" dirty="0" err="1"/>
              <a:t>waaaaaay</a:t>
            </a:r>
            <a:r>
              <a:rPr lang="en-US" baseline="0" dirty="0"/>
              <a:t> beyond the scope of this course).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18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Overwrite A with a stack address</a:t>
            </a:r>
          </a:p>
          <a:p>
            <a:r>
              <a:rPr lang="en-US" dirty="0"/>
              <a:t>Encode malicious code into the buffer</a:t>
            </a:r>
          </a:p>
          <a:p>
            <a:r>
              <a:rPr lang="en-US" dirty="0"/>
              <a:t>Return to your code, which can execute a program like bash</a:t>
            </a:r>
          </a:p>
          <a:p>
            <a:pPr lvl="1"/>
            <a:r>
              <a:rPr lang="en-US" dirty="0"/>
              <a:t>You now have whatever permissions the vulnerable program had!</a:t>
            </a:r>
          </a:p>
        </p:txBody>
      </p:sp>
    </p:spTree>
    <p:extLst>
      <p:ext uri="{BB962C8B-B14F-4D97-AF65-F5344CB8AC3E}">
        <p14:creationId xmlns:p14="http://schemas.microsoft.com/office/powerpoint/2010/main" val="225694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22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addresses always start with 0x00007FFF…</a:t>
            </a:r>
          </a:p>
          <a:p>
            <a:r>
              <a:rPr lang="en-US" dirty="0"/>
              <a:t>Little endian, so the most significant bits are at the highest address (upper left)</a:t>
            </a:r>
          </a:p>
          <a:p>
            <a:r>
              <a:rPr lang="en-US" dirty="0"/>
              <a:t>0x30 = 48 in decimal</a:t>
            </a:r>
          </a:p>
          <a:p>
            <a:r>
              <a:rPr lang="en-US" dirty="0"/>
              <a:t>Need to overwrite those 48 bytes + 6 bytes of the return address (since the stack is much higher up than instructions)</a:t>
            </a:r>
          </a:p>
          <a:p>
            <a:r>
              <a:rPr lang="en-US" dirty="0"/>
              <a:t>So the answer is 48 + 6 = 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36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99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TCP:  transmission control protocol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Roboto" charset="0"/>
                <a:ea typeface="Roboto" charset="0"/>
                <a:cs typeface="Roboto" charset="0"/>
              </a:rPr>
              <a:t>Finger: matches an e-mail address with the person who owns it and provides information about that person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Roboto" charset="0"/>
                <a:ea typeface="Roboto" charset="0"/>
              </a:rPr>
              <a:t>If you gave old versions of the finger protocol some clever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47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31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81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6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90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3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a diagram!!!</a:t>
            </a:r>
          </a:p>
        </p:txBody>
      </p:sp>
    </p:spTree>
    <p:extLst>
      <p:ext uri="{BB962C8B-B14F-4D97-AF65-F5344CB8AC3E}">
        <p14:creationId xmlns:p14="http://schemas.microsoft.com/office/powerpoint/2010/main" val="3283582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%fs:0x28 generates some ”random” data</a:t>
            </a:r>
          </a:p>
          <a:p>
            <a:r>
              <a:rPr lang="en-US" dirty="0"/>
              <a:t>Put it on the stack above local variables</a:t>
            </a:r>
          </a:p>
          <a:p>
            <a:r>
              <a:rPr lang="en-US" dirty="0"/>
              <a:t>At end of function, check whether it changed</a:t>
            </a:r>
          </a:p>
          <a:p>
            <a:endParaRPr lang="en-US" dirty="0"/>
          </a:p>
          <a:p>
            <a:r>
              <a:rPr lang="en-US" dirty="0"/>
              <a:t>Read canary value</a:t>
            </a:r>
          </a:p>
          <a:p>
            <a:r>
              <a:rPr lang="en-US" dirty="0"/>
              <a:t>Store on stack</a:t>
            </a:r>
          </a:p>
          <a:p>
            <a:r>
              <a:rPr lang="en-US" dirty="0"/>
              <a:t>Erase from register</a:t>
            </a:r>
          </a:p>
          <a:p>
            <a:r>
              <a:rPr lang="en-US" dirty="0"/>
              <a:t>Read current canary from stack</a:t>
            </a:r>
          </a:p>
          <a:p>
            <a:r>
              <a:rPr lang="en-US" dirty="0"/>
              <a:t>Compare against orig. value</a:t>
            </a:r>
          </a:p>
          <a:p>
            <a:r>
              <a:rPr lang="en-US" dirty="0"/>
              <a:t>Return if unchanged</a:t>
            </a:r>
          </a:p>
          <a:p>
            <a:r>
              <a:rPr lang="en-US" dirty="0"/>
              <a:t>“stack smashing detected”</a:t>
            </a:r>
          </a:p>
        </p:txBody>
      </p:sp>
    </p:spTree>
    <p:extLst>
      <p:ext uri="{BB962C8B-B14F-4D97-AF65-F5344CB8AC3E}">
        <p14:creationId xmlns:p14="http://schemas.microsoft.com/office/powerpoint/2010/main" val="155148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95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2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355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2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big_array</a:t>
            </a:r>
            <a:r>
              <a:rPr lang="en-US" dirty="0"/>
              <a:t>, </a:t>
            </a:r>
            <a:r>
              <a:rPr lang="en-US" dirty="0" err="1"/>
              <a:t>huge_array</a:t>
            </a:r>
            <a:r>
              <a:rPr lang="en-US" dirty="0"/>
              <a:t>, global:  </a:t>
            </a:r>
            <a:r>
              <a:rPr lang="en-US" b="1" dirty="0"/>
              <a:t>data </a:t>
            </a:r>
          </a:p>
          <a:p>
            <a:r>
              <a:rPr lang="en-US" b="0" dirty="0"/>
              <a:t>int local, </a:t>
            </a:r>
          </a:p>
        </p:txBody>
      </p:sp>
    </p:spTree>
    <p:extLst>
      <p:ext uri="{BB962C8B-B14F-4D97-AF65-F5344CB8AC3E}">
        <p14:creationId xmlns:p14="http://schemas.microsoft.com/office/powerpoint/2010/main" val="214353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big_array</a:t>
            </a:r>
            <a:r>
              <a:rPr lang="en-US" dirty="0"/>
              <a:t>, </a:t>
            </a:r>
            <a:r>
              <a:rPr lang="en-US" dirty="0" err="1"/>
              <a:t>huge_array</a:t>
            </a:r>
            <a:r>
              <a:rPr lang="en-US" dirty="0"/>
              <a:t>, global:  </a:t>
            </a:r>
            <a:r>
              <a:rPr lang="en-US" b="1" dirty="0"/>
              <a:t>data </a:t>
            </a:r>
          </a:p>
          <a:p>
            <a:r>
              <a:rPr lang="en-US" b="0" dirty="0"/>
              <a:t>Useless, main: instructions</a:t>
            </a:r>
          </a:p>
          <a:p>
            <a:r>
              <a:rPr lang="en-US" b="0" dirty="0"/>
              <a:t>P1, p2, p3, p4, local: stack (or registers)</a:t>
            </a:r>
          </a:p>
          <a:p>
            <a:r>
              <a:rPr lang="en-US" b="0" dirty="0" err="1"/>
              <a:t>Malloc’d</a:t>
            </a:r>
            <a:r>
              <a:rPr lang="en-US" b="0" dirty="0"/>
              <a:t> data: on the heap (p[1..4] are pointers, </a:t>
            </a:r>
            <a:r>
              <a:rPr lang="en-US" b="1" dirty="0"/>
              <a:t>on the stack</a:t>
            </a:r>
            <a:r>
              <a:rPr lang="en-US" b="0" dirty="0"/>
              <a:t>, to the data on the heap)</a:t>
            </a:r>
          </a:p>
        </p:txBody>
      </p:sp>
    </p:spTree>
    <p:extLst>
      <p:ext uri="{BB962C8B-B14F-4D97-AF65-F5344CB8AC3E}">
        <p14:creationId xmlns:p14="http://schemas.microsoft.com/office/powerpoint/2010/main" val="1459888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 pointer %</a:t>
            </a:r>
            <a:r>
              <a:rPr lang="en-US" dirty="0" err="1"/>
              <a:t>rbp</a:t>
            </a:r>
            <a:r>
              <a:rPr lang="en-US" dirty="0"/>
              <a:t> points to the bottom of the current function’s stack (not always used – was more important back in the days when assembly was hand-written)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90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Morris_worm</a:t>
            </a:r>
            <a:endParaRPr lang="en-US" dirty="0"/>
          </a:p>
          <a:p>
            <a:r>
              <a:rPr lang="en-US" dirty="0"/>
              <a:t>Stack grows backwards: meaning you can write too much data onto the top of the stack, and begin overwriting stuff that was already there!</a:t>
            </a:r>
          </a:p>
        </p:txBody>
      </p:sp>
    </p:spTree>
    <p:extLst>
      <p:ext uri="{BB962C8B-B14F-4D97-AF65-F5344CB8AC3E}">
        <p14:creationId xmlns:p14="http://schemas.microsoft.com/office/powerpoint/2010/main" val="2879595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7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6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25AE7D31-607D-47B3-A84C-1621719DB9DA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10/9/2019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737B5FAE-3855-4996-9989-8F864191BFB4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404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25AE7D31-607D-47B3-A84C-1621719DB9DA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10/9/2019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737B5FAE-3855-4996-9989-8F864191BFB4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3682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25AE7D31-607D-47B3-A84C-1621719DB9DA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10/9/2019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737B5FAE-3855-4996-9989-8F864191BFB4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3395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25AE7D31-607D-47B3-A84C-1621719DB9DA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10/9/2019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737B5FAE-3855-4996-9989-8F864191BFB4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0839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25AE7D31-607D-47B3-A84C-1621719DB9DA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10/9/2019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737B5FAE-3855-4996-9989-8F864191BFB4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86724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25AE7D31-607D-47B3-A84C-1621719DB9DA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10/9/2019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737B5FAE-3855-4996-9989-8F864191BFB4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70801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25AE7D31-607D-47B3-A84C-1621719DB9DA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10/9/2019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737B5FAE-3855-4996-9989-8F864191BFB4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8903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86" y="267510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76" y="1234964"/>
            <a:ext cx="8453279" cy="5130691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7CBE8339-D2AD-46DC-A898-FD1E949067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01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35980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145627"/>
            <a:ext cx="4114800" cy="5220028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7CBE8339-D2AD-46DC-A898-FD1E949067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145627"/>
            <a:ext cx="4114800" cy="5220028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6392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17" y="223448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25AE7D31-607D-47B3-A84C-1621719DB9DA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10/9/2019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737B5FAE-3855-4996-9989-8F864191BFB4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34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25AE7D31-607D-47B3-A84C-1621719DB9DA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10/9/2019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737B5FAE-3855-4996-9989-8F864191BFB4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97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25AE7D31-607D-47B3-A84C-1621719DB9DA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10/9/2019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737B5FAE-3855-4996-9989-8F864191BFB4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6047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25AE7D31-607D-47B3-A84C-1621719DB9DA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10/9/2019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737B5FAE-3855-4996-9989-8F864191BFB4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0424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291661"/>
            <a:ext cx="8388910" cy="76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298028"/>
            <a:ext cx="8366125" cy="507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7CBE8339-D2AD-46DC-A898-FD1E949067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93337" y="-2231"/>
            <a:ext cx="1250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CSE351</a:t>
            </a:r>
            <a:r>
              <a:rPr lang="en-US" sz="900" b="0" i="0" baseline="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, </a:t>
            </a:r>
            <a:r>
              <a:rPr lang="en-US" sz="900" b="0" i="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Spring 2019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05001" y="-2231"/>
            <a:ext cx="1334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i="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L15:  Buffer Overflows</a:t>
            </a:r>
          </a:p>
        </p:txBody>
      </p:sp>
    </p:spTree>
    <p:extLst>
      <p:ext uri="{BB962C8B-B14F-4D97-AF65-F5344CB8AC3E}">
        <p14:creationId xmlns:p14="http://schemas.microsoft.com/office/powerpoint/2010/main" val="93582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70C0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panose="020B0604020202020204" pitchFamily="34" charset="0"/>
        <a:buChar char="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25AE7D31-607D-47B3-A84C-1621719DB9DA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10/9/2019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737B5FAE-3855-4996-9989-8F864191BFB4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5127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1d0dihignqp6l5c/bufferdemo.z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99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1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9" Type="http://schemas.openxmlformats.org/officeDocument/2006/relationships/hyperlink" Target="https://godbolt.org/z/3WF6mO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1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30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13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5.xml"/><Relationship Id="rId9" Type="http://schemas.openxmlformats.org/officeDocument/2006/relationships/tags" Target="../tags/tag14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14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44.xml"/><Relationship Id="rId9" Type="http://schemas.openxmlformats.org/officeDocument/2006/relationships/tags" Target="../tags/tag1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4.xml"/><Relationship Id="rId4" Type="http://schemas.openxmlformats.org/officeDocument/2006/relationships/tags" Target="../tags/tag15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tags" Target="../tags/tag167.xml"/><Relationship Id="rId18" Type="http://schemas.openxmlformats.org/officeDocument/2006/relationships/tags" Target="../tags/tag172.xml"/><Relationship Id="rId26" Type="http://schemas.openxmlformats.org/officeDocument/2006/relationships/tags" Target="../tags/tag180.xml"/><Relationship Id="rId3" Type="http://schemas.openxmlformats.org/officeDocument/2006/relationships/tags" Target="../tags/tag157.xml"/><Relationship Id="rId21" Type="http://schemas.openxmlformats.org/officeDocument/2006/relationships/tags" Target="../tags/tag175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tags" Target="../tags/tag171.xml"/><Relationship Id="rId25" Type="http://schemas.openxmlformats.org/officeDocument/2006/relationships/tags" Target="../tags/tag179.xml"/><Relationship Id="rId2" Type="http://schemas.openxmlformats.org/officeDocument/2006/relationships/tags" Target="../tags/tag156.xml"/><Relationship Id="rId16" Type="http://schemas.openxmlformats.org/officeDocument/2006/relationships/tags" Target="../tags/tag170.xml"/><Relationship Id="rId20" Type="http://schemas.openxmlformats.org/officeDocument/2006/relationships/tags" Target="../tags/tag174.xml"/><Relationship Id="rId29" Type="http://schemas.openxmlformats.org/officeDocument/2006/relationships/notesSlide" Target="../notesSlides/notesSlide19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24" Type="http://schemas.openxmlformats.org/officeDocument/2006/relationships/tags" Target="../tags/tag178.xml"/><Relationship Id="rId5" Type="http://schemas.openxmlformats.org/officeDocument/2006/relationships/tags" Target="../tags/tag159.xml"/><Relationship Id="rId15" Type="http://schemas.openxmlformats.org/officeDocument/2006/relationships/tags" Target="../tags/tag169.xml"/><Relationship Id="rId23" Type="http://schemas.openxmlformats.org/officeDocument/2006/relationships/tags" Target="../tags/tag177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64.xml"/><Relationship Id="rId19" Type="http://schemas.openxmlformats.org/officeDocument/2006/relationships/tags" Target="../tags/tag173.xml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Relationship Id="rId22" Type="http://schemas.openxmlformats.org/officeDocument/2006/relationships/tags" Target="../tags/tag176.xml"/><Relationship Id="rId27" Type="http://schemas.openxmlformats.org/officeDocument/2006/relationships/tags" Target="../tags/tag1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hyperlink" Target="https://www.youtube.com/watch?v=hB6eY73sLV0" TargetMode="Externa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hyperlink" Target="https://www.youtube.com/watch?v=TqK-2jUQBUY" TargetMode="Externa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hyperlink" Target="http://dl.acm.org/citation.cfm?id=66095" TargetMode="Externa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0" Type="http://schemas.openxmlformats.org/officeDocument/2006/relationships/notesSlide" Target="../notesSlides/notesSlide26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5" Type="http://schemas.openxmlformats.org/officeDocument/2006/relationships/tags" Target="../tags/tag203.xml"/><Relationship Id="rId15" Type="http://schemas.openxmlformats.org/officeDocument/2006/relationships/tags" Target="../tags/tag213.xml"/><Relationship Id="rId10" Type="http://schemas.openxmlformats.org/officeDocument/2006/relationships/tags" Target="../tags/tag208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tags" Target="../tags/tag2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tags" Target="../tags/tag229.xml"/><Relationship Id="rId18" Type="http://schemas.openxmlformats.org/officeDocument/2006/relationships/tags" Target="../tags/tag234.xml"/><Relationship Id="rId3" Type="http://schemas.openxmlformats.org/officeDocument/2006/relationships/tags" Target="../tags/tag219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17" Type="http://schemas.openxmlformats.org/officeDocument/2006/relationships/tags" Target="../tags/tag233.xml"/><Relationship Id="rId2" Type="http://schemas.openxmlformats.org/officeDocument/2006/relationships/tags" Target="../tags/tag218.xml"/><Relationship Id="rId16" Type="http://schemas.openxmlformats.org/officeDocument/2006/relationships/tags" Target="../tags/tag232.xml"/><Relationship Id="rId20" Type="http://schemas.openxmlformats.org/officeDocument/2006/relationships/tags" Target="../tags/tag236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5" Type="http://schemas.openxmlformats.org/officeDocument/2006/relationships/tags" Target="../tags/tag221.xml"/><Relationship Id="rId15" Type="http://schemas.openxmlformats.org/officeDocument/2006/relationships/tags" Target="../tags/tag231.xml"/><Relationship Id="rId10" Type="http://schemas.openxmlformats.org/officeDocument/2006/relationships/tags" Target="../tags/tag226.xml"/><Relationship Id="rId19" Type="http://schemas.openxmlformats.org/officeDocument/2006/relationships/tags" Target="../tags/tag235.xml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tags" Target="../tags/tag230.xml"/><Relationship Id="rId2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1.xml"/><Relationship Id="rId4" Type="http://schemas.openxmlformats.org/officeDocument/2006/relationships/tags" Target="../tags/tag2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6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0.xml"/><Relationship Id="rId4" Type="http://schemas.openxmlformats.org/officeDocument/2006/relationships/tags" Target="../tags/tag24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3" Type="http://schemas.openxmlformats.org/officeDocument/2006/relationships/tags" Target="../tags/tag25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tags" Target="../tags/tag22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notesSlide" Target="../notesSlides/notesSlide5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slideLayout" Target="../slideLayouts/slideLayout4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notesSlide" Target="../notesSlides/notesSlide6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slideLayout" Target="../slideLayouts/slideLayout4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18" Type="http://schemas.openxmlformats.org/officeDocument/2006/relationships/tags" Target="../tags/tag89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tags" Target="../tags/tag88.xml"/><Relationship Id="rId2" Type="http://schemas.openxmlformats.org/officeDocument/2006/relationships/tags" Target="../tags/tag73.xml"/><Relationship Id="rId16" Type="http://schemas.openxmlformats.org/officeDocument/2006/relationships/tags" Target="../tags/tag87.xml"/><Relationship Id="rId20" Type="http://schemas.openxmlformats.org/officeDocument/2006/relationships/notesSlide" Target="../notesSlides/notesSlide7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10" Type="http://schemas.openxmlformats.org/officeDocument/2006/relationships/tags" Target="../tags/tag81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975E2E-BBF5-114F-9933-52C222D77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509" y="2272283"/>
            <a:ext cx="7047057" cy="71704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 449 - Intro to Systems Software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7FAA89-C3BE-6944-8FD7-E96D8067C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589" y="3831731"/>
            <a:ext cx="4956649" cy="56882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Buffer Overflow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2434" y="5508508"/>
            <a:ext cx="83415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www.dropbox.com/s/1d0dihignqp6l5c/bufferdemo.zip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4039" y="5046843"/>
            <a:ext cx="4069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pitchFamily="49" charset="0"/>
              </a:rPr>
              <a:t>Source code example:</a:t>
            </a:r>
            <a:endParaRPr lang="en-US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9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6616" y="438912"/>
            <a:ext cx="8403336" cy="762000"/>
          </a:xfrm>
        </p:spPr>
        <p:txBody>
          <a:bodyPr/>
          <a:lstStyle/>
          <a:p>
            <a:r>
              <a:rPr lang="en-US" dirty="0"/>
              <a:t>String Library Code</a:t>
            </a:r>
          </a:p>
        </p:txBody>
      </p:sp>
      <p:sp>
        <p:nvSpPr>
          <p:cNvPr id="374790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3192" y="1362456"/>
            <a:ext cx="8366760" cy="4974336"/>
          </a:xfrm>
        </p:spPr>
        <p:txBody>
          <a:bodyPr/>
          <a:lstStyle/>
          <a:p>
            <a:r>
              <a:rPr lang="en-US" dirty="0"/>
              <a:t>Implementation of Unix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gets()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478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920240"/>
            <a:ext cx="5029200" cy="31367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/* Get string from </a:t>
            </a:r>
            <a:r>
              <a:rPr lang="en-US" sz="1800" b="0" i="1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stdin</a:t>
            </a:r>
            <a:r>
              <a:rPr lang="en-US" sz="18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char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* gets(</a:t>
            </a: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char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*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dest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 {</a:t>
            </a:r>
            <a:b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int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c =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getchar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();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char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* p =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dest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while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(c != EOF &amp;&amp; c != '\n') 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  *p++ = c;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  c =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getchar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();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}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*p = '\0';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return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dest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6301115" y="2658045"/>
            <a:ext cx="2139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itchFamily="34" charset="0"/>
              </a:rPr>
              <a:t>pointer to start </a:t>
            </a:r>
          </a:p>
          <a:p>
            <a:r>
              <a:rPr lang="en-US" b="0" dirty="0">
                <a:latin typeface="Calibri" pitchFamily="34" charset="0"/>
              </a:rPr>
              <a:t>of an array</a:t>
            </a:r>
          </a:p>
        </p:txBody>
      </p:sp>
      <p:cxnSp>
        <p:nvCxnSpPr>
          <p:cNvPr id="4" name="Straight Arrow Connector 3"/>
          <p:cNvCxnSpPr/>
          <p:nvPr>
            <p:custDataLst>
              <p:tags r:id="rId6"/>
            </p:custDataLst>
          </p:nvPr>
        </p:nvCxnSpPr>
        <p:spPr bwMode="auto">
          <a:xfrm flipH="1" flipV="1">
            <a:off x="3807013" y="2480236"/>
            <a:ext cx="2494102" cy="418352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6361288" y="3784595"/>
            <a:ext cx="1659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itchFamily="34" charset="0"/>
              </a:rPr>
              <a:t>same as: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*p = c;</a:t>
            </a:r>
          </a:p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p++;</a:t>
            </a:r>
          </a:p>
        </p:txBody>
      </p:sp>
      <p:cxnSp>
        <p:nvCxnSpPr>
          <p:cNvPr id="12" name="Straight Arrow Connector 11"/>
          <p:cNvCxnSpPr/>
          <p:nvPr>
            <p:custDataLst>
              <p:tags r:id="rId8"/>
            </p:custDataLst>
          </p:nvPr>
        </p:nvCxnSpPr>
        <p:spPr bwMode="auto">
          <a:xfrm flipH="1" flipV="1">
            <a:off x="3390974" y="3511049"/>
            <a:ext cx="3015802" cy="547093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500454" y="5113645"/>
            <a:ext cx="578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474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What could go wrong in this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9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6616" y="438912"/>
            <a:ext cx="8403336" cy="762000"/>
          </a:xfrm>
        </p:spPr>
        <p:txBody>
          <a:bodyPr/>
          <a:lstStyle/>
          <a:p>
            <a:r>
              <a:rPr lang="en-US" dirty="0"/>
              <a:t>String Library Code</a:t>
            </a:r>
          </a:p>
        </p:txBody>
      </p:sp>
      <p:sp>
        <p:nvSpPr>
          <p:cNvPr id="374790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3192" y="1362456"/>
            <a:ext cx="8366760" cy="4974336"/>
          </a:xfrm>
        </p:spPr>
        <p:txBody>
          <a:bodyPr/>
          <a:lstStyle/>
          <a:p>
            <a:r>
              <a:rPr lang="en-US" dirty="0"/>
              <a:t>Implementation of Unix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gets()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No way to specify </a:t>
            </a:r>
            <a:r>
              <a:rPr lang="en-US" b="1" i="1" dirty="0">
                <a:solidFill>
                  <a:srgbClr val="FF0000"/>
                </a:solidFill>
              </a:rPr>
              <a:t>limit</a:t>
            </a:r>
            <a:r>
              <a:rPr lang="en-US" i="1" dirty="0">
                <a:solidFill>
                  <a:srgbClr val="FF0000"/>
                </a:solidFill>
              </a:rPr>
              <a:t> on number of characters to read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Similar problems with other Unix functions: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/>
              <a:t>:  Copies string of arbitrary length to a </a:t>
            </a:r>
            <a:r>
              <a:rPr lang="en-US" sz="2000" dirty="0" err="1"/>
              <a:t>dst</a:t>
            </a:r>
            <a:endParaRPr lang="en-US" sz="2000" dirty="0"/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dirty="0"/>
              <a:t>when given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000" dirty="0"/>
              <a:t> specifier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920240"/>
            <a:ext cx="5029200" cy="31367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/* Get string from </a:t>
            </a:r>
            <a:r>
              <a:rPr lang="en-US" sz="1800" b="0" i="1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stdin</a:t>
            </a:r>
            <a:r>
              <a:rPr lang="en-US" sz="18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char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* gets(</a:t>
            </a: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char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*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dest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 {</a:t>
            </a:r>
            <a:b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int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c =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getchar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();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char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* p =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dest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while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(c != EOF &amp;&amp; c != '\n') 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  *p++ = c;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  c =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getchar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();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}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*p = '\0';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return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dest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585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6616" y="438912"/>
            <a:ext cx="8403336" cy="758952"/>
          </a:xfrm>
        </p:spPr>
        <p:txBody>
          <a:bodyPr/>
          <a:lstStyle/>
          <a:p>
            <a:pPr eaLnBrk="1" hangingPunct="1"/>
            <a:r>
              <a:rPr lang="en-US" dirty="0"/>
              <a:t>Vulnerable Buffer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8640" y="3291840"/>
            <a:ext cx="539496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void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call_echo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8640" y="1371600"/>
            <a:ext cx="5394960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/* Echo Line */</a:t>
            </a:r>
            <a:br>
              <a:rPr lang="en-US" sz="18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void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echo() {</a:t>
            </a:r>
            <a:b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char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[8];  </a:t>
            </a:r>
            <a:r>
              <a:rPr lang="en-US" sz="18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/* Way too small! */</a:t>
            </a:r>
            <a:br>
              <a:rPr lang="en-US" sz="18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gets(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</a:t>
            </a:r>
            <a:b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puts(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</a:t>
            </a:r>
            <a:b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08960" y="4572000"/>
            <a:ext cx="5577840" cy="9207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unix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&gt; </a:t>
            </a:r>
            <a:r>
              <a:rPr lang="en-US" sz="1800" b="0" i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./</a:t>
            </a:r>
            <a:r>
              <a:rPr lang="en-US" sz="1800" b="0" i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buf-nsp</a:t>
            </a:r>
            <a:endParaRPr lang="en-US" sz="1800" b="0" i="1" dirty="0">
              <a:solidFill>
                <a:schemeClr val="bg1"/>
              </a:solidFill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800" b="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Enter string: </a:t>
            </a:r>
            <a:r>
              <a:rPr lang="en-US" sz="1800" b="0" i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800" b="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12345678901234567890123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08960" y="5669280"/>
            <a:ext cx="5577840" cy="9207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unix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&gt; </a:t>
            </a:r>
            <a:r>
              <a:rPr lang="en-US" sz="1800" b="0" i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./</a:t>
            </a:r>
            <a:r>
              <a:rPr lang="en-US" sz="1800" b="0" i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buf-nsp</a:t>
            </a:r>
            <a:endParaRPr lang="en-US" sz="1800" b="0" i="1" dirty="0">
              <a:solidFill>
                <a:schemeClr val="bg1"/>
              </a:solidFill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800" b="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Enter string: </a:t>
            </a:r>
            <a:r>
              <a:rPr lang="en-US" sz="1800" b="0" i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12345678901234567890123</a:t>
            </a:r>
            <a:r>
              <a:rPr lang="en-US" sz="1800" i="1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800" b="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Segmentation Fault</a:t>
            </a:r>
          </a:p>
        </p:txBody>
      </p:sp>
      <p:sp>
        <p:nvSpPr>
          <p:cNvPr id="2" name="Rectangle 1"/>
          <p:cNvSpPr/>
          <p:nvPr/>
        </p:nvSpPr>
        <p:spPr>
          <a:xfrm>
            <a:off x="5824671" y="295338"/>
            <a:ext cx="31181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Full code example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  <a:hlinkClick r:id="rId9"/>
            </a:endParaRPr>
          </a:p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godbolt.org/z/3WF6mO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859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600200"/>
            <a:ext cx="8229600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00000000004005c6 &lt;echo&gt;: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4005c6:  48 83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ec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18          </a:t>
            </a: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sub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$0x18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,%rsp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...                          ... calls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printf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...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4005d9:  48 89 e7             </a:t>
            </a:r>
            <a:r>
              <a:rPr lang="en-US" sz="18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mov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%</a:t>
            </a:r>
            <a:r>
              <a:rPr lang="en-US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rsp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,%</a:t>
            </a:r>
            <a:r>
              <a:rPr lang="en-US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rdi</a:t>
            </a:r>
            <a:endParaRPr lang="en-US" sz="1800" b="0" dirty="0">
              <a:solidFill>
                <a:srgbClr val="FF0000"/>
              </a:solidFill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4005dc:  e8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dd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fe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ff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ff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 </a:t>
            </a:r>
            <a:r>
              <a:rPr lang="en-US" sz="18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callq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4004c0 &lt;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gets@plt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4005e1:  48 89 e7             </a:t>
            </a:r>
            <a:r>
              <a:rPr lang="en-US" sz="18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mov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%</a:t>
            </a:r>
            <a:r>
              <a:rPr lang="en-US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rsp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,%</a:t>
            </a:r>
            <a:r>
              <a:rPr lang="en-US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rdi</a:t>
            </a:r>
            <a:endParaRPr lang="en-US" sz="1800" b="0" dirty="0">
              <a:solidFill>
                <a:srgbClr val="FF0000"/>
              </a:solidFill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4005e4:  e8 95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fe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ff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ff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 </a:t>
            </a:r>
            <a:r>
              <a:rPr lang="en-US" sz="18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callq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400480 &lt;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puts@plt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4005e9:  48 83 c4 18          </a:t>
            </a: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add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$0x18,%rsp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4005ed:  c3                   </a:t>
            </a:r>
            <a:r>
              <a:rPr lang="en-US" sz="18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retq</a:t>
            </a:r>
            <a:endParaRPr lang="en-US" sz="180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56616" y="438912"/>
            <a:ext cx="8403336" cy="758952"/>
          </a:xfrm>
        </p:spPr>
        <p:txBody>
          <a:bodyPr/>
          <a:lstStyle/>
          <a:p>
            <a:pPr eaLnBrk="1" hangingPunct="1"/>
            <a:r>
              <a:rPr lang="en-US" dirty="0"/>
              <a:t>Buffer Overflow Disassembly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buf-nsp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580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4709159"/>
            <a:ext cx="8229600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00000000004005ee &lt;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call_echo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4005ee:  48 83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ec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08          </a:t>
            </a: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sub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$0x8,%rsp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4005f2:  b8 00 00 00 00       </a:t>
            </a:r>
            <a:r>
              <a:rPr lang="en-US" sz="18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mov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$0x0,%eax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4005f7:  e8 ca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ff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ff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ff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 </a:t>
            </a:r>
            <a:r>
              <a:rPr lang="en-US" sz="18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callq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4005c6 &lt;echo&gt;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4005fc:  48 83 c4 08          </a:t>
            </a: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add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$0x8,%rsp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400600:  c3                   </a:t>
            </a:r>
            <a:r>
              <a:rPr lang="en-US" sz="18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retq</a:t>
            </a:r>
            <a:endParaRPr lang="en-US" sz="180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444500" y="429768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>
            <p:custDataLst>
              <p:tags r:id="rId6"/>
            </p:custDataLst>
          </p:nvPr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cxnSp>
        <p:nvCxnSpPr>
          <p:cNvPr id="7" name="Straight Arrow Connector 6"/>
          <p:cNvCxnSpPr>
            <a:stCxn id="8" idx="1"/>
          </p:cNvCxnSpPr>
          <p:nvPr/>
        </p:nvCxnSpPr>
        <p:spPr bwMode="auto">
          <a:xfrm flipH="1" flipV="1">
            <a:off x="1643531" y="6070743"/>
            <a:ext cx="759010" cy="575386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402541" y="6492240"/>
            <a:ext cx="1710596" cy="3077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Calibri" pitchFamily="34" charset="0"/>
              </a:rPr>
              <a:t>return address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351779" y="1485478"/>
            <a:ext cx="617981" cy="431417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600399" y="1179436"/>
            <a:ext cx="2099101" cy="30777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24 bytes (decimal)</a:t>
            </a:r>
            <a:endParaRPr lang="en-US" sz="2000" b="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05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animBg="1"/>
      <p:bldP spid="24580" grpId="0" animBg="1"/>
      <p:bldP spid="5" grpId="0"/>
      <p:bldP spid="6" grpId="0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67097" y="186656"/>
            <a:ext cx="8403336" cy="758952"/>
          </a:xfrm>
        </p:spPr>
        <p:txBody>
          <a:bodyPr/>
          <a:lstStyle/>
          <a:p>
            <a:pPr eaLnBrk="1" hangingPunct="1"/>
            <a:r>
              <a:rPr lang="en-US" dirty="0"/>
              <a:t>Buffer Overflow 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0451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26080" y="3383280"/>
            <a:ext cx="2601912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subq</a:t>
            </a: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$24, %</a:t>
            </a:r>
            <a:r>
              <a:rPr lang="en-US" sz="1600" b="0" dirty="0" err="1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rsp</a:t>
            </a:r>
            <a:endParaRPr lang="en-US" sz="1600" b="0" dirty="0">
              <a:solidFill>
                <a:srgbClr val="FF0000"/>
              </a:solidFill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...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movq</a:t>
            </a: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%</a:t>
            </a:r>
            <a:r>
              <a:rPr lang="en-US" sz="1600" b="0" dirty="0" err="1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rsp</a:t>
            </a: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, %</a:t>
            </a:r>
            <a:r>
              <a:rPr lang="en-US" sz="1600" b="0" dirty="0" err="1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rdi</a:t>
            </a:r>
            <a:endParaRPr lang="en-US" sz="1600" b="0" dirty="0">
              <a:solidFill>
                <a:srgbClr val="FF0000"/>
              </a:solidFill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call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...</a:t>
            </a:r>
          </a:p>
        </p:txBody>
      </p:sp>
      <p:sp>
        <p:nvSpPr>
          <p:cNvPr id="2560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26080" y="1371600"/>
            <a:ext cx="4846320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/* Echo Line */</a:t>
            </a:r>
            <a:b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void 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echo()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{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char 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[8];  </a:t>
            </a:r>
            <a: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/* Way too small! */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/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gets(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puts(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5325" y="1063749"/>
            <a:ext cx="1755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Before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call to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gets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03496"/>
              </p:ext>
            </p:extLst>
          </p:nvPr>
        </p:nvGraphicFramePr>
        <p:xfrm>
          <a:off x="445325" y="1390937"/>
          <a:ext cx="175158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728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Stack frame for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Return address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(8 bytes)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16 bytes unused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[7]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[6]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[5]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[4]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[3]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196913" y="5095273"/>
            <a:ext cx="506870" cy="374904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3783" y="5095273"/>
            <a:ext cx="918521" cy="374904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>
              <a:lnSpc>
                <a:spcPts val="1600"/>
              </a:lnSpc>
            </a:pP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⟵%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018304" y="5378825"/>
            <a:ext cx="685479" cy="561787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659650" y="5802360"/>
            <a:ext cx="587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Note:</a:t>
            </a:r>
            <a:r>
              <a:rPr lang="en-US" sz="2000" b="0" dirty="0">
                <a:latin typeface="Calibri" pitchFamily="34" charset="0"/>
              </a:rPr>
              <a:t> addresses increasing right-to-left, bottom-to-top</a:t>
            </a:r>
          </a:p>
        </p:txBody>
      </p:sp>
    </p:spTree>
    <p:extLst>
      <p:ext uri="{BB962C8B-B14F-4D97-AF65-F5344CB8AC3E}">
        <p14:creationId xmlns:p14="http://schemas.microsoft.com/office/powerpoint/2010/main" val="2880560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nimBg="1"/>
      <p:bldP spid="25604" grpId="0" animBg="1"/>
      <p:bldP spid="16" grpId="0"/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35864" y="173836"/>
            <a:ext cx="8403336" cy="758952"/>
          </a:xfrm>
        </p:spPr>
        <p:txBody>
          <a:bodyPr/>
          <a:lstStyle/>
          <a:p>
            <a:pPr eaLnBrk="1" hangingPunct="1"/>
            <a:r>
              <a:rPr lang="en-US" dirty="0"/>
              <a:t>Buffer Overflow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0451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69280" y="1371600"/>
            <a:ext cx="2601912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subq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$24, 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rsp</a:t>
            </a:r>
            <a:endParaRPr lang="en-US" sz="16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...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movq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rsp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, 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rdi</a:t>
            </a:r>
            <a:endParaRPr lang="en-US" sz="16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call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...</a:t>
            </a:r>
          </a:p>
        </p:txBody>
      </p:sp>
      <p:sp>
        <p:nvSpPr>
          <p:cNvPr id="2560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26080" y="1371600"/>
            <a:ext cx="2438400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void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echo()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{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char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[8];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gets(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. . .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26080" y="3474720"/>
            <a:ext cx="4718485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. . 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4005f7:	</a:t>
            </a:r>
            <a:r>
              <a:rPr lang="en-US" sz="18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callq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4005c6 &lt;echo&gt;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4005fc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:	</a:t>
            </a: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add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. . .</a:t>
            </a:r>
          </a:p>
        </p:txBody>
      </p:sp>
      <p:sp>
        <p:nvSpPr>
          <p:cNvPr id="26" name="TextBox 25"/>
          <p:cNvSpPr txBox="1"/>
          <p:nvPr>
            <p:custDataLst>
              <p:tags r:id="rId6"/>
            </p:custDataLst>
          </p:nvPr>
        </p:nvSpPr>
        <p:spPr>
          <a:xfrm>
            <a:off x="2926080" y="3013055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07179"/>
              </p:ext>
            </p:extLst>
          </p:nvPr>
        </p:nvGraphicFramePr>
        <p:xfrm>
          <a:off x="446088" y="1389888"/>
          <a:ext cx="1751588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728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Stack frame for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fc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16 bytes unused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[7]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[6]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[5]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[4]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[3]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5325" y="1063749"/>
            <a:ext cx="1755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96913" y="5095273"/>
            <a:ext cx="506870" cy="374904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03783" y="5095273"/>
            <a:ext cx="918521" cy="374904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>
              <a:lnSpc>
                <a:spcPts val="1600"/>
              </a:lnSpc>
            </a:pP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⟵%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02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14" grpId="0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6616" y="144737"/>
            <a:ext cx="8403336" cy="758952"/>
          </a:xfrm>
        </p:spPr>
        <p:txBody>
          <a:bodyPr/>
          <a:lstStyle/>
          <a:p>
            <a:pPr eaLnBrk="1" hangingPunct="1"/>
            <a:r>
              <a:rPr lang="en-US" dirty="0"/>
              <a:t>Buffer Overflow Example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22304" y="5464605"/>
            <a:ext cx="5257800" cy="8284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unix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&gt; </a:t>
            </a:r>
            <a:r>
              <a:rPr lang="en-US" sz="1600" b="0" i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./</a:t>
            </a:r>
            <a:r>
              <a:rPr lang="en-US" sz="1600" b="0" i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buf-nsp</a:t>
            </a:r>
            <a:endParaRPr lang="en-US" sz="1600" b="0" i="1" dirty="0">
              <a:solidFill>
                <a:schemeClr val="bg1"/>
              </a:solidFill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b="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Enter string: </a:t>
            </a:r>
            <a:r>
              <a:rPr lang="en-US" sz="1600" b="0" i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b="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12345678901234567890123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3342412" y="4795319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Overflowed buffer, but did not corrupt state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86664"/>
              </p:ext>
            </p:extLst>
          </p:nvPr>
        </p:nvGraphicFramePr>
        <p:xfrm>
          <a:off x="445325" y="1389888"/>
          <a:ext cx="175158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728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Stack frame for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fc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166433" y="5125753"/>
            <a:ext cx="506870" cy="374904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73303" y="5125753"/>
            <a:ext cx="918521" cy="374904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>
              <a:lnSpc>
                <a:spcPts val="1600"/>
              </a:lnSpc>
            </a:pP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⟵%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>
            <p:custDataLst>
              <p:tags r:id="rId5"/>
            </p:custDataLst>
          </p:nvPr>
        </p:nvSpPr>
        <p:spPr>
          <a:xfrm>
            <a:off x="2926080" y="3013055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24" name="TextBox 2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5325" y="1063749"/>
            <a:ext cx="1755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735106" y="5385130"/>
            <a:ext cx="11953" cy="382492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5325" y="5683624"/>
                <a:ext cx="19189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Note:</a:t>
                </a:r>
                <a:r>
                  <a:rPr lang="en-US" sz="1800" b="0" dirty="0">
                    <a:latin typeface="Calibri" pitchFamily="34" charset="0"/>
                  </a:rPr>
                  <a:t>  Digit “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b="0" dirty="0">
                    <a:latin typeface="Calibri" pitchFamily="34" charset="0"/>
                  </a:rPr>
                  <a:t>” is</a:t>
                </a:r>
              </a:p>
              <a:p>
                <a:r>
                  <a:rPr lang="en-US" sz="1800" b="0" dirty="0">
                    <a:latin typeface="Calibri" pitchFamily="34" charset="0"/>
                  </a:rPr>
                  <a:t>just 0x3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b="0" dirty="0">
                    <a:latin typeface="Calibri" pitchFamily="34" charset="0"/>
                  </a:rPr>
                  <a:t> in ASCII!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25" y="5683624"/>
                <a:ext cx="1918987" cy="646331"/>
              </a:xfrm>
              <a:prstGeom prst="rect">
                <a:avLst/>
              </a:prstGeom>
              <a:blipFill rotWithShape="0">
                <a:blip r:embed="rId12"/>
                <a:stretch>
                  <a:fillRect l="-2540" t="-4717" r="-222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69280" y="1371600"/>
            <a:ext cx="2601912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subq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$24, 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rsp</a:t>
            </a:r>
            <a:endParaRPr lang="en-US" sz="16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...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movq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rsp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, 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rdi</a:t>
            </a:r>
            <a:endParaRPr lang="en-US" sz="16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call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...</a:t>
            </a:r>
          </a:p>
        </p:txBody>
      </p:sp>
      <p:sp>
        <p:nvSpPr>
          <p:cNvPr id="25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26080" y="1371600"/>
            <a:ext cx="2438400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void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echo()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{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char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[8];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gets(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. . .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26080" y="3474720"/>
            <a:ext cx="4718485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. . 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4005f7:	</a:t>
            </a:r>
            <a:r>
              <a:rPr lang="en-US" sz="18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callq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4005c6 &lt;echo&gt;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4005fc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:	</a:t>
            </a: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add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. . .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2005051" y="5509727"/>
            <a:ext cx="1596037" cy="576113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78697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74904" y="216720"/>
            <a:ext cx="8403336" cy="758952"/>
          </a:xfrm>
        </p:spPr>
        <p:txBody>
          <a:bodyPr/>
          <a:lstStyle/>
          <a:p>
            <a:pPr eaLnBrk="1" hangingPunct="1"/>
            <a:r>
              <a:rPr lang="en-US" dirty="0"/>
              <a:t>Buffer Overflow Example #2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2800" y="5486400"/>
            <a:ext cx="5257800" cy="8284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unix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&gt;</a:t>
            </a:r>
            <a:r>
              <a:rPr lang="en-US" sz="1600" b="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600" b="0" i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./</a:t>
            </a:r>
            <a:r>
              <a:rPr lang="en-US" sz="1600" b="0" i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buf-nsp</a:t>
            </a:r>
            <a:endParaRPr lang="en-US" sz="1600" b="0" i="1" dirty="0">
              <a:solidFill>
                <a:schemeClr val="bg1"/>
              </a:solidFill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b="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Enter string: </a:t>
            </a:r>
            <a:r>
              <a:rPr lang="en-US" sz="1600" b="0" i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12345678901234567890123</a:t>
            </a:r>
            <a:r>
              <a:rPr lang="en-US" sz="1600" i="1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Segmentation Fault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2660433" y="4696043"/>
            <a:ext cx="630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Overflowed buffer and corrupted return pointer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15864"/>
              </p:ext>
            </p:extLst>
          </p:nvPr>
        </p:nvGraphicFramePr>
        <p:xfrm>
          <a:off x="445325" y="1389888"/>
          <a:ext cx="175158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728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Stack frame for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196913" y="5095273"/>
            <a:ext cx="506870" cy="374904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03783" y="5095273"/>
            <a:ext cx="918521" cy="374904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>
              <a:lnSpc>
                <a:spcPts val="1600"/>
              </a:lnSpc>
            </a:pP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⟵%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>
            <p:custDataLst>
              <p:tags r:id="rId5"/>
            </p:custDataLst>
          </p:nvPr>
        </p:nvSpPr>
        <p:spPr>
          <a:xfrm>
            <a:off x="2926080" y="3013055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25" name="TextBox 2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5325" y="1063749"/>
            <a:ext cx="1755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5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69280" y="1371600"/>
            <a:ext cx="2601912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subq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$24, 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rsp</a:t>
            </a:r>
            <a:endParaRPr lang="en-US" sz="16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...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movq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rsp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, 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rdi</a:t>
            </a:r>
            <a:endParaRPr lang="en-US" sz="16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call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...</a:t>
            </a: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26080" y="1371600"/>
            <a:ext cx="2438400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void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echo()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{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char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[8];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gets(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. . .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26080" y="3474720"/>
            <a:ext cx="4718485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. . 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4005f7:	</a:t>
            </a:r>
            <a:r>
              <a:rPr lang="en-US" sz="18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callq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4005c8 &lt;echo&gt;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4005fc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:	</a:t>
            </a:r>
            <a:r>
              <a:rPr lang="en-US" sz="18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add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. . .</a:t>
            </a:r>
          </a:p>
        </p:txBody>
      </p:sp>
    </p:spTree>
    <p:extLst>
      <p:ext uri="{BB962C8B-B14F-4D97-AF65-F5344CB8AC3E}">
        <p14:creationId xmlns:p14="http://schemas.microsoft.com/office/powerpoint/2010/main" val="4066049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05384" y="172704"/>
            <a:ext cx="8403336" cy="758952"/>
          </a:xfrm>
        </p:spPr>
        <p:txBody>
          <a:bodyPr/>
          <a:lstStyle/>
          <a:p>
            <a:pPr eaLnBrk="1" hangingPunct="1"/>
            <a:r>
              <a:rPr lang="en-US" dirty="0"/>
              <a:t>Buffer Overflow Example #2 Explained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00400" y="1371600"/>
            <a:ext cx="5669280" cy="475488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0000000000400500 &lt;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deregister_tm_clones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400500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: 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mov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$0x60104f,%eax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400505:  push   %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rbp</a:t>
            </a:r>
            <a:endParaRPr lang="en-US" sz="18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400506:  sub    $0x601048,%rax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40050c: 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cmp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$0xe,%rax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400510: 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mov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%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rsp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,%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rbp</a:t>
            </a:r>
            <a:endParaRPr lang="en-US" sz="18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400513: 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jbe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400530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400515: 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mov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$0x0,%eax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40051a:  test   %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,%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rax</a:t>
            </a:r>
            <a:endParaRPr lang="en-US" sz="18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40051d:  je     400530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40051f:  pop    %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rbp</a:t>
            </a:r>
            <a:endParaRPr lang="en-US" sz="18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400520: 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mov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$0x601048,%edi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400525: 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jmpq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*%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rax</a:t>
            </a:r>
            <a:endParaRPr lang="en-US" sz="18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400527: 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nopw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0x0(%rax,%rax,1)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40052e: 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nop</a:t>
            </a:r>
            <a:endParaRPr lang="en-US" sz="18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400530:  pop    %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rbp</a:t>
            </a:r>
            <a:endParaRPr lang="en-US" sz="18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400531: 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retq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1768425" y="6174727"/>
            <a:ext cx="6101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“Returns” to unrelated code, but continues!</a:t>
            </a:r>
          </a:p>
          <a:p>
            <a:r>
              <a:rPr lang="en-US" sz="1800" dirty="0">
                <a:latin typeface="Calibri" pitchFamily="34" charset="0"/>
              </a:rPr>
              <a:t>Eventually </a:t>
            </a:r>
            <a:r>
              <a:rPr lang="en-US" sz="1800" dirty="0" err="1">
                <a:latin typeface="Calibri" pitchFamily="34" charset="0"/>
              </a:rPr>
              <a:t>segfaults</a:t>
            </a:r>
            <a:r>
              <a:rPr lang="en-US" sz="1800" dirty="0">
                <a:latin typeface="Calibri" pitchFamily="34" charset="0"/>
              </a:rPr>
              <a:t> on </a:t>
            </a:r>
            <a:r>
              <a:rPr lang="en-US" sz="1800" b="0" dirty="0" err="1">
                <a:latin typeface="Courier"/>
                <a:cs typeface="Courier"/>
              </a:rPr>
              <a:t>retq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 pitchFamily="34" charset="0"/>
              </a:rPr>
              <a:t>of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deregister_tm_clones</a:t>
            </a:r>
            <a:r>
              <a:rPr lang="en-US" sz="1800" dirty="0">
                <a:latin typeface="Calibri" pitchFamily="34" charset="0"/>
              </a:rPr>
              <a:t>.</a:t>
            </a:r>
            <a:endParaRPr lang="en-US" sz="1800" dirty="0">
              <a:latin typeface="Courier"/>
              <a:cs typeface="Courier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48135"/>
              </p:ext>
            </p:extLst>
          </p:nvPr>
        </p:nvGraphicFramePr>
        <p:xfrm>
          <a:off x="445325" y="1389888"/>
          <a:ext cx="175158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728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Stack frame for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196913" y="5095273"/>
            <a:ext cx="506870" cy="374904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94560" y="2194560"/>
            <a:ext cx="918521" cy="374904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>
              <a:lnSpc>
                <a:spcPts val="1600"/>
              </a:lnSpc>
            </a:pP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⟵%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5325" y="1063749"/>
            <a:ext cx="1755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return from echo</a:t>
            </a:r>
          </a:p>
        </p:txBody>
      </p:sp>
    </p:spTree>
    <p:extLst>
      <p:ext uri="{BB962C8B-B14F-4D97-AF65-F5344CB8AC3E}">
        <p14:creationId xmlns:p14="http://schemas.microsoft.com/office/powerpoint/2010/main" val="3624315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  <p:bldP spid="15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27700" y="3200400"/>
            <a:ext cx="1066800" cy="152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r>
              <a:rPr lang="en-US" dirty="0"/>
              <a:t>Malicious Use of Buffer Overflow: </a:t>
            </a:r>
            <a:br>
              <a:rPr lang="en-US" dirty="0"/>
            </a:br>
            <a:r>
              <a:rPr lang="en-US" dirty="0"/>
              <a:t>   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>
              <a:lnSpc>
                <a:spcPct val="90000"/>
              </a:lnSpc>
            </a:pPr>
            <a:r>
              <a:rPr lang="en-US" sz="2000" dirty="0"/>
              <a:t>Input string contains byte representation of executable code</a:t>
            </a:r>
          </a:p>
          <a:p>
            <a:pPr marL="160338" defTabSz="895350">
              <a:lnSpc>
                <a:spcPct val="90000"/>
              </a:lnSpc>
            </a:pPr>
            <a:r>
              <a:rPr lang="en-US" sz="2000" dirty="0"/>
              <a:t>Overwrite return address A with address of buffer B</a:t>
            </a:r>
          </a:p>
          <a:p>
            <a:pPr marL="160338" defTabSz="895350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bar()</a:t>
            </a:r>
            <a:r>
              <a:rPr lang="en-US" sz="2000" dirty="0"/>
              <a:t> executes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gets(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A:...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93976" y="2490271"/>
            <a:ext cx="177614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 address A</a:t>
            </a:r>
          </a:p>
        </p:txBody>
      </p:sp>
      <p:sp>
        <p:nvSpPr>
          <p:cNvPr id="30731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55016" y="1012195"/>
            <a:ext cx="27139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u="sng" dirty="0">
                <a:latin typeface="Calibri" pitchFamily="34" charset="0"/>
              </a:rPr>
              <a:t>Stack after call to </a:t>
            </a:r>
            <a:r>
              <a:rPr lang="en-US" sz="18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5A5E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900" dirty="0">
                <a:latin typeface="Calibri" pitchFamily="34" charset="0"/>
              </a:rPr>
              <a:t>(return address)</a:t>
            </a:r>
            <a:endParaRPr lang="en-US" sz="1100" dirty="0">
              <a:latin typeface="Calibri" pitchFamily="34" charset="0"/>
            </a:endParaRPr>
          </a:p>
        </p:txBody>
      </p:sp>
      <p:sp>
        <p:nvSpPr>
          <p:cNvPr id="365576" name="Rectangle 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27700" y="1600200"/>
            <a:ext cx="1066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27700" y="4724400"/>
            <a:ext cx="1066800" cy="62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62800" y="1984248"/>
            <a:ext cx="173425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800" b="0" dirty="0">
                <a:latin typeface="Calibri" pitchFamily="34" charset="0"/>
              </a:rPr>
              <a:t> 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162800" y="3657600"/>
            <a:ext cx="173425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800" b="0" dirty="0">
                <a:latin typeface="Calibri" pitchFamily="34" charset="0"/>
              </a:rPr>
              <a:t> 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975225" y="4478338"/>
            <a:ext cx="31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>
                <a:latin typeface="Calibri" pitchFamily="34" charset="0"/>
              </a:rPr>
              <a:t>B</a:t>
            </a:r>
          </a:p>
        </p:txBody>
      </p:sp>
      <p:sp>
        <p:nvSpPr>
          <p:cNvPr id="30735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5267325" y="4665663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65586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727700" y="4078288"/>
            <a:ext cx="1066800" cy="646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exploit</a:t>
            </a:r>
          </a:p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code</a:t>
            </a:r>
          </a:p>
        </p:txBody>
      </p:sp>
      <p:sp>
        <p:nvSpPr>
          <p:cNvPr id="365587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727700" y="3182112"/>
            <a:ext cx="106521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021138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>
            <p:custDataLst>
              <p:tags r:id="rId20"/>
            </p:custDataLst>
          </p:nvPr>
        </p:nvSpPr>
        <p:spPr bwMode="auto">
          <a:xfrm rot="10800000">
            <a:off x="6892925" y="1600200"/>
            <a:ext cx="228600" cy="118872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>
            <p:custDataLst>
              <p:tags r:id="rId21"/>
            </p:custDataLst>
          </p:nvPr>
        </p:nvSpPr>
        <p:spPr bwMode="auto">
          <a:xfrm rot="10800000">
            <a:off x="6892925" y="2834640"/>
            <a:ext cx="228600" cy="1874520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>
            <p:custDataLst>
              <p:tags r:id="rId22"/>
            </p:custDataLst>
          </p:nvPr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>
            <p:custDataLst>
              <p:tags r:id="rId23"/>
            </p:custDataLst>
          </p:nvPr>
        </p:nvSpPr>
        <p:spPr>
          <a:xfrm>
            <a:off x="5630863" y="5287006"/>
            <a:ext cx="1288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</a:rPr>
              <a:t>Low Addresses</a:t>
            </a:r>
          </a:p>
        </p:txBody>
      </p:sp>
      <p:sp>
        <p:nvSpPr>
          <p:cNvPr id="25" name="TextBox 24"/>
          <p:cNvSpPr txBox="1"/>
          <p:nvPr>
            <p:custDataLst>
              <p:tags r:id="rId24"/>
            </p:custDataLst>
          </p:nvPr>
        </p:nvSpPr>
        <p:spPr>
          <a:xfrm>
            <a:off x="5630863" y="1336714"/>
            <a:ext cx="132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</a:rPr>
              <a:t>High Addresses</a:t>
            </a:r>
          </a:p>
        </p:txBody>
      </p:sp>
      <p:sp>
        <p:nvSpPr>
          <p:cNvPr id="26" name="Rectangle 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724144" y="2819400"/>
            <a:ext cx="1066800" cy="365760"/>
          </a:xfrm>
          <a:prstGeom prst="rect">
            <a:avLst/>
          </a:prstGeom>
          <a:solidFill>
            <a:srgbClr val="A5A5E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A </a:t>
            </a:r>
            <a:r>
              <a:rPr lang="en-US" sz="1800" b="0" dirty="0">
                <a:solidFill>
                  <a:srgbClr val="FF0000"/>
                </a:solidFill>
                <a:latin typeface="Calibri" pitchFamily="34" charset="0"/>
                <a:cs typeface="+mn-cs"/>
              </a:rPr>
              <a:t>B</a:t>
            </a:r>
            <a:endParaRPr lang="en-US" sz="1800" b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26"/>
            </p:custDataLst>
          </p:nvPr>
        </p:nvSpPr>
        <p:spPr>
          <a:xfrm>
            <a:off x="3222303" y="4517767"/>
            <a:ext cx="14679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b="0" dirty="0">
                <a:solidFill>
                  <a:srgbClr val="FF0000"/>
                </a:solidFill>
                <a:latin typeface="Calibri" pitchFamily="34" charset="0"/>
              </a:rPr>
              <a:t> starts here</a:t>
            </a:r>
          </a:p>
        </p:txBody>
      </p:sp>
      <p:cxnSp>
        <p:nvCxnSpPr>
          <p:cNvPr id="6" name="Straight Arrow Connector 5"/>
          <p:cNvCxnSpPr>
            <a:stCxn id="4" idx="3"/>
            <a:endCxn id="30734" idx="1"/>
          </p:cNvCxnSpPr>
          <p:nvPr>
            <p:custDataLst>
              <p:tags r:id="rId27"/>
            </p:custDataLst>
          </p:nvPr>
        </p:nvCxnSpPr>
        <p:spPr bwMode="auto">
          <a:xfrm>
            <a:off x="4690269" y="4656267"/>
            <a:ext cx="284956" cy="7015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H="1">
            <a:off x="5784850" y="2946400"/>
            <a:ext cx="171451" cy="15240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79026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34" grpId="0"/>
      <p:bldP spid="30735" grpId="0" animBg="1"/>
      <p:bldP spid="365586" grpId="0" animBg="1"/>
      <p:bldP spid="365587" grpId="0" animBg="1"/>
      <p:bldP spid="30738" grpId="0"/>
      <p:bldP spid="30741" grpId="0" animBg="1"/>
      <p:bldP spid="26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4976" y="296250"/>
            <a:ext cx="8405982" cy="762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2278" y="1511559"/>
            <a:ext cx="8190722" cy="4885626"/>
          </a:xfrm>
        </p:spPr>
        <p:txBody>
          <a:bodyPr/>
          <a:lstStyle/>
          <a:p>
            <a:r>
              <a:rPr lang="en-US" sz="3200" dirty="0"/>
              <a:t>Address space layout (more details</a:t>
            </a:r>
            <a:r>
              <a:rPr lang="en-US" sz="3200" dirty="0" smtClean="0"/>
              <a:t>!)</a:t>
            </a:r>
            <a:br>
              <a:rPr lang="en-US" sz="3200" dirty="0" smtClean="0"/>
            </a:br>
            <a:endParaRPr lang="en-US" sz="3200" dirty="0"/>
          </a:p>
          <a:p>
            <a:r>
              <a:rPr lang="en-US" sz="3200" dirty="0"/>
              <a:t>Input buffers on the </a:t>
            </a:r>
            <a:r>
              <a:rPr lang="en-US" sz="3200" dirty="0" smtClean="0"/>
              <a:t>stack</a:t>
            </a:r>
            <a:br>
              <a:rPr lang="en-US" sz="3200" dirty="0" smtClean="0"/>
            </a:br>
            <a:endParaRPr lang="en-US" sz="3200" dirty="0"/>
          </a:p>
          <a:p>
            <a:r>
              <a:rPr lang="en-US" sz="3200" dirty="0"/>
              <a:t>Overflowing buffers and injecting </a:t>
            </a:r>
            <a:r>
              <a:rPr lang="en-US" sz="3200" dirty="0" smtClean="0"/>
              <a:t>code</a:t>
            </a:r>
            <a:br>
              <a:rPr lang="en-US" sz="3200" dirty="0" smtClean="0"/>
            </a:br>
            <a:endParaRPr lang="en-US" sz="3200" dirty="0"/>
          </a:p>
          <a:p>
            <a:r>
              <a:rPr lang="en-US" sz="3200" dirty="0"/>
              <a:t>Defenses against buffer overflows</a:t>
            </a:r>
          </a:p>
          <a:p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0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smash_me</a:t>
            </a:r>
            <a:r>
              <a:rPr lang="en-US" dirty="0"/>
              <a:t> is vulnerable to stack smashing!</a:t>
            </a:r>
          </a:p>
          <a:p>
            <a:r>
              <a:rPr lang="en-US" dirty="0"/>
              <a:t>What is the minimum number of characters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en-US" dirty="0"/>
              <a:t> must read in order for us to change the return address to a </a:t>
            </a:r>
            <a:r>
              <a:rPr lang="en-US" b="1" dirty="0"/>
              <a:t>stack address </a:t>
            </a:r>
            <a:r>
              <a:rPr lang="en-US" dirty="0"/>
              <a:t>(in Linux)?</a:t>
            </a:r>
          </a:p>
          <a:p>
            <a:pPr lvl="1"/>
            <a:r>
              <a:rPr lang="en-US" dirty="0"/>
              <a:t>Talk to your neighbor!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7298"/>
              </p:ext>
            </p:extLst>
          </p:nvPr>
        </p:nvGraphicFramePr>
        <p:xfrm>
          <a:off x="445325" y="3931920"/>
          <a:ext cx="17515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52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Previous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stack frame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fc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 . 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31633" y="4480560"/>
            <a:ext cx="2601912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smash_me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subq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$0x30, 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rsp</a:t>
            </a:r>
            <a:endParaRPr lang="en-US" sz="16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...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movq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rsp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, 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rdi</a:t>
            </a:r>
            <a:endParaRPr lang="en-US" sz="16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call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2011" y="3894267"/>
            <a:ext cx="27593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514350">
              <a:buSzPct val="100000"/>
              <a:buFont typeface="+mj-lt"/>
              <a:buAutoNum type="alphaUcPeriod"/>
            </a:pPr>
            <a:r>
              <a:rPr lang="en-US" sz="3200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endParaRPr lang="en-US" sz="3200" baseline="-25000" dirty="0">
              <a:solidFill>
                <a:srgbClr val="FF99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36</a:t>
            </a:r>
            <a:endParaRPr lang="en-US" sz="3200" baseline="-250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sz="3200" dirty="0">
                <a:solidFill>
                  <a:srgbClr val="FF33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</a:t>
            </a:r>
            <a:endParaRPr lang="en-US" sz="3200" baseline="-25000" dirty="0">
              <a:solidFill>
                <a:srgbClr val="FF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sz="32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54</a:t>
            </a:r>
            <a:endParaRPr lang="en-US" sz="3200" baseline="-25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7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6616" y="438912"/>
            <a:ext cx="8403336" cy="758952"/>
          </a:xfrm>
        </p:spPr>
        <p:txBody>
          <a:bodyPr/>
          <a:lstStyle/>
          <a:p>
            <a:pPr eaLnBrk="1" hangingPunct="1"/>
            <a:r>
              <a:rPr lang="en-US" dirty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3192" y="1362456"/>
            <a:ext cx="8366760" cy="4974336"/>
          </a:xfrm>
        </p:spPr>
        <p:txBody>
          <a:bodyPr/>
          <a:lstStyle/>
          <a:p>
            <a:pPr eaLnBrk="1" hangingPunct="1"/>
            <a:r>
              <a:rPr lang="en-US" sz="2400" i="1" dirty="0">
                <a:solidFill>
                  <a:srgbClr val="FF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sz="2400" dirty="0"/>
              <a:t>Distressingly common in real programs</a:t>
            </a:r>
          </a:p>
          <a:p>
            <a:pPr lvl="1" eaLnBrk="1" hangingPunct="1"/>
            <a:r>
              <a:rPr lang="en-US" sz="2000" dirty="0"/>
              <a:t>Programmers keep making the same mistakes </a:t>
            </a:r>
            <a:r>
              <a:rPr lang="en-US" sz="2000" dirty="0">
                <a:sym typeface="Wingdings"/>
              </a:rPr>
              <a:t></a:t>
            </a:r>
          </a:p>
          <a:p>
            <a:pPr lvl="1" eaLnBrk="1" hangingPunct="1"/>
            <a:r>
              <a:rPr lang="en-US" sz="2000" dirty="0">
                <a:sym typeface="Wingdings"/>
              </a:rPr>
              <a:t>Recent measures make these attacks much more difficult</a:t>
            </a:r>
            <a:endParaRPr lang="en-US" sz="2000" dirty="0"/>
          </a:p>
          <a:p>
            <a:pPr eaLnBrk="1" hangingPunct="1"/>
            <a:r>
              <a:rPr lang="en-US" sz="2400" dirty="0"/>
              <a:t>Examples across the decades</a:t>
            </a:r>
          </a:p>
          <a:p>
            <a:pPr lvl="1" eaLnBrk="1" hangingPunct="1"/>
            <a:r>
              <a:rPr lang="en-US" sz="2000" dirty="0"/>
              <a:t>Original “Internet worm” (1988)</a:t>
            </a:r>
          </a:p>
          <a:p>
            <a:pPr lvl="1" eaLnBrk="1" hangingPunct="1"/>
            <a:r>
              <a:rPr lang="en-US" sz="2000" i="1" dirty="0"/>
              <a:t>Still happens!! </a:t>
            </a:r>
          </a:p>
          <a:p>
            <a:pPr lvl="2"/>
            <a:r>
              <a:rPr lang="en-US" sz="1600" dirty="0">
                <a:solidFill>
                  <a:srgbClr val="C00000"/>
                </a:solidFill>
              </a:rPr>
              <a:t>Heartbleed</a:t>
            </a:r>
            <a:r>
              <a:rPr lang="en-US" sz="1600" dirty="0"/>
              <a:t> (2014, affected 17% of servers)</a:t>
            </a:r>
          </a:p>
          <a:p>
            <a:pPr lvl="2"/>
            <a:r>
              <a:rPr lang="en-US" sz="1600" dirty="0" err="1"/>
              <a:t>Cloudbleed</a:t>
            </a:r>
            <a:r>
              <a:rPr lang="en-US" sz="1600" dirty="0"/>
              <a:t> (2017)</a:t>
            </a:r>
          </a:p>
          <a:p>
            <a:pPr lvl="1" eaLnBrk="1" hangingPunct="1"/>
            <a:r>
              <a:rPr lang="en-US" sz="2000" i="1" dirty="0"/>
              <a:t>Fun:</a:t>
            </a:r>
            <a:r>
              <a:rPr lang="en-US" sz="2000" dirty="0"/>
              <a:t> Nintendo hacks</a:t>
            </a:r>
          </a:p>
          <a:p>
            <a:pPr lvl="2"/>
            <a:r>
              <a:rPr lang="en-US" sz="1800" dirty="0"/>
              <a:t>Using glitches to rewrite code:  </a:t>
            </a:r>
            <a:r>
              <a:rPr lang="en-US" sz="1600" dirty="0">
                <a:hlinkClick r:id="rId6"/>
              </a:rPr>
              <a:t>https://www.youtube.com/watch?v=TqK-2jUQBUY</a:t>
            </a:r>
            <a:endParaRPr lang="en-US" sz="2400" dirty="0"/>
          </a:p>
          <a:p>
            <a:pPr lvl="2"/>
            <a:r>
              <a:rPr lang="en-US" sz="1800" dirty="0" err="1"/>
              <a:t>FlappyBird</a:t>
            </a:r>
            <a:r>
              <a:rPr lang="en-US" sz="1800" dirty="0"/>
              <a:t> in Mario:  </a:t>
            </a:r>
            <a:r>
              <a:rPr lang="en-US" sz="1600" dirty="0">
                <a:hlinkClick r:id="rId7"/>
              </a:rPr>
              <a:t>https://www.youtube.com/watch?v=hB6eY73sLV0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68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6616" y="438912"/>
            <a:ext cx="8403336" cy="758952"/>
          </a:xfrm>
        </p:spPr>
        <p:txBody>
          <a:bodyPr/>
          <a:lstStyle/>
          <a:p>
            <a:pPr eaLnBrk="1" hangingPunct="1"/>
            <a:r>
              <a:rPr lang="en-US" dirty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56616" y="1357884"/>
            <a:ext cx="8366760" cy="4974336"/>
          </a:xfrm>
        </p:spPr>
        <p:txBody>
          <a:bodyPr/>
          <a:lstStyle/>
          <a:p>
            <a:pPr eaLnBrk="1" hangingPunct="1"/>
            <a:r>
              <a:rPr lang="en-US" dirty="0"/>
              <a:t>Exploited a few vulnerabilities to spread</a:t>
            </a:r>
          </a:p>
          <a:p>
            <a:pPr lvl="1" eaLnBrk="1" hangingPunct="1"/>
            <a:r>
              <a:rPr lang="en-US" dirty="0"/>
              <a:t>Early versions of the finger server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fingerd</a:t>
            </a:r>
            <a:r>
              <a:rPr lang="en-US" dirty="0"/>
              <a:t>) used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the argument sent by the client:</a:t>
            </a:r>
          </a:p>
          <a:p>
            <a:pPr lvl="2"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finger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droh@cs.cmu.edu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dirty="0"/>
              <a:t>Worm attacked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fingerd</a:t>
            </a:r>
            <a:r>
              <a:rPr lang="en-US" dirty="0"/>
              <a:t> server with phony argument:</a:t>
            </a:r>
          </a:p>
          <a:p>
            <a:pPr lvl="2"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finger</a:t>
            </a:r>
            <a:r>
              <a:rPr lang="en-US" dirty="0"/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“exploit-code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new-return-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2" eaLnBrk="1" hangingPunct="1"/>
            <a:r>
              <a:rPr lang="en-US" dirty="0"/>
              <a:t>Exploit code:  executed a root shell on the victim machine with a direct TCP connection to the attacker</a:t>
            </a:r>
          </a:p>
          <a:p>
            <a:pPr eaLnBrk="1" hangingPunct="1"/>
            <a:r>
              <a:rPr lang="en-US" dirty="0"/>
              <a:t>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</a:t>
            </a:r>
            <a:r>
              <a:rPr lang="en-US" dirty="0">
                <a:sym typeface="Wingdings"/>
              </a:rPr>
              <a:t>)</a:t>
            </a:r>
          </a:p>
          <a:p>
            <a:pPr lvl="2" eaLnBrk="1" hangingPunct="1"/>
            <a:r>
              <a:rPr lang="en-US" dirty="0">
                <a:sym typeface="Wingdings"/>
              </a:rPr>
              <a:t>see </a:t>
            </a:r>
            <a:r>
              <a:rPr lang="en-US" dirty="0">
                <a:sym typeface="Wingdings"/>
                <a:hlinkClick r:id="rId6"/>
              </a:rPr>
              <a:t>June 1989 article</a:t>
            </a:r>
            <a:r>
              <a:rPr lang="en-US" dirty="0">
                <a:sym typeface="Wingdings"/>
              </a:rPr>
              <a:t> in </a:t>
            </a:r>
            <a:r>
              <a:rPr lang="en-US" i="1" dirty="0">
                <a:sym typeface="Wingdings"/>
              </a:rPr>
              <a:t>Comm.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80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" t="3962" r="5911" b="28109"/>
          <a:stretch/>
        </p:blipFill>
        <p:spPr>
          <a:xfrm>
            <a:off x="4906683" y="1371600"/>
            <a:ext cx="4237317" cy="4159624"/>
          </a:xfrm>
          <a:prstGeom prst="rect">
            <a:avLst/>
          </a:prstGeom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Heartbleed (</a:t>
            </a:r>
            <a:r>
              <a:rPr lang="en-US" dirty="0">
                <a:solidFill>
                  <a:srgbClr val="C00000"/>
                </a:solidFill>
              </a:rPr>
              <a:t>2014</a:t>
            </a:r>
            <a:r>
              <a:rPr lang="en-US" dirty="0"/>
              <a:t>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3192" y="1362456"/>
            <a:ext cx="4480560" cy="4972050"/>
          </a:xfrm>
        </p:spPr>
        <p:txBody>
          <a:bodyPr/>
          <a:lstStyle/>
          <a:p>
            <a:r>
              <a:rPr lang="en-US" sz="2400" dirty="0"/>
              <a:t>Buffer over-read in OpenSSL</a:t>
            </a:r>
          </a:p>
          <a:p>
            <a:pPr lvl="1"/>
            <a:r>
              <a:rPr lang="en-US" sz="2000" dirty="0"/>
              <a:t>Open source security library</a:t>
            </a:r>
          </a:p>
          <a:p>
            <a:pPr lvl="1"/>
            <a:r>
              <a:rPr lang="en-US" sz="2000" dirty="0"/>
              <a:t>Bug in a small range of versions</a:t>
            </a:r>
          </a:p>
          <a:p>
            <a:r>
              <a:rPr lang="en-US" sz="2400" dirty="0"/>
              <a:t>“Heartbeat” packet</a:t>
            </a:r>
          </a:p>
          <a:p>
            <a:pPr lvl="1"/>
            <a:r>
              <a:rPr lang="en-US" sz="2000" dirty="0"/>
              <a:t>Specifies length of message</a:t>
            </a:r>
          </a:p>
          <a:p>
            <a:pPr lvl="1"/>
            <a:r>
              <a:rPr lang="en-US" sz="2000" dirty="0"/>
              <a:t>Server echoes it back</a:t>
            </a:r>
          </a:p>
          <a:p>
            <a:pPr lvl="1"/>
            <a:r>
              <a:rPr lang="en-US" sz="2000" dirty="0"/>
              <a:t>Library just “trusted” this length</a:t>
            </a:r>
          </a:p>
          <a:p>
            <a:pPr lvl="1"/>
            <a:r>
              <a:rPr lang="en-US" sz="2000" dirty="0"/>
              <a:t>Allowed attackers to read contents of memory anywhere they wanted</a:t>
            </a:r>
          </a:p>
          <a:p>
            <a:r>
              <a:rPr lang="en-US" sz="2400" dirty="0"/>
              <a:t>Est. 17% of Internet affected</a:t>
            </a:r>
          </a:p>
          <a:p>
            <a:pPr lvl="1"/>
            <a:r>
              <a:rPr lang="en-US" sz="2000" dirty="0"/>
              <a:t>“Catastrophic”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, Yahoo, Stack Overflow, Amazon AWS,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70810" y="5757188"/>
            <a:ext cx="38731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By </a:t>
            </a:r>
            <a:r>
              <a:rPr lang="en-US" sz="1100" b="0" dirty="0" err="1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FenixFeather</a:t>
            </a:r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- Own work, CC BY-SA 3.0, https://</a:t>
            </a:r>
            <a:r>
              <a:rPr lang="en-US" sz="1100" b="0" dirty="0" err="1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commons.wikimedia.org</a:t>
            </a:r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/w/</a:t>
            </a:r>
            <a:r>
              <a:rPr lang="en-US" sz="1100" b="0" dirty="0" err="1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index.php?curid</a:t>
            </a:r>
            <a:r>
              <a:rPr lang="en-US" sz="1100" b="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=32276981</a:t>
            </a:r>
          </a:p>
        </p:txBody>
      </p:sp>
    </p:spTree>
    <p:extLst>
      <p:ext uri="{BB962C8B-B14F-4D97-AF65-F5344CB8AC3E}">
        <p14:creationId xmlns:p14="http://schemas.microsoft.com/office/powerpoint/2010/main" val="1797753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6616" y="438912"/>
            <a:ext cx="8403336" cy="758952"/>
          </a:xfrm>
        </p:spPr>
        <p:txBody>
          <a:bodyPr/>
          <a:lstStyle/>
          <a:p>
            <a:pPr eaLnBrk="1" hangingPunct="1"/>
            <a:r>
              <a:rPr lang="en-US" dirty="0"/>
              <a:t>Dealing with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3192" y="1362456"/>
            <a:ext cx="8366760" cy="497433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SzPct val="100000"/>
              <a:buFont typeface="+mj-lt"/>
              <a:buAutoNum type="arabicParenR"/>
            </a:pPr>
            <a:r>
              <a:rPr lang="en-US" sz="3200" dirty="0"/>
              <a:t>Avoid overflow vulnerabilities</a:t>
            </a:r>
          </a:p>
          <a:p>
            <a:pPr marL="514350" indent="-514350" eaLnBrk="1" hangingPunct="1">
              <a:spcBef>
                <a:spcPts val="1800"/>
              </a:spcBef>
              <a:buSzPct val="100000"/>
              <a:buFont typeface="+mj-lt"/>
              <a:buAutoNum type="arabicParenR"/>
            </a:pPr>
            <a:r>
              <a:rPr lang="en-US" sz="3200" dirty="0"/>
              <a:t>Employ system-level protections</a:t>
            </a:r>
          </a:p>
          <a:p>
            <a:pPr marL="514350" indent="-514350" eaLnBrk="1" hangingPunct="1">
              <a:spcBef>
                <a:spcPts val="1800"/>
              </a:spcBef>
              <a:buSzPct val="100000"/>
              <a:buFont typeface="+mj-lt"/>
              <a:buAutoNum type="arabicParenR"/>
            </a:pPr>
            <a:r>
              <a:rPr lang="en-US" sz="3200" dirty="0"/>
              <a:t>Have compiler use “stack canaries”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2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6616" y="438912"/>
            <a:ext cx="8403336" cy="762000"/>
          </a:xfrm>
        </p:spPr>
        <p:txBody>
          <a:bodyPr/>
          <a:lstStyle/>
          <a:p>
            <a:r>
              <a:rPr lang="en-US" dirty="0"/>
              <a:t>1) Avoid Overflow Vulnerabilities in Code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3192" y="3931920"/>
            <a:ext cx="8366760" cy="24828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Use library routines that limit string lengths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/>
              <a:t> instead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/>
              <a:t>(2</a:t>
            </a:r>
            <a:r>
              <a:rPr lang="en-US" baseline="30000" dirty="0"/>
              <a:t>nd</a:t>
            </a:r>
            <a:r>
              <a:rPr lang="en-US" dirty="0"/>
              <a:t> argument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/>
              <a:t> sets limit)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%ns</a:t>
            </a:r>
            <a:r>
              <a:rPr lang="en-US" b="1" dirty="0"/>
              <a:t> </a:t>
            </a:r>
            <a:r>
              <a:rPr lang="en-US" dirty="0"/>
              <a:t>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799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447800"/>
            <a:ext cx="6035040" cy="22442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20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/* Echo Line */</a:t>
            </a:r>
            <a:br>
              <a:rPr lang="en-US" sz="20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void</a:t>
            </a:r>
            <a: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echo()</a:t>
            </a:r>
            <a:b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{</a:t>
            </a:r>
            <a:b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char</a:t>
            </a:r>
            <a: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20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C0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8</a:t>
            </a:r>
            <a: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];  </a:t>
            </a:r>
            <a:r>
              <a:rPr lang="en-US" sz="20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/* Way too small! */</a:t>
            </a:r>
            <a:br>
              <a:rPr lang="en-US" sz="20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20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fgets</a:t>
            </a:r>
            <a: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(</a:t>
            </a:r>
            <a:r>
              <a:rPr lang="en-US" sz="20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, </a:t>
            </a:r>
            <a:r>
              <a:rPr lang="en-US" sz="2000" u="sng" dirty="0">
                <a:solidFill>
                  <a:srgbClr val="C0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8</a:t>
            </a:r>
            <a: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, </a:t>
            </a:r>
            <a:r>
              <a:rPr lang="en-US" sz="20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stdin</a:t>
            </a:r>
            <a: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</a:t>
            </a:r>
            <a:b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puts(</a:t>
            </a:r>
            <a:r>
              <a:rPr lang="en-US" sz="20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</a:t>
            </a:r>
            <a:b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20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6616" y="438912"/>
            <a:ext cx="8403336" cy="758952"/>
          </a:xfrm>
        </p:spPr>
        <p:txBody>
          <a:bodyPr/>
          <a:lstStyle/>
          <a:p>
            <a:pPr eaLnBrk="1" hangingPunct="1"/>
            <a:r>
              <a:rPr lang="en-US" dirty="0"/>
              <a:t>2) System-Level Protections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3192" y="1362456"/>
            <a:ext cx="5760720" cy="4974336"/>
          </a:xfrm>
        </p:spPr>
        <p:txBody>
          <a:bodyPr/>
          <a:lstStyle/>
          <a:p>
            <a:r>
              <a:rPr lang="en-US" sz="2400" b="1" dirty="0"/>
              <a:t>Randomized stack offsets</a:t>
            </a:r>
          </a:p>
          <a:p>
            <a:pPr lvl="1"/>
            <a:r>
              <a:rPr lang="en-US" sz="2000" b="0" dirty="0"/>
              <a:t>At start of program, allocate </a:t>
            </a:r>
            <a:r>
              <a:rPr lang="en-US" sz="2000" b="0" dirty="0">
                <a:solidFill>
                  <a:srgbClr val="FF0000"/>
                </a:solidFill>
              </a:rPr>
              <a:t>random </a:t>
            </a:r>
            <a:r>
              <a:rPr lang="en-US" sz="2000" b="0" dirty="0"/>
              <a:t>amount of space on stack</a:t>
            </a:r>
          </a:p>
          <a:p>
            <a:pPr lvl="1"/>
            <a:r>
              <a:rPr lang="en-US" sz="2000" b="0" dirty="0"/>
              <a:t>Shifts stack addresses for entire program</a:t>
            </a:r>
          </a:p>
          <a:p>
            <a:pPr lvl="2"/>
            <a:r>
              <a:rPr lang="en-US" sz="1800" dirty="0"/>
              <a:t>Addresses will vary from one run to another</a:t>
            </a:r>
          </a:p>
          <a:p>
            <a:pPr lvl="1"/>
            <a:r>
              <a:rPr lang="en-US" sz="2000" dirty="0"/>
              <a:t>Makes it difficult for hacker to predict beginning of inserted code</a:t>
            </a:r>
          </a:p>
          <a:p>
            <a:pPr>
              <a:spcBef>
                <a:spcPts val="1200"/>
              </a:spcBef>
            </a:pPr>
            <a:r>
              <a:rPr lang="en-US" sz="2400" b="0" u="sng" dirty="0"/>
              <a:t>Example</a:t>
            </a:r>
            <a:r>
              <a:rPr lang="en-US" sz="2400" b="0" dirty="0"/>
              <a:t>:  Code from </a:t>
            </a:r>
            <a:r>
              <a:rPr lang="en-US" sz="2400" dirty="0"/>
              <a:t>S</a:t>
            </a:r>
            <a:r>
              <a:rPr lang="en-US" sz="2400" b="0" dirty="0"/>
              <a:t>lide 6 executed 5 times; address of variable </a:t>
            </a:r>
            <a:r>
              <a:rPr lang="en-US" sz="2400" b="0" dirty="0">
                <a:solidFill>
                  <a:srgbClr val="000000"/>
                </a:solidFill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</a:rPr>
              <a:t>local</a:t>
            </a:r>
            <a:r>
              <a:rPr lang="en-US" sz="2400" dirty="0"/>
              <a:t> =</a:t>
            </a:r>
            <a:endParaRPr lang="en-US" sz="2400" b="0" dirty="0"/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0x7ffd19d3f8ac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0x7ffe8a462c2c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0x7ffe927c905c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0x7ffefd5c27dc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0x7fffa0175afc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Stack repositioned each time program executes</a:t>
            </a:r>
          </a:p>
          <a:p>
            <a:pPr lvl="1"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52" name="Group 51"/>
          <p:cNvGrpSpPr/>
          <p:nvPr>
            <p:custDataLst>
              <p:tags r:id="rId4"/>
            </p:custDataLst>
          </p:nvPr>
        </p:nvGrpSpPr>
        <p:grpSpPr>
          <a:xfrm>
            <a:off x="6035069" y="1355785"/>
            <a:ext cx="2688595" cy="4568546"/>
            <a:chOff x="5979949" y="1704918"/>
            <a:chExt cx="2688595" cy="4573366"/>
          </a:xfrm>
        </p:grpSpPr>
        <p:sp>
          <p:nvSpPr>
            <p:cNvPr id="53" name="Rectangle 4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7398544" y="2981408"/>
              <a:ext cx="1270000" cy="496314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0" kern="0" dirty="0">
                  <a:solidFill>
                    <a:srgbClr val="000000"/>
                  </a:solidFill>
                  <a:latin typeface="Courier New" panose="02070309020205020404" pitchFamily="49" charset="0"/>
                  <a:ea typeface="Calibri Bold" charset="0"/>
                  <a:cs typeface="Courier New" panose="02070309020205020404" pitchFamily="49" charset="0"/>
                  <a:sym typeface="Calibri Bold" charset="0"/>
                </a:rPr>
                <a:t>m</a:t>
              </a:r>
              <a:r>
                <a:rPr kumimoji="0" lang="en-US" sz="1600" b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Calibri Bold" charset="0"/>
                  <a:cs typeface="Courier New" panose="02070309020205020404" pitchFamily="49" charset="0"/>
                  <a:sym typeface="Calibri Bold" charset="0"/>
                </a:rPr>
                <a:t>ain</a:t>
              </a:r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  <a:sym typeface="Calibri Bold" charset="0"/>
                </a:rPr>
                <a:t>’s</a:t>
              </a:r>
              <a:r>
                <a:rPr kumimoji="0" lang="en-US" sz="14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nonymous Pro" panose="02060609030202000504" pitchFamily="49" charset="0"/>
                  <a:ea typeface="Calibri Bold" charset="0"/>
                  <a:cs typeface="Courier New"/>
                  <a:sym typeface="Calibri Bold" charset="0"/>
                </a:rPr>
                <a:t> </a:t>
              </a:r>
              <a:br>
                <a:rPr kumimoji="0" lang="en-US" sz="14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nonymous Pro" panose="02060609030202000504" pitchFamily="49" charset="0"/>
                  <a:ea typeface="Calibri Bold" charset="0"/>
                  <a:cs typeface="Courier New"/>
                  <a:sym typeface="Calibri Bold" charset="0"/>
                </a:rPr>
              </a:br>
              <a:r>
                <a:rPr lang="en-US" sz="16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frame</a:t>
              </a:r>
              <a:endParaRPr lang="en-US" sz="1800" b="0" kern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4" name="Rectangle 5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7398544" y="3477722"/>
              <a:ext cx="1270000" cy="116112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Other functions’ stack frames</a:t>
              </a:r>
            </a:p>
          </p:txBody>
        </p:sp>
        <p:sp>
          <p:nvSpPr>
            <p:cNvPr id="56" name="Rectangle 9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7398544" y="1709738"/>
              <a:ext cx="1270000" cy="1273306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7150767" y="1704918"/>
              <a:ext cx="228600" cy="1278126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60" name="Rectangle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rgbClr val="A5A5E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63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  <p:sp>
        <p:nvSpPr>
          <p:cNvPr id="23" name="TextBox 22"/>
          <p:cNvSpPr txBox="1"/>
          <p:nvPr>
            <p:custDataLst>
              <p:tags r:id="rId5"/>
            </p:custDataLst>
          </p:nvPr>
        </p:nvSpPr>
        <p:spPr>
          <a:xfrm>
            <a:off x="7431823" y="5832285"/>
            <a:ext cx="1288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</a:rPr>
              <a:t>Low Addresses</a:t>
            </a:r>
          </a:p>
        </p:txBody>
      </p:sp>
      <p:sp>
        <p:nvSpPr>
          <p:cNvPr id="24" name="TextBox 23"/>
          <p:cNvSpPr txBox="1"/>
          <p:nvPr>
            <p:custDataLst>
              <p:tags r:id="rId6"/>
            </p:custDataLst>
          </p:nvPr>
        </p:nvSpPr>
        <p:spPr>
          <a:xfrm>
            <a:off x="7461652" y="849068"/>
            <a:ext cx="132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</a:rPr>
              <a:t>High Addresses</a:t>
            </a:r>
          </a:p>
        </p:txBody>
      </p:sp>
      <p:cxnSp>
        <p:nvCxnSpPr>
          <p:cNvPr id="9" name="Straight Connector 8"/>
          <p:cNvCxnSpPr/>
          <p:nvPr>
            <p:custDataLst>
              <p:tags r:id="rId7"/>
            </p:custDataLst>
          </p:nvPr>
        </p:nvCxnSpPr>
        <p:spPr bwMode="auto">
          <a:xfrm flipV="1">
            <a:off x="8723664" y="1034321"/>
            <a:ext cx="0" cy="32146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 bwMode="auto">
          <a:xfrm flipV="1">
            <a:off x="7452014" y="1066801"/>
            <a:ext cx="0" cy="32146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57554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6616" y="438912"/>
            <a:ext cx="8403336" cy="758952"/>
          </a:xfrm>
        </p:spPr>
        <p:txBody>
          <a:bodyPr/>
          <a:lstStyle/>
          <a:p>
            <a:pPr eaLnBrk="1" hangingPunct="1"/>
            <a:r>
              <a:rPr lang="en-US" dirty="0"/>
              <a:t>2) System-Level Protections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3191" y="1362456"/>
            <a:ext cx="4572000" cy="4974336"/>
          </a:xfrm>
        </p:spPr>
        <p:txBody>
          <a:bodyPr/>
          <a:lstStyle/>
          <a:p>
            <a:r>
              <a:rPr lang="en-US" sz="2400" b="1" dirty="0"/>
              <a:t>Non-executable code segments</a:t>
            </a:r>
          </a:p>
          <a:p>
            <a:pPr lvl="1"/>
            <a:r>
              <a:rPr lang="en-US" sz="2000" b="0" dirty="0"/>
              <a:t>In traditional x86, can mark region of memory as either “read-only” or “writeable”</a:t>
            </a:r>
          </a:p>
          <a:p>
            <a:pPr lvl="2"/>
            <a:r>
              <a:rPr lang="en-US" sz="1800" dirty="0"/>
              <a:t>Can execute anything readable</a:t>
            </a:r>
          </a:p>
          <a:p>
            <a:pPr lvl="1"/>
            <a:r>
              <a:rPr lang="en-US" sz="2000" dirty="0"/>
              <a:t>x</a:t>
            </a:r>
            <a:r>
              <a:rPr lang="en-US" sz="2000" b="0" dirty="0"/>
              <a:t>86-64 added  explicit “execute” permission</a:t>
            </a:r>
          </a:p>
          <a:p>
            <a:pPr lvl="1"/>
            <a:r>
              <a:rPr lang="en-US" sz="2000" b="0" dirty="0">
                <a:solidFill>
                  <a:srgbClr val="FF0000"/>
                </a:solidFill>
              </a:rPr>
              <a:t>Stack marked as non-executable</a:t>
            </a:r>
          </a:p>
          <a:p>
            <a:pPr lvl="2"/>
            <a:r>
              <a:rPr lang="en-US" sz="1800" dirty="0"/>
              <a:t>Do </a:t>
            </a:r>
            <a:r>
              <a:rPr lang="en-US" sz="1800" i="1" dirty="0"/>
              <a:t>NOT</a:t>
            </a:r>
            <a:r>
              <a:rPr lang="en-US" sz="1800" dirty="0"/>
              <a:t> execute code in Stack, Static Data, or Heap regions</a:t>
            </a:r>
          </a:p>
          <a:p>
            <a:pPr lvl="2"/>
            <a:r>
              <a:rPr lang="en-US" sz="1800" dirty="0"/>
              <a:t>Hardware support needed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6" name="Group 15"/>
          <p:cNvGrpSpPr/>
          <p:nvPr>
            <p:custDataLst>
              <p:tags r:id="rId4"/>
            </p:custDataLst>
          </p:nvPr>
        </p:nvGrpSpPr>
        <p:grpSpPr>
          <a:xfrm>
            <a:off x="4937760" y="1371600"/>
            <a:ext cx="3841359" cy="4246616"/>
            <a:chOff x="4021138" y="1100084"/>
            <a:chExt cx="3841359" cy="4246616"/>
          </a:xfrm>
        </p:grpSpPr>
        <p:sp>
          <p:nvSpPr>
            <p:cNvPr id="17" name="Text Box 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473699" y="1100084"/>
              <a:ext cx="1597937" cy="54938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800" b="0" dirty="0">
                  <a:latin typeface="Calibri" pitchFamily="34" charset="0"/>
                </a:rPr>
                <a:t>Stack after call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800" b="0" dirty="0">
                  <a:latin typeface="Calibri" pitchFamily="34" charset="0"/>
                </a:rPr>
                <a:t>to </a:t>
              </a:r>
              <a:r>
                <a:rPr lang="en-US" sz="18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rgbClr val="A5A5E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121525" y="1870396"/>
              <a:ext cx="740972" cy="7626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8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foo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800" b="0" dirty="0">
                  <a:latin typeface="Calibri" pitchFamily="34" charset="0"/>
                </a:rPr>
                <a:t>stack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800" b="0" dirty="0">
                  <a:latin typeface="Calibri" pitchFamily="34" charset="0"/>
                </a:rPr>
                <a:t>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121525" y="3477524"/>
              <a:ext cx="740972" cy="7626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8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bar</a:t>
              </a:r>
              <a:endParaRPr lang="en-US" sz="1800" b="0" dirty="0">
                <a:latin typeface="Calibri" pitchFamily="34" charset="0"/>
              </a:endParaRPr>
            </a:p>
            <a:p>
              <a:pPr eaLnBrk="0" hangingPunct="0">
                <a:lnSpc>
                  <a:spcPct val="80000"/>
                </a:lnSpc>
              </a:pPr>
              <a:r>
                <a:rPr lang="en-US" sz="1800" b="0" dirty="0">
                  <a:latin typeface="Calibri" pitchFamily="34" charset="0"/>
                </a:rPr>
                <a:t>stack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800" b="0" dirty="0">
                  <a:latin typeface="Calibri" pitchFamily="34" charset="0"/>
                </a:rPr>
                <a:t>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5" name="Rectangle 1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 dirty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 dirty="0">
                  <a:latin typeface="Calibri" pitchFamily="34" charset="0"/>
                </a:rPr>
                <a:t>by </a:t>
              </a:r>
              <a:r>
                <a:rPr lang="en-US" sz="18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 rot="10800000">
              <a:off x="6892925" y="1603004"/>
              <a:ext cx="228600" cy="118872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 rot="10800000">
              <a:off x="6892925" y="2837444"/>
              <a:ext cx="228600" cy="1920240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>
            <p:custDataLst>
              <p:tags r:id="rId5"/>
            </p:custDataLst>
          </p:nvPr>
        </p:nvCxnSpPr>
        <p:spPr bwMode="auto">
          <a:xfrm flipV="1">
            <a:off x="5492512" y="4887915"/>
            <a:ext cx="1257283" cy="985889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>
            <p:custDataLst>
              <p:tags r:id="rId6"/>
            </p:custDataLst>
          </p:nvPr>
        </p:nvSpPr>
        <p:spPr>
          <a:xfrm>
            <a:off x="887173" y="5942897"/>
            <a:ext cx="538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2212357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uiExpand="1" build="p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6616" y="438912"/>
            <a:ext cx="8403336" cy="758952"/>
          </a:xfrm>
        </p:spPr>
        <p:txBody>
          <a:bodyPr/>
          <a:lstStyle/>
          <a:p>
            <a:pPr eaLnBrk="1" hangingPunct="1"/>
            <a:r>
              <a:rPr lang="en-US" dirty="0"/>
              <a:t>3) Stack Canaries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3192" y="1362456"/>
            <a:ext cx="8366760" cy="4974336"/>
          </a:xfrm>
        </p:spPr>
        <p:txBody>
          <a:bodyPr/>
          <a:lstStyle/>
          <a:p>
            <a:pPr eaLnBrk="1" hangingPunct="1"/>
            <a:r>
              <a:rPr lang="en-US" dirty="0"/>
              <a:t>Basic Idea:  place special value (“canary”) on stack just beyond buffer</a:t>
            </a:r>
          </a:p>
          <a:p>
            <a:pPr lvl="1"/>
            <a:r>
              <a:rPr lang="en-US" i="1" dirty="0"/>
              <a:t>Secret</a:t>
            </a:r>
            <a:r>
              <a:rPr lang="en-US" dirty="0"/>
              <a:t> value known only to compiler</a:t>
            </a:r>
          </a:p>
          <a:p>
            <a:pPr lvl="1"/>
            <a:r>
              <a:rPr lang="en-US" dirty="0"/>
              <a:t>“After” buffer but before return address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eaLnBrk="1" hangingPunct="1"/>
            <a:r>
              <a:rPr lang="en-US" dirty="0"/>
              <a:t>GCC implementation  (now default)</a:t>
            </a:r>
          </a:p>
          <a:p>
            <a:pPr lvl="1" eaLnBrk="1" hangingPunct="1"/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</a:t>
            </a:r>
          </a:p>
          <a:p>
            <a:pPr lvl="1"/>
            <a:r>
              <a:rPr lang="en-US" dirty="0"/>
              <a:t>Code back on Slide 14 (</a:t>
            </a:r>
            <a:r>
              <a:rPr lang="en-US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buf-nsp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en-US" dirty="0"/>
              <a:t> compiled with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</a:t>
            </a:r>
            <a:r>
              <a:rPr lang="en-US" dirty="0"/>
              <a:t> flag</a:t>
            </a:r>
          </a:p>
          <a:p>
            <a:pPr lvl="1"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4320" y="5760720"/>
            <a:ext cx="4114800" cy="8286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unix</a:t>
            </a:r>
            <a:r>
              <a:rPr lang="en-US" sz="1600" b="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&gt;</a:t>
            </a:r>
            <a:r>
              <a:rPr lang="en-US" sz="1600" b="0" i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./</a:t>
            </a:r>
            <a:r>
              <a:rPr lang="en-US" sz="1600" b="0" i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endParaRPr lang="en-US" sz="1600" b="0" i="1" dirty="0">
              <a:solidFill>
                <a:schemeClr val="bg1"/>
              </a:solidFill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b="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Enter string: </a:t>
            </a:r>
            <a:r>
              <a:rPr lang="en-US" sz="1600" i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12345678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b="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12345678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54880" y="5760720"/>
            <a:ext cx="4114800" cy="8286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unix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&gt; </a:t>
            </a:r>
            <a:r>
              <a:rPr lang="en-US" sz="1600" b="0" i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./</a:t>
            </a:r>
            <a:r>
              <a:rPr lang="en-US" sz="1600" b="0" i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endParaRPr lang="en-US" sz="1600" b="0" i="1" dirty="0">
              <a:solidFill>
                <a:schemeClr val="bg1"/>
              </a:solidFill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b="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Enter string: </a:t>
            </a:r>
            <a:r>
              <a:rPr lang="en-US" sz="1600" i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123456789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b="0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*** stack smashing detected ***</a:t>
            </a:r>
          </a:p>
        </p:txBody>
      </p:sp>
    </p:spTree>
    <p:extLst>
      <p:ext uri="{BB962C8B-B14F-4D97-AF65-F5344CB8AC3E}">
        <p14:creationId xmlns:p14="http://schemas.microsoft.com/office/powerpoint/2010/main" val="3300594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6616" y="438912"/>
            <a:ext cx="8403336" cy="758952"/>
          </a:xfrm>
        </p:spPr>
        <p:txBody>
          <a:bodyPr/>
          <a:lstStyle/>
          <a:p>
            <a:pPr eaLnBrk="1" hangingPunct="1"/>
            <a:r>
              <a:rPr lang="en-US" u="sng" dirty="0"/>
              <a:t>Protected</a:t>
            </a:r>
            <a:r>
              <a:rPr lang="en-US" dirty="0"/>
              <a:t> Buffer Disassembly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485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75650" y="1683028"/>
            <a:ext cx="7562077" cy="42447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sk-SK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400638: 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sk-SK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sub    $0x18,%rsp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40063c:  mov    %fs:0x28,%rax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sk-SK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400645:  mov    %rax,0x8(%rsp)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40064a:  xor    %eax,%eax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...     ... call </a:t>
            </a:r>
            <a:r>
              <a:rPr lang="en-US" sz="18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printf</a:t>
            </a:r>
            <a:r>
              <a:rPr lang="en-US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...</a:t>
            </a:r>
            <a:endParaRPr lang="sk-SK" sz="18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400656:  mov    %rsp,%rdi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400659:  callq  400530 &lt;gets@plt&gt;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40065e:  mov    %rsp,%rdi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400661:  callq  4004e0 &lt;puts@plt&gt;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400666:  mov    0x8(%rsp),%rax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40066b:  xor    %fs:0x28,%rax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sk-SK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400674:  je     40067b &lt;echo+0x43&gt;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b="0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400676:  callq  4004f0 &lt;__stack_chk_fail@plt&gt;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40067b:  add    $0x18,%rsp</a:t>
            </a: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40067f:  retq</a:t>
            </a:r>
            <a:endParaRPr lang="ro-RO" sz="1800" b="0" dirty="0">
              <a:latin typeface="Courier New" panose="02070309020205020404" pitchFamily="49" charset="0"/>
              <a:ea typeface="MS Mincho" pitchFamily="49" charset="-128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975650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  <p:extLst>
      <p:ext uri="{BB962C8B-B14F-4D97-AF65-F5344CB8AC3E}">
        <p14:creationId xmlns:p14="http://schemas.microsoft.com/office/powerpoint/2010/main" val="895788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7017" y="438912"/>
            <a:ext cx="8403336" cy="762000"/>
          </a:xfrm>
        </p:spPr>
        <p:txBody>
          <a:bodyPr/>
          <a:lstStyle/>
          <a:p>
            <a:r>
              <a:rPr lang="en-US" dirty="0"/>
              <a:t>Review:  General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Local variables (procedure context)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Dynamically allocated as needed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…</a:t>
            </a:r>
          </a:p>
          <a:p>
            <a:r>
              <a:rPr lang="en-US" dirty="0"/>
              <a:t>Statically allocated Data</a:t>
            </a:r>
          </a:p>
          <a:p>
            <a:pPr marL="598424" lvl="1" indent="-238125">
              <a:lnSpc>
                <a:spcPct val="85000"/>
              </a:lnSpc>
            </a:pPr>
            <a:r>
              <a:rPr lang="en-US" sz="2200" dirty="0"/>
              <a:t>Read/write:  global variables (Static Data)</a:t>
            </a:r>
          </a:p>
          <a:p>
            <a:pPr marL="598424" lvl="1" indent="-238125">
              <a:lnSpc>
                <a:spcPct val="85000"/>
              </a:lnSpc>
            </a:pPr>
            <a:r>
              <a:rPr lang="en-US" sz="2200" dirty="0"/>
              <a:t>Read-only:  string literals (Literals)</a:t>
            </a:r>
          </a:p>
          <a:p>
            <a:r>
              <a:rPr lang="en-US" dirty="0"/>
              <a:t>Code/Instructions</a:t>
            </a:r>
          </a:p>
          <a:p>
            <a:pPr lvl="1"/>
            <a:r>
              <a:rPr lang="en-US" dirty="0"/>
              <a:t>Executable machine instructions</a:t>
            </a:r>
          </a:p>
          <a:p>
            <a:pPr lvl="1"/>
            <a:r>
              <a:rPr lang="en-US" dirty="0"/>
              <a:t>Read-only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0" y="1234440"/>
            <a:ext cx="1463040" cy="5121758"/>
            <a:chOff x="4023360" y="1371599"/>
            <a:chExt cx="1463040" cy="5121758"/>
          </a:xfrm>
        </p:grpSpPr>
        <p:sp>
          <p:nvSpPr>
            <p:cNvPr id="25" name="Rectangle 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23360" y="5578957"/>
              <a:ext cx="1463040" cy="914400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Arial"/>
                </a:rPr>
                <a:t>Instructions</a:t>
              </a:r>
            </a:p>
          </p:txBody>
        </p:sp>
        <p:sp>
          <p:nvSpPr>
            <p:cNvPr id="26" name="Rectangle 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023360" y="4937760"/>
              <a:ext cx="1463040" cy="639762"/>
            </a:xfrm>
            <a:prstGeom prst="rect">
              <a:avLst/>
            </a:prstGeom>
            <a:solidFill>
              <a:srgbClr val="FFFF66">
                <a:alpha val="50000"/>
              </a:srgbClr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Arial"/>
                </a:rPr>
                <a:t>Literals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023360" y="4023359"/>
              <a:ext cx="1463040" cy="914400"/>
            </a:xfrm>
            <a:prstGeom prst="rect">
              <a:avLst/>
            </a:prstGeom>
            <a:solidFill>
              <a:srgbClr val="94BD5E">
                <a:alpha val="50000"/>
              </a:srgbClr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Arial"/>
                </a:rPr>
                <a:t>Static Data</a:t>
              </a:r>
            </a:p>
          </p:txBody>
        </p:sp>
        <p:sp>
          <p:nvSpPr>
            <p:cNvPr id="28" name="Rectangle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023360" y="3108960"/>
              <a:ext cx="1463040" cy="914400"/>
            </a:xfrm>
            <a:prstGeom prst="rect">
              <a:avLst/>
            </a:prstGeom>
            <a:solidFill>
              <a:srgbClr val="DC2300">
                <a:alpha val="50000"/>
              </a:srgbClr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Arial"/>
                </a:rPr>
                <a:t>Heap</a:t>
              </a:r>
            </a:p>
          </p:txBody>
        </p:sp>
        <p:sp>
          <p:nvSpPr>
            <p:cNvPr id="29" name="Rectangle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023360" y="2286000"/>
              <a:ext cx="1463040" cy="822960"/>
            </a:xfrm>
            <a:prstGeom prst="rect">
              <a:avLst/>
            </a:prstGeom>
            <a:solidFill>
              <a:srgbClr val="F2F2F2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Calibri" panose="020F0502020204030204" pitchFamily="34" charset="0"/>
                <a:cs typeface="Arial"/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023360" y="1371599"/>
              <a:ext cx="1463040" cy="914400"/>
            </a:xfrm>
            <a:prstGeom prst="rect">
              <a:avLst/>
            </a:prstGeom>
            <a:solidFill>
              <a:srgbClr val="FF950E">
                <a:alpha val="50000"/>
              </a:srgbClr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Arial"/>
                </a:rPr>
                <a:t>Stack</a:t>
              </a:r>
            </a:p>
          </p:txBody>
        </p:sp>
        <p:sp>
          <p:nvSpPr>
            <p:cNvPr id="31" name="Line 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rot="10800000" flipV="1">
              <a:off x="5257800" y="1904999"/>
              <a:ext cx="0" cy="685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  <a:cs typeface="Arial"/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rot="10800000">
              <a:off x="5257800" y="2895599"/>
              <a:ext cx="0" cy="5334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  <a:cs typeface="Arial"/>
              </a:endParaRPr>
            </a:p>
          </p:txBody>
        </p:sp>
      </p:grpSp>
      <p:sp>
        <p:nvSpPr>
          <p:cNvPr id="33" name="Text Box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90488" y="5988050"/>
            <a:ext cx="306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0</a:t>
            </a:r>
          </a:p>
        </p:txBody>
      </p:sp>
      <p:sp>
        <p:nvSpPr>
          <p:cNvPr id="34" name="Text Box 1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87441" y="1111250"/>
            <a:ext cx="606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2</a:t>
            </a:r>
            <a:r>
              <a:rPr lang="en-US" sz="2000" baseline="330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-1</a:t>
            </a:r>
          </a:p>
        </p:txBody>
      </p:sp>
      <p:sp>
        <p:nvSpPr>
          <p:cNvPr id="35" name="Line 1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217920" y="1234440"/>
            <a:ext cx="0" cy="512064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262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33" grpId="0"/>
      <p:bldP spid="34" grpId="0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6616" y="438912"/>
            <a:ext cx="8403336" cy="758952"/>
          </a:xfrm>
        </p:spPr>
        <p:txBody>
          <a:bodyPr/>
          <a:lstStyle/>
          <a:p>
            <a:pPr eaLnBrk="1" hangingPunct="1"/>
            <a:r>
              <a:rPr lang="en-US" dirty="0"/>
              <a:t>Setting Up Canary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0451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26080" y="3474720"/>
            <a:ext cx="5683544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movq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	%fs:40, 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rax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movq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	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rax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, 8(%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rsp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   </a:t>
            </a:r>
            <a: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xorl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	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eax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, 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eax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</a:t>
            </a:r>
            <a: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26080" y="1371600"/>
            <a:ext cx="5105400" cy="181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/* Echo Line */</a:t>
            </a:r>
            <a:b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void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echo()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{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char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[8];  </a:t>
            </a:r>
            <a: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/* Way too small! */</a:t>
            </a:r>
            <a:b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gets(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puts(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92605"/>
              </p:ext>
            </p:extLst>
          </p:nvPr>
        </p:nvGraphicFramePr>
        <p:xfrm>
          <a:off x="445325" y="1390937"/>
          <a:ext cx="175158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728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Stack frame for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Return address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(8 bytes)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 gridSpan="4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Canary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(8 bytes)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[7]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[6]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[5]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[4]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[3]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 bwMode="auto">
          <a:xfrm>
            <a:off x="4192712" y="3168456"/>
            <a:ext cx="2129883" cy="612528"/>
          </a:xfrm>
          <a:prstGeom prst="wedgeRoundRectCallout">
            <a:avLst>
              <a:gd name="adj1" fmla="val -20833"/>
              <a:gd name="adj2" fmla="val 94415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Calibri" charset="0"/>
              </a:rPr>
              <a:t>Segment register </a:t>
            </a: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charset="0"/>
                <a:ea typeface="Calibri" charset="0"/>
                <a:cs typeface="Calibri" charset="0"/>
              </a:rPr>
              <a:t>(don’t worry about it)</a:t>
            </a:r>
          </a:p>
        </p:txBody>
      </p:sp>
      <p:sp>
        <p:nvSpPr>
          <p:cNvPr id="14" name="TextBox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5325" y="1063749"/>
            <a:ext cx="1755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96913" y="5095273"/>
            <a:ext cx="506870" cy="374904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03783" y="5095273"/>
            <a:ext cx="918521" cy="374904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>
              <a:lnSpc>
                <a:spcPts val="1600"/>
              </a:lnSpc>
            </a:pP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⟵%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52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6616" y="438912"/>
            <a:ext cx="8403336" cy="758952"/>
          </a:xfrm>
        </p:spPr>
        <p:txBody>
          <a:bodyPr/>
          <a:lstStyle/>
          <a:p>
            <a:pPr eaLnBrk="1" hangingPunct="1"/>
            <a:r>
              <a:rPr lang="en-US" dirty="0"/>
              <a:t>Checking Canary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60451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68880" y="3291840"/>
            <a:ext cx="6492240" cy="18133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movq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	8(%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rsp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), 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rax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</a:t>
            </a:r>
            <a: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xorq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	%fs:40, %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rax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</a:t>
            </a:r>
            <a: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je	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.L2               </a:t>
            </a:r>
            <a: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call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	__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stack_chk_fail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</a:t>
            </a:r>
            <a: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# else, FAIL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.L6:	. . . </a:t>
            </a:r>
          </a:p>
        </p:txBody>
      </p:sp>
      <p:sp>
        <p:nvSpPr>
          <p:cNvPr id="3" name="TextBox 2"/>
          <p:cNvSpPr txBox="1"/>
          <p:nvPr>
            <p:custDataLst>
              <p:tags r:id="rId4"/>
            </p:custDataLst>
          </p:nvPr>
        </p:nvSpPr>
        <p:spPr>
          <a:xfrm>
            <a:off x="5020208" y="5187817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Input: </a:t>
            </a:r>
            <a:r>
              <a:rPr lang="en-US" i="1" dirty="0">
                <a:latin typeface="Calibri" pitchFamily="34" charset="0"/>
              </a:rPr>
              <a:t>1234567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71662"/>
              </p:ext>
            </p:extLst>
          </p:nvPr>
        </p:nvGraphicFramePr>
        <p:xfrm>
          <a:off x="445325" y="1390937"/>
          <a:ext cx="175158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728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Stack frame for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Return address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(8 bytes)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 gridSpan="4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Canary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(8 bytes)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196913" y="5095273"/>
            <a:ext cx="506870" cy="374904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03783" y="5095273"/>
            <a:ext cx="918521" cy="374904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pPr algn="ctr">
              <a:lnSpc>
                <a:spcPts val="1600"/>
              </a:lnSpc>
            </a:pP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⟵%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5325" y="1063749"/>
            <a:ext cx="17556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7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26080" y="1371600"/>
            <a:ext cx="5105400" cy="181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/* Echo Line */</a:t>
            </a:r>
            <a:b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void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echo()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{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char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[8];  </a:t>
            </a:r>
            <a: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/* Way too small! */</a:t>
            </a:r>
            <a:br>
              <a:rPr lang="en-US" sz="1600" b="0" i="1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gets(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puts(</a:t>
            </a:r>
            <a:r>
              <a:rPr lang="en-US" sz="1600" b="0" dirty="0" err="1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buf</a:t>
            </a: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</a:t>
            </a:r>
            <a:b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</a:br>
            <a:r>
              <a:rPr lang="en-US" sz="1600" b="0" dirty="0"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2271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6616" y="438912"/>
            <a:ext cx="8403336" cy="758952"/>
          </a:xfrm>
        </p:spPr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93192" y="1362456"/>
            <a:ext cx="8366760" cy="4974336"/>
          </a:xfrm>
        </p:spPr>
        <p:txBody>
          <a:bodyPr/>
          <a:lstStyle/>
          <a:p>
            <a:pPr marL="514350" indent="-514350" eaLnBrk="1" hangingPunct="1">
              <a:buSzPct val="100000"/>
              <a:buFont typeface="+mj-lt"/>
              <a:buAutoNum type="arabicParenR"/>
            </a:pPr>
            <a:r>
              <a:rPr lang="en-US" sz="3200" dirty="0"/>
              <a:t>Avoid overflow vulnerabilities</a:t>
            </a:r>
          </a:p>
          <a:p>
            <a:pPr marL="857250" lvl="1" indent="-457200"/>
            <a:r>
              <a:rPr lang="en-US" sz="2800" dirty="0"/>
              <a:t>Use library routines that limit string lengths</a:t>
            </a:r>
          </a:p>
          <a:p>
            <a:pPr marL="1122426" lvl="2" indent="-457200"/>
            <a:endParaRPr lang="en-US" sz="2400" dirty="0"/>
          </a:p>
          <a:p>
            <a:pPr marL="457200" indent="-457200" eaLnBrk="1" hangingPunct="1">
              <a:buSzPct val="100000"/>
              <a:buFont typeface="+mj-lt"/>
              <a:buAutoNum type="arabicParenR"/>
            </a:pPr>
            <a:r>
              <a:rPr lang="en-US" sz="3200" dirty="0"/>
              <a:t>Employ system-level protections</a:t>
            </a:r>
          </a:p>
          <a:p>
            <a:pPr marL="857250" lvl="1" indent="-457200"/>
            <a:r>
              <a:rPr lang="en-US" sz="2800" dirty="0"/>
              <a:t>Randomized Stack offsets</a:t>
            </a:r>
          </a:p>
          <a:p>
            <a:pPr marL="857250" lvl="1" indent="-457200"/>
            <a:r>
              <a:rPr lang="en-US" sz="2800" dirty="0"/>
              <a:t>Code on the Stack is not executable</a:t>
            </a:r>
          </a:p>
          <a:p>
            <a:pPr lvl="2"/>
            <a:endParaRPr lang="en-US" sz="2400" dirty="0"/>
          </a:p>
          <a:p>
            <a:pPr marL="457200" indent="-457200" eaLnBrk="1" hangingPunct="1">
              <a:buSzPct val="100000"/>
              <a:buFont typeface="+mj-lt"/>
              <a:buAutoNum type="arabicParenR"/>
            </a:pPr>
            <a:r>
              <a:rPr lang="en-US" sz="3200" dirty="0"/>
              <a:t>Have compiler use “stack canaries”</a:t>
            </a:r>
          </a:p>
          <a:p>
            <a:pPr eaLnBrk="1" hangingPunct="1"/>
            <a:endParaRPr lang="en-US" sz="3200" dirty="0"/>
          </a:p>
          <a:p>
            <a:pPr eaLnBrk="1" hangingPunct="1"/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88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7017" y="438912"/>
            <a:ext cx="8403336" cy="762000"/>
          </a:xfrm>
        </p:spPr>
        <p:txBody>
          <a:bodyPr/>
          <a:lstStyle/>
          <a:p>
            <a:r>
              <a:rPr lang="en-US" dirty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Runtime stack has 8 </a:t>
            </a:r>
            <a:r>
              <a:rPr lang="en-US" dirty="0" err="1"/>
              <a:t>MiB</a:t>
            </a:r>
            <a:r>
              <a:rPr lang="en-US" dirty="0"/>
              <a:t> limit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Dynamically allocated as needed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…</a:t>
            </a:r>
          </a:p>
          <a:p>
            <a:r>
              <a:rPr lang="en-US" dirty="0"/>
              <a:t>Statically allocated data (Data)</a:t>
            </a:r>
          </a:p>
          <a:p>
            <a:pPr marL="598424" lvl="1" indent="-238125">
              <a:lnSpc>
                <a:spcPct val="85000"/>
              </a:lnSpc>
            </a:pPr>
            <a:r>
              <a:rPr lang="en-US" sz="2200" dirty="0"/>
              <a:t>Read-only:  string literals</a:t>
            </a:r>
          </a:p>
          <a:p>
            <a:pPr marL="598424" lvl="1" indent="-238125">
              <a:lnSpc>
                <a:spcPct val="85000"/>
              </a:lnSpc>
            </a:pPr>
            <a:r>
              <a:rPr lang="en-US" sz="2200" dirty="0"/>
              <a:t>Read/write:  global arrays and variables</a:t>
            </a:r>
          </a:p>
          <a:p>
            <a:r>
              <a:rPr lang="en-US" dirty="0"/>
              <a:t>Code / Shared Libraries</a:t>
            </a:r>
          </a:p>
          <a:p>
            <a:pPr lvl="1"/>
            <a:r>
              <a:rPr lang="en-US" dirty="0"/>
              <a:t>Executable machine instructions</a:t>
            </a:r>
          </a:p>
          <a:p>
            <a:pPr lvl="1"/>
            <a:r>
              <a:rPr lang="en-US" dirty="0"/>
              <a:t>Read-only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44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44586" y="6137314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>
                <a:latin typeface="Calibri" pitchFamily="34" charset="0"/>
              </a:rPr>
              <a:t>Hex Address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91885" y="1041955"/>
            <a:ext cx="2666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0x00007FFFFFFFFFFF</a:t>
            </a:r>
          </a:p>
        </p:txBody>
      </p:sp>
      <p:sp>
        <p:nvSpPr>
          <p:cNvPr id="10246" name="Text Box 1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70467" y="6449919"/>
            <a:ext cx="128753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0x000000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70467" y="6146074"/>
            <a:ext cx="128753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0x400000</a:t>
            </a:r>
          </a:p>
        </p:txBody>
      </p:sp>
      <p:sp>
        <p:nvSpPr>
          <p:cNvPr id="16" name="Right Arrow 15"/>
          <p:cNvSpPr/>
          <p:nvPr>
            <p:custDataLst>
              <p:tags r:id="rId8"/>
            </p:custDataLst>
          </p:nvPr>
        </p:nvSpPr>
        <p:spPr bwMode="auto">
          <a:xfrm>
            <a:off x="4973437" y="6102140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>
            <p:custDataLst>
              <p:tags r:id="rId9"/>
            </p:custDataLst>
          </p:nvPr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858000" y="1041955"/>
            <a:ext cx="1447800" cy="5584825"/>
            <a:chOff x="6858000" y="1041955"/>
            <a:chExt cx="1447800" cy="5584825"/>
          </a:xfrm>
        </p:grpSpPr>
        <p:sp>
          <p:nvSpPr>
            <p:cNvPr id="35" name="Rectangle 2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858000" y="1041955"/>
              <a:ext cx="1447800" cy="5584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  <a:cs typeface="+mn-cs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858000" y="1171575"/>
              <a:ext cx="1447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Stack</a:t>
              </a:r>
            </a:p>
          </p:txBody>
        </p:sp>
        <p:sp>
          <p:nvSpPr>
            <p:cNvPr id="37" name="Rectangle 2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58000" y="6017180"/>
              <a:ext cx="1447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Instructions</a:t>
              </a:r>
            </a:p>
          </p:txBody>
        </p:sp>
        <p:sp>
          <p:nvSpPr>
            <p:cNvPr id="38" name="Rectangle 2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858000" y="5712380"/>
              <a:ext cx="1447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Data</a:t>
              </a:r>
            </a:p>
          </p:txBody>
        </p:sp>
        <p:sp>
          <p:nvSpPr>
            <p:cNvPr id="39" name="Rectangle 2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858000" y="5105400"/>
              <a:ext cx="1447800" cy="60698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40" name="Line 34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7581900" y="1552575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41" name="Line 35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7581900" y="4876800"/>
              <a:ext cx="0" cy="228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42" name="Straight Connector 41"/>
            <p:cNvCxnSpPr/>
            <p:nvPr>
              <p:custDataLst>
                <p:tags r:id="rId17"/>
              </p:custDataLst>
            </p:nvPr>
          </p:nvCxnSpPr>
          <p:spPr bwMode="auto">
            <a:xfrm>
              <a:off x="6858000" y="2312988"/>
              <a:ext cx="1447800" cy="1587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2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58000" y="3733800"/>
              <a:ext cx="1447800" cy="6096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Shared</a:t>
              </a:r>
            </a:p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Libraries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858000" y="2159555"/>
              <a:ext cx="1447800" cy="1083039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45" name="Line 3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7581900" y="3233846"/>
              <a:ext cx="0" cy="228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70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Memory Allocation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0271" y="1303953"/>
            <a:ext cx="5791200" cy="47987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big_array[1L&lt;&lt;24];  </a:t>
            </a:r>
            <a:r>
              <a:rPr lang="fi-FI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/* 16 MB */</a:t>
            </a:r>
          </a:p>
          <a:p>
            <a:pPr eaLnBrk="0" hangingPunct="0"/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huge_array[1L&lt;&lt;31]; </a:t>
            </a:r>
            <a:r>
              <a:rPr lang="fi-FI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/*  2 GB */</a:t>
            </a:r>
          </a:p>
          <a:p>
            <a:pPr eaLnBrk="0" hangingPunct="0"/>
            <a:endParaRPr lang="fi-FI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eaLnBrk="0" hangingPunct="0"/>
            <a:endParaRPr lang="fi-FI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useless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0; }</a:t>
            </a:r>
          </a:p>
          <a:p>
            <a:pPr eaLnBrk="0" hangingPunct="0"/>
            <a:endParaRPr lang="fi-FI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0" hangingPunct="0"/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hangingPunct="0"/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*p1, *p2, *p3, *p4;</a:t>
            </a:r>
          </a:p>
          <a:p>
            <a:pPr eaLnBrk="0" hangingPunct="0"/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eaLnBrk="0" hangingPunct="0"/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p1 = malloc(1L &lt;&lt; 28); </a:t>
            </a:r>
            <a:r>
              <a:rPr lang="fi-FI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/* 256 MB */</a:t>
            </a:r>
          </a:p>
          <a:p>
            <a:pPr eaLnBrk="0" hangingPunct="0"/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p2 = malloc(1L &lt;&lt; 8);  </a:t>
            </a:r>
            <a:r>
              <a:rPr lang="fi-FI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/* 256  B */</a:t>
            </a:r>
          </a:p>
          <a:p>
            <a:pPr eaLnBrk="0" hangingPunct="0"/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p3 = malloc(1L &lt;&lt; 32); </a:t>
            </a:r>
            <a:r>
              <a:rPr lang="fi-FI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/*   4 GB */</a:t>
            </a:r>
          </a:p>
          <a:p>
            <a:pPr eaLnBrk="0" hangingPunct="0"/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p4 = malloc(1L &lt;&lt; 8);  </a:t>
            </a:r>
            <a:r>
              <a:rPr lang="fi-FI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/* 256  B */</a:t>
            </a:r>
          </a:p>
          <a:p>
            <a:pPr eaLnBrk="0" hangingPunct="0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/* Some print statements ... */</a:t>
            </a:r>
          </a:p>
          <a:p>
            <a:pPr eaLnBrk="0" hangingPunct="0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>
            <p:custDataLst>
              <p:tags r:id="rId4"/>
            </p:custDataLst>
          </p:nvPr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>
            <p:custDataLst>
              <p:tags r:id="rId5"/>
            </p:custDataLst>
          </p:nvPr>
        </p:nvSpPr>
        <p:spPr>
          <a:xfrm>
            <a:off x="570271" y="6199587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0" i="1" dirty="0">
                <a:solidFill>
                  <a:srgbClr val="C00000"/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0" y="1041955"/>
            <a:ext cx="1447800" cy="5584825"/>
            <a:chOff x="6858000" y="1041955"/>
            <a:chExt cx="1447800" cy="5584825"/>
          </a:xfrm>
        </p:grpSpPr>
        <p:sp>
          <p:nvSpPr>
            <p:cNvPr id="17" name="Rectangle 2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58000" y="1041955"/>
              <a:ext cx="1447800" cy="5584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  <a:cs typeface="+mn-cs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858000" y="1171575"/>
              <a:ext cx="1447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Stack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858000" y="6017180"/>
              <a:ext cx="1447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Instructions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58000" y="5712380"/>
              <a:ext cx="1447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Data</a:t>
              </a:r>
            </a:p>
          </p:txBody>
        </p:sp>
        <p:sp>
          <p:nvSpPr>
            <p:cNvPr id="21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858000" y="5105400"/>
              <a:ext cx="1447800" cy="60698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22" name="Line 3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581900" y="1552575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3" name="Line 3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7581900" y="4876800"/>
              <a:ext cx="0" cy="228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24" name="Straight Connector 23"/>
            <p:cNvCxnSpPr/>
            <p:nvPr>
              <p:custDataLst>
                <p:tags r:id="rId13"/>
              </p:custDataLst>
            </p:nvPr>
          </p:nvCxnSpPr>
          <p:spPr bwMode="auto">
            <a:xfrm>
              <a:off x="6858000" y="2312988"/>
              <a:ext cx="1447800" cy="1587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2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858000" y="3733800"/>
              <a:ext cx="1447800" cy="6096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Shared</a:t>
              </a:r>
            </a:p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Libraries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858000" y="2159555"/>
              <a:ext cx="1447800" cy="1083039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27" name="Line 35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7581900" y="3233846"/>
              <a:ext cx="0" cy="228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182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Memory Allocation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0271" y="1303953"/>
            <a:ext cx="5791200" cy="47987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big_array[1L&lt;&lt;24];  </a:t>
            </a:r>
            <a:r>
              <a:rPr lang="fi-FI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/* 16 MB */</a:t>
            </a:r>
          </a:p>
          <a:p>
            <a:pPr eaLnBrk="0" hangingPunct="0"/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huge_array[1L&lt;&lt;31]; </a:t>
            </a:r>
            <a:r>
              <a:rPr lang="fi-FI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/*  2 GB */</a:t>
            </a:r>
          </a:p>
          <a:p>
            <a:pPr eaLnBrk="0" hangingPunct="0"/>
            <a:endParaRPr lang="fi-FI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eaLnBrk="0" hangingPunct="0"/>
            <a:endParaRPr lang="fi-FI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useless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0; }</a:t>
            </a:r>
          </a:p>
          <a:p>
            <a:pPr eaLnBrk="0" hangingPunct="0"/>
            <a:endParaRPr lang="fi-FI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0" hangingPunct="0"/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hangingPunct="0"/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*p1, *p2, *p3, *p4;</a:t>
            </a:r>
          </a:p>
          <a:p>
            <a:pPr eaLnBrk="0" hangingPunct="0"/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eaLnBrk="0" hangingPunct="0"/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p1 = malloc(1L &lt;&lt; 28); </a:t>
            </a:r>
            <a:r>
              <a:rPr lang="fi-FI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/* 256 MB */</a:t>
            </a:r>
          </a:p>
          <a:p>
            <a:pPr eaLnBrk="0" hangingPunct="0"/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p2 = malloc(1L &lt;&lt; 8);  </a:t>
            </a:r>
            <a:r>
              <a:rPr lang="fi-FI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/* 256  B */</a:t>
            </a:r>
          </a:p>
          <a:p>
            <a:pPr eaLnBrk="0" hangingPunct="0"/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p3 = malloc(1L &lt;&lt; 32); </a:t>
            </a:r>
            <a:r>
              <a:rPr lang="fi-FI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/*   4 GB */</a:t>
            </a:r>
          </a:p>
          <a:p>
            <a:pPr eaLnBrk="0" hangingPunct="0"/>
            <a:r>
              <a:rPr lang="fi-FI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p4 = malloc(1L &lt;&lt; 8);  </a:t>
            </a:r>
            <a:r>
              <a:rPr lang="fi-FI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/* 256  B */</a:t>
            </a:r>
          </a:p>
          <a:p>
            <a:pPr eaLnBrk="0" hangingPunct="0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/* Some print statements ... */</a:t>
            </a:r>
          </a:p>
          <a:p>
            <a:pPr eaLnBrk="0" hangingPunct="0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>
            <p:custDataLst>
              <p:tags r:id="rId4"/>
            </p:custDataLst>
          </p:nvPr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>
            <p:custDataLst>
              <p:tags r:id="rId5"/>
            </p:custDataLst>
          </p:nvPr>
        </p:nvSpPr>
        <p:spPr>
          <a:xfrm>
            <a:off x="570271" y="6199587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0" i="1" dirty="0">
                <a:solidFill>
                  <a:srgbClr val="C00000"/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58000" y="117157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9" name="Rectangle 2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Instructions</a:t>
            </a:r>
          </a:p>
        </p:txBody>
      </p:sp>
      <p:sp>
        <p:nvSpPr>
          <p:cNvPr id="20" name="Rectangle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581900" y="155257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3" name="Line 3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24" name="Straight Connector 23"/>
          <p:cNvCxnSpPr/>
          <p:nvPr>
            <p:custDataLst>
              <p:tags r:id="rId13"/>
            </p:custDataLst>
          </p:nvPr>
        </p:nvCxnSpPr>
        <p:spPr bwMode="auto">
          <a:xfrm>
            <a:off x="6858000" y="231298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4" name="Line Callout 2 3"/>
          <p:cNvSpPr/>
          <p:nvPr/>
        </p:nvSpPr>
        <p:spPr bwMode="auto">
          <a:xfrm>
            <a:off x="1838622" y="4380991"/>
            <a:ext cx="2240280" cy="265471"/>
          </a:xfrm>
          <a:prstGeom prst="borderCallout2">
            <a:avLst>
              <a:gd name="adj1" fmla="val 40972"/>
              <a:gd name="adj2" fmla="val 99724"/>
              <a:gd name="adj3" fmla="val 45475"/>
              <a:gd name="adj4" fmla="val 188243"/>
              <a:gd name="adj5" fmla="val -626666"/>
              <a:gd name="adj6" fmla="val 223569"/>
            </a:avLst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6" name="Line Callout 2 25"/>
          <p:cNvSpPr/>
          <p:nvPr/>
        </p:nvSpPr>
        <p:spPr bwMode="auto">
          <a:xfrm>
            <a:off x="1838622" y="4645020"/>
            <a:ext cx="2103120" cy="265471"/>
          </a:xfrm>
          <a:prstGeom prst="borderCallout2">
            <a:avLst>
              <a:gd name="adj1" fmla="val 40972"/>
              <a:gd name="adj2" fmla="val 99724"/>
              <a:gd name="adj3" fmla="val 49977"/>
              <a:gd name="adj4" fmla="val 202573"/>
              <a:gd name="adj5" fmla="val 290130"/>
              <a:gd name="adj6" fmla="val 237666"/>
            </a:avLst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7" name="Line Callout 2 26"/>
          <p:cNvSpPr/>
          <p:nvPr/>
        </p:nvSpPr>
        <p:spPr bwMode="auto">
          <a:xfrm>
            <a:off x="1838622" y="4909587"/>
            <a:ext cx="2240280" cy="265471"/>
          </a:xfrm>
          <a:prstGeom prst="borderCallout2">
            <a:avLst>
              <a:gd name="adj1" fmla="val 40972"/>
              <a:gd name="adj2" fmla="val 99724"/>
              <a:gd name="adj3" fmla="val 49977"/>
              <a:gd name="adj4" fmla="val 192778"/>
              <a:gd name="adj5" fmla="val -809649"/>
              <a:gd name="adj6" fmla="val 223488"/>
            </a:avLst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Line Callout 2 27"/>
          <p:cNvSpPr/>
          <p:nvPr/>
        </p:nvSpPr>
        <p:spPr bwMode="auto">
          <a:xfrm>
            <a:off x="1836174" y="5189006"/>
            <a:ext cx="2074606" cy="265471"/>
          </a:xfrm>
          <a:prstGeom prst="borderCallout2">
            <a:avLst>
              <a:gd name="adj1" fmla="val 40972"/>
              <a:gd name="adj2" fmla="val 99724"/>
              <a:gd name="adj3" fmla="val 40972"/>
              <a:gd name="adj4" fmla="val 199447"/>
              <a:gd name="adj5" fmla="val 86574"/>
              <a:gd name="adj6" fmla="val 241903"/>
            </a:avLst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9" name="Line Callout 2 28"/>
          <p:cNvSpPr/>
          <p:nvPr/>
        </p:nvSpPr>
        <p:spPr bwMode="auto">
          <a:xfrm>
            <a:off x="4050792" y="3813048"/>
            <a:ext cx="299885" cy="276744"/>
          </a:xfrm>
          <a:prstGeom prst="borderCallout2">
            <a:avLst>
              <a:gd name="adj1" fmla="val 40972"/>
              <a:gd name="adj2" fmla="val 99724"/>
              <a:gd name="adj3" fmla="val 40972"/>
              <a:gd name="adj4" fmla="val 199447"/>
              <a:gd name="adj5" fmla="val -890030"/>
              <a:gd name="adj6" fmla="val 932303"/>
            </a:avLst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Line Callout 2 29"/>
          <p:cNvSpPr/>
          <p:nvPr/>
        </p:nvSpPr>
        <p:spPr bwMode="auto">
          <a:xfrm>
            <a:off x="3364992" y="3813048"/>
            <a:ext cx="299885" cy="276744"/>
          </a:xfrm>
          <a:prstGeom prst="borderCallout2">
            <a:avLst>
              <a:gd name="adj1" fmla="val 40972"/>
              <a:gd name="adj2" fmla="val 99724"/>
              <a:gd name="adj3" fmla="val 40972"/>
              <a:gd name="adj4" fmla="val 133874"/>
              <a:gd name="adj5" fmla="val -884805"/>
              <a:gd name="adj6" fmla="val 1162132"/>
            </a:avLst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1" name="Line Callout 2 30"/>
          <p:cNvSpPr/>
          <p:nvPr/>
        </p:nvSpPr>
        <p:spPr bwMode="auto">
          <a:xfrm>
            <a:off x="2688336" y="3814916"/>
            <a:ext cx="299885" cy="276744"/>
          </a:xfrm>
          <a:prstGeom prst="borderCallout2">
            <a:avLst>
              <a:gd name="adj1" fmla="val 40972"/>
              <a:gd name="adj2" fmla="val 99724"/>
              <a:gd name="adj3" fmla="val 40972"/>
              <a:gd name="adj4" fmla="val 140431"/>
              <a:gd name="adj5" fmla="val -876167"/>
              <a:gd name="adj6" fmla="val 1393569"/>
            </a:avLst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2" name="Line Callout 2 31"/>
          <p:cNvSpPr/>
          <p:nvPr/>
        </p:nvSpPr>
        <p:spPr bwMode="auto">
          <a:xfrm>
            <a:off x="1993392" y="3813048"/>
            <a:ext cx="299885" cy="276744"/>
          </a:xfrm>
          <a:prstGeom prst="borderCallout2">
            <a:avLst>
              <a:gd name="adj1" fmla="val 40972"/>
              <a:gd name="adj2" fmla="val 99724"/>
              <a:gd name="adj3" fmla="val 40972"/>
              <a:gd name="adj4" fmla="val 127316"/>
              <a:gd name="adj5" fmla="val -897624"/>
              <a:gd name="adj6" fmla="val 1621662"/>
            </a:avLst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3" name="Line Callout 2 32"/>
          <p:cNvSpPr/>
          <p:nvPr/>
        </p:nvSpPr>
        <p:spPr bwMode="auto">
          <a:xfrm>
            <a:off x="1737359" y="4091659"/>
            <a:ext cx="694944" cy="283695"/>
          </a:xfrm>
          <a:prstGeom prst="borderCallout2">
            <a:avLst>
              <a:gd name="adj1" fmla="val 40972"/>
              <a:gd name="adj2" fmla="val 99724"/>
              <a:gd name="adj3" fmla="val 34041"/>
              <a:gd name="adj4" fmla="val 448518"/>
              <a:gd name="adj5" fmla="val -968072"/>
              <a:gd name="adj6" fmla="val 735773"/>
            </a:avLst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4" name="Line Callout 2 33"/>
          <p:cNvSpPr/>
          <p:nvPr/>
        </p:nvSpPr>
        <p:spPr bwMode="auto">
          <a:xfrm>
            <a:off x="1177371" y="2711362"/>
            <a:ext cx="1005840" cy="282008"/>
          </a:xfrm>
          <a:prstGeom prst="borderCallout2">
            <a:avLst>
              <a:gd name="adj1" fmla="val 40972"/>
              <a:gd name="adj2" fmla="val 99724"/>
              <a:gd name="adj3" fmla="val 47945"/>
              <a:gd name="adj4" fmla="val 101037"/>
              <a:gd name="adj5" fmla="val 1233415"/>
              <a:gd name="adj6" fmla="val 564168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5" name="Line Callout 2 34"/>
          <p:cNvSpPr/>
          <p:nvPr/>
        </p:nvSpPr>
        <p:spPr bwMode="auto">
          <a:xfrm>
            <a:off x="1170431" y="3291840"/>
            <a:ext cx="621792" cy="216532"/>
          </a:xfrm>
          <a:prstGeom prst="borderCallout2">
            <a:avLst>
              <a:gd name="adj1" fmla="val 40972"/>
              <a:gd name="adj2" fmla="val 99724"/>
              <a:gd name="adj3" fmla="val 47945"/>
              <a:gd name="adj4" fmla="val 101037"/>
              <a:gd name="adj5" fmla="val 1340146"/>
              <a:gd name="adj6" fmla="val 913802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Line Callout 2 35"/>
          <p:cNvSpPr/>
          <p:nvPr/>
        </p:nvSpPr>
        <p:spPr bwMode="auto">
          <a:xfrm>
            <a:off x="1280160" y="1344168"/>
            <a:ext cx="1325880" cy="280220"/>
          </a:xfrm>
          <a:prstGeom prst="borderCallout2">
            <a:avLst>
              <a:gd name="adj1" fmla="val 40972"/>
              <a:gd name="adj2" fmla="val 99724"/>
              <a:gd name="adj3" fmla="val 47945"/>
              <a:gd name="adj4" fmla="val 101037"/>
              <a:gd name="adj5" fmla="val 1615955"/>
              <a:gd name="adj6" fmla="val 419785"/>
            </a:avLst>
          </a:prstGeom>
          <a:noFill/>
          <a:ln w="19050" cap="flat" cmpd="sng" algn="ctr">
            <a:solidFill>
              <a:srgbClr val="FF99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7" name="Line Callout 2 36"/>
          <p:cNvSpPr/>
          <p:nvPr/>
        </p:nvSpPr>
        <p:spPr bwMode="auto">
          <a:xfrm>
            <a:off x="1283381" y="1647708"/>
            <a:ext cx="1463040" cy="272176"/>
          </a:xfrm>
          <a:prstGeom prst="borderCallout2">
            <a:avLst>
              <a:gd name="adj1" fmla="val 40972"/>
              <a:gd name="adj2" fmla="val 99724"/>
              <a:gd name="adj3" fmla="val 47945"/>
              <a:gd name="adj4" fmla="val 101037"/>
              <a:gd name="adj5" fmla="val 1576421"/>
              <a:gd name="adj6" fmla="val 379685"/>
            </a:avLst>
          </a:prstGeom>
          <a:noFill/>
          <a:ln w="19050" cap="flat" cmpd="sng" algn="ctr">
            <a:solidFill>
              <a:srgbClr val="FF99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8" name="Line Callout 2 37"/>
          <p:cNvSpPr/>
          <p:nvPr/>
        </p:nvSpPr>
        <p:spPr bwMode="auto">
          <a:xfrm>
            <a:off x="1177371" y="2170333"/>
            <a:ext cx="867739" cy="277092"/>
          </a:xfrm>
          <a:prstGeom prst="borderCallout2">
            <a:avLst>
              <a:gd name="adj1" fmla="val 40972"/>
              <a:gd name="adj2" fmla="val 99724"/>
              <a:gd name="adj3" fmla="val 47945"/>
              <a:gd name="adj4" fmla="val 101037"/>
              <a:gd name="adj5" fmla="val 1326755"/>
              <a:gd name="adj6" fmla="val 655902"/>
            </a:avLst>
          </a:prstGeom>
          <a:noFill/>
          <a:ln w="19050" cap="flat" cmpd="sng" algn="ctr">
            <a:solidFill>
              <a:srgbClr val="FF99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58000" y="2159555"/>
            <a:ext cx="1447800" cy="108303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40" name="Line 35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7581900" y="3233846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123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Reminder:  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06108" y="1119860"/>
            <a:ext cx="5145595" cy="5806561"/>
          </a:xfrm>
          <a:ln/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Caller’s</a:t>
            </a:r>
            <a:r>
              <a:rPr lang="en-US" dirty="0"/>
              <a:t> Stack Frame</a:t>
            </a:r>
          </a:p>
          <a:p>
            <a:pPr marL="552450" lvl="1"/>
            <a:r>
              <a:rPr lang="en-US" dirty="0"/>
              <a:t>Arguments (if &gt; 6 </a:t>
            </a:r>
            <a:r>
              <a:rPr lang="en-US" dirty="0" err="1"/>
              <a:t>args</a:t>
            </a:r>
            <a:r>
              <a:rPr lang="en-US" dirty="0"/>
              <a:t>) for this call</a:t>
            </a:r>
          </a:p>
          <a:p>
            <a:endParaRPr lang="en-US" sz="600" dirty="0"/>
          </a:p>
          <a:p>
            <a:r>
              <a:rPr lang="en-US" dirty="0" smtClean="0"/>
              <a:t>Current/</a:t>
            </a:r>
            <a:r>
              <a:rPr lang="en-US" dirty="0" err="1" smtClean="0">
                <a:solidFill>
                  <a:srgbClr val="FF0000"/>
                </a:solidFill>
              </a:rPr>
              <a:t>Callee</a:t>
            </a:r>
            <a:r>
              <a:rPr lang="en-US" dirty="0" smtClean="0"/>
              <a:t> </a:t>
            </a:r>
            <a:r>
              <a:rPr lang="en-US" dirty="0"/>
              <a:t>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Old frame pointer (optional)</a:t>
            </a:r>
          </a:p>
          <a:p>
            <a:pPr marL="552450" lvl="1"/>
            <a:r>
              <a:rPr lang="en-US" dirty="0"/>
              <a:t>Saved register context</a:t>
            </a:r>
            <a:br>
              <a:rPr lang="en-US" dirty="0"/>
            </a:br>
            <a:r>
              <a:rPr lang="en-US" dirty="0"/>
              <a:t>(when reusing registers)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(if can’t be kept in registers)</a:t>
            </a:r>
          </a:p>
          <a:p>
            <a:pPr marL="552450" lvl="1"/>
            <a:r>
              <a:rPr lang="en-US" dirty="0"/>
              <a:t>“Argument build” area</a:t>
            </a:r>
            <a:br>
              <a:rPr lang="en-US" dirty="0"/>
            </a:br>
            <a:r>
              <a:rPr lang="en-US" dirty="0"/>
              <a:t>(If </a:t>
            </a:r>
            <a:r>
              <a:rPr lang="en-US" dirty="0" err="1"/>
              <a:t>callee</a:t>
            </a:r>
            <a:r>
              <a:rPr lang="en-US" dirty="0"/>
              <a:t> needs to call another function -parameters for function about to call, if needed)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2469" name="Rectangle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0" name="Rectangle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62472" name="Rectangle 8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2473" name="Rectangle 9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0" dirty="0">
                <a:solidFill>
                  <a:srgbClr val="7F7F7F"/>
                </a:solidFill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1800" b="0" dirty="0" err="1">
                <a:solidFill>
                  <a:srgbClr val="7F7F7F"/>
                </a:solidFill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rbp</a:t>
            </a:r>
            <a:endParaRPr lang="en-US" sz="1800" b="0" dirty="0">
              <a:solidFill>
                <a:srgbClr val="7F7F7F"/>
              </a:solidFill>
              <a:latin typeface="Courier New" panose="02070309020205020404" pitchFamily="49" charset="0"/>
              <a:ea typeface="Calibri Bold" charset="0"/>
              <a:cs typeface="Courier New" panose="02070309020205020404" pitchFamily="49" charset="0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accent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 dirty="0">
              <a:solidFill>
                <a:schemeClr val="accent2"/>
              </a:solidFill>
              <a:latin typeface="Calibri" panose="020F0502020204030204" pitchFamily="34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accent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981825" y="1295400"/>
            <a:ext cx="228600" cy="1984248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2477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2478" name="Rectangle 14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1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rbp</a:t>
            </a:r>
            <a:endParaRPr lang="en-US" sz="18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2480" name="Rectangle 16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502404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1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Anonymous Pro" panose="02060609030202000504" pitchFamily="49" charset="0"/>
              <a:cs typeface="Courier New Bold" charset="0"/>
              <a:sym typeface="Courier New Bold" charset="0"/>
            </a:endParaRPr>
          </a:p>
        </p:txBody>
      </p:sp>
      <p:sp>
        <p:nvSpPr>
          <p:cNvPr id="20" name="TextBox 19"/>
          <p:cNvSpPr txBox="1"/>
          <p:nvPr>
            <p:custDataLst>
              <p:tags r:id="rId17"/>
            </p:custDataLst>
          </p:nvPr>
        </p:nvSpPr>
        <p:spPr>
          <a:xfrm>
            <a:off x="7280418" y="6524823"/>
            <a:ext cx="144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</a:rPr>
              <a:t>Lower Addresses</a:t>
            </a:r>
          </a:p>
        </p:txBody>
      </p:sp>
      <p:sp>
        <p:nvSpPr>
          <p:cNvPr id="21" name="TextBox 20"/>
          <p:cNvSpPr txBox="1"/>
          <p:nvPr>
            <p:custDataLst>
              <p:tags r:id="rId18"/>
            </p:custDataLst>
          </p:nvPr>
        </p:nvSpPr>
        <p:spPr>
          <a:xfrm>
            <a:off x="7285095" y="1029601"/>
            <a:ext cx="1477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itchFamily="34" charset="0"/>
              </a:rPr>
              <a:t>Higher Addresses</a:t>
            </a:r>
          </a:p>
        </p:txBody>
      </p:sp>
    </p:spTree>
    <p:extLst>
      <p:ext uri="{BB962C8B-B14F-4D97-AF65-F5344CB8AC3E}">
        <p14:creationId xmlns:p14="http://schemas.microsoft.com/office/powerpoint/2010/main" val="317349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uiExpand="1" build="p"/>
      <p:bldP spid="62469" grpId="0" animBg="1"/>
      <p:bldP spid="62470" grpId="0" animBg="1"/>
      <p:bldP spid="62471" grpId="0" animBg="1"/>
      <p:bldP spid="62472" grpId="0" animBg="1"/>
      <p:bldP spid="62473" grpId="0" animBg="1"/>
      <p:bldP spid="62474" grpId="0" animBg="1"/>
      <p:bldP spid="62475" grpId="0"/>
      <p:bldP spid="62476" grpId="0" animBg="1"/>
      <p:bldP spid="62477" grpId="0" animBg="1"/>
      <p:bldP spid="62478" grpId="0"/>
      <p:bldP spid="62479" grpId="0" animBg="1"/>
      <p:bldP spid="62480" grpId="0"/>
      <p:bldP spid="18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374531" y="1374896"/>
            <a:ext cx="8589077" cy="4974336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raditional </a:t>
            </a:r>
            <a:r>
              <a:rPr lang="en-US" dirty="0"/>
              <a:t>Linux memory layout provide opportunities for malicious programs</a:t>
            </a:r>
          </a:p>
          <a:p>
            <a:pPr lvl="1"/>
            <a:r>
              <a:rPr lang="en-US" dirty="0"/>
              <a:t>Stack grows “backwards” in memory</a:t>
            </a:r>
          </a:p>
          <a:p>
            <a:pPr lvl="1"/>
            <a:r>
              <a:rPr lang="en-US" dirty="0"/>
              <a:t>Data and instructions both stored in the same memory</a:t>
            </a:r>
          </a:p>
          <a:p>
            <a:pPr lvl="2"/>
            <a:endParaRPr lang="en-US" dirty="0"/>
          </a:p>
          <a:p>
            <a:r>
              <a:rPr lang="en-US" dirty="0"/>
              <a:t>C does not check array bounds</a:t>
            </a:r>
          </a:p>
          <a:p>
            <a:pPr lvl="1"/>
            <a:r>
              <a:rPr lang="en-US" dirty="0"/>
              <a:t>Many Unix/Linux/C functions don’t check argument sizes</a:t>
            </a:r>
          </a:p>
          <a:p>
            <a:pPr lvl="1"/>
            <a:r>
              <a:rPr lang="en-US" dirty="0"/>
              <a:t>Allows overflowing (writing past the end) of buffers (arrays)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25486" y="267510"/>
            <a:ext cx="8405982" cy="762000"/>
          </a:xfrm>
        </p:spPr>
        <p:txBody>
          <a:bodyPr/>
          <a:lstStyle/>
          <a:p>
            <a:r>
              <a:rPr lang="en-US" dirty="0"/>
              <a:t>Buffer </a:t>
            </a:r>
            <a:r>
              <a:rPr lang="en-US" dirty="0" smtClean="0"/>
              <a:t>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14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Buffer Overflow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93192" y="1362456"/>
            <a:ext cx="8366760" cy="4972050"/>
          </a:xfrm>
        </p:spPr>
        <p:txBody>
          <a:bodyPr/>
          <a:lstStyle/>
          <a:p>
            <a:r>
              <a:rPr lang="en-US" dirty="0"/>
              <a:t>Buffer overflows on the stack can overwrite “interesting” data</a:t>
            </a:r>
          </a:p>
          <a:p>
            <a:pPr lvl="1"/>
            <a:r>
              <a:rPr lang="en-US" dirty="0"/>
              <a:t>Attackers just choose the right inputs</a:t>
            </a:r>
          </a:p>
          <a:p>
            <a:pPr lvl="2"/>
            <a:endParaRPr lang="en-US" dirty="0"/>
          </a:p>
          <a:p>
            <a:r>
              <a:rPr lang="en-US" dirty="0"/>
              <a:t>Simplest form (sometimes called “stack smashing”)</a:t>
            </a:r>
          </a:p>
          <a:p>
            <a:pPr lvl="1"/>
            <a:r>
              <a:rPr lang="en-US" dirty="0"/>
              <a:t>Unchecked length on string input into bounded array causes overwriting of stack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Try to change the return address of the current procedure</a:t>
            </a:r>
          </a:p>
          <a:p>
            <a:pPr lvl="2"/>
            <a:endParaRPr lang="en-US" dirty="0"/>
          </a:p>
          <a:p>
            <a:r>
              <a:rPr lang="en-US" dirty="0"/>
              <a:t>Why is this a big deal?</a:t>
            </a:r>
          </a:p>
          <a:p>
            <a:pPr lvl="1"/>
            <a:r>
              <a:rPr lang="en-US" dirty="0"/>
              <a:t>It is (was?) the #1 </a:t>
            </a:r>
            <a:r>
              <a:rPr lang="en-US" i="1" dirty="0"/>
              <a:t>technical</a:t>
            </a:r>
            <a:r>
              <a:rPr lang="en-US" dirty="0"/>
              <a:t> cause of security vulnerabilities</a:t>
            </a:r>
          </a:p>
          <a:p>
            <a:pPr lvl="2"/>
            <a:r>
              <a:rPr lang="en-US" dirty="0"/>
              <a:t>#1 </a:t>
            </a:r>
            <a:r>
              <a:rPr lang="en-US" i="1" dirty="0"/>
              <a:t>overall</a:t>
            </a:r>
            <a:r>
              <a:rPr lang="en-US" dirty="0"/>
              <a:t> cause is social engineering / user ignorance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7CBE8339-D2AD-46DC-A898-FD1E949067F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9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351-Au17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51-Au17" id="{7302119E-D817-4400-B64D-716D5ECC4B33}" vid="{5CC1F176-B9F3-44BC-A806-5CC77F7B74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UWTheme-351-Au17</Template>
  <TotalTime>27884</TotalTime>
  <Words>3130</Words>
  <Application>Microsoft Office PowerPoint</Application>
  <PresentationFormat>On-screen Show (4:3)</PresentationFormat>
  <Paragraphs>796</Paragraphs>
  <Slides>32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52" baseType="lpstr">
      <vt:lpstr>.AppleSystemUIFont</vt:lpstr>
      <vt:lpstr>Anonymous Pro</vt:lpstr>
      <vt:lpstr>Arial</vt:lpstr>
      <vt:lpstr>Arial Narrow</vt:lpstr>
      <vt:lpstr>Arial Narrow Bold</vt:lpstr>
      <vt:lpstr>Calibri</vt:lpstr>
      <vt:lpstr>Calibri Bold</vt:lpstr>
      <vt:lpstr>Calibri Light</vt:lpstr>
      <vt:lpstr>Cambria Math</vt:lpstr>
      <vt:lpstr>Courier</vt:lpstr>
      <vt:lpstr>Courier New</vt:lpstr>
      <vt:lpstr>Courier New Bold</vt:lpstr>
      <vt:lpstr>Lucida Grande</vt:lpstr>
      <vt:lpstr>MS Mincho</vt:lpstr>
      <vt:lpstr>Roboto</vt:lpstr>
      <vt:lpstr>Roboto Regular</vt:lpstr>
      <vt:lpstr>Times New Roman</vt:lpstr>
      <vt:lpstr>Wingdings</vt:lpstr>
      <vt:lpstr>UWTheme-351-Au17</vt:lpstr>
      <vt:lpstr>Office Theme</vt:lpstr>
      <vt:lpstr>CS 449 - Intro to Systems Software</vt:lpstr>
      <vt:lpstr>Agenda</vt:lpstr>
      <vt:lpstr>Review:  General Memory Layout</vt:lpstr>
      <vt:lpstr>x86-64 Linux Memory Layout</vt:lpstr>
      <vt:lpstr>Memory Allocation Example</vt:lpstr>
      <vt:lpstr>Memory Allocation Example</vt:lpstr>
      <vt:lpstr>Reminder:  x86-64/Linux Stack Frame</vt:lpstr>
      <vt:lpstr>Buffer Overflow</vt:lpstr>
      <vt:lpstr>Buffer Overflow (cont.)</vt:lpstr>
      <vt:lpstr>String Library Code</vt:lpstr>
      <vt:lpstr>String Library Code</vt:lpstr>
      <vt:lpstr>Vulnerable Buffer Code</vt:lpstr>
      <vt:lpstr>Buffer Overflow Disassembly (buf-nsp)</vt:lpstr>
      <vt:lpstr>Buffer Overflow Stack</vt:lpstr>
      <vt:lpstr>Buffer Overflow Example</vt:lpstr>
      <vt:lpstr>Buffer Overflow Example #1</vt:lpstr>
      <vt:lpstr>Buffer Overflow Example #2</vt:lpstr>
      <vt:lpstr>Buffer Overflow Example #2 Explained</vt:lpstr>
      <vt:lpstr>Malicious Use of Buffer Overflow:     Code Injection Attacks</vt:lpstr>
      <vt:lpstr>Question</vt:lpstr>
      <vt:lpstr>Exploits Based on Buffer Overflows</vt:lpstr>
      <vt:lpstr>Example: the original Internet worm (1988)</vt:lpstr>
      <vt:lpstr>Heartbleed (2014)</vt:lpstr>
      <vt:lpstr>Dealing with buffer overflow attacks</vt:lpstr>
      <vt:lpstr>1) Avoid Overflow Vulnerabilities in Code</vt:lpstr>
      <vt:lpstr>2) System-Level Protections</vt:lpstr>
      <vt:lpstr>2) System-Level Protections</vt:lpstr>
      <vt:lpstr>3) Stack Canaries</vt:lpstr>
      <vt:lpstr>Protected Buffer Disassembly (buf)</vt:lpstr>
      <vt:lpstr>Setting Up Canary</vt:lpstr>
      <vt:lpstr>Checking Canary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Petrucci, Vinicius Tavares</cp:lastModifiedBy>
  <cp:revision>802</cp:revision>
  <cp:lastPrinted>2017-11-01T03:31:48Z</cp:lastPrinted>
  <dcterms:created xsi:type="dcterms:W3CDTF">2013-10-28T03:55:58Z</dcterms:created>
  <dcterms:modified xsi:type="dcterms:W3CDTF">2019-10-09T16:51:33Z</dcterms:modified>
</cp:coreProperties>
</file>