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3" r:id="rId3"/>
    <p:sldId id="259" r:id="rId4"/>
    <p:sldId id="261" r:id="rId5"/>
    <p:sldId id="262" r:id="rId6"/>
    <p:sldId id="260" r:id="rId7"/>
    <p:sldId id="265" r:id="rId8"/>
    <p:sldId id="266" r:id="rId9"/>
    <p:sldId id="275" r:id="rId10"/>
    <p:sldId id="279" r:id="rId11"/>
    <p:sldId id="277" r:id="rId12"/>
    <p:sldId id="267" r:id="rId13"/>
    <p:sldId id="268" r:id="rId14"/>
    <p:sldId id="270" r:id="rId15"/>
    <p:sldId id="269" r:id="rId16"/>
    <p:sldId id="271" r:id="rId17"/>
    <p:sldId id="272" r:id="rId18"/>
    <p:sldId id="278"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098D"/>
    <a:srgbClr val="2B0882"/>
    <a:srgbClr val="0033CC"/>
    <a:srgbClr val="002B60"/>
    <a:srgbClr val="003399"/>
    <a:srgbClr val="001960"/>
    <a:srgbClr val="0015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103" autoAdjust="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ECCAC5-7AD1-4C4E-8568-EDF21B123EAD}" type="datetimeFigureOut">
              <a:rPr lang="en-MY" smtClean="0"/>
              <a:t>2/7/2018</a:t>
            </a:fld>
            <a:endParaRPr lang="en-MY"/>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DBDC6F-2053-469E-89E3-6DBDEA270B56}" type="slidenum">
              <a:rPr lang="en-MY" smtClean="0"/>
              <a:t>‹#›</a:t>
            </a:fld>
            <a:endParaRPr lang="en-MY"/>
          </a:p>
        </p:txBody>
      </p:sp>
    </p:spTree>
    <p:extLst>
      <p:ext uri="{BB962C8B-B14F-4D97-AF65-F5344CB8AC3E}">
        <p14:creationId xmlns:p14="http://schemas.microsoft.com/office/powerpoint/2010/main" val="3861491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93DBDC6F-2053-469E-89E3-6DBDEA270B56}" type="slidenum">
              <a:rPr lang="en-MY" smtClean="0"/>
              <a:t>2</a:t>
            </a:fld>
            <a:endParaRPr lang="en-MY"/>
          </a:p>
        </p:txBody>
      </p:sp>
    </p:spTree>
    <p:extLst>
      <p:ext uri="{BB962C8B-B14F-4D97-AF65-F5344CB8AC3E}">
        <p14:creationId xmlns:p14="http://schemas.microsoft.com/office/powerpoint/2010/main" val="1760755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93DBDC6F-2053-469E-89E3-6DBDEA270B56}" type="slidenum">
              <a:rPr lang="en-MY" smtClean="0"/>
              <a:t>11</a:t>
            </a:fld>
            <a:endParaRPr lang="en-MY"/>
          </a:p>
        </p:txBody>
      </p:sp>
    </p:spTree>
    <p:extLst>
      <p:ext uri="{BB962C8B-B14F-4D97-AF65-F5344CB8AC3E}">
        <p14:creationId xmlns:p14="http://schemas.microsoft.com/office/powerpoint/2010/main" val="798685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smtClean="0"/>
              <a:t>Darker </a:t>
            </a:r>
            <a:r>
              <a:rPr lang="en-MY" dirty="0" err="1" smtClean="0"/>
              <a:t>color</a:t>
            </a:r>
            <a:r>
              <a:rPr lang="en-MY" dirty="0" smtClean="0"/>
              <a:t> shows location of correlated </a:t>
            </a:r>
            <a:r>
              <a:rPr lang="en-MY" dirty="0" smtClean="0"/>
              <a:t>processes. Rest</a:t>
            </a:r>
            <a:r>
              <a:rPr lang="en-MY" baseline="0" dirty="0" smtClean="0"/>
              <a:t> </a:t>
            </a:r>
            <a:r>
              <a:rPr lang="en-MY" baseline="0" dirty="0" smtClean="0"/>
              <a:t>are conductance plots from </a:t>
            </a:r>
            <a:r>
              <a:rPr lang="en-MY" baseline="0" dirty="0" err="1" smtClean="0"/>
              <a:t>memristor</a:t>
            </a:r>
            <a:r>
              <a:rPr lang="en-MY" baseline="0" dirty="0" smtClean="0"/>
              <a:t> </a:t>
            </a:r>
            <a:r>
              <a:rPr lang="en-MY" baseline="0" dirty="0" smtClean="0"/>
              <a:t>array. </a:t>
            </a:r>
            <a:r>
              <a:rPr lang="en-MY" dirty="0" smtClean="0"/>
              <a:t>At </a:t>
            </a:r>
            <a:r>
              <a:rPr lang="en-MY" dirty="0" smtClean="0"/>
              <a:t>initial</a:t>
            </a:r>
            <a:r>
              <a:rPr lang="en-MY" baseline="0" dirty="0" smtClean="0"/>
              <a:t> stage for </a:t>
            </a:r>
            <a:r>
              <a:rPr lang="en-MY" baseline="0" dirty="0" err="1" smtClean="0"/>
              <a:t>corr</a:t>
            </a:r>
            <a:r>
              <a:rPr lang="en-MY" baseline="0" dirty="0" smtClean="0"/>
              <a:t> </a:t>
            </a:r>
            <a:r>
              <a:rPr lang="en-MY" baseline="0" dirty="0" err="1" smtClean="0"/>
              <a:t>coef</a:t>
            </a:r>
            <a:r>
              <a:rPr lang="en-MY" baseline="0" dirty="0" smtClean="0"/>
              <a:t> of 0.8, low </a:t>
            </a:r>
            <a:r>
              <a:rPr lang="en-MY" baseline="0" dirty="0" smtClean="0"/>
              <a:t>conductance.</a:t>
            </a:r>
            <a:endParaRPr lang="en-MY" baseline="0" dirty="0" smtClean="0"/>
          </a:p>
          <a:p>
            <a:r>
              <a:rPr lang="en-MY" baseline="0" dirty="0" smtClean="0"/>
              <a:t>After 80 time instants, other RRAMs saturate as </a:t>
            </a:r>
            <a:r>
              <a:rPr lang="en-MY" baseline="0" dirty="0" smtClean="0"/>
              <a:t>well. </a:t>
            </a:r>
            <a:endParaRPr lang="en-MY" dirty="0"/>
          </a:p>
        </p:txBody>
      </p:sp>
      <p:sp>
        <p:nvSpPr>
          <p:cNvPr id="4" name="Slide Number Placeholder 3"/>
          <p:cNvSpPr>
            <a:spLocks noGrp="1"/>
          </p:cNvSpPr>
          <p:nvPr>
            <p:ph type="sldNum" sz="quarter" idx="10"/>
          </p:nvPr>
        </p:nvSpPr>
        <p:spPr/>
        <p:txBody>
          <a:bodyPr/>
          <a:lstStyle/>
          <a:p>
            <a:fld id="{93DBDC6F-2053-469E-89E3-6DBDEA270B56}" type="slidenum">
              <a:rPr lang="en-MY" smtClean="0"/>
              <a:t>12</a:t>
            </a:fld>
            <a:endParaRPr lang="en-MY"/>
          </a:p>
        </p:txBody>
      </p:sp>
    </p:spTree>
    <p:extLst>
      <p:ext uri="{BB962C8B-B14F-4D97-AF65-F5344CB8AC3E}">
        <p14:creationId xmlns:p14="http://schemas.microsoft.com/office/powerpoint/2010/main" val="277576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smtClean="0"/>
              <a:t>Darker </a:t>
            </a:r>
            <a:r>
              <a:rPr lang="en-MY" dirty="0" err="1" smtClean="0"/>
              <a:t>color</a:t>
            </a:r>
            <a:r>
              <a:rPr lang="en-MY" dirty="0" smtClean="0"/>
              <a:t> shows location of correlated processes. Higher no of </a:t>
            </a:r>
            <a:r>
              <a:rPr lang="en-MY" dirty="0" err="1" smtClean="0"/>
              <a:t>corr</a:t>
            </a:r>
            <a:r>
              <a:rPr lang="en-MY" baseline="0" dirty="0" smtClean="0"/>
              <a:t> process, goes to high conductance sooner, at low k. The other RRAMs saturated sooner too </a:t>
            </a:r>
            <a:r>
              <a:rPr lang="en-MY" baseline="0" dirty="0" err="1" smtClean="0"/>
              <a:t>becoz</a:t>
            </a:r>
            <a:r>
              <a:rPr lang="en-MY" baseline="0" dirty="0" smtClean="0"/>
              <a:t> of higher momentum.</a:t>
            </a:r>
            <a:endParaRPr lang="en-MY" dirty="0"/>
          </a:p>
        </p:txBody>
      </p:sp>
      <p:sp>
        <p:nvSpPr>
          <p:cNvPr id="4" name="Slide Number Placeholder 3"/>
          <p:cNvSpPr>
            <a:spLocks noGrp="1"/>
          </p:cNvSpPr>
          <p:nvPr>
            <p:ph type="sldNum" sz="quarter" idx="10"/>
          </p:nvPr>
        </p:nvSpPr>
        <p:spPr/>
        <p:txBody>
          <a:bodyPr/>
          <a:lstStyle/>
          <a:p>
            <a:fld id="{93DBDC6F-2053-469E-89E3-6DBDEA270B56}" type="slidenum">
              <a:rPr lang="en-MY" smtClean="0"/>
              <a:t>13</a:t>
            </a:fld>
            <a:endParaRPr lang="en-MY"/>
          </a:p>
        </p:txBody>
      </p:sp>
    </p:spTree>
    <p:extLst>
      <p:ext uri="{BB962C8B-B14F-4D97-AF65-F5344CB8AC3E}">
        <p14:creationId xmlns:p14="http://schemas.microsoft.com/office/powerpoint/2010/main" val="2927746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dirty="0" err="1" smtClean="0"/>
              <a:t>Corr</a:t>
            </a:r>
            <a:r>
              <a:rPr lang="en-MY" baseline="0" dirty="0" smtClean="0"/>
              <a:t> </a:t>
            </a:r>
            <a:r>
              <a:rPr lang="en-MY" baseline="0" dirty="0" err="1" smtClean="0"/>
              <a:t>coeff</a:t>
            </a:r>
            <a:r>
              <a:rPr lang="en-MY" baseline="0" dirty="0" smtClean="0"/>
              <a:t> ranges from -1 to 1, with 1 being the highest, where the </a:t>
            </a:r>
            <a:r>
              <a:rPr lang="en-MY" dirty="0" smtClean="0"/>
              <a:t>processes are identical. </a:t>
            </a:r>
            <a:r>
              <a:rPr lang="en-MY" dirty="0" smtClean="0"/>
              <a:t>With high </a:t>
            </a:r>
            <a:r>
              <a:rPr lang="en-MY" dirty="0" smtClean="0"/>
              <a:t>k’s</a:t>
            </a:r>
            <a:r>
              <a:rPr lang="en-MY" dirty="0" smtClean="0"/>
              <a:t>,</a:t>
            </a:r>
            <a:r>
              <a:rPr lang="en-MY" baseline="0" dirty="0" smtClean="0"/>
              <a:t> correlated processes showed up with higher conductance compared to other uncorrelated </a:t>
            </a:r>
            <a:r>
              <a:rPr lang="en-MY" baseline="0" dirty="0" smtClean="0"/>
              <a:t>processes. They took longer to show up because fewer correlated processes have lower momentum, so the voltage was too low to change the resistance at many of the time instants. Therefore, it took a large number of time instants to get to the highest conductance. </a:t>
            </a:r>
            <a:endParaRPr lang="en-MY" dirty="0" smtClean="0"/>
          </a:p>
          <a:p>
            <a:endParaRPr lang="en-MY" dirty="0"/>
          </a:p>
        </p:txBody>
      </p:sp>
      <p:sp>
        <p:nvSpPr>
          <p:cNvPr id="4" name="Slide Number Placeholder 3"/>
          <p:cNvSpPr>
            <a:spLocks noGrp="1"/>
          </p:cNvSpPr>
          <p:nvPr>
            <p:ph type="sldNum" sz="quarter" idx="10"/>
          </p:nvPr>
        </p:nvSpPr>
        <p:spPr/>
        <p:txBody>
          <a:bodyPr/>
          <a:lstStyle/>
          <a:p>
            <a:fld id="{93DBDC6F-2053-469E-89E3-6DBDEA270B56}" type="slidenum">
              <a:rPr lang="en-MY" smtClean="0"/>
              <a:t>14</a:t>
            </a:fld>
            <a:endParaRPr lang="en-MY"/>
          </a:p>
        </p:txBody>
      </p:sp>
    </p:spTree>
    <p:extLst>
      <p:ext uri="{BB962C8B-B14F-4D97-AF65-F5344CB8AC3E}">
        <p14:creationId xmlns:p14="http://schemas.microsoft.com/office/powerpoint/2010/main" val="546203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93DBDC6F-2053-469E-89E3-6DBDEA270B56}" type="slidenum">
              <a:rPr lang="en-MY" smtClean="0"/>
              <a:t>15</a:t>
            </a:fld>
            <a:endParaRPr lang="en-MY"/>
          </a:p>
        </p:txBody>
      </p:sp>
    </p:spTree>
    <p:extLst>
      <p:ext uri="{BB962C8B-B14F-4D97-AF65-F5344CB8AC3E}">
        <p14:creationId xmlns:p14="http://schemas.microsoft.com/office/powerpoint/2010/main" val="1668938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93DBDC6F-2053-469E-89E3-6DBDEA270B56}" type="slidenum">
              <a:rPr lang="en-MY" smtClean="0"/>
              <a:t>16</a:t>
            </a:fld>
            <a:endParaRPr lang="en-MY"/>
          </a:p>
        </p:txBody>
      </p:sp>
    </p:spTree>
    <p:extLst>
      <p:ext uri="{BB962C8B-B14F-4D97-AF65-F5344CB8AC3E}">
        <p14:creationId xmlns:p14="http://schemas.microsoft.com/office/powerpoint/2010/main" val="964418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93DBDC6F-2053-469E-89E3-6DBDEA270B56}" type="slidenum">
              <a:rPr lang="en-MY" smtClean="0"/>
              <a:t>3</a:t>
            </a:fld>
            <a:endParaRPr lang="en-MY"/>
          </a:p>
        </p:txBody>
      </p:sp>
    </p:spTree>
    <p:extLst>
      <p:ext uri="{BB962C8B-B14F-4D97-AF65-F5344CB8AC3E}">
        <p14:creationId xmlns:p14="http://schemas.microsoft.com/office/powerpoint/2010/main" val="4293591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93DBDC6F-2053-469E-89E3-6DBDEA270B56}" type="slidenum">
              <a:rPr lang="en-MY" smtClean="0"/>
              <a:t>4</a:t>
            </a:fld>
            <a:endParaRPr lang="en-MY"/>
          </a:p>
        </p:txBody>
      </p:sp>
    </p:spTree>
    <p:extLst>
      <p:ext uri="{BB962C8B-B14F-4D97-AF65-F5344CB8AC3E}">
        <p14:creationId xmlns:p14="http://schemas.microsoft.com/office/powerpoint/2010/main" val="1005902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93DBDC6F-2053-469E-89E3-6DBDEA270B56}" type="slidenum">
              <a:rPr lang="en-MY" smtClean="0"/>
              <a:t>5</a:t>
            </a:fld>
            <a:endParaRPr lang="en-MY"/>
          </a:p>
        </p:txBody>
      </p:sp>
    </p:spTree>
    <p:extLst>
      <p:ext uri="{BB962C8B-B14F-4D97-AF65-F5344CB8AC3E}">
        <p14:creationId xmlns:p14="http://schemas.microsoft.com/office/powerpoint/2010/main" val="4179741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baseline="0" dirty="0" smtClean="0"/>
          </a:p>
        </p:txBody>
      </p:sp>
      <p:sp>
        <p:nvSpPr>
          <p:cNvPr id="4" name="Slide Number Placeholder 3"/>
          <p:cNvSpPr>
            <a:spLocks noGrp="1"/>
          </p:cNvSpPr>
          <p:nvPr>
            <p:ph type="sldNum" sz="quarter" idx="10"/>
          </p:nvPr>
        </p:nvSpPr>
        <p:spPr/>
        <p:txBody>
          <a:bodyPr/>
          <a:lstStyle/>
          <a:p>
            <a:fld id="{93DBDC6F-2053-469E-89E3-6DBDEA270B56}" type="slidenum">
              <a:rPr lang="en-MY" smtClean="0"/>
              <a:t>6</a:t>
            </a:fld>
            <a:endParaRPr lang="en-MY"/>
          </a:p>
        </p:txBody>
      </p:sp>
    </p:spTree>
    <p:extLst>
      <p:ext uri="{BB962C8B-B14F-4D97-AF65-F5344CB8AC3E}">
        <p14:creationId xmlns:p14="http://schemas.microsoft.com/office/powerpoint/2010/main" val="1240865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93DBDC6F-2053-469E-89E3-6DBDEA270B56}" type="slidenum">
              <a:rPr lang="en-MY" smtClean="0"/>
              <a:t>7</a:t>
            </a:fld>
            <a:endParaRPr lang="en-MY"/>
          </a:p>
        </p:txBody>
      </p:sp>
    </p:spTree>
    <p:extLst>
      <p:ext uri="{BB962C8B-B14F-4D97-AF65-F5344CB8AC3E}">
        <p14:creationId xmlns:p14="http://schemas.microsoft.com/office/powerpoint/2010/main" val="986929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smtClean="0"/>
              <a:t>This is the block diagram for</a:t>
            </a:r>
            <a:r>
              <a:rPr lang="en-MY" baseline="0" dirty="0" smtClean="0"/>
              <a:t> python code. </a:t>
            </a:r>
          </a:p>
          <a:p>
            <a:r>
              <a:rPr lang="en-MY" baseline="0" dirty="0" smtClean="0"/>
              <a:t>Each </a:t>
            </a:r>
            <a:r>
              <a:rPr lang="en-MY" baseline="0" dirty="0" err="1" smtClean="0"/>
              <a:t>memristor</a:t>
            </a:r>
            <a:r>
              <a:rPr lang="en-MY" baseline="0" dirty="0" smtClean="0"/>
              <a:t> </a:t>
            </a:r>
            <a:r>
              <a:rPr lang="en-MY" baseline="0" dirty="0" smtClean="0"/>
              <a:t>is represented by the RRAM model. The array can be written to or read from. </a:t>
            </a:r>
          </a:p>
          <a:p>
            <a:r>
              <a:rPr lang="en-MY" baseline="0" dirty="0" smtClean="0"/>
              <a:t>RRAM model is mathematical model. It calculates the resistance change during write operation.</a:t>
            </a:r>
          </a:p>
          <a:p>
            <a:r>
              <a:rPr lang="en-MY" baseline="0" dirty="0" smtClean="0"/>
              <a:t>Analysing software runs </a:t>
            </a:r>
            <a:r>
              <a:rPr lang="en-MY" baseline="0" dirty="0" smtClean="0"/>
              <a:t>algorithm in </a:t>
            </a:r>
            <a:r>
              <a:rPr lang="en-MY" baseline="0" dirty="0" err="1" smtClean="0"/>
              <a:t>prev</a:t>
            </a:r>
            <a:r>
              <a:rPr lang="en-MY" baseline="0" dirty="0" smtClean="0"/>
              <a:t> slide; database is an array where the inputs are stored (rows are processes, columns are time instants called k). Analysing software loads </a:t>
            </a:r>
            <a:r>
              <a:rPr lang="en-MY" baseline="0" dirty="0" smtClean="0"/>
              <a:t>value at each time instant, </a:t>
            </a:r>
            <a:r>
              <a:rPr lang="en-MY" baseline="0" dirty="0" smtClean="0"/>
              <a:t>calculates </a:t>
            </a:r>
            <a:r>
              <a:rPr lang="en-MY" baseline="0" dirty="0" smtClean="0"/>
              <a:t>momentum, </a:t>
            </a:r>
            <a:r>
              <a:rPr lang="en-MY" baseline="0" dirty="0" smtClean="0"/>
              <a:t>decides </a:t>
            </a:r>
            <a:r>
              <a:rPr lang="en-MY" baseline="0" dirty="0" smtClean="0"/>
              <a:t>which </a:t>
            </a:r>
            <a:r>
              <a:rPr lang="en-MY" baseline="0" dirty="0" smtClean="0"/>
              <a:t>RRAM </a:t>
            </a:r>
            <a:r>
              <a:rPr lang="en-MY" baseline="0" dirty="0" smtClean="0"/>
              <a:t>to set and sends to interface. Read final R and plot conductance to see result.</a:t>
            </a:r>
          </a:p>
          <a:p>
            <a:endParaRPr lang="en-MY" dirty="0"/>
          </a:p>
        </p:txBody>
      </p:sp>
      <p:sp>
        <p:nvSpPr>
          <p:cNvPr id="4" name="Slide Number Placeholder 3"/>
          <p:cNvSpPr>
            <a:spLocks noGrp="1"/>
          </p:cNvSpPr>
          <p:nvPr>
            <p:ph type="sldNum" sz="quarter" idx="10"/>
          </p:nvPr>
        </p:nvSpPr>
        <p:spPr/>
        <p:txBody>
          <a:bodyPr/>
          <a:lstStyle/>
          <a:p>
            <a:fld id="{93DBDC6F-2053-469E-89E3-6DBDEA270B56}" type="slidenum">
              <a:rPr lang="en-MY" smtClean="0"/>
              <a:t>8</a:t>
            </a:fld>
            <a:endParaRPr lang="en-MY"/>
          </a:p>
        </p:txBody>
      </p:sp>
    </p:spTree>
    <p:extLst>
      <p:ext uri="{BB962C8B-B14F-4D97-AF65-F5344CB8AC3E}">
        <p14:creationId xmlns:p14="http://schemas.microsoft.com/office/powerpoint/2010/main" val="2614074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baseline="0" dirty="0" smtClean="0"/>
              <a:t>Array takes parameters from interface, row and col shows which </a:t>
            </a:r>
            <a:r>
              <a:rPr lang="en-MY" baseline="0" dirty="0" err="1" smtClean="0"/>
              <a:t>memristor</a:t>
            </a:r>
            <a:r>
              <a:rPr lang="en-MY" baseline="0" dirty="0" smtClean="0"/>
              <a:t> to </a:t>
            </a:r>
            <a:r>
              <a:rPr lang="en-MY" baseline="0" dirty="0" smtClean="0"/>
              <a:t>set/reset/read, </a:t>
            </a:r>
            <a:r>
              <a:rPr lang="en-MY" baseline="0" dirty="0" err="1" smtClean="0"/>
              <a:t>vpulse</a:t>
            </a:r>
            <a:r>
              <a:rPr lang="en-MY" baseline="0" dirty="0" smtClean="0"/>
              <a:t> and </a:t>
            </a:r>
            <a:r>
              <a:rPr lang="en-MY" baseline="0" dirty="0" err="1" smtClean="0"/>
              <a:t>pw</a:t>
            </a:r>
            <a:r>
              <a:rPr lang="en-MY" baseline="0" dirty="0" smtClean="0"/>
              <a:t> to know if it’s a read or write pulse using the threshold voltages of the model. The model is used to calculate the resistance change for write operation. The </a:t>
            </a:r>
            <a:r>
              <a:rPr lang="en-MY" baseline="0" dirty="0" err="1" smtClean="0"/>
              <a:t>memristor’s</a:t>
            </a:r>
            <a:r>
              <a:rPr lang="en-MY" baseline="0" dirty="0" smtClean="0"/>
              <a:t> </a:t>
            </a:r>
            <a:r>
              <a:rPr lang="en-MY" baseline="0" dirty="0" smtClean="0"/>
              <a:t>R is changed if </a:t>
            </a:r>
            <a:r>
              <a:rPr lang="en-MY" baseline="0" dirty="0" smtClean="0"/>
              <a:t>it’s a write </a:t>
            </a:r>
            <a:r>
              <a:rPr lang="en-MY" baseline="0" dirty="0" smtClean="0"/>
              <a:t>operation and the resistance is read out of the RRAM array </a:t>
            </a:r>
            <a:r>
              <a:rPr lang="en-MY" baseline="0" dirty="0" smtClean="0"/>
              <a:t>if </a:t>
            </a:r>
            <a:r>
              <a:rPr lang="en-MY" baseline="0" dirty="0" smtClean="0"/>
              <a:t>it’s a read operation.</a:t>
            </a:r>
          </a:p>
          <a:p>
            <a:endParaRPr lang="en-MY" dirty="0"/>
          </a:p>
        </p:txBody>
      </p:sp>
      <p:sp>
        <p:nvSpPr>
          <p:cNvPr id="4" name="Slide Number Placeholder 3"/>
          <p:cNvSpPr>
            <a:spLocks noGrp="1"/>
          </p:cNvSpPr>
          <p:nvPr>
            <p:ph type="sldNum" sz="quarter" idx="10"/>
          </p:nvPr>
        </p:nvSpPr>
        <p:spPr/>
        <p:txBody>
          <a:bodyPr/>
          <a:lstStyle/>
          <a:p>
            <a:fld id="{93DBDC6F-2053-469E-89E3-6DBDEA270B56}" type="slidenum">
              <a:rPr lang="en-MY" smtClean="0"/>
              <a:t>9</a:t>
            </a:fld>
            <a:endParaRPr lang="en-MY"/>
          </a:p>
        </p:txBody>
      </p:sp>
    </p:spTree>
    <p:extLst>
      <p:ext uri="{BB962C8B-B14F-4D97-AF65-F5344CB8AC3E}">
        <p14:creationId xmlns:p14="http://schemas.microsoft.com/office/powerpoint/2010/main" val="701124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smtClean="0"/>
              <a:t>How it knows whether it is a read/write pulse?</a:t>
            </a:r>
          </a:p>
          <a:p>
            <a:r>
              <a:rPr lang="en-MY" dirty="0" smtClean="0"/>
              <a:t>Uses SR to</a:t>
            </a:r>
            <a:r>
              <a:rPr lang="en-MY" baseline="0" dirty="0" smtClean="0"/>
              <a:t> know whether its +</a:t>
            </a:r>
            <a:r>
              <a:rPr lang="en-MY" baseline="0" dirty="0" err="1" smtClean="0"/>
              <a:t>ve</a:t>
            </a:r>
            <a:r>
              <a:rPr lang="en-MY" baseline="0" dirty="0" smtClean="0"/>
              <a:t> or –</a:t>
            </a:r>
            <a:r>
              <a:rPr lang="en-MY" baseline="0" dirty="0" err="1" smtClean="0"/>
              <a:t>ve</a:t>
            </a:r>
            <a:r>
              <a:rPr lang="en-MY" baseline="0" dirty="0" smtClean="0"/>
              <a:t> voltage</a:t>
            </a:r>
          </a:p>
          <a:p>
            <a:r>
              <a:rPr lang="en-MY" baseline="0" dirty="0" smtClean="0"/>
              <a:t>If new R crosses LRS or HRS, it is changed to the LRS or HRS </a:t>
            </a:r>
            <a:endParaRPr lang="en-MY" dirty="0"/>
          </a:p>
        </p:txBody>
      </p:sp>
      <p:sp>
        <p:nvSpPr>
          <p:cNvPr id="4" name="Slide Number Placeholder 3"/>
          <p:cNvSpPr>
            <a:spLocks noGrp="1"/>
          </p:cNvSpPr>
          <p:nvPr>
            <p:ph type="sldNum" sz="quarter" idx="10"/>
          </p:nvPr>
        </p:nvSpPr>
        <p:spPr/>
        <p:txBody>
          <a:bodyPr/>
          <a:lstStyle/>
          <a:p>
            <a:fld id="{93DBDC6F-2053-469E-89E3-6DBDEA270B56}" type="slidenum">
              <a:rPr lang="en-MY" smtClean="0"/>
              <a:t>10</a:t>
            </a:fld>
            <a:endParaRPr lang="en-MY"/>
          </a:p>
        </p:txBody>
      </p:sp>
    </p:spTree>
    <p:extLst>
      <p:ext uri="{BB962C8B-B14F-4D97-AF65-F5344CB8AC3E}">
        <p14:creationId xmlns:p14="http://schemas.microsoft.com/office/powerpoint/2010/main" val="2015450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33500" y="4724400"/>
            <a:ext cx="6400800" cy="1752600"/>
          </a:xfrm>
        </p:spPr>
        <p:txBody>
          <a:bodyPr/>
          <a:lstStyle/>
          <a:p>
            <a:r>
              <a:rPr lang="en-MY" dirty="0" smtClean="0"/>
              <a:t>Sarah </a:t>
            </a:r>
            <a:r>
              <a:rPr lang="en-MY" dirty="0" err="1" smtClean="0"/>
              <a:t>Rafiq</a:t>
            </a:r>
            <a:endParaRPr lang="en-MY"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b="8156"/>
          <a:stretch/>
        </p:blipFill>
        <p:spPr>
          <a:xfrm>
            <a:off x="-1" y="39817"/>
            <a:ext cx="2694559" cy="2474784"/>
          </a:xfrm>
          <a:prstGeom prst="rect">
            <a:avLst/>
          </a:prstGeom>
        </p:spPr>
      </p:pic>
      <p:sp>
        <p:nvSpPr>
          <p:cNvPr id="2" name="Title 1"/>
          <p:cNvSpPr>
            <a:spLocks noGrp="1"/>
          </p:cNvSpPr>
          <p:nvPr>
            <p:ph type="ctrTitle"/>
          </p:nvPr>
        </p:nvSpPr>
        <p:spPr>
          <a:xfrm>
            <a:off x="685800" y="2819401"/>
            <a:ext cx="7772400" cy="1470025"/>
          </a:xfrm>
        </p:spPr>
        <p:txBody>
          <a:bodyPr/>
          <a:lstStyle/>
          <a:p>
            <a:r>
              <a:rPr lang="en-MY" dirty="0" smtClean="0">
                <a:solidFill>
                  <a:schemeClr val="accent5"/>
                </a:solidFill>
              </a:rPr>
              <a:t>Correlation Detection using </a:t>
            </a:r>
            <a:r>
              <a:rPr lang="en-MY" dirty="0" err="1" smtClean="0">
                <a:solidFill>
                  <a:schemeClr val="accent5"/>
                </a:solidFill>
              </a:rPr>
              <a:t>ReRAM</a:t>
            </a:r>
            <a:r>
              <a:rPr lang="en-MY" dirty="0" smtClean="0">
                <a:solidFill>
                  <a:schemeClr val="accent5"/>
                </a:solidFill>
              </a:rPr>
              <a:t> Array</a:t>
            </a:r>
            <a:endParaRPr lang="en-MY" dirty="0">
              <a:solidFill>
                <a:schemeClr val="accent5"/>
              </a:solidFill>
            </a:endParaRPr>
          </a:p>
        </p:txBody>
      </p:sp>
      <p:pic>
        <p:nvPicPr>
          <p:cNvPr id="1026" name="Picture 2" descr="Image result for suny polytechnic institute cn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0"/>
            <a:ext cx="2514600"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0827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1143000"/>
          </a:xfrm>
        </p:spPr>
        <p:txBody>
          <a:bodyPr>
            <a:normAutofit fontScale="90000"/>
          </a:bodyPr>
          <a:lstStyle/>
          <a:p>
            <a:r>
              <a:rPr lang="en-MY" dirty="0">
                <a:solidFill>
                  <a:schemeClr val="bg1"/>
                </a:solidFill>
              </a:rPr>
              <a:t>Read_or_write method</a:t>
            </a:r>
            <a:br>
              <a:rPr lang="en-MY" dirty="0">
                <a:solidFill>
                  <a:schemeClr val="bg1"/>
                </a:solidFill>
              </a:rPr>
            </a:br>
            <a:endParaRPr lang="en-MY" dirty="0">
              <a:solidFill>
                <a:schemeClr val="bg1"/>
              </a:solidFill>
            </a:endParaRPr>
          </a:p>
        </p:txBody>
      </p:sp>
      <p:sp>
        <p:nvSpPr>
          <p:cNvPr id="4" name="Rectangle 3"/>
          <p:cNvSpPr/>
          <p:nvPr/>
        </p:nvSpPr>
        <p:spPr>
          <a:xfrm>
            <a:off x="4024746" y="3735532"/>
            <a:ext cx="2133600" cy="91266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MY" dirty="0"/>
              <a:t>Class RRAM model</a:t>
            </a:r>
          </a:p>
        </p:txBody>
      </p:sp>
      <p:sp>
        <p:nvSpPr>
          <p:cNvPr id="6" name="Rectangle 5"/>
          <p:cNvSpPr/>
          <p:nvPr/>
        </p:nvSpPr>
        <p:spPr>
          <a:xfrm>
            <a:off x="762000" y="1226128"/>
            <a:ext cx="2667000" cy="166947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itchFamily="34" charset="0"/>
              <a:buChar char="•"/>
            </a:pPr>
            <a:r>
              <a:rPr lang="en-MY" dirty="0"/>
              <a:t>Check valid row and column</a:t>
            </a:r>
          </a:p>
          <a:p>
            <a:pPr marL="285750" indent="-285750">
              <a:buFont typeface="Arial" pitchFamily="34" charset="0"/>
              <a:buChar char="•"/>
            </a:pPr>
            <a:r>
              <a:rPr lang="en-MY" dirty="0"/>
              <a:t>Check </a:t>
            </a:r>
            <a:r>
              <a:rPr lang="en-MY" dirty="0" err="1"/>
              <a:t>Vpulse</a:t>
            </a:r>
            <a:r>
              <a:rPr lang="en-MY" dirty="0"/>
              <a:t> is </a:t>
            </a:r>
            <a:r>
              <a:rPr lang="en-MY" dirty="0" smtClean="0"/>
              <a:t>positive</a:t>
            </a:r>
            <a:endParaRPr lang="en-MY" dirty="0"/>
          </a:p>
        </p:txBody>
      </p:sp>
      <p:sp>
        <p:nvSpPr>
          <p:cNvPr id="7" name="Rectangle 6"/>
          <p:cNvSpPr/>
          <p:nvPr/>
        </p:nvSpPr>
        <p:spPr>
          <a:xfrm>
            <a:off x="1066800" y="3248891"/>
            <a:ext cx="1981200" cy="838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MY" dirty="0"/>
              <a:t>Adjust voltage polarity using SR</a:t>
            </a:r>
          </a:p>
        </p:txBody>
      </p:sp>
      <p:sp>
        <p:nvSpPr>
          <p:cNvPr id="9" name="Rectangle 8"/>
          <p:cNvSpPr/>
          <p:nvPr/>
        </p:nvSpPr>
        <p:spPr>
          <a:xfrm>
            <a:off x="-6927" y="5299363"/>
            <a:ext cx="2445328" cy="11430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MY" dirty="0"/>
              <a:t>Read depends on:</a:t>
            </a:r>
          </a:p>
          <a:p>
            <a:pPr marL="285750" indent="-285750">
              <a:buFont typeface="Arial" pitchFamily="34" charset="0"/>
              <a:buChar char="•"/>
            </a:pPr>
            <a:r>
              <a:rPr lang="en-MY" dirty="0"/>
              <a:t>pulse width </a:t>
            </a:r>
          </a:p>
          <a:p>
            <a:pPr marL="285750" indent="-285750">
              <a:buFont typeface="Arial" pitchFamily="34" charset="0"/>
              <a:buChar char="•"/>
            </a:pPr>
            <a:r>
              <a:rPr lang="en-MY" dirty="0"/>
              <a:t>voltage (Vtn&lt;V&lt;</a:t>
            </a:r>
            <a:r>
              <a:rPr lang="en-MY" dirty="0" err="1"/>
              <a:t>Vtp</a:t>
            </a:r>
            <a:r>
              <a:rPr lang="en-MY" dirty="0"/>
              <a:t>)</a:t>
            </a:r>
          </a:p>
        </p:txBody>
      </p:sp>
      <p:sp>
        <p:nvSpPr>
          <p:cNvPr id="10" name="Rectangle 9"/>
          <p:cNvSpPr/>
          <p:nvPr/>
        </p:nvSpPr>
        <p:spPr>
          <a:xfrm>
            <a:off x="2895600" y="5219700"/>
            <a:ext cx="2590800" cy="158634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MY" dirty="0"/>
              <a:t>Write depends on:</a:t>
            </a:r>
          </a:p>
          <a:p>
            <a:pPr marL="285750" indent="-285750">
              <a:buFont typeface="Arial" pitchFamily="34" charset="0"/>
              <a:buChar char="•"/>
            </a:pPr>
            <a:r>
              <a:rPr lang="en-MY" dirty="0"/>
              <a:t>SET if V&gt;</a:t>
            </a:r>
            <a:r>
              <a:rPr lang="en-MY" dirty="0" err="1"/>
              <a:t>Vtp</a:t>
            </a:r>
            <a:endParaRPr lang="en-MY" dirty="0"/>
          </a:p>
          <a:p>
            <a:pPr marL="285750" indent="-285750">
              <a:buFont typeface="Arial" pitchFamily="34" charset="0"/>
              <a:buChar char="•"/>
            </a:pPr>
            <a:r>
              <a:rPr lang="en-MY" dirty="0"/>
              <a:t>RESET if V&lt;</a:t>
            </a:r>
            <a:r>
              <a:rPr lang="en-MY" dirty="0" err="1"/>
              <a:t>Vtn</a:t>
            </a:r>
            <a:endParaRPr lang="en-MY" dirty="0"/>
          </a:p>
          <a:p>
            <a:pPr marL="285750" indent="-285750">
              <a:buFont typeface="Arial" pitchFamily="34" charset="0"/>
              <a:buChar char="•"/>
            </a:pPr>
            <a:r>
              <a:rPr lang="en-MY" dirty="0" err="1"/>
              <a:t>RRAM_model</a:t>
            </a:r>
            <a:r>
              <a:rPr lang="en-MY" dirty="0"/>
              <a:t> is used to calculate resistance change</a:t>
            </a:r>
          </a:p>
        </p:txBody>
      </p:sp>
      <p:sp>
        <p:nvSpPr>
          <p:cNvPr id="11" name="Rectangle 10"/>
          <p:cNvSpPr/>
          <p:nvPr/>
        </p:nvSpPr>
        <p:spPr>
          <a:xfrm>
            <a:off x="6019800" y="5105400"/>
            <a:ext cx="2819400" cy="170064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MY" dirty="0"/>
              <a:t>Continue with Write:</a:t>
            </a:r>
          </a:p>
          <a:p>
            <a:pPr marL="285750" indent="-285750">
              <a:buFont typeface="Arial" pitchFamily="34" charset="0"/>
              <a:buChar char="•"/>
            </a:pPr>
            <a:r>
              <a:rPr lang="en-MY" dirty="0"/>
              <a:t>Clip to either HRS or LRS if new resistance exceeds HRS and LRS respectively </a:t>
            </a:r>
          </a:p>
          <a:p>
            <a:pPr marL="285750" indent="-285750">
              <a:buFont typeface="Arial" pitchFamily="34" charset="0"/>
              <a:buChar char="•"/>
            </a:pPr>
            <a:r>
              <a:rPr lang="en-MY" dirty="0"/>
              <a:t>Current compliance</a:t>
            </a:r>
          </a:p>
        </p:txBody>
      </p:sp>
      <p:cxnSp>
        <p:nvCxnSpPr>
          <p:cNvPr id="13" name="Straight Arrow Connector 12"/>
          <p:cNvCxnSpPr/>
          <p:nvPr/>
        </p:nvCxnSpPr>
        <p:spPr>
          <a:xfrm>
            <a:off x="2133600" y="2893868"/>
            <a:ext cx="0" cy="3550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9" idx="0"/>
          </p:cNvCxnSpPr>
          <p:nvPr/>
        </p:nvCxnSpPr>
        <p:spPr>
          <a:xfrm flipH="1">
            <a:off x="1215737" y="4087091"/>
            <a:ext cx="841663" cy="12122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2"/>
            <a:endCxn id="10" idx="0"/>
          </p:cNvCxnSpPr>
          <p:nvPr/>
        </p:nvCxnSpPr>
        <p:spPr>
          <a:xfrm>
            <a:off x="2057400" y="4087091"/>
            <a:ext cx="2133600" cy="11326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091546" y="4648200"/>
            <a:ext cx="0" cy="5611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3"/>
          </p:cNvCxnSpPr>
          <p:nvPr/>
        </p:nvCxnSpPr>
        <p:spPr>
          <a:xfrm>
            <a:off x="5486400" y="6012873"/>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04114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258235"/>
            <a:ext cx="2286000" cy="14478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MY" dirty="0" smtClean="0"/>
              <a:t>Analysing Software</a:t>
            </a:r>
            <a:endParaRPr lang="en-MY" dirty="0"/>
          </a:p>
        </p:txBody>
      </p:sp>
      <p:sp>
        <p:nvSpPr>
          <p:cNvPr id="5" name="Rectangle 4"/>
          <p:cNvSpPr/>
          <p:nvPr/>
        </p:nvSpPr>
        <p:spPr>
          <a:xfrm>
            <a:off x="5562600" y="3258235"/>
            <a:ext cx="2286000" cy="14478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MY" dirty="0" smtClean="0"/>
              <a:t>Interface</a:t>
            </a:r>
            <a:endParaRPr lang="en-MY" dirty="0"/>
          </a:p>
        </p:txBody>
      </p:sp>
      <p:cxnSp>
        <p:nvCxnSpPr>
          <p:cNvPr id="7" name="Straight Arrow Connector 6"/>
          <p:cNvCxnSpPr/>
          <p:nvPr/>
        </p:nvCxnSpPr>
        <p:spPr>
          <a:xfrm>
            <a:off x="3733800" y="3639235"/>
            <a:ext cx="18288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962400" y="2630269"/>
            <a:ext cx="2438400" cy="646331"/>
          </a:xfrm>
          <a:prstGeom prst="rect">
            <a:avLst/>
          </a:prstGeom>
          <a:noFill/>
        </p:spPr>
        <p:txBody>
          <a:bodyPr wrap="square" rtlCol="0">
            <a:spAutoFit/>
          </a:bodyPr>
          <a:lstStyle/>
          <a:p>
            <a:r>
              <a:rPr lang="en-MY" dirty="0">
                <a:solidFill>
                  <a:schemeClr val="bg1"/>
                </a:solidFill>
              </a:rPr>
              <a:t>Momentum (C*M(k</a:t>
            </a:r>
            <a:r>
              <a:rPr lang="en-MY" dirty="0" smtClean="0">
                <a:solidFill>
                  <a:schemeClr val="bg1"/>
                </a:solidFill>
              </a:rPr>
              <a:t>)),</a:t>
            </a:r>
            <a:endParaRPr lang="en-MY" dirty="0">
              <a:solidFill>
                <a:schemeClr val="bg1"/>
              </a:solidFill>
            </a:endParaRPr>
          </a:p>
          <a:p>
            <a:r>
              <a:rPr lang="en-MY" dirty="0" smtClean="0">
                <a:solidFill>
                  <a:schemeClr val="bg1"/>
                </a:solidFill>
              </a:rPr>
              <a:t>Row, Column</a:t>
            </a:r>
            <a:endParaRPr lang="en-MY" dirty="0">
              <a:solidFill>
                <a:schemeClr val="bg1"/>
              </a:solidFill>
            </a:endParaRPr>
          </a:p>
        </p:txBody>
      </p:sp>
      <p:cxnSp>
        <p:nvCxnSpPr>
          <p:cNvPr id="11" name="Straight Arrow Connector 10"/>
          <p:cNvCxnSpPr/>
          <p:nvPr/>
        </p:nvCxnSpPr>
        <p:spPr>
          <a:xfrm flipH="1">
            <a:off x="3733800" y="4248835"/>
            <a:ext cx="1794164"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10000" y="4382869"/>
            <a:ext cx="2057400" cy="646331"/>
          </a:xfrm>
          <a:prstGeom prst="rect">
            <a:avLst/>
          </a:prstGeom>
          <a:noFill/>
        </p:spPr>
        <p:txBody>
          <a:bodyPr wrap="square" rtlCol="0">
            <a:spAutoFit/>
          </a:bodyPr>
          <a:lstStyle/>
          <a:p>
            <a:r>
              <a:rPr lang="en-MY" dirty="0" smtClean="0">
                <a:solidFill>
                  <a:schemeClr val="bg1"/>
                </a:solidFill>
              </a:rPr>
              <a:t>Resistance Read from RRAM Array</a:t>
            </a:r>
            <a:endParaRPr lang="en-MY" dirty="0">
              <a:solidFill>
                <a:schemeClr val="bg1"/>
              </a:solidFill>
            </a:endParaRPr>
          </a:p>
        </p:txBody>
      </p:sp>
      <p:sp>
        <p:nvSpPr>
          <p:cNvPr id="10" name="Title 1"/>
          <p:cNvSpPr>
            <a:spLocks noGrp="1"/>
          </p:cNvSpPr>
          <p:nvPr>
            <p:ph type="title"/>
          </p:nvPr>
        </p:nvSpPr>
        <p:spPr>
          <a:xfrm>
            <a:off x="533400" y="228600"/>
            <a:ext cx="8229600" cy="1143000"/>
          </a:xfrm>
        </p:spPr>
        <p:txBody>
          <a:bodyPr>
            <a:normAutofit/>
          </a:bodyPr>
          <a:lstStyle/>
          <a:p>
            <a:r>
              <a:rPr lang="en-MY" dirty="0" smtClean="0">
                <a:solidFill>
                  <a:schemeClr val="bg1"/>
                </a:solidFill>
              </a:rPr>
              <a:t>Class Analysing Software</a:t>
            </a:r>
            <a:endParaRPr lang="en-MY" dirty="0">
              <a:solidFill>
                <a:schemeClr val="bg1"/>
              </a:solidFill>
            </a:endParaRPr>
          </a:p>
        </p:txBody>
      </p:sp>
    </p:spTree>
    <p:extLst>
      <p:ext uri="{BB962C8B-B14F-4D97-AF65-F5344CB8AC3E}">
        <p14:creationId xmlns:p14="http://schemas.microsoft.com/office/powerpoint/2010/main" val="2402545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solidFill>
                  <a:schemeClr val="bg1"/>
                </a:solidFill>
              </a:rPr>
              <a:t>Results: 4 Correlated Processes</a:t>
            </a:r>
            <a:endParaRPr lang="en-MY" dirty="0">
              <a:solidFill>
                <a:schemeClr val="bg1"/>
              </a:solidFill>
            </a:endParaRPr>
          </a:p>
        </p:txBody>
      </p:sp>
      <p:sp>
        <p:nvSpPr>
          <p:cNvPr id="3" name="Content Placeholder 2"/>
          <p:cNvSpPr>
            <a:spLocks noGrp="1"/>
          </p:cNvSpPr>
          <p:nvPr>
            <p:ph idx="1"/>
          </p:nvPr>
        </p:nvSpPr>
        <p:spPr/>
        <p:txBody>
          <a:bodyPr/>
          <a:lstStyle/>
          <a:p>
            <a:pPr marL="0" indent="0">
              <a:buNone/>
            </a:pPr>
            <a:r>
              <a:rPr lang="en-MY" dirty="0" smtClean="0">
                <a:solidFill>
                  <a:schemeClr val="accent6">
                    <a:lumMod val="40000"/>
                    <a:lumOff val="60000"/>
                  </a:schemeClr>
                </a:solidFill>
              </a:rPr>
              <a:t>Correlation coefficient=0.8, P(X=1)=0.5</a:t>
            </a:r>
            <a:endParaRPr lang="en-MY" dirty="0">
              <a:solidFill>
                <a:schemeClr val="accent6">
                  <a:lumMod val="40000"/>
                  <a:lumOff val="60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180674496"/>
              </p:ext>
            </p:extLst>
          </p:nvPr>
        </p:nvGraphicFramePr>
        <p:xfrm>
          <a:off x="533400" y="2286000"/>
          <a:ext cx="2362200" cy="1600200"/>
        </p:xfrm>
        <a:graphic>
          <a:graphicData uri="http://schemas.openxmlformats.org/drawingml/2006/table">
            <a:tbl>
              <a:tblPr firstRow="1" firstCol="1" bandRow="1">
                <a:tableStyleId>{5C22544A-7EE6-4342-B048-85BDC9FD1C3A}</a:tableStyleId>
              </a:tblPr>
              <a:tblGrid>
                <a:gridCol w="472440"/>
                <a:gridCol w="472440"/>
                <a:gridCol w="472440"/>
                <a:gridCol w="472440"/>
                <a:gridCol w="472440"/>
              </a:tblGrid>
              <a:tr h="320040">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nSpc>
                          <a:spcPct val="115000"/>
                        </a:lnSpc>
                        <a:spcAft>
                          <a:spcPts val="0"/>
                        </a:spcAft>
                      </a:pPr>
                      <a:r>
                        <a:rPr lang="en-MY" sz="1000">
                          <a:effectLst/>
                        </a:rPr>
                        <a:t> </a:t>
                      </a:r>
                      <a:endParaRPr lang="en-MY"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20040">
                <a:tc>
                  <a:txBody>
                    <a:bodyPr/>
                    <a:lstStyle/>
                    <a:p>
                      <a:pPr>
                        <a:lnSpc>
                          <a:spcPct val="115000"/>
                        </a:lnSpc>
                        <a:spcAft>
                          <a:spcPts val="0"/>
                        </a:spcAft>
                      </a:pPr>
                      <a:r>
                        <a:rPr lang="en-MY" sz="1000">
                          <a:effectLst/>
                        </a:rPr>
                        <a:t> </a:t>
                      </a:r>
                      <a:endParaRPr lang="en-MY"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15000"/>
                        </a:lnSpc>
                        <a:spcAft>
                          <a:spcPts val="0"/>
                        </a:spcAft>
                      </a:pPr>
                      <a:r>
                        <a:rPr lang="en-MY" sz="1000">
                          <a:effectLst/>
                        </a:rPr>
                        <a:t> </a:t>
                      </a:r>
                      <a:endParaRPr lang="en-MY"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01557">
                <a:tc>
                  <a:txBody>
                    <a:bodyPr/>
                    <a:lstStyle/>
                    <a:p>
                      <a:pPr>
                        <a:lnSpc>
                          <a:spcPct val="115000"/>
                        </a:lnSpc>
                        <a:spcAft>
                          <a:spcPts val="0"/>
                        </a:spcAft>
                      </a:pPr>
                      <a:r>
                        <a:rPr lang="en-MY" sz="1000">
                          <a:effectLst/>
                        </a:rPr>
                        <a:t> </a:t>
                      </a:r>
                      <a:endParaRPr lang="en-MY"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15000"/>
                        </a:lnSpc>
                        <a:spcAft>
                          <a:spcPts val="0"/>
                        </a:spcAft>
                      </a:pPr>
                      <a:r>
                        <a:rPr lang="en-MY" sz="1000">
                          <a:effectLst/>
                        </a:rPr>
                        <a:t> </a:t>
                      </a:r>
                      <a:endParaRPr lang="en-MY"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15000"/>
                        </a:lnSpc>
                        <a:spcAft>
                          <a:spcPts val="0"/>
                        </a:spcAft>
                      </a:pPr>
                      <a:r>
                        <a:rPr lang="en-MY" sz="1000">
                          <a:effectLst/>
                        </a:rPr>
                        <a:t> </a:t>
                      </a:r>
                      <a:endParaRPr lang="en-MY"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20040">
                <a:tc>
                  <a:txBody>
                    <a:bodyPr/>
                    <a:lstStyle/>
                    <a:p>
                      <a:pPr>
                        <a:lnSpc>
                          <a:spcPct val="115000"/>
                        </a:lnSpc>
                        <a:spcAft>
                          <a:spcPts val="0"/>
                        </a:spcAft>
                      </a:pPr>
                      <a:r>
                        <a:rPr lang="en-MY" sz="1000">
                          <a:effectLst/>
                        </a:rPr>
                        <a:t> </a:t>
                      </a:r>
                      <a:endParaRPr lang="en-MY"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15000"/>
                        </a:lnSpc>
                        <a:spcAft>
                          <a:spcPts val="0"/>
                        </a:spcAft>
                      </a:pPr>
                      <a:r>
                        <a:rPr lang="en-MY" sz="1000">
                          <a:effectLst/>
                        </a:rPr>
                        <a:t> </a:t>
                      </a:r>
                      <a:endParaRPr lang="en-MY"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indent="457200">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38523">
                <a:tc>
                  <a:txBody>
                    <a:bodyPr/>
                    <a:lstStyle/>
                    <a:p>
                      <a:pPr>
                        <a:lnSpc>
                          <a:spcPct val="115000"/>
                        </a:lnSpc>
                        <a:spcAft>
                          <a:spcPts val="0"/>
                        </a:spcAft>
                      </a:pPr>
                      <a:r>
                        <a:rPr lang="en-MY" sz="1000">
                          <a:effectLst/>
                        </a:rPr>
                        <a:t>  </a:t>
                      </a:r>
                      <a:endParaRPr lang="en-MY"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15000"/>
                        </a:lnSpc>
                        <a:spcAft>
                          <a:spcPts val="0"/>
                        </a:spcAft>
                      </a:pPr>
                      <a:r>
                        <a:rPr lang="en-MY" sz="1000">
                          <a:effectLst/>
                        </a:rPr>
                        <a:t> </a:t>
                      </a:r>
                      <a:endParaRPr lang="en-MY"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pic>
        <p:nvPicPr>
          <p:cNvPr id="5" name="Picture 4"/>
          <p:cNvPicPr/>
          <p:nvPr/>
        </p:nvPicPr>
        <p:blipFill>
          <a:blip r:embed="rId3"/>
          <a:stretch>
            <a:fillRect/>
          </a:stretch>
        </p:blipFill>
        <p:spPr>
          <a:xfrm>
            <a:off x="3692524" y="2362200"/>
            <a:ext cx="2200275" cy="1676400"/>
          </a:xfrm>
          <a:prstGeom prst="rect">
            <a:avLst/>
          </a:prstGeom>
        </p:spPr>
      </p:pic>
      <p:sp>
        <p:nvSpPr>
          <p:cNvPr id="6" name="TextBox 5"/>
          <p:cNvSpPr txBox="1"/>
          <p:nvPr/>
        </p:nvSpPr>
        <p:spPr>
          <a:xfrm>
            <a:off x="4339430" y="4126468"/>
            <a:ext cx="906461" cy="369332"/>
          </a:xfrm>
          <a:prstGeom prst="rect">
            <a:avLst/>
          </a:prstGeom>
          <a:noFill/>
        </p:spPr>
        <p:txBody>
          <a:bodyPr wrap="square" rtlCol="0">
            <a:spAutoFit/>
          </a:bodyPr>
          <a:lstStyle/>
          <a:p>
            <a:pPr algn="ctr"/>
            <a:r>
              <a:rPr lang="en-MY" dirty="0" smtClean="0">
                <a:solidFill>
                  <a:schemeClr val="bg1"/>
                </a:solidFill>
              </a:rPr>
              <a:t>K=5</a:t>
            </a:r>
            <a:endParaRPr lang="en-MY" dirty="0">
              <a:solidFill>
                <a:schemeClr val="bg1"/>
              </a:solidFill>
            </a:endParaRPr>
          </a:p>
        </p:txBody>
      </p:sp>
      <p:pic>
        <p:nvPicPr>
          <p:cNvPr id="7" name="Picture 6"/>
          <p:cNvPicPr/>
          <p:nvPr/>
        </p:nvPicPr>
        <p:blipFill>
          <a:blip r:embed="rId4"/>
          <a:stretch>
            <a:fillRect/>
          </a:stretch>
        </p:blipFill>
        <p:spPr>
          <a:xfrm>
            <a:off x="6400800" y="2383970"/>
            <a:ext cx="2133600" cy="1654630"/>
          </a:xfrm>
          <a:prstGeom prst="rect">
            <a:avLst/>
          </a:prstGeom>
        </p:spPr>
      </p:pic>
      <p:sp>
        <p:nvSpPr>
          <p:cNvPr id="8" name="TextBox 7"/>
          <p:cNvSpPr txBox="1"/>
          <p:nvPr/>
        </p:nvSpPr>
        <p:spPr>
          <a:xfrm>
            <a:off x="7014369" y="4114800"/>
            <a:ext cx="906461" cy="369332"/>
          </a:xfrm>
          <a:prstGeom prst="rect">
            <a:avLst/>
          </a:prstGeom>
          <a:noFill/>
        </p:spPr>
        <p:txBody>
          <a:bodyPr wrap="square" rtlCol="0">
            <a:spAutoFit/>
          </a:bodyPr>
          <a:lstStyle/>
          <a:p>
            <a:pPr algn="ctr"/>
            <a:r>
              <a:rPr lang="en-MY" dirty="0" smtClean="0">
                <a:solidFill>
                  <a:schemeClr val="bg1"/>
                </a:solidFill>
              </a:rPr>
              <a:t>K=20</a:t>
            </a:r>
            <a:endParaRPr lang="en-MY" dirty="0">
              <a:solidFill>
                <a:schemeClr val="bg1"/>
              </a:solidFill>
            </a:endParaRPr>
          </a:p>
        </p:txBody>
      </p:sp>
      <p:pic>
        <p:nvPicPr>
          <p:cNvPr id="9" name="Picture 8"/>
          <p:cNvPicPr/>
          <p:nvPr/>
        </p:nvPicPr>
        <p:blipFill>
          <a:blip r:embed="rId5"/>
          <a:stretch>
            <a:fillRect/>
          </a:stretch>
        </p:blipFill>
        <p:spPr>
          <a:xfrm>
            <a:off x="609600" y="4644180"/>
            <a:ext cx="2286000" cy="1680420"/>
          </a:xfrm>
          <a:prstGeom prst="rect">
            <a:avLst/>
          </a:prstGeom>
        </p:spPr>
      </p:pic>
      <p:sp>
        <p:nvSpPr>
          <p:cNvPr id="10" name="TextBox 9"/>
          <p:cNvSpPr txBox="1"/>
          <p:nvPr/>
        </p:nvSpPr>
        <p:spPr>
          <a:xfrm>
            <a:off x="1299369" y="6336268"/>
            <a:ext cx="906461" cy="369332"/>
          </a:xfrm>
          <a:prstGeom prst="rect">
            <a:avLst/>
          </a:prstGeom>
          <a:noFill/>
        </p:spPr>
        <p:txBody>
          <a:bodyPr wrap="square" rtlCol="0">
            <a:spAutoFit/>
          </a:bodyPr>
          <a:lstStyle/>
          <a:p>
            <a:pPr algn="ctr"/>
            <a:r>
              <a:rPr lang="en-MY" dirty="0" smtClean="0">
                <a:solidFill>
                  <a:schemeClr val="bg1"/>
                </a:solidFill>
              </a:rPr>
              <a:t>K=50</a:t>
            </a:r>
            <a:endParaRPr lang="en-MY" dirty="0">
              <a:solidFill>
                <a:schemeClr val="bg1"/>
              </a:solidFill>
            </a:endParaRPr>
          </a:p>
        </p:txBody>
      </p:sp>
      <p:pic>
        <p:nvPicPr>
          <p:cNvPr id="11" name="Picture 10"/>
          <p:cNvPicPr/>
          <p:nvPr/>
        </p:nvPicPr>
        <p:blipFill>
          <a:blip r:embed="rId6"/>
          <a:stretch>
            <a:fillRect/>
          </a:stretch>
        </p:blipFill>
        <p:spPr>
          <a:xfrm>
            <a:off x="3417656" y="4651436"/>
            <a:ext cx="2221143" cy="1673163"/>
          </a:xfrm>
          <a:prstGeom prst="rect">
            <a:avLst/>
          </a:prstGeom>
        </p:spPr>
      </p:pic>
      <p:sp>
        <p:nvSpPr>
          <p:cNvPr id="12" name="TextBox 11"/>
          <p:cNvSpPr txBox="1"/>
          <p:nvPr/>
        </p:nvSpPr>
        <p:spPr>
          <a:xfrm>
            <a:off x="4074996" y="6400800"/>
            <a:ext cx="906461" cy="369332"/>
          </a:xfrm>
          <a:prstGeom prst="rect">
            <a:avLst/>
          </a:prstGeom>
          <a:noFill/>
        </p:spPr>
        <p:txBody>
          <a:bodyPr wrap="square" rtlCol="0">
            <a:spAutoFit/>
          </a:bodyPr>
          <a:lstStyle/>
          <a:p>
            <a:pPr algn="ctr"/>
            <a:r>
              <a:rPr lang="en-MY" dirty="0" smtClean="0">
                <a:solidFill>
                  <a:schemeClr val="bg1"/>
                </a:solidFill>
              </a:rPr>
              <a:t>K=70</a:t>
            </a:r>
            <a:endParaRPr lang="en-MY" dirty="0">
              <a:solidFill>
                <a:schemeClr val="bg1"/>
              </a:solidFill>
            </a:endParaRPr>
          </a:p>
        </p:txBody>
      </p:sp>
      <p:pic>
        <p:nvPicPr>
          <p:cNvPr id="13" name="Picture 12"/>
          <p:cNvPicPr/>
          <p:nvPr/>
        </p:nvPicPr>
        <p:blipFill>
          <a:blip r:embed="rId7"/>
          <a:stretch>
            <a:fillRect/>
          </a:stretch>
        </p:blipFill>
        <p:spPr>
          <a:xfrm>
            <a:off x="6400800" y="4644179"/>
            <a:ext cx="2133600" cy="1680419"/>
          </a:xfrm>
          <a:prstGeom prst="rect">
            <a:avLst/>
          </a:prstGeom>
        </p:spPr>
      </p:pic>
      <p:sp>
        <p:nvSpPr>
          <p:cNvPr id="14" name="TextBox 13"/>
          <p:cNvSpPr txBox="1"/>
          <p:nvPr/>
        </p:nvSpPr>
        <p:spPr>
          <a:xfrm>
            <a:off x="7014369" y="6368534"/>
            <a:ext cx="906461" cy="369332"/>
          </a:xfrm>
          <a:prstGeom prst="rect">
            <a:avLst/>
          </a:prstGeom>
          <a:noFill/>
        </p:spPr>
        <p:txBody>
          <a:bodyPr wrap="square" rtlCol="0">
            <a:spAutoFit/>
          </a:bodyPr>
          <a:lstStyle/>
          <a:p>
            <a:pPr algn="ctr"/>
            <a:r>
              <a:rPr lang="en-MY" dirty="0" smtClean="0">
                <a:solidFill>
                  <a:schemeClr val="bg1"/>
                </a:solidFill>
              </a:rPr>
              <a:t>K=80</a:t>
            </a:r>
            <a:endParaRPr lang="en-MY" dirty="0">
              <a:solidFill>
                <a:schemeClr val="bg1"/>
              </a:solidFill>
            </a:endParaRPr>
          </a:p>
        </p:txBody>
      </p:sp>
    </p:spTree>
    <p:extLst>
      <p:ext uri="{BB962C8B-B14F-4D97-AF65-F5344CB8AC3E}">
        <p14:creationId xmlns:p14="http://schemas.microsoft.com/office/powerpoint/2010/main" val="23035066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solidFill>
                  <a:schemeClr val="bg1"/>
                </a:solidFill>
              </a:rPr>
              <a:t>Results: 9</a:t>
            </a:r>
            <a:r>
              <a:rPr lang="en-MY" dirty="0" smtClean="0">
                <a:solidFill>
                  <a:schemeClr val="bg1"/>
                </a:solidFill>
              </a:rPr>
              <a:t> </a:t>
            </a:r>
            <a:r>
              <a:rPr lang="en-MY" dirty="0">
                <a:solidFill>
                  <a:schemeClr val="bg1"/>
                </a:solidFill>
              </a:rPr>
              <a:t>Correlated Processes</a:t>
            </a:r>
            <a:endParaRPr lang="en-MY" dirty="0"/>
          </a:p>
        </p:txBody>
      </p:sp>
      <p:sp>
        <p:nvSpPr>
          <p:cNvPr id="3" name="Content Placeholder 2"/>
          <p:cNvSpPr>
            <a:spLocks noGrp="1"/>
          </p:cNvSpPr>
          <p:nvPr>
            <p:ph idx="1"/>
          </p:nvPr>
        </p:nvSpPr>
        <p:spPr/>
        <p:txBody>
          <a:bodyPr/>
          <a:lstStyle/>
          <a:p>
            <a:pPr marL="0" indent="0">
              <a:buNone/>
            </a:pPr>
            <a:r>
              <a:rPr lang="en-MY" dirty="0">
                <a:solidFill>
                  <a:schemeClr val="accent6">
                    <a:lumMod val="40000"/>
                    <a:lumOff val="60000"/>
                  </a:schemeClr>
                </a:solidFill>
              </a:rPr>
              <a:t>Correlation coefficient=0.8, P(X=1)=0.5</a:t>
            </a:r>
          </a:p>
          <a:p>
            <a:pPr marL="0" indent="0">
              <a:buNone/>
            </a:pPr>
            <a:endParaRPr lang="en-MY" dirty="0"/>
          </a:p>
        </p:txBody>
      </p:sp>
      <p:graphicFrame>
        <p:nvGraphicFramePr>
          <p:cNvPr id="4" name="Table 3"/>
          <p:cNvGraphicFramePr>
            <a:graphicFrameLocks noGrp="1"/>
          </p:cNvGraphicFramePr>
          <p:nvPr>
            <p:extLst>
              <p:ext uri="{D42A27DB-BD31-4B8C-83A1-F6EECF244321}">
                <p14:modId xmlns:p14="http://schemas.microsoft.com/office/powerpoint/2010/main" val="1895541556"/>
              </p:ext>
            </p:extLst>
          </p:nvPr>
        </p:nvGraphicFramePr>
        <p:xfrm>
          <a:off x="533400" y="2362200"/>
          <a:ext cx="2362200" cy="1600200"/>
        </p:xfrm>
        <a:graphic>
          <a:graphicData uri="http://schemas.openxmlformats.org/drawingml/2006/table">
            <a:tbl>
              <a:tblPr firstRow="1" firstCol="1" bandRow="1">
                <a:tableStyleId>{5C22544A-7EE6-4342-B048-85BDC9FD1C3A}</a:tableStyleId>
              </a:tblPr>
              <a:tblGrid>
                <a:gridCol w="472440"/>
                <a:gridCol w="472440"/>
                <a:gridCol w="472440"/>
                <a:gridCol w="472440"/>
                <a:gridCol w="472440"/>
              </a:tblGrid>
              <a:tr h="320040">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r>
              <a:tr h="320040">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01557">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15000"/>
                        </a:lnSpc>
                        <a:spcAft>
                          <a:spcPts val="0"/>
                        </a:spcAft>
                      </a:pPr>
                      <a:r>
                        <a:rPr lang="en-MY" sz="1000">
                          <a:effectLst/>
                        </a:rPr>
                        <a:t> </a:t>
                      </a:r>
                      <a:endParaRPr lang="en-MY"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15000"/>
                        </a:lnSpc>
                        <a:spcAft>
                          <a:spcPts val="0"/>
                        </a:spcAft>
                      </a:pPr>
                      <a:r>
                        <a:rPr lang="en-MY" sz="1000">
                          <a:effectLst/>
                        </a:rPr>
                        <a:t> </a:t>
                      </a:r>
                      <a:endParaRPr lang="en-MY"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20040">
                <a:tc>
                  <a:txBody>
                    <a:bodyPr/>
                    <a:lstStyle/>
                    <a:p>
                      <a:pPr>
                        <a:lnSpc>
                          <a:spcPct val="115000"/>
                        </a:lnSpc>
                        <a:spcAft>
                          <a:spcPts val="0"/>
                        </a:spcAft>
                      </a:pPr>
                      <a:r>
                        <a:rPr lang="en-MY" sz="1000">
                          <a:effectLst/>
                        </a:rPr>
                        <a:t> </a:t>
                      </a:r>
                      <a:endParaRPr lang="en-MY"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indent="457200">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38523">
                <a:tc>
                  <a:txBody>
                    <a:bodyPr/>
                    <a:lstStyle/>
                    <a:p>
                      <a:pPr>
                        <a:lnSpc>
                          <a:spcPct val="115000"/>
                        </a:lnSpc>
                        <a:spcAft>
                          <a:spcPts val="0"/>
                        </a:spcAft>
                      </a:pPr>
                      <a:r>
                        <a:rPr lang="en-MY" sz="1000">
                          <a:effectLst/>
                        </a:rPr>
                        <a:t>  </a:t>
                      </a:r>
                      <a:endParaRPr lang="en-MY"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pic>
        <p:nvPicPr>
          <p:cNvPr id="5" name="Picture 4"/>
          <p:cNvPicPr/>
          <p:nvPr/>
        </p:nvPicPr>
        <p:blipFill>
          <a:blip r:embed="rId3"/>
          <a:stretch>
            <a:fillRect/>
          </a:stretch>
        </p:blipFill>
        <p:spPr>
          <a:xfrm>
            <a:off x="3648074" y="2362200"/>
            <a:ext cx="2295526" cy="1676400"/>
          </a:xfrm>
          <a:prstGeom prst="rect">
            <a:avLst/>
          </a:prstGeom>
        </p:spPr>
      </p:pic>
      <p:sp>
        <p:nvSpPr>
          <p:cNvPr id="6" name="TextBox 5"/>
          <p:cNvSpPr txBox="1"/>
          <p:nvPr/>
        </p:nvSpPr>
        <p:spPr>
          <a:xfrm>
            <a:off x="4357687" y="4038600"/>
            <a:ext cx="876300" cy="369332"/>
          </a:xfrm>
          <a:prstGeom prst="rect">
            <a:avLst/>
          </a:prstGeom>
          <a:noFill/>
        </p:spPr>
        <p:txBody>
          <a:bodyPr wrap="square" rtlCol="0">
            <a:spAutoFit/>
          </a:bodyPr>
          <a:lstStyle/>
          <a:p>
            <a:pPr algn="ctr"/>
            <a:r>
              <a:rPr lang="en-MY" dirty="0" smtClean="0">
                <a:solidFill>
                  <a:schemeClr val="bg1"/>
                </a:solidFill>
              </a:rPr>
              <a:t>K=5</a:t>
            </a:r>
            <a:endParaRPr lang="en-MY" dirty="0">
              <a:solidFill>
                <a:schemeClr val="bg1"/>
              </a:solidFill>
            </a:endParaRPr>
          </a:p>
        </p:txBody>
      </p:sp>
      <p:pic>
        <p:nvPicPr>
          <p:cNvPr id="7" name="Picture 6"/>
          <p:cNvPicPr/>
          <p:nvPr/>
        </p:nvPicPr>
        <p:blipFill>
          <a:blip r:embed="rId4"/>
          <a:stretch>
            <a:fillRect/>
          </a:stretch>
        </p:blipFill>
        <p:spPr>
          <a:xfrm>
            <a:off x="6553200" y="2362200"/>
            <a:ext cx="2209800" cy="1676400"/>
          </a:xfrm>
          <a:prstGeom prst="rect">
            <a:avLst/>
          </a:prstGeom>
        </p:spPr>
      </p:pic>
      <p:sp>
        <p:nvSpPr>
          <p:cNvPr id="8" name="TextBox 7"/>
          <p:cNvSpPr txBox="1"/>
          <p:nvPr/>
        </p:nvSpPr>
        <p:spPr>
          <a:xfrm>
            <a:off x="7143750" y="4038600"/>
            <a:ext cx="876300" cy="369332"/>
          </a:xfrm>
          <a:prstGeom prst="rect">
            <a:avLst/>
          </a:prstGeom>
          <a:noFill/>
        </p:spPr>
        <p:txBody>
          <a:bodyPr wrap="square" rtlCol="0">
            <a:spAutoFit/>
          </a:bodyPr>
          <a:lstStyle/>
          <a:p>
            <a:pPr algn="ctr"/>
            <a:r>
              <a:rPr lang="en-MY" dirty="0" smtClean="0">
                <a:solidFill>
                  <a:schemeClr val="bg1"/>
                </a:solidFill>
              </a:rPr>
              <a:t>K=10</a:t>
            </a:r>
            <a:endParaRPr lang="en-MY" dirty="0">
              <a:solidFill>
                <a:schemeClr val="bg1"/>
              </a:solidFill>
            </a:endParaRPr>
          </a:p>
        </p:txBody>
      </p:sp>
      <p:pic>
        <p:nvPicPr>
          <p:cNvPr id="9" name="Picture 8"/>
          <p:cNvPicPr/>
          <p:nvPr/>
        </p:nvPicPr>
        <p:blipFill>
          <a:blip r:embed="rId5"/>
          <a:stretch>
            <a:fillRect/>
          </a:stretch>
        </p:blipFill>
        <p:spPr>
          <a:xfrm>
            <a:off x="685800" y="4572000"/>
            <a:ext cx="2362200" cy="1676400"/>
          </a:xfrm>
          <a:prstGeom prst="rect">
            <a:avLst/>
          </a:prstGeom>
        </p:spPr>
      </p:pic>
      <p:sp>
        <p:nvSpPr>
          <p:cNvPr id="10" name="TextBox 9"/>
          <p:cNvSpPr txBox="1"/>
          <p:nvPr/>
        </p:nvSpPr>
        <p:spPr>
          <a:xfrm>
            <a:off x="1428750" y="6248400"/>
            <a:ext cx="876300" cy="369332"/>
          </a:xfrm>
          <a:prstGeom prst="rect">
            <a:avLst/>
          </a:prstGeom>
          <a:noFill/>
        </p:spPr>
        <p:txBody>
          <a:bodyPr wrap="square" rtlCol="0">
            <a:spAutoFit/>
          </a:bodyPr>
          <a:lstStyle/>
          <a:p>
            <a:pPr algn="ctr"/>
            <a:r>
              <a:rPr lang="en-MY" dirty="0" smtClean="0">
                <a:solidFill>
                  <a:schemeClr val="bg1"/>
                </a:solidFill>
              </a:rPr>
              <a:t>K=13</a:t>
            </a:r>
            <a:endParaRPr lang="en-MY" dirty="0">
              <a:solidFill>
                <a:schemeClr val="bg1"/>
              </a:solidFill>
            </a:endParaRPr>
          </a:p>
        </p:txBody>
      </p:sp>
      <p:pic>
        <p:nvPicPr>
          <p:cNvPr id="11" name="Picture 10"/>
          <p:cNvPicPr/>
          <p:nvPr/>
        </p:nvPicPr>
        <p:blipFill>
          <a:blip r:embed="rId6"/>
          <a:stretch>
            <a:fillRect/>
          </a:stretch>
        </p:blipFill>
        <p:spPr>
          <a:xfrm>
            <a:off x="3681412" y="4587406"/>
            <a:ext cx="2262188" cy="1660994"/>
          </a:xfrm>
          <a:prstGeom prst="rect">
            <a:avLst/>
          </a:prstGeom>
        </p:spPr>
      </p:pic>
      <p:sp>
        <p:nvSpPr>
          <p:cNvPr id="12" name="TextBox 11"/>
          <p:cNvSpPr txBox="1"/>
          <p:nvPr/>
        </p:nvSpPr>
        <p:spPr>
          <a:xfrm>
            <a:off x="4357687" y="6269389"/>
            <a:ext cx="876300" cy="369332"/>
          </a:xfrm>
          <a:prstGeom prst="rect">
            <a:avLst/>
          </a:prstGeom>
          <a:noFill/>
        </p:spPr>
        <p:txBody>
          <a:bodyPr wrap="square" rtlCol="0">
            <a:spAutoFit/>
          </a:bodyPr>
          <a:lstStyle/>
          <a:p>
            <a:pPr algn="ctr"/>
            <a:r>
              <a:rPr lang="en-MY" dirty="0" smtClean="0">
                <a:solidFill>
                  <a:schemeClr val="bg1"/>
                </a:solidFill>
              </a:rPr>
              <a:t>K=15</a:t>
            </a:r>
            <a:endParaRPr lang="en-MY" dirty="0">
              <a:solidFill>
                <a:schemeClr val="bg1"/>
              </a:solidFill>
            </a:endParaRPr>
          </a:p>
        </p:txBody>
      </p:sp>
      <p:pic>
        <p:nvPicPr>
          <p:cNvPr id="13" name="Picture 12"/>
          <p:cNvPicPr/>
          <p:nvPr/>
        </p:nvPicPr>
        <p:blipFill>
          <a:blip r:embed="rId7"/>
          <a:stretch>
            <a:fillRect/>
          </a:stretch>
        </p:blipFill>
        <p:spPr>
          <a:xfrm>
            <a:off x="6553200" y="4572000"/>
            <a:ext cx="2209800" cy="1676400"/>
          </a:xfrm>
          <a:prstGeom prst="rect">
            <a:avLst/>
          </a:prstGeom>
        </p:spPr>
      </p:pic>
      <p:sp>
        <p:nvSpPr>
          <p:cNvPr id="14" name="TextBox 13"/>
          <p:cNvSpPr txBox="1"/>
          <p:nvPr/>
        </p:nvSpPr>
        <p:spPr>
          <a:xfrm>
            <a:off x="7143750" y="6269389"/>
            <a:ext cx="876300" cy="369332"/>
          </a:xfrm>
          <a:prstGeom prst="rect">
            <a:avLst/>
          </a:prstGeom>
          <a:noFill/>
        </p:spPr>
        <p:txBody>
          <a:bodyPr wrap="square" rtlCol="0">
            <a:spAutoFit/>
          </a:bodyPr>
          <a:lstStyle/>
          <a:p>
            <a:pPr algn="ctr"/>
            <a:r>
              <a:rPr lang="en-MY" dirty="0" smtClean="0">
                <a:solidFill>
                  <a:schemeClr val="bg1"/>
                </a:solidFill>
              </a:rPr>
              <a:t>K=20</a:t>
            </a:r>
            <a:endParaRPr lang="en-MY" dirty="0">
              <a:solidFill>
                <a:schemeClr val="bg1"/>
              </a:solidFill>
            </a:endParaRPr>
          </a:p>
        </p:txBody>
      </p:sp>
    </p:spTree>
    <p:extLst>
      <p:ext uri="{BB962C8B-B14F-4D97-AF65-F5344CB8AC3E}">
        <p14:creationId xmlns:p14="http://schemas.microsoft.com/office/powerpoint/2010/main" val="32197507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solidFill>
                  <a:schemeClr val="bg1"/>
                </a:solidFill>
              </a:rPr>
              <a:t>Results: 4 Correlated Processes</a:t>
            </a:r>
            <a:endParaRPr lang="en-MY" dirty="0"/>
          </a:p>
        </p:txBody>
      </p:sp>
      <p:sp>
        <p:nvSpPr>
          <p:cNvPr id="3" name="Content Placeholder 2"/>
          <p:cNvSpPr>
            <a:spLocks noGrp="1"/>
          </p:cNvSpPr>
          <p:nvPr>
            <p:ph idx="1"/>
          </p:nvPr>
        </p:nvSpPr>
        <p:spPr/>
        <p:txBody>
          <a:bodyPr/>
          <a:lstStyle/>
          <a:p>
            <a:pPr marL="0" indent="0">
              <a:buNone/>
            </a:pPr>
            <a:r>
              <a:rPr lang="en-MY" dirty="0">
                <a:solidFill>
                  <a:schemeClr val="accent6">
                    <a:lumMod val="40000"/>
                    <a:lumOff val="60000"/>
                  </a:schemeClr>
                </a:solidFill>
              </a:rPr>
              <a:t>Correlation coefficient=1 , P(X=1)=0.5</a:t>
            </a:r>
          </a:p>
          <a:p>
            <a:pPr marL="0" indent="0">
              <a:buNone/>
            </a:pPr>
            <a:endParaRPr lang="en-MY" dirty="0"/>
          </a:p>
          <a:p>
            <a:pPr marL="0" indent="0">
              <a:buNone/>
            </a:pPr>
            <a:endParaRPr lang="en-MY" dirty="0"/>
          </a:p>
          <a:p>
            <a:pPr marL="0" indent="0">
              <a:buNone/>
            </a:pPr>
            <a:endParaRPr lang="en-MY" dirty="0"/>
          </a:p>
        </p:txBody>
      </p:sp>
      <p:graphicFrame>
        <p:nvGraphicFramePr>
          <p:cNvPr id="4" name="Table 3"/>
          <p:cNvGraphicFramePr>
            <a:graphicFrameLocks noGrp="1"/>
          </p:cNvGraphicFramePr>
          <p:nvPr>
            <p:extLst>
              <p:ext uri="{D42A27DB-BD31-4B8C-83A1-F6EECF244321}">
                <p14:modId xmlns:p14="http://schemas.microsoft.com/office/powerpoint/2010/main" val="3112044420"/>
              </p:ext>
            </p:extLst>
          </p:nvPr>
        </p:nvGraphicFramePr>
        <p:xfrm>
          <a:off x="533400" y="2362200"/>
          <a:ext cx="2362200" cy="1600200"/>
        </p:xfrm>
        <a:graphic>
          <a:graphicData uri="http://schemas.openxmlformats.org/drawingml/2006/table">
            <a:tbl>
              <a:tblPr firstRow="1" firstCol="1" bandRow="1">
                <a:tableStyleId>{5C22544A-7EE6-4342-B048-85BDC9FD1C3A}</a:tableStyleId>
              </a:tblPr>
              <a:tblGrid>
                <a:gridCol w="472440"/>
                <a:gridCol w="472440"/>
                <a:gridCol w="472440"/>
                <a:gridCol w="472440"/>
                <a:gridCol w="472440"/>
              </a:tblGrid>
              <a:tr h="320040">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20040">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01557">
                <a:tc>
                  <a:txBody>
                    <a:bodyPr/>
                    <a:lstStyle/>
                    <a:p>
                      <a:pPr>
                        <a:lnSpc>
                          <a:spcPct val="115000"/>
                        </a:lnSpc>
                        <a:spcAft>
                          <a:spcPts val="0"/>
                        </a:spcAft>
                      </a:pPr>
                      <a:r>
                        <a:rPr lang="en-MY" sz="1000">
                          <a:effectLst/>
                        </a:rPr>
                        <a:t> </a:t>
                      </a:r>
                      <a:endParaRPr lang="en-MY"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nSpc>
                          <a:spcPct val="115000"/>
                        </a:lnSpc>
                        <a:spcAft>
                          <a:spcPts val="0"/>
                        </a:spcAft>
                      </a:pPr>
                      <a:r>
                        <a:rPr lang="en-MY" sz="1000">
                          <a:effectLst/>
                        </a:rPr>
                        <a:t> </a:t>
                      </a:r>
                      <a:endParaRPr lang="en-MY"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20040">
                <a:tc>
                  <a:txBody>
                    <a:bodyPr/>
                    <a:lstStyle/>
                    <a:p>
                      <a:pPr>
                        <a:lnSpc>
                          <a:spcPct val="115000"/>
                        </a:lnSpc>
                        <a:spcAft>
                          <a:spcPts val="0"/>
                        </a:spcAft>
                      </a:pPr>
                      <a:r>
                        <a:rPr lang="en-MY" sz="1000">
                          <a:effectLst/>
                        </a:rPr>
                        <a:t> </a:t>
                      </a:r>
                      <a:endParaRPr lang="en-MY"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nSpc>
                          <a:spcPct val="115000"/>
                        </a:lnSpc>
                        <a:spcAft>
                          <a:spcPts val="0"/>
                        </a:spcAft>
                      </a:pPr>
                      <a:r>
                        <a:rPr lang="en-MY" sz="1000">
                          <a:effectLst/>
                        </a:rPr>
                        <a:t> </a:t>
                      </a:r>
                      <a:endParaRPr lang="en-MY"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indent="457200">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38523">
                <a:tc>
                  <a:txBody>
                    <a:bodyPr/>
                    <a:lstStyle/>
                    <a:p>
                      <a:pPr>
                        <a:lnSpc>
                          <a:spcPct val="115000"/>
                        </a:lnSpc>
                        <a:spcAft>
                          <a:spcPts val="0"/>
                        </a:spcAft>
                      </a:pPr>
                      <a:r>
                        <a:rPr lang="en-MY" sz="1000">
                          <a:effectLst/>
                        </a:rPr>
                        <a:t>  </a:t>
                      </a:r>
                      <a:endParaRPr lang="en-MY"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nSpc>
                          <a:spcPct val="115000"/>
                        </a:lnSpc>
                        <a:spcAft>
                          <a:spcPts val="0"/>
                        </a:spcAft>
                      </a:pPr>
                      <a:r>
                        <a:rPr lang="en-MY" sz="1000">
                          <a:effectLst/>
                        </a:rPr>
                        <a:t> </a:t>
                      </a:r>
                      <a:endParaRPr lang="en-MY"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pic>
        <p:nvPicPr>
          <p:cNvPr id="5" name="Picture 4"/>
          <p:cNvPicPr/>
          <p:nvPr/>
        </p:nvPicPr>
        <p:blipFill>
          <a:blip r:embed="rId3"/>
          <a:stretch>
            <a:fillRect/>
          </a:stretch>
        </p:blipFill>
        <p:spPr>
          <a:xfrm>
            <a:off x="3733800" y="2362200"/>
            <a:ext cx="2209800" cy="1676400"/>
          </a:xfrm>
          <a:prstGeom prst="rect">
            <a:avLst/>
          </a:prstGeom>
        </p:spPr>
      </p:pic>
      <p:sp>
        <p:nvSpPr>
          <p:cNvPr id="6" name="TextBox 5"/>
          <p:cNvSpPr txBox="1"/>
          <p:nvPr/>
        </p:nvSpPr>
        <p:spPr>
          <a:xfrm>
            <a:off x="4191000" y="4038600"/>
            <a:ext cx="1295400" cy="369332"/>
          </a:xfrm>
          <a:prstGeom prst="rect">
            <a:avLst/>
          </a:prstGeom>
          <a:noFill/>
        </p:spPr>
        <p:txBody>
          <a:bodyPr wrap="square" rtlCol="0">
            <a:spAutoFit/>
          </a:bodyPr>
          <a:lstStyle/>
          <a:p>
            <a:pPr algn="ctr"/>
            <a:r>
              <a:rPr lang="en-MY" dirty="0" smtClean="0">
                <a:solidFill>
                  <a:schemeClr val="bg1"/>
                </a:solidFill>
              </a:rPr>
              <a:t>K=10</a:t>
            </a:r>
            <a:endParaRPr lang="en-MY" dirty="0">
              <a:solidFill>
                <a:schemeClr val="bg1"/>
              </a:solidFill>
            </a:endParaRPr>
          </a:p>
        </p:txBody>
      </p:sp>
      <p:pic>
        <p:nvPicPr>
          <p:cNvPr id="7" name="Picture 6"/>
          <p:cNvPicPr/>
          <p:nvPr/>
        </p:nvPicPr>
        <p:blipFill>
          <a:blip r:embed="rId4"/>
          <a:stretch>
            <a:fillRect/>
          </a:stretch>
        </p:blipFill>
        <p:spPr>
          <a:xfrm>
            <a:off x="6477000" y="2362200"/>
            <a:ext cx="2057400" cy="1676400"/>
          </a:xfrm>
          <a:prstGeom prst="rect">
            <a:avLst/>
          </a:prstGeom>
        </p:spPr>
      </p:pic>
      <p:sp>
        <p:nvSpPr>
          <p:cNvPr id="9" name="TextBox 8"/>
          <p:cNvSpPr txBox="1"/>
          <p:nvPr/>
        </p:nvSpPr>
        <p:spPr>
          <a:xfrm>
            <a:off x="6858000" y="4038600"/>
            <a:ext cx="1295400" cy="369332"/>
          </a:xfrm>
          <a:prstGeom prst="rect">
            <a:avLst/>
          </a:prstGeom>
          <a:noFill/>
        </p:spPr>
        <p:txBody>
          <a:bodyPr wrap="square" rtlCol="0">
            <a:spAutoFit/>
          </a:bodyPr>
          <a:lstStyle/>
          <a:p>
            <a:pPr algn="ctr"/>
            <a:r>
              <a:rPr lang="en-MY" dirty="0" smtClean="0">
                <a:solidFill>
                  <a:schemeClr val="bg1"/>
                </a:solidFill>
              </a:rPr>
              <a:t>K=1000</a:t>
            </a:r>
            <a:endParaRPr lang="en-MY" dirty="0">
              <a:solidFill>
                <a:schemeClr val="bg1"/>
              </a:solidFill>
            </a:endParaRPr>
          </a:p>
        </p:txBody>
      </p:sp>
      <p:pic>
        <p:nvPicPr>
          <p:cNvPr id="10" name="Picture 9"/>
          <p:cNvPicPr/>
          <p:nvPr/>
        </p:nvPicPr>
        <p:blipFill>
          <a:blip r:embed="rId5"/>
          <a:stretch>
            <a:fillRect/>
          </a:stretch>
        </p:blipFill>
        <p:spPr>
          <a:xfrm>
            <a:off x="457200" y="4659868"/>
            <a:ext cx="2438400" cy="1611868"/>
          </a:xfrm>
          <a:prstGeom prst="rect">
            <a:avLst/>
          </a:prstGeom>
        </p:spPr>
      </p:pic>
      <p:sp>
        <p:nvSpPr>
          <p:cNvPr id="11" name="TextBox 10"/>
          <p:cNvSpPr txBox="1"/>
          <p:nvPr/>
        </p:nvSpPr>
        <p:spPr>
          <a:xfrm>
            <a:off x="1028700" y="6260068"/>
            <a:ext cx="1295400" cy="369332"/>
          </a:xfrm>
          <a:prstGeom prst="rect">
            <a:avLst/>
          </a:prstGeom>
          <a:noFill/>
        </p:spPr>
        <p:txBody>
          <a:bodyPr wrap="square" rtlCol="0">
            <a:spAutoFit/>
          </a:bodyPr>
          <a:lstStyle/>
          <a:p>
            <a:pPr algn="ctr"/>
            <a:r>
              <a:rPr lang="en-MY" dirty="0" smtClean="0">
                <a:solidFill>
                  <a:schemeClr val="bg1"/>
                </a:solidFill>
              </a:rPr>
              <a:t>K=1500</a:t>
            </a:r>
            <a:endParaRPr lang="en-MY" dirty="0">
              <a:solidFill>
                <a:schemeClr val="bg1"/>
              </a:solidFill>
            </a:endParaRPr>
          </a:p>
        </p:txBody>
      </p:sp>
      <p:pic>
        <p:nvPicPr>
          <p:cNvPr id="12" name="Picture 11"/>
          <p:cNvPicPr/>
          <p:nvPr/>
        </p:nvPicPr>
        <p:blipFill>
          <a:blip r:embed="rId6"/>
          <a:stretch>
            <a:fillRect/>
          </a:stretch>
        </p:blipFill>
        <p:spPr>
          <a:xfrm>
            <a:off x="3733801" y="4659868"/>
            <a:ext cx="2209800" cy="1611868"/>
          </a:xfrm>
          <a:prstGeom prst="rect">
            <a:avLst/>
          </a:prstGeom>
        </p:spPr>
      </p:pic>
      <p:sp>
        <p:nvSpPr>
          <p:cNvPr id="13" name="TextBox 12"/>
          <p:cNvSpPr txBox="1"/>
          <p:nvPr/>
        </p:nvSpPr>
        <p:spPr>
          <a:xfrm>
            <a:off x="4191001" y="6260068"/>
            <a:ext cx="1295400" cy="369332"/>
          </a:xfrm>
          <a:prstGeom prst="rect">
            <a:avLst/>
          </a:prstGeom>
          <a:noFill/>
        </p:spPr>
        <p:txBody>
          <a:bodyPr wrap="square" rtlCol="0">
            <a:spAutoFit/>
          </a:bodyPr>
          <a:lstStyle/>
          <a:p>
            <a:pPr algn="ctr"/>
            <a:r>
              <a:rPr lang="en-MY" dirty="0" smtClean="0">
                <a:solidFill>
                  <a:schemeClr val="bg1"/>
                </a:solidFill>
              </a:rPr>
              <a:t>K=2000</a:t>
            </a:r>
            <a:endParaRPr lang="en-MY" dirty="0">
              <a:solidFill>
                <a:schemeClr val="bg1"/>
              </a:solidFill>
            </a:endParaRPr>
          </a:p>
        </p:txBody>
      </p:sp>
      <p:pic>
        <p:nvPicPr>
          <p:cNvPr id="14" name="Picture 13"/>
          <p:cNvPicPr/>
          <p:nvPr/>
        </p:nvPicPr>
        <p:blipFill>
          <a:blip r:embed="rId7"/>
          <a:stretch>
            <a:fillRect/>
          </a:stretch>
        </p:blipFill>
        <p:spPr>
          <a:xfrm>
            <a:off x="6477000" y="4688896"/>
            <a:ext cx="2209800" cy="1571171"/>
          </a:xfrm>
          <a:prstGeom prst="rect">
            <a:avLst/>
          </a:prstGeom>
        </p:spPr>
      </p:pic>
      <p:sp>
        <p:nvSpPr>
          <p:cNvPr id="15" name="TextBox 14"/>
          <p:cNvSpPr txBox="1"/>
          <p:nvPr/>
        </p:nvSpPr>
        <p:spPr>
          <a:xfrm>
            <a:off x="6934200" y="6248400"/>
            <a:ext cx="1295400" cy="369332"/>
          </a:xfrm>
          <a:prstGeom prst="rect">
            <a:avLst/>
          </a:prstGeom>
          <a:noFill/>
        </p:spPr>
        <p:txBody>
          <a:bodyPr wrap="square" rtlCol="0">
            <a:spAutoFit/>
          </a:bodyPr>
          <a:lstStyle/>
          <a:p>
            <a:pPr algn="ctr"/>
            <a:r>
              <a:rPr lang="en-MY" dirty="0" smtClean="0">
                <a:solidFill>
                  <a:schemeClr val="bg1"/>
                </a:solidFill>
              </a:rPr>
              <a:t>K=3000</a:t>
            </a:r>
            <a:endParaRPr lang="en-MY" dirty="0">
              <a:solidFill>
                <a:schemeClr val="bg1"/>
              </a:solidFill>
            </a:endParaRPr>
          </a:p>
        </p:txBody>
      </p:sp>
    </p:spTree>
    <p:extLst>
      <p:ext uri="{BB962C8B-B14F-4D97-AF65-F5344CB8AC3E}">
        <p14:creationId xmlns:p14="http://schemas.microsoft.com/office/powerpoint/2010/main" val="19630798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solidFill>
                  <a:schemeClr val="bg1"/>
                </a:solidFill>
              </a:rPr>
              <a:t>Results: </a:t>
            </a:r>
            <a:r>
              <a:rPr lang="en-MY" dirty="0" smtClean="0">
                <a:solidFill>
                  <a:schemeClr val="bg1"/>
                </a:solidFill>
              </a:rPr>
              <a:t>8 </a:t>
            </a:r>
            <a:r>
              <a:rPr lang="en-MY" dirty="0">
                <a:solidFill>
                  <a:schemeClr val="bg1"/>
                </a:solidFill>
              </a:rPr>
              <a:t>Correlated Processes</a:t>
            </a:r>
            <a:endParaRPr lang="en-MY" dirty="0"/>
          </a:p>
        </p:txBody>
      </p:sp>
      <p:sp>
        <p:nvSpPr>
          <p:cNvPr id="3" name="Content Placeholder 2"/>
          <p:cNvSpPr>
            <a:spLocks noGrp="1"/>
          </p:cNvSpPr>
          <p:nvPr>
            <p:ph idx="1"/>
          </p:nvPr>
        </p:nvSpPr>
        <p:spPr/>
        <p:txBody>
          <a:bodyPr/>
          <a:lstStyle/>
          <a:p>
            <a:pPr marL="0" indent="0">
              <a:buNone/>
            </a:pPr>
            <a:r>
              <a:rPr lang="en-MY" dirty="0">
                <a:solidFill>
                  <a:schemeClr val="accent6">
                    <a:lumMod val="40000"/>
                    <a:lumOff val="60000"/>
                  </a:schemeClr>
                </a:solidFill>
              </a:rPr>
              <a:t>Correlation </a:t>
            </a:r>
            <a:r>
              <a:rPr lang="en-MY" dirty="0" smtClean="0">
                <a:solidFill>
                  <a:schemeClr val="accent6">
                    <a:lumMod val="40000"/>
                    <a:lumOff val="60000"/>
                  </a:schemeClr>
                </a:solidFill>
              </a:rPr>
              <a:t>coefficient=1 , </a:t>
            </a:r>
            <a:r>
              <a:rPr lang="en-MY" dirty="0">
                <a:solidFill>
                  <a:schemeClr val="accent6">
                    <a:lumMod val="40000"/>
                    <a:lumOff val="60000"/>
                  </a:schemeClr>
                </a:solidFill>
              </a:rPr>
              <a:t>P(X=1)=0.5</a:t>
            </a:r>
          </a:p>
          <a:p>
            <a:pPr marL="0" indent="0">
              <a:buNone/>
            </a:pPr>
            <a:endParaRPr lang="en-MY" dirty="0"/>
          </a:p>
          <a:p>
            <a:pPr marL="0" indent="0">
              <a:buNone/>
            </a:pPr>
            <a:endParaRPr lang="en-MY" dirty="0"/>
          </a:p>
        </p:txBody>
      </p:sp>
      <p:graphicFrame>
        <p:nvGraphicFramePr>
          <p:cNvPr id="4" name="Table 3"/>
          <p:cNvGraphicFramePr>
            <a:graphicFrameLocks noGrp="1"/>
          </p:cNvGraphicFramePr>
          <p:nvPr>
            <p:extLst>
              <p:ext uri="{D42A27DB-BD31-4B8C-83A1-F6EECF244321}">
                <p14:modId xmlns:p14="http://schemas.microsoft.com/office/powerpoint/2010/main" val="1952613443"/>
              </p:ext>
            </p:extLst>
          </p:nvPr>
        </p:nvGraphicFramePr>
        <p:xfrm>
          <a:off x="533400" y="2362200"/>
          <a:ext cx="2362200" cy="1600200"/>
        </p:xfrm>
        <a:graphic>
          <a:graphicData uri="http://schemas.openxmlformats.org/drawingml/2006/table">
            <a:tbl>
              <a:tblPr firstRow="1" firstCol="1" bandRow="1">
                <a:tableStyleId>{5C22544A-7EE6-4342-B048-85BDC9FD1C3A}</a:tableStyleId>
              </a:tblPr>
              <a:tblGrid>
                <a:gridCol w="472440"/>
                <a:gridCol w="472440"/>
                <a:gridCol w="472440"/>
                <a:gridCol w="472440"/>
                <a:gridCol w="472440"/>
              </a:tblGrid>
              <a:tr h="320040">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20040">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01557">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r>
              <a:tr h="320040">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indent="457200">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38523">
                <a:tc>
                  <a:txBody>
                    <a:bodyPr/>
                    <a:lstStyle/>
                    <a:p>
                      <a:pPr>
                        <a:lnSpc>
                          <a:spcPct val="115000"/>
                        </a:lnSpc>
                        <a:spcAft>
                          <a:spcPts val="0"/>
                        </a:spcAft>
                      </a:pPr>
                      <a:r>
                        <a:rPr lang="en-MY" sz="1000">
                          <a:effectLst/>
                        </a:rPr>
                        <a:t>  </a:t>
                      </a:r>
                      <a:endParaRPr lang="en-MY"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nSpc>
                          <a:spcPct val="115000"/>
                        </a:lnSpc>
                        <a:spcAft>
                          <a:spcPts val="0"/>
                        </a:spcAft>
                      </a:pPr>
                      <a:r>
                        <a:rPr lang="en-MY" sz="1000">
                          <a:effectLst/>
                        </a:rPr>
                        <a:t> </a:t>
                      </a:r>
                      <a:endParaRPr lang="en-MY"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nSpc>
                          <a:spcPct val="115000"/>
                        </a:lnSpc>
                        <a:spcAft>
                          <a:spcPts val="0"/>
                        </a:spcAft>
                      </a:pPr>
                      <a:r>
                        <a:rPr lang="en-MY" sz="1000" dirty="0">
                          <a:effectLst/>
                        </a:rPr>
                        <a:t> </a:t>
                      </a:r>
                      <a:endParaRPr lang="en-MY"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pic>
        <p:nvPicPr>
          <p:cNvPr id="5" name="Picture 4"/>
          <p:cNvPicPr/>
          <p:nvPr/>
        </p:nvPicPr>
        <p:blipFill>
          <a:blip r:embed="rId3"/>
          <a:stretch>
            <a:fillRect/>
          </a:stretch>
        </p:blipFill>
        <p:spPr>
          <a:xfrm>
            <a:off x="3596368" y="2362199"/>
            <a:ext cx="2271032" cy="1599417"/>
          </a:xfrm>
          <a:prstGeom prst="rect">
            <a:avLst/>
          </a:prstGeom>
        </p:spPr>
      </p:pic>
      <p:sp>
        <p:nvSpPr>
          <p:cNvPr id="6" name="TextBox 5"/>
          <p:cNvSpPr txBox="1"/>
          <p:nvPr/>
        </p:nvSpPr>
        <p:spPr>
          <a:xfrm>
            <a:off x="4217534" y="3926114"/>
            <a:ext cx="876300" cy="369332"/>
          </a:xfrm>
          <a:prstGeom prst="rect">
            <a:avLst/>
          </a:prstGeom>
          <a:noFill/>
        </p:spPr>
        <p:txBody>
          <a:bodyPr wrap="square" rtlCol="0">
            <a:spAutoFit/>
          </a:bodyPr>
          <a:lstStyle/>
          <a:p>
            <a:pPr algn="ctr"/>
            <a:r>
              <a:rPr lang="en-MY" dirty="0" smtClean="0">
                <a:solidFill>
                  <a:schemeClr val="bg1"/>
                </a:solidFill>
              </a:rPr>
              <a:t>K=10</a:t>
            </a:r>
            <a:endParaRPr lang="en-MY" dirty="0">
              <a:solidFill>
                <a:schemeClr val="bg1"/>
              </a:solidFill>
            </a:endParaRPr>
          </a:p>
        </p:txBody>
      </p:sp>
      <p:pic>
        <p:nvPicPr>
          <p:cNvPr id="7" name="Picture 6"/>
          <p:cNvPicPr/>
          <p:nvPr/>
        </p:nvPicPr>
        <p:blipFill>
          <a:blip r:embed="rId4"/>
          <a:stretch>
            <a:fillRect/>
          </a:stretch>
        </p:blipFill>
        <p:spPr>
          <a:xfrm>
            <a:off x="6324600" y="2362199"/>
            <a:ext cx="2209800" cy="1599418"/>
          </a:xfrm>
          <a:prstGeom prst="rect">
            <a:avLst/>
          </a:prstGeom>
        </p:spPr>
      </p:pic>
      <p:sp>
        <p:nvSpPr>
          <p:cNvPr id="8" name="TextBox 7"/>
          <p:cNvSpPr txBox="1"/>
          <p:nvPr/>
        </p:nvSpPr>
        <p:spPr>
          <a:xfrm>
            <a:off x="6953250" y="3961617"/>
            <a:ext cx="876300" cy="369332"/>
          </a:xfrm>
          <a:prstGeom prst="rect">
            <a:avLst/>
          </a:prstGeom>
          <a:noFill/>
        </p:spPr>
        <p:txBody>
          <a:bodyPr wrap="square" rtlCol="0">
            <a:spAutoFit/>
          </a:bodyPr>
          <a:lstStyle/>
          <a:p>
            <a:pPr algn="ctr"/>
            <a:r>
              <a:rPr lang="en-MY" dirty="0" smtClean="0">
                <a:solidFill>
                  <a:schemeClr val="bg1"/>
                </a:solidFill>
              </a:rPr>
              <a:t>K=20</a:t>
            </a:r>
            <a:endParaRPr lang="en-MY" dirty="0">
              <a:solidFill>
                <a:schemeClr val="bg1"/>
              </a:solidFill>
            </a:endParaRPr>
          </a:p>
        </p:txBody>
      </p:sp>
      <p:pic>
        <p:nvPicPr>
          <p:cNvPr id="9" name="Picture 8"/>
          <p:cNvPicPr/>
          <p:nvPr/>
        </p:nvPicPr>
        <p:blipFill>
          <a:blip r:embed="rId5"/>
          <a:stretch>
            <a:fillRect/>
          </a:stretch>
        </p:blipFill>
        <p:spPr>
          <a:xfrm>
            <a:off x="693057" y="4419600"/>
            <a:ext cx="2354943" cy="1708666"/>
          </a:xfrm>
          <a:prstGeom prst="rect">
            <a:avLst/>
          </a:prstGeom>
        </p:spPr>
      </p:pic>
      <p:sp>
        <p:nvSpPr>
          <p:cNvPr id="10" name="TextBox 9"/>
          <p:cNvSpPr txBox="1"/>
          <p:nvPr/>
        </p:nvSpPr>
        <p:spPr>
          <a:xfrm>
            <a:off x="1279978" y="6106886"/>
            <a:ext cx="876300" cy="369332"/>
          </a:xfrm>
          <a:prstGeom prst="rect">
            <a:avLst/>
          </a:prstGeom>
          <a:noFill/>
        </p:spPr>
        <p:txBody>
          <a:bodyPr wrap="square" rtlCol="0">
            <a:spAutoFit/>
          </a:bodyPr>
          <a:lstStyle/>
          <a:p>
            <a:pPr algn="ctr"/>
            <a:r>
              <a:rPr lang="en-MY" dirty="0" smtClean="0">
                <a:solidFill>
                  <a:schemeClr val="bg1"/>
                </a:solidFill>
              </a:rPr>
              <a:t>K=50</a:t>
            </a:r>
            <a:endParaRPr lang="en-MY" dirty="0">
              <a:solidFill>
                <a:schemeClr val="bg1"/>
              </a:solidFill>
            </a:endParaRPr>
          </a:p>
        </p:txBody>
      </p:sp>
      <p:pic>
        <p:nvPicPr>
          <p:cNvPr id="11" name="Picture 10"/>
          <p:cNvPicPr/>
          <p:nvPr/>
        </p:nvPicPr>
        <p:blipFill>
          <a:blip r:embed="rId6"/>
          <a:stretch>
            <a:fillRect/>
          </a:stretch>
        </p:blipFill>
        <p:spPr>
          <a:xfrm>
            <a:off x="3567338" y="4419600"/>
            <a:ext cx="2300062" cy="1708666"/>
          </a:xfrm>
          <a:prstGeom prst="rect">
            <a:avLst/>
          </a:prstGeom>
        </p:spPr>
      </p:pic>
      <p:sp>
        <p:nvSpPr>
          <p:cNvPr id="12" name="TextBox 11"/>
          <p:cNvSpPr txBox="1"/>
          <p:nvPr/>
        </p:nvSpPr>
        <p:spPr>
          <a:xfrm>
            <a:off x="4217534" y="6131503"/>
            <a:ext cx="876300" cy="369332"/>
          </a:xfrm>
          <a:prstGeom prst="rect">
            <a:avLst/>
          </a:prstGeom>
          <a:noFill/>
        </p:spPr>
        <p:txBody>
          <a:bodyPr wrap="square" rtlCol="0">
            <a:spAutoFit/>
          </a:bodyPr>
          <a:lstStyle/>
          <a:p>
            <a:pPr algn="ctr"/>
            <a:r>
              <a:rPr lang="en-MY" dirty="0" smtClean="0">
                <a:solidFill>
                  <a:schemeClr val="bg1"/>
                </a:solidFill>
              </a:rPr>
              <a:t>K=70</a:t>
            </a:r>
            <a:endParaRPr lang="en-MY" dirty="0">
              <a:solidFill>
                <a:schemeClr val="bg1"/>
              </a:solidFill>
            </a:endParaRPr>
          </a:p>
        </p:txBody>
      </p:sp>
      <p:pic>
        <p:nvPicPr>
          <p:cNvPr id="13" name="Picture 12"/>
          <p:cNvPicPr/>
          <p:nvPr/>
        </p:nvPicPr>
        <p:blipFill>
          <a:blip r:embed="rId7"/>
          <a:stretch>
            <a:fillRect/>
          </a:stretch>
        </p:blipFill>
        <p:spPr>
          <a:xfrm>
            <a:off x="6324600" y="4481285"/>
            <a:ext cx="2209800" cy="1646981"/>
          </a:xfrm>
          <a:prstGeom prst="rect">
            <a:avLst/>
          </a:prstGeom>
        </p:spPr>
      </p:pic>
      <p:sp>
        <p:nvSpPr>
          <p:cNvPr id="14" name="TextBox 13"/>
          <p:cNvSpPr txBox="1"/>
          <p:nvPr/>
        </p:nvSpPr>
        <p:spPr>
          <a:xfrm>
            <a:off x="6953250" y="6107668"/>
            <a:ext cx="876300" cy="369332"/>
          </a:xfrm>
          <a:prstGeom prst="rect">
            <a:avLst/>
          </a:prstGeom>
          <a:noFill/>
        </p:spPr>
        <p:txBody>
          <a:bodyPr wrap="square" rtlCol="0">
            <a:spAutoFit/>
          </a:bodyPr>
          <a:lstStyle/>
          <a:p>
            <a:pPr algn="ctr"/>
            <a:r>
              <a:rPr lang="en-MY" dirty="0" smtClean="0">
                <a:solidFill>
                  <a:schemeClr val="bg1"/>
                </a:solidFill>
              </a:rPr>
              <a:t>K=200</a:t>
            </a:r>
            <a:endParaRPr lang="en-MY" dirty="0">
              <a:solidFill>
                <a:schemeClr val="bg1"/>
              </a:solidFill>
            </a:endParaRPr>
          </a:p>
        </p:txBody>
      </p:sp>
    </p:spTree>
    <p:extLst>
      <p:ext uri="{BB962C8B-B14F-4D97-AF65-F5344CB8AC3E}">
        <p14:creationId xmlns:p14="http://schemas.microsoft.com/office/powerpoint/2010/main" val="36660941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solidFill>
                  <a:schemeClr val="bg1"/>
                </a:solidFill>
              </a:rPr>
              <a:t>Neurons Spiking Data</a:t>
            </a:r>
            <a:endParaRPr lang="en-MY" dirty="0">
              <a:solidFill>
                <a:schemeClr val="bg1"/>
              </a:solidFill>
            </a:endParaRPr>
          </a:p>
        </p:txBody>
      </p:sp>
      <p:sp>
        <p:nvSpPr>
          <p:cNvPr id="3" name="Content Placeholder 2"/>
          <p:cNvSpPr>
            <a:spLocks noGrp="1"/>
          </p:cNvSpPr>
          <p:nvPr>
            <p:ph idx="1"/>
          </p:nvPr>
        </p:nvSpPr>
        <p:spPr/>
        <p:txBody>
          <a:bodyPr/>
          <a:lstStyle/>
          <a:p>
            <a:r>
              <a:rPr lang="en-MY" dirty="0" smtClean="0">
                <a:solidFill>
                  <a:schemeClr val="bg1"/>
                </a:solidFill>
              </a:rPr>
              <a:t>5 neurons</a:t>
            </a:r>
          </a:p>
          <a:p>
            <a:r>
              <a:rPr lang="en-MY" dirty="0" smtClean="0">
                <a:solidFill>
                  <a:schemeClr val="bg1"/>
                </a:solidFill>
              </a:rPr>
              <a:t>Correlation between neurons based on their spiking time</a:t>
            </a:r>
          </a:p>
          <a:p>
            <a:r>
              <a:rPr lang="en-MY" dirty="0" smtClean="0">
                <a:solidFill>
                  <a:schemeClr val="bg1"/>
                </a:solidFill>
              </a:rPr>
              <a:t>Neuron 0 cause neuron 1 to fire more</a:t>
            </a:r>
          </a:p>
        </p:txBody>
      </p:sp>
      <p:graphicFrame>
        <p:nvGraphicFramePr>
          <p:cNvPr id="6" name="Table 5"/>
          <p:cNvGraphicFramePr>
            <a:graphicFrameLocks noGrp="1"/>
          </p:cNvGraphicFramePr>
          <p:nvPr>
            <p:extLst>
              <p:ext uri="{D42A27DB-BD31-4B8C-83A1-F6EECF244321}">
                <p14:modId xmlns:p14="http://schemas.microsoft.com/office/powerpoint/2010/main" val="3019946714"/>
              </p:ext>
            </p:extLst>
          </p:nvPr>
        </p:nvGraphicFramePr>
        <p:xfrm>
          <a:off x="838200" y="4216400"/>
          <a:ext cx="3962400" cy="1879600"/>
        </p:xfrm>
        <a:graphic>
          <a:graphicData uri="http://schemas.openxmlformats.org/drawingml/2006/table">
            <a:tbl>
              <a:tblPr bandRow="1">
                <a:tableStyleId>{5C22544A-7EE6-4342-B048-85BDC9FD1C3A}</a:tableStyleId>
              </a:tblPr>
              <a:tblGrid>
                <a:gridCol w="792480"/>
                <a:gridCol w="792480"/>
                <a:gridCol w="792480"/>
                <a:gridCol w="792480"/>
                <a:gridCol w="792480"/>
              </a:tblGrid>
              <a:tr h="375920">
                <a:tc>
                  <a:txBody>
                    <a:bodyPr/>
                    <a:lstStyle/>
                    <a:p>
                      <a:pPr algn="r"/>
                      <a:r>
                        <a:rPr lang="en-MY" b="1" dirty="0" smtClean="0">
                          <a:solidFill>
                            <a:sysClr val="windowText" lastClr="000000"/>
                          </a:solidFill>
                        </a:rPr>
                        <a:t>0</a:t>
                      </a:r>
                      <a:endParaRPr lang="en-MY"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a:r>
                        <a:rPr lang="en-MY" b="1" dirty="0" smtClean="0">
                          <a:solidFill>
                            <a:sysClr val="windowText" lastClr="000000"/>
                          </a:solidFill>
                        </a:rPr>
                        <a:t>0,1</a:t>
                      </a:r>
                      <a:endParaRPr lang="en-MY"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a:r>
                        <a:rPr lang="en-MY" b="1" dirty="0" smtClean="0">
                          <a:solidFill>
                            <a:sysClr val="windowText" lastClr="000000"/>
                          </a:solidFill>
                        </a:rPr>
                        <a:t>0,2</a:t>
                      </a:r>
                      <a:endParaRPr lang="en-MY"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a:r>
                        <a:rPr lang="en-MY" b="1" dirty="0" smtClean="0">
                          <a:solidFill>
                            <a:sysClr val="windowText" lastClr="000000"/>
                          </a:solidFill>
                        </a:rPr>
                        <a:t>0,3</a:t>
                      </a:r>
                      <a:endParaRPr lang="en-MY"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a:r>
                        <a:rPr lang="en-MY" b="1" dirty="0" smtClean="0">
                          <a:solidFill>
                            <a:sysClr val="windowText" lastClr="000000"/>
                          </a:solidFill>
                        </a:rPr>
                        <a:t>0,4</a:t>
                      </a:r>
                      <a:endParaRPr lang="en-MY"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5920">
                <a:tc>
                  <a:txBody>
                    <a:bodyPr/>
                    <a:lstStyle/>
                    <a:p>
                      <a:pPr algn="r"/>
                      <a:endParaRPr lang="en-MY" b="1">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a:r>
                        <a:rPr lang="en-MY" b="1" dirty="0" smtClean="0">
                          <a:solidFill>
                            <a:sysClr val="windowText" lastClr="000000"/>
                          </a:solidFill>
                        </a:rPr>
                        <a:t>1</a:t>
                      </a:r>
                      <a:endParaRPr lang="en-MY"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a:r>
                        <a:rPr lang="en-MY" b="1" dirty="0" smtClean="0">
                          <a:solidFill>
                            <a:sysClr val="windowText" lastClr="000000"/>
                          </a:solidFill>
                        </a:rPr>
                        <a:t>1,2</a:t>
                      </a:r>
                      <a:endParaRPr lang="en-MY"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a:r>
                        <a:rPr lang="en-MY" b="1" dirty="0" smtClean="0">
                          <a:solidFill>
                            <a:sysClr val="windowText" lastClr="000000"/>
                          </a:solidFill>
                        </a:rPr>
                        <a:t>1,3</a:t>
                      </a:r>
                      <a:endParaRPr lang="en-MY"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a:r>
                        <a:rPr lang="en-MY" b="1" dirty="0" smtClean="0">
                          <a:solidFill>
                            <a:sysClr val="windowText" lastClr="000000"/>
                          </a:solidFill>
                        </a:rPr>
                        <a:t>1,4</a:t>
                      </a:r>
                      <a:endParaRPr lang="en-MY"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5920">
                <a:tc>
                  <a:txBody>
                    <a:bodyPr/>
                    <a:lstStyle/>
                    <a:p>
                      <a:pPr algn="r"/>
                      <a:endParaRPr lang="en-MY" b="1">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a:endParaRPr lang="en-MY"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a:r>
                        <a:rPr lang="en-MY" b="1" dirty="0" smtClean="0">
                          <a:solidFill>
                            <a:sysClr val="windowText" lastClr="000000"/>
                          </a:solidFill>
                        </a:rPr>
                        <a:t>2</a:t>
                      </a:r>
                      <a:endParaRPr lang="en-MY"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a:r>
                        <a:rPr lang="en-MY" b="1" dirty="0" smtClean="0">
                          <a:solidFill>
                            <a:sysClr val="windowText" lastClr="000000"/>
                          </a:solidFill>
                        </a:rPr>
                        <a:t>2,3</a:t>
                      </a:r>
                      <a:endParaRPr lang="en-MY"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a:r>
                        <a:rPr lang="en-MY" b="1" dirty="0" smtClean="0">
                          <a:solidFill>
                            <a:sysClr val="windowText" lastClr="000000"/>
                          </a:solidFill>
                        </a:rPr>
                        <a:t>2,4</a:t>
                      </a:r>
                      <a:endParaRPr lang="en-MY"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5920">
                <a:tc>
                  <a:txBody>
                    <a:bodyPr/>
                    <a:lstStyle/>
                    <a:p>
                      <a:pPr algn="r"/>
                      <a:endParaRPr lang="en-MY" b="1">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a:endParaRPr lang="en-MY" b="1">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a:endParaRPr lang="en-MY"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a:r>
                        <a:rPr lang="en-MY" b="1" dirty="0" smtClean="0">
                          <a:solidFill>
                            <a:sysClr val="windowText" lastClr="000000"/>
                          </a:solidFill>
                        </a:rPr>
                        <a:t>3</a:t>
                      </a:r>
                      <a:endParaRPr lang="en-MY"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a:r>
                        <a:rPr lang="en-MY" b="1" dirty="0" smtClean="0">
                          <a:solidFill>
                            <a:sysClr val="windowText" lastClr="000000"/>
                          </a:solidFill>
                        </a:rPr>
                        <a:t>3,4</a:t>
                      </a:r>
                      <a:endParaRPr lang="en-MY"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5920">
                <a:tc>
                  <a:txBody>
                    <a:bodyPr/>
                    <a:lstStyle/>
                    <a:p>
                      <a:pPr algn="r"/>
                      <a:endParaRPr lang="en-MY"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a:endParaRPr lang="en-MY" b="1">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a:endParaRPr lang="en-MY" b="1">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a:endParaRPr lang="en-MY"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a:r>
                        <a:rPr lang="en-MY" b="1" dirty="0" smtClean="0">
                          <a:solidFill>
                            <a:sysClr val="windowText" lastClr="000000"/>
                          </a:solidFill>
                        </a:rPr>
                        <a:t>4</a:t>
                      </a:r>
                      <a:endParaRPr lang="en-MY"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pic>
        <p:nvPicPr>
          <p:cNvPr id="7" name="Picture 6"/>
          <p:cNvPicPr/>
          <p:nvPr/>
        </p:nvPicPr>
        <p:blipFill>
          <a:blip r:embed="rId3"/>
          <a:stretch>
            <a:fillRect/>
          </a:stretch>
        </p:blipFill>
        <p:spPr>
          <a:xfrm>
            <a:off x="5257800" y="4507468"/>
            <a:ext cx="3124200" cy="1219200"/>
          </a:xfrm>
          <a:prstGeom prst="rect">
            <a:avLst/>
          </a:prstGeom>
        </p:spPr>
      </p:pic>
      <p:sp>
        <p:nvSpPr>
          <p:cNvPr id="8" name="TextBox 7"/>
          <p:cNvSpPr txBox="1"/>
          <p:nvPr/>
        </p:nvSpPr>
        <p:spPr>
          <a:xfrm>
            <a:off x="5562600" y="5802868"/>
            <a:ext cx="2362200" cy="369332"/>
          </a:xfrm>
          <a:prstGeom prst="rect">
            <a:avLst/>
          </a:prstGeom>
          <a:noFill/>
        </p:spPr>
        <p:txBody>
          <a:bodyPr wrap="square" rtlCol="0">
            <a:spAutoFit/>
          </a:bodyPr>
          <a:lstStyle/>
          <a:p>
            <a:pPr algn="ctr"/>
            <a:r>
              <a:rPr lang="en-MY" dirty="0" smtClean="0">
                <a:solidFill>
                  <a:schemeClr val="bg1"/>
                </a:solidFill>
              </a:rPr>
              <a:t>K=2000</a:t>
            </a:r>
            <a:endParaRPr lang="en-MY" dirty="0">
              <a:solidFill>
                <a:schemeClr val="bg1"/>
              </a:solidFill>
            </a:endParaRPr>
          </a:p>
        </p:txBody>
      </p:sp>
    </p:spTree>
    <p:extLst>
      <p:ext uri="{BB962C8B-B14F-4D97-AF65-F5344CB8AC3E}">
        <p14:creationId xmlns:p14="http://schemas.microsoft.com/office/powerpoint/2010/main" val="42841460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solidFill>
                  <a:schemeClr val="bg1"/>
                </a:solidFill>
              </a:rPr>
              <a:t>Conclusion</a:t>
            </a:r>
            <a:endParaRPr lang="en-MY" dirty="0">
              <a:solidFill>
                <a:schemeClr val="bg1"/>
              </a:solidFill>
            </a:endParaRPr>
          </a:p>
        </p:txBody>
      </p:sp>
      <p:sp>
        <p:nvSpPr>
          <p:cNvPr id="3" name="Content Placeholder 2"/>
          <p:cNvSpPr>
            <a:spLocks noGrp="1"/>
          </p:cNvSpPr>
          <p:nvPr>
            <p:ph idx="1"/>
          </p:nvPr>
        </p:nvSpPr>
        <p:spPr/>
        <p:txBody>
          <a:bodyPr/>
          <a:lstStyle/>
          <a:p>
            <a:r>
              <a:rPr lang="en-MY" dirty="0" smtClean="0">
                <a:solidFill>
                  <a:schemeClr val="bg1"/>
                </a:solidFill>
              </a:rPr>
              <a:t>Algorithm simulated using 5x5 </a:t>
            </a:r>
            <a:r>
              <a:rPr lang="en-MY" dirty="0" err="1" smtClean="0">
                <a:solidFill>
                  <a:schemeClr val="bg1"/>
                </a:solidFill>
              </a:rPr>
              <a:t>ReRAM</a:t>
            </a:r>
            <a:r>
              <a:rPr lang="en-MY" dirty="0" smtClean="0">
                <a:solidFill>
                  <a:schemeClr val="bg1"/>
                </a:solidFill>
              </a:rPr>
              <a:t> array in python</a:t>
            </a:r>
          </a:p>
          <a:p>
            <a:r>
              <a:rPr lang="en-MY" dirty="0" smtClean="0">
                <a:solidFill>
                  <a:schemeClr val="bg1"/>
                </a:solidFill>
              </a:rPr>
              <a:t>Algorithm shows </a:t>
            </a:r>
            <a:r>
              <a:rPr lang="en-MY" dirty="0" err="1" smtClean="0">
                <a:solidFill>
                  <a:schemeClr val="bg1"/>
                </a:solidFill>
              </a:rPr>
              <a:t>memristors</a:t>
            </a:r>
            <a:r>
              <a:rPr lang="en-MY" dirty="0" smtClean="0">
                <a:solidFill>
                  <a:schemeClr val="bg1"/>
                </a:solidFill>
              </a:rPr>
              <a:t> that were assigned correlated data go to high conductance states.  </a:t>
            </a:r>
          </a:p>
          <a:p>
            <a:endParaRPr lang="en-MY" dirty="0" smtClean="0">
              <a:solidFill>
                <a:schemeClr val="bg1"/>
              </a:solidFill>
            </a:endParaRPr>
          </a:p>
          <a:p>
            <a:endParaRPr lang="en-MY" dirty="0">
              <a:solidFill>
                <a:schemeClr val="bg1"/>
              </a:solidFill>
            </a:endParaRPr>
          </a:p>
        </p:txBody>
      </p:sp>
    </p:spTree>
    <p:extLst>
      <p:ext uri="{BB962C8B-B14F-4D97-AF65-F5344CB8AC3E}">
        <p14:creationId xmlns:p14="http://schemas.microsoft.com/office/powerpoint/2010/main" val="971706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solidFill>
                  <a:schemeClr val="bg1"/>
                </a:solidFill>
              </a:rPr>
              <a:t>Acknowledgement</a:t>
            </a:r>
            <a:endParaRPr lang="en-MY" dirty="0">
              <a:solidFill>
                <a:schemeClr val="bg1"/>
              </a:solidFill>
            </a:endParaRPr>
          </a:p>
        </p:txBody>
      </p:sp>
      <p:sp>
        <p:nvSpPr>
          <p:cNvPr id="3" name="Content Placeholder 2"/>
          <p:cNvSpPr>
            <a:spLocks noGrp="1"/>
          </p:cNvSpPr>
          <p:nvPr>
            <p:ph idx="1"/>
          </p:nvPr>
        </p:nvSpPr>
        <p:spPr/>
        <p:txBody>
          <a:bodyPr>
            <a:normAutofit lnSpcReduction="10000"/>
          </a:bodyPr>
          <a:lstStyle/>
          <a:p>
            <a:pPr marL="0" indent="0">
              <a:buNone/>
            </a:pPr>
            <a:r>
              <a:rPr lang="en-MY" dirty="0" smtClean="0">
                <a:solidFill>
                  <a:schemeClr val="bg1"/>
                </a:solidFill>
              </a:rPr>
              <a:t>PI: Professor Nathaniel Cady</a:t>
            </a:r>
          </a:p>
          <a:p>
            <a:pPr marL="0" indent="0">
              <a:buNone/>
            </a:pPr>
            <a:endParaRPr lang="en-MY" dirty="0">
              <a:solidFill>
                <a:schemeClr val="bg1"/>
              </a:solidFill>
            </a:endParaRPr>
          </a:p>
          <a:p>
            <a:pPr marL="0" indent="0">
              <a:buNone/>
            </a:pPr>
            <a:r>
              <a:rPr lang="en-MY" dirty="0">
                <a:solidFill>
                  <a:schemeClr val="bg1"/>
                </a:solidFill>
              </a:rPr>
              <a:t>SUNY Poly CNSE:</a:t>
            </a:r>
          </a:p>
          <a:p>
            <a:pPr marL="0" indent="0">
              <a:buNone/>
            </a:pPr>
            <a:r>
              <a:rPr lang="en-MY" dirty="0" err="1" smtClean="0">
                <a:solidFill>
                  <a:schemeClr val="bg1"/>
                </a:solidFill>
              </a:rPr>
              <a:t>Karsten</a:t>
            </a:r>
            <a:r>
              <a:rPr lang="en-MY" dirty="0" smtClean="0">
                <a:solidFill>
                  <a:schemeClr val="bg1"/>
                </a:solidFill>
              </a:rPr>
              <a:t> Beckmann</a:t>
            </a:r>
          </a:p>
          <a:p>
            <a:pPr marL="0" indent="0">
              <a:buNone/>
            </a:pPr>
            <a:r>
              <a:rPr lang="en-MY" dirty="0" err="1" smtClean="0">
                <a:solidFill>
                  <a:schemeClr val="bg1"/>
                </a:solidFill>
              </a:rPr>
              <a:t>Wilkie</a:t>
            </a:r>
            <a:r>
              <a:rPr lang="en-MY" dirty="0" smtClean="0">
                <a:solidFill>
                  <a:schemeClr val="bg1"/>
                </a:solidFill>
              </a:rPr>
              <a:t> Olin-</a:t>
            </a:r>
            <a:r>
              <a:rPr lang="en-MY" dirty="0" err="1" smtClean="0">
                <a:solidFill>
                  <a:schemeClr val="bg1"/>
                </a:solidFill>
              </a:rPr>
              <a:t>Ammentorp</a:t>
            </a:r>
            <a:endParaRPr lang="en-MY" dirty="0" smtClean="0">
              <a:solidFill>
                <a:schemeClr val="bg1"/>
              </a:solidFill>
            </a:endParaRPr>
          </a:p>
          <a:p>
            <a:pPr marL="0" indent="0">
              <a:buNone/>
            </a:pPr>
            <a:endParaRPr lang="en-MY" dirty="0">
              <a:solidFill>
                <a:schemeClr val="bg1"/>
              </a:solidFill>
            </a:endParaRPr>
          </a:p>
          <a:p>
            <a:pPr marL="0" indent="0">
              <a:buNone/>
            </a:pPr>
            <a:r>
              <a:rPr lang="en-MY" dirty="0" smtClean="0">
                <a:solidFill>
                  <a:schemeClr val="bg1"/>
                </a:solidFill>
              </a:rPr>
              <a:t>University </a:t>
            </a:r>
            <a:r>
              <a:rPr lang="en-MY" dirty="0">
                <a:solidFill>
                  <a:schemeClr val="bg1"/>
                </a:solidFill>
              </a:rPr>
              <a:t>of Tennessee, </a:t>
            </a:r>
            <a:r>
              <a:rPr lang="en-MY" dirty="0" smtClean="0">
                <a:solidFill>
                  <a:schemeClr val="bg1"/>
                </a:solidFill>
              </a:rPr>
              <a:t>Knoxville:</a:t>
            </a:r>
          </a:p>
          <a:p>
            <a:pPr marL="0" indent="0">
              <a:buNone/>
            </a:pPr>
            <a:r>
              <a:rPr lang="en-MY" dirty="0" err="1" smtClean="0">
                <a:solidFill>
                  <a:schemeClr val="bg1"/>
                </a:solidFill>
              </a:rPr>
              <a:t>Sherif</a:t>
            </a:r>
            <a:r>
              <a:rPr lang="en-MY" dirty="0" smtClean="0">
                <a:solidFill>
                  <a:schemeClr val="bg1"/>
                </a:solidFill>
              </a:rPr>
              <a:t> </a:t>
            </a:r>
            <a:r>
              <a:rPr lang="en-MY" dirty="0" err="1" smtClean="0">
                <a:solidFill>
                  <a:schemeClr val="bg1"/>
                </a:solidFill>
              </a:rPr>
              <a:t>Amer</a:t>
            </a:r>
            <a:endParaRPr lang="en-MY" dirty="0">
              <a:solidFill>
                <a:schemeClr val="bg1"/>
              </a:solidFill>
            </a:endParaRPr>
          </a:p>
        </p:txBody>
      </p:sp>
    </p:spTree>
    <p:extLst>
      <p:ext uri="{BB962C8B-B14F-4D97-AF65-F5344CB8AC3E}">
        <p14:creationId xmlns:p14="http://schemas.microsoft.com/office/powerpoint/2010/main" val="19465556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MY" dirty="0" smtClean="0">
                <a:solidFill>
                  <a:schemeClr val="bg1"/>
                </a:solidFill>
              </a:rPr>
              <a:t>Thank You!</a:t>
            </a:r>
            <a:endParaRPr lang="en-MY" dirty="0">
              <a:solidFill>
                <a:schemeClr val="bg1"/>
              </a:solidFill>
            </a:endParaRPr>
          </a:p>
        </p:txBody>
      </p:sp>
    </p:spTree>
    <p:extLst>
      <p:ext uri="{BB962C8B-B14F-4D97-AF65-F5344CB8AC3E}">
        <p14:creationId xmlns:p14="http://schemas.microsoft.com/office/powerpoint/2010/main" val="1912453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solidFill>
                  <a:schemeClr val="bg1"/>
                </a:solidFill>
              </a:rPr>
              <a:t>Goals</a:t>
            </a:r>
            <a:endParaRPr lang="en-MY" dirty="0">
              <a:solidFill>
                <a:schemeClr val="bg1"/>
              </a:solidFill>
            </a:endParaRPr>
          </a:p>
        </p:txBody>
      </p:sp>
      <p:sp>
        <p:nvSpPr>
          <p:cNvPr id="3" name="Content Placeholder 2"/>
          <p:cNvSpPr>
            <a:spLocks noGrp="1"/>
          </p:cNvSpPr>
          <p:nvPr>
            <p:ph idx="1"/>
          </p:nvPr>
        </p:nvSpPr>
        <p:spPr/>
        <p:txBody>
          <a:bodyPr/>
          <a:lstStyle/>
          <a:p>
            <a:r>
              <a:rPr lang="en-MY" dirty="0" smtClean="0">
                <a:solidFill>
                  <a:schemeClr val="accent6">
                    <a:lumMod val="40000"/>
                    <a:lumOff val="60000"/>
                  </a:schemeClr>
                </a:solidFill>
              </a:rPr>
              <a:t>Detected temporal correlations using PCM devices </a:t>
            </a:r>
            <a:r>
              <a:rPr lang="en-MY" sz="2000" dirty="0" smtClean="0">
                <a:solidFill>
                  <a:schemeClr val="bg2">
                    <a:lumMod val="90000"/>
                  </a:schemeClr>
                </a:solidFill>
              </a:rPr>
              <a:t>(Sebastian et al. </a:t>
            </a:r>
            <a:r>
              <a:rPr lang="en-MY" sz="2000" dirty="0">
                <a:solidFill>
                  <a:schemeClr val="bg2">
                    <a:lumMod val="90000"/>
                  </a:schemeClr>
                </a:solidFill>
              </a:rPr>
              <a:t>(2017). Temporal correlation detection using computational phase-change memory. </a:t>
            </a:r>
            <a:r>
              <a:rPr lang="en-MY" sz="2000" i="1" dirty="0">
                <a:solidFill>
                  <a:schemeClr val="bg2">
                    <a:lumMod val="90000"/>
                  </a:schemeClr>
                </a:solidFill>
              </a:rPr>
              <a:t>Nature Communications, </a:t>
            </a:r>
            <a:r>
              <a:rPr lang="en-MY" sz="2000" dirty="0">
                <a:solidFill>
                  <a:schemeClr val="bg2">
                    <a:lumMod val="90000"/>
                  </a:schemeClr>
                </a:solidFill>
              </a:rPr>
              <a:t>8(1115</a:t>
            </a:r>
            <a:r>
              <a:rPr lang="en-MY" sz="2000" dirty="0" smtClean="0">
                <a:solidFill>
                  <a:schemeClr val="bg2">
                    <a:lumMod val="90000"/>
                  </a:schemeClr>
                </a:solidFill>
              </a:rPr>
              <a:t>))</a:t>
            </a:r>
            <a:endParaRPr lang="en-MY" dirty="0" smtClean="0">
              <a:solidFill>
                <a:schemeClr val="bg2">
                  <a:lumMod val="90000"/>
                </a:schemeClr>
              </a:solidFill>
            </a:endParaRPr>
          </a:p>
          <a:p>
            <a:r>
              <a:rPr lang="en-MY" dirty="0" smtClean="0">
                <a:solidFill>
                  <a:schemeClr val="accent6">
                    <a:lumMod val="40000"/>
                    <a:lumOff val="60000"/>
                  </a:schemeClr>
                </a:solidFill>
              </a:rPr>
              <a:t>Goal: Simulate algorithm in python using 5x5 </a:t>
            </a:r>
            <a:r>
              <a:rPr lang="en-MY" dirty="0" err="1" smtClean="0">
                <a:solidFill>
                  <a:schemeClr val="accent6">
                    <a:lumMod val="40000"/>
                    <a:lumOff val="60000"/>
                  </a:schemeClr>
                </a:solidFill>
              </a:rPr>
              <a:t>ReRAM</a:t>
            </a:r>
            <a:r>
              <a:rPr lang="en-MY" dirty="0" smtClean="0">
                <a:solidFill>
                  <a:schemeClr val="accent6">
                    <a:lumMod val="40000"/>
                    <a:lumOff val="60000"/>
                  </a:schemeClr>
                </a:solidFill>
              </a:rPr>
              <a:t> array</a:t>
            </a:r>
          </a:p>
          <a:p>
            <a:endParaRPr lang="en-MY" dirty="0" smtClean="0"/>
          </a:p>
          <a:p>
            <a:endParaRPr lang="en-MY" dirty="0" smtClean="0"/>
          </a:p>
          <a:p>
            <a:endParaRPr lang="en-MY" dirty="0" smtClean="0"/>
          </a:p>
          <a:p>
            <a:endParaRPr lang="en-MY" dirty="0"/>
          </a:p>
        </p:txBody>
      </p:sp>
    </p:spTree>
    <p:extLst>
      <p:ext uri="{BB962C8B-B14F-4D97-AF65-F5344CB8AC3E}">
        <p14:creationId xmlns:p14="http://schemas.microsoft.com/office/powerpoint/2010/main" val="28714772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err="1" smtClean="0">
                <a:solidFill>
                  <a:schemeClr val="bg1"/>
                </a:solidFill>
              </a:rPr>
              <a:t>Memristors</a:t>
            </a:r>
            <a:endParaRPr lang="en-MY" dirty="0">
              <a:solidFill>
                <a:schemeClr val="bg1"/>
              </a:solidFill>
            </a:endParaRPr>
          </a:p>
        </p:txBody>
      </p:sp>
      <p:grpSp>
        <p:nvGrpSpPr>
          <p:cNvPr id="4" name="Group 3"/>
          <p:cNvGrpSpPr/>
          <p:nvPr/>
        </p:nvGrpSpPr>
        <p:grpSpPr>
          <a:xfrm>
            <a:off x="914400" y="1484304"/>
            <a:ext cx="7322128" cy="2630496"/>
            <a:chOff x="983672" y="1937266"/>
            <a:chExt cx="7169728" cy="3168134"/>
          </a:xfrm>
        </p:grpSpPr>
        <p:grpSp>
          <p:nvGrpSpPr>
            <p:cNvPr id="5" name="Group 4"/>
            <p:cNvGrpSpPr/>
            <p:nvPr/>
          </p:nvGrpSpPr>
          <p:grpSpPr>
            <a:xfrm>
              <a:off x="983672" y="2774373"/>
              <a:ext cx="1371601" cy="1877290"/>
              <a:chOff x="983672" y="2774373"/>
              <a:chExt cx="1371601" cy="1877290"/>
            </a:xfrm>
          </p:grpSpPr>
          <p:sp>
            <p:nvSpPr>
              <p:cNvPr id="32" name="Rectangle 31"/>
              <p:cNvSpPr/>
              <p:nvPr/>
            </p:nvSpPr>
            <p:spPr>
              <a:xfrm>
                <a:off x="983672" y="4270663"/>
                <a:ext cx="1371601" cy="381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smtClean="0"/>
                  <a:t>Electrode</a:t>
                </a:r>
                <a:endParaRPr lang="en-MY" dirty="0"/>
              </a:p>
            </p:txBody>
          </p:sp>
          <p:sp>
            <p:nvSpPr>
              <p:cNvPr id="33" name="Rectangle 32"/>
              <p:cNvSpPr/>
              <p:nvPr/>
            </p:nvSpPr>
            <p:spPr>
              <a:xfrm>
                <a:off x="983672" y="2774373"/>
                <a:ext cx="1371601" cy="381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smtClean="0"/>
                  <a:t>Electrode</a:t>
                </a:r>
                <a:endParaRPr lang="en-MY" dirty="0"/>
              </a:p>
            </p:txBody>
          </p:sp>
          <p:sp>
            <p:nvSpPr>
              <p:cNvPr id="34" name="Rectangle 33"/>
              <p:cNvSpPr/>
              <p:nvPr/>
            </p:nvSpPr>
            <p:spPr>
              <a:xfrm>
                <a:off x="983672" y="3155373"/>
                <a:ext cx="1371601" cy="1115289"/>
              </a:xfrm>
              <a:prstGeom prst="rect">
                <a:avLst/>
              </a:prstGeom>
              <a:solidFill>
                <a:schemeClr val="bg2"/>
              </a:solid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r>
                  <a:rPr lang="en-MY" dirty="0" smtClean="0"/>
                  <a:t>Metal oxide</a:t>
                </a:r>
                <a:endParaRPr lang="en-MY" dirty="0"/>
              </a:p>
            </p:txBody>
          </p:sp>
        </p:grpSp>
        <p:grpSp>
          <p:nvGrpSpPr>
            <p:cNvPr id="6" name="Group 5"/>
            <p:cNvGrpSpPr/>
            <p:nvPr/>
          </p:nvGrpSpPr>
          <p:grpSpPr>
            <a:xfrm>
              <a:off x="3921198" y="2362200"/>
              <a:ext cx="1357746" cy="2590800"/>
              <a:chOff x="3921198" y="2362200"/>
              <a:chExt cx="1357746" cy="2590800"/>
            </a:xfrm>
          </p:grpSpPr>
          <p:sp>
            <p:nvSpPr>
              <p:cNvPr id="24" name="Rectangle 23"/>
              <p:cNvSpPr/>
              <p:nvPr/>
            </p:nvSpPr>
            <p:spPr>
              <a:xfrm>
                <a:off x="3921198" y="4270663"/>
                <a:ext cx="1357746" cy="40433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5" name="Rectangle 24"/>
              <p:cNvSpPr/>
              <p:nvPr/>
            </p:nvSpPr>
            <p:spPr>
              <a:xfrm>
                <a:off x="3921198" y="2717076"/>
                <a:ext cx="1357746" cy="38385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6" name="Rectangle 25"/>
              <p:cNvSpPr/>
              <p:nvPr/>
            </p:nvSpPr>
            <p:spPr>
              <a:xfrm>
                <a:off x="3921198" y="3123437"/>
                <a:ext cx="1357746" cy="1145198"/>
              </a:xfrm>
              <a:prstGeom prst="rect">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7" name="Rectangle 26"/>
              <p:cNvSpPr/>
              <p:nvPr/>
            </p:nvSpPr>
            <p:spPr>
              <a:xfrm>
                <a:off x="4371472" y="3123706"/>
                <a:ext cx="457200" cy="114492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8" name="Freeform 27"/>
              <p:cNvSpPr/>
              <p:nvPr/>
            </p:nvSpPr>
            <p:spPr>
              <a:xfrm>
                <a:off x="4530800" y="3100935"/>
                <a:ext cx="62343" cy="1167700"/>
              </a:xfrm>
              <a:custGeom>
                <a:avLst/>
                <a:gdLst>
                  <a:gd name="connsiteX0" fmla="*/ 0 w 152429"/>
                  <a:gd name="connsiteY0" fmla="*/ 0 h 886691"/>
                  <a:gd name="connsiteX1" fmla="*/ 152400 w 152429"/>
                  <a:gd name="connsiteY1" fmla="*/ 249382 h 886691"/>
                  <a:gd name="connsiteX2" fmla="*/ 13855 w 152429"/>
                  <a:gd name="connsiteY2" fmla="*/ 471054 h 886691"/>
                  <a:gd name="connsiteX3" fmla="*/ 110836 w 152429"/>
                  <a:gd name="connsiteY3" fmla="*/ 886691 h 886691"/>
                </a:gdLst>
                <a:ahLst/>
                <a:cxnLst>
                  <a:cxn ang="0">
                    <a:pos x="connsiteX0" y="connsiteY0"/>
                  </a:cxn>
                  <a:cxn ang="0">
                    <a:pos x="connsiteX1" y="connsiteY1"/>
                  </a:cxn>
                  <a:cxn ang="0">
                    <a:pos x="connsiteX2" y="connsiteY2"/>
                  </a:cxn>
                  <a:cxn ang="0">
                    <a:pos x="connsiteX3" y="connsiteY3"/>
                  </a:cxn>
                </a:cxnLst>
                <a:rect l="l" t="t" r="r" b="b"/>
                <a:pathLst>
                  <a:path w="152429" h="886691">
                    <a:moveTo>
                      <a:pt x="0" y="0"/>
                    </a:moveTo>
                    <a:cubicBezTo>
                      <a:pt x="75045" y="85436"/>
                      <a:pt x="150091" y="170873"/>
                      <a:pt x="152400" y="249382"/>
                    </a:cubicBezTo>
                    <a:cubicBezTo>
                      <a:pt x="154709" y="327891"/>
                      <a:pt x="20782" y="364836"/>
                      <a:pt x="13855" y="471054"/>
                    </a:cubicBezTo>
                    <a:cubicBezTo>
                      <a:pt x="6928" y="577272"/>
                      <a:pt x="96982" y="815109"/>
                      <a:pt x="110836" y="886691"/>
                    </a:cubicBezTo>
                  </a:path>
                </a:pathLst>
              </a:custGeom>
              <a:ln w="5715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cxnSp>
            <p:nvCxnSpPr>
              <p:cNvPr id="29" name="Straight Connector 28"/>
              <p:cNvCxnSpPr/>
              <p:nvPr/>
            </p:nvCxnSpPr>
            <p:spPr>
              <a:xfrm>
                <a:off x="4378399" y="2502813"/>
                <a:ext cx="304800" cy="0"/>
              </a:xfrm>
              <a:prstGeom prst="line">
                <a:avLst/>
              </a:prstGeom>
              <a:ln w="28575">
                <a:solidFill>
                  <a:schemeClr val="bg2"/>
                </a:solidFill>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flipH="1" flipV="1">
                <a:off x="4530799" y="2362200"/>
                <a:ext cx="1" cy="284487"/>
              </a:xfrm>
              <a:prstGeom prst="line">
                <a:avLst/>
              </a:prstGeom>
              <a:ln w="28575">
                <a:solidFill>
                  <a:schemeClr val="bg2"/>
                </a:solidFill>
              </a:ln>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4335344" y="4953000"/>
                <a:ext cx="381000" cy="0"/>
              </a:xfrm>
              <a:prstGeom prst="line">
                <a:avLst/>
              </a:prstGeom>
              <a:ln w="28575">
                <a:solidFill>
                  <a:schemeClr val="bg2"/>
                </a:solidFill>
              </a:ln>
            </p:spPr>
            <p:style>
              <a:lnRef idx="1">
                <a:schemeClr val="dk1"/>
              </a:lnRef>
              <a:fillRef idx="0">
                <a:schemeClr val="dk1"/>
              </a:fillRef>
              <a:effectRef idx="0">
                <a:schemeClr val="dk1"/>
              </a:effectRef>
              <a:fontRef idx="minor">
                <a:schemeClr val="tx1"/>
              </a:fontRef>
            </p:style>
          </p:cxnSp>
        </p:grpSp>
        <p:cxnSp>
          <p:nvCxnSpPr>
            <p:cNvPr id="7" name="Straight Arrow Connector 6"/>
            <p:cNvCxnSpPr/>
            <p:nvPr/>
          </p:nvCxnSpPr>
          <p:spPr>
            <a:xfrm>
              <a:off x="4561971" y="3733800"/>
              <a:ext cx="926394" cy="0"/>
            </a:xfrm>
            <a:prstGeom prst="straightConnector1">
              <a:avLst/>
            </a:prstGeom>
            <a:ln>
              <a:solidFill>
                <a:srgbClr val="FFC000"/>
              </a:solidFill>
              <a:tailEnd type="arrow"/>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5486400" y="3505200"/>
              <a:ext cx="1130757" cy="381000"/>
            </a:xfrm>
            <a:prstGeom prst="rect">
              <a:avLst/>
            </a:prstGeom>
            <a:noFill/>
          </p:spPr>
          <p:txBody>
            <a:bodyPr wrap="square" rtlCol="0">
              <a:spAutoFit/>
            </a:bodyPr>
            <a:lstStyle/>
            <a:p>
              <a:r>
                <a:rPr lang="en-MY" dirty="0" smtClean="0">
                  <a:solidFill>
                    <a:schemeClr val="accent6">
                      <a:lumMod val="60000"/>
                      <a:lumOff val="40000"/>
                    </a:schemeClr>
                  </a:solidFill>
                </a:rPr>
                <a:t>Filament</a:t>
              </a:r>
              <a:endParaRPr lang="en-MY" dirty="0">
                <a:solidFill>
                  <a:schemeClr val="accent6">
                    <a:lumMod val="60000"/>
                    <a:lumOff val="40000"/>
                  </a:schemeClr>
                </a:solidFill>
              </a:endParaRPr>
            </a:p>
          </p:txBody>
        </p:sp>
        <p:grpSp>
          <p:nvGrpSpPr>
            <p:cNvPr id="9" name="Group 8"/>
            <p:cNvGrpSpPr/>
            <p:nvPr/>
          </p:nvGrpSpPr>
          <p:grpSpPr>
            <a:xfrm>
              <a:off x="6684818" y="2442544"/>
              <a:ext cx="1378528" cy="2662856"/>
              <a:chOff x="6684818" y="2362670"/>
              <a:chExt cx="1378528" cy="2662856"/>
            </a:xfrm>
          </p:grpSpPr>
          <p:sp>
            <p:nvSpPr>
              <p:cNvPr id="16" name="Rectangle 15"/>
              <p:cNvSpPr/>
              <p:nvPr/>
            </p:nvSpPr>
            <p:spPr>
              <a:xfrm>
                <a:off x="6684818" y="2633754"/>
                <a:ext cx="1378528" cy="408801"/>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 name="Rectangle 16"/>
              <p:cNvSpPr/>
              <p:nvPr/>
            </p:nvSpPr>
            <p:spPr>
              <a:xfrm>
                <a:off x="6691745" y="4199553"/>
                <a:ext cx="1371601" cy="41747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8" name="Rectangle 17"/>
              <p:cNvSpPr/>
              <p:nvPr/>
            </p:nvSpPr>
            <p:spPr>
              <a:xfrm>
                <a:off x="6691746" y="3060790"/>
                <a:ext cx="1357746" cy="1138763"/>
              </a:xfrm>
              <a:prstGeom prst="rect">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9" name="Rectangle 18"/>
              <p:cNvSpPr/>
              <p:nvPr/>
            </p:nvSpPr>
            <p:spPr>
              <a:xfrm>
                <a:off x="7142019" y="3045808"/>
                <a:ext cx="457200" cy="1153745"/>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0" name="Freeform 19"/>
              <p:cNvSpPr/>
              <p:nvPr/>
            </p:nvSpPr>
            <p:spPr>
              <a:xfrm>
                <a:off x="7332512" y="3042555"/>
                <a:ext cx="45719" cy="906516"/>
              </a:xfrm>
              <a:custGeom>
                <a:avLst/>
                <a:gdLst>
                  <a:gd name="connsiteX0" fmla="*/ 0 w 152429"/>
                  <a:gd name="connsiteY0" fmla="*/ 0 h 886691"/>
                  <a:gd name="connsiteX1" fmla="*/ 152400 w 152429"/>
                  <a:gd name="connsiteY1" fmla="*/ 249382 h 886691"/>
                  <a:gd name="connsiteX2" fmla="*/ 13855 w 152429"/>
                  <a:gd name="connsiteY2" fmla="*/ 471054 h 886691"/>
                  <a:gd name="connsiteX3" fmla="*/ 110836 w 152429"/>
                  <a:gd name="connsiteY3" fmla="*/ 886691 h 886691"/>
                </a:gdLst>
                <a:ahLst/>
                <a:cxnLst>
                  <a:cxn ang="0">
                    <a:pos x="connsiteX0" y="connsiteY0"/>
                  </a:cxn>
                  <a:cxn ang="0">
                    <a:pos x="connsiteX1" y="connsiteY1"/>
                  </a:cxn>
                  <a:cxn ang="0">
                    <a:pos x="connsiteX2" y="connsiteY2"/>
                  </a:cxn>
                  <a:cxn ang="0">
                    <a:pos x="connsiteX3" y="connsiteY3"/>
                  </a:cxn>
                </a:cxnLst>
                <a:rect l="l" t="t" r="r" b="b"/>
                <a:pathLst>
                  <a:path w="152429" h="886691">
                    <a:moveTo>
                      <a:pt x="0" y="0"/>
                    </a:moveTo>
                    <a:cubicBezTo>
                      <a:pt x="75045" y="85436"/>
                      <a:pt x="150091" y="170873"/>
                      <a:pt x="152400" y="249382"/>
                    </a:cubicBezTo>
                    <a:cubicBezTo>
                      <a:pt x="154709" y="327891"/>
                      <a:pt x="20782" y="364836"/>
                      <a:pt x="13855" y="471054"/>
                    </a:cubicBezTo>
                    <a:cubicBezTo>
                      <a:pt x="6928" y="577272"/>
                      <a:pt x="96982" y="815109"/>
                      <a:pt x="110836" y="886691"/>
                    </a:cubicBezTo>
                  </a:path>
                </a:pathLst>
              </a:custGeom>
              <a:ln w="5715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cxnSp>
            <p:nvCxnSpPr>
              <p:cNvPr id="21" name="Straight Connector 20"/>
              <p:cNvCxnSpPr/>
              <p:nvPr/>
            </p:nvCxnSpPr>
            <p:spPr>
              <a:xfrm>
                <a:off x="7187731" y="2362670"/>
                <a:ext cx="381000" cy="0"/>
              </a:xfrm>
              <a:prstGeom prst="line">
                <a:avLst/>
              </a:prstGeom>
              <a:ln w="28575">
                <a:solidFill>
                  <a:schemeClr val="bg2"/>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7225147" y="4877270"/>
                <a:ext cx="304800" cy="0"/>
              </a:xfrm>
              <a:prstGeom prst="line">
                <a:avLst/>
              </a:prstGeom>
              <a:ln w="28575">
                <a:solidFill>
                  <a:schemeClr val="bg2"/>
                </a:solidFill>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flipH="1" flipV="1">
                <a:off x="7370618" y="4741039"/>
                <a:ext cx="1" cy="284487"/>
              </a:xfrm>
              <a:prstGeom prst="line">
                <a:avLst/>
              </a:prstGeom>
              <a:ln w="28575">
                <a:solidFill>
                  <a:schemeClr val="bg2"/>
                </a:solidFill>
              </a:ln>
            </p:spPr>
            <p:style>
              <a:lnRef idx="1">
                <a:schemeClr val="dk1"/>
              </a:lnRef>
              <a:fillRef idx="0">
                <a:schemeClr val="dk1"/>
              </a:fillRef>
              <a:effectRef idx="0">
                <a:schemeClr val="dk1"/>
              </a:effectRef>
              <a:fontRef idx="minor">
                <a:schemeClr val="tx1"/>
              </a:fontRef>
            </p:style>
          </p:cxnSp>
        </p:grpSp>
        <p:sp>
          <p:nvSpPr>
            <p:cNvPr id="10" name="TextBox 9"/>
            <p:cNvSpPr txBox="1"/>
            <p:nvPr/>
          </p:nvSpPr>
          <p:spPr>
            <a:xfrm>
              <a:off x="3921198" y="1937266"/>
              <a:ext cx="1397795" cy="369332"/>
            </a:xfrm>
            <a:prstGeom prst="rect">
              <a:avLst/>
            </a:prstGeom>
            <a:noFill/>
          </p:spPr>
          <p:txBody>
            <a:bodyPr wrap="square" rtlCol="0">
              <a:spAutoFit/>
            </a:bodyPr>
            <a:lstStyle/>
            <a:p>
              <a:r>
                <a:rPr lang="en-MY" dirty="0" smtClean="0">
                  <a:solidFill>
                    <a:schemeClr val="accent6">
                      <a:lumMod val="60000"/>
                      <a:lumOff val="40000"/>
                    </a:schemeClr>
                  </a:solidFill>
                </a:rPr>
                <a:t>Low-R state</a:t>
              </a:r>
              <a:endParaRPr lang="en-MY" dirty="0">
                <a:solidFill>
                  <a:schemeClr val="accent6">
                    <a:lumMod val="60000"/>
                    <a:lumOff val="40000"/>
                  </a:schemeClr>
                </a:solidFill>
              </a:endParaRPr>
            </a:p>
          </p:txBody>
        </p:sp>
        <p:sp>
          <p:nvSpPr>
            <p:cNvPr id="11" name="TextBox 10"/>
            <p:cNvSpPr txBox="1"/>
            <p:nvPr/>
          </p:nvSpPr>
          <p:spPr>
            <a:xfrm>
              <a:off x="6755605" y="1981200"/>
              <a:ext cx="1397795" cy="369332"/>
            </a:xfrm>
            <a:prstGeom prst="rect">
              <a:avLst/>
            </a:prstGeom>
            <a:noFill/>
          </p:spPr>
          <p:txBody>
            <a:bodyPr wrap="square" rtlCol="0">
              <a:spAutoFit/>
            </a:bodyPr>
            <a:lstStyle/>
            <a:p>
              <a:r>
                <a:rPr lang="en-MY" dirty="0" smtClean="0">
                  <a:solidFill>
                    <a:schemeClr val="accent6">
                      <a:lumMod val="60000"/>
                      <a:lumOff val="40000"/>
                    </a:schemeClr>
                  </a:solidFill>
                </a:rPr>
                <a:t>High-R state</a:t>
              </a:r>
              <a:endParaRPr lang="en-MY" dirty="0">
                <a:solidFill>
                  <a:schemeClr val="accent6">
                    <a:lumMod val="60000"/>
                    <a:lumOff val="40000"/>
                  </a:schemeClr>
                </a:solidFill>
              </a:endParaRPr>
            </a:p>
          </p:txBody>
        </p:sp>
        <p:sp>
          <p:nvSpPr>
            <p:cNvPr id="12" name="Down Arrow 11"/>
            <p:cNvSpPr/>
            <p:nvPr/>
          </p:nvSpPr>
          <p:spPr>
            <a:xfrm rot="16200000">
              <a:off x="2974656" y="3279456"/>
              <a:ext cx="451487" cy="914400"/>
            </a:xfrm>
            <a:prstGeom prst="downArrow">
              <a:avLst>
                <a:gd name="adj1" fmla="val 50000"/>
                <a:gd name="adj2" fmla="val 44643"/>
              </a:avLst>
            </a:prstGeom>
            <a:solidFill>
              <a:schemeClr val="accent2">
                <a:lumMod val="50000"/>
              </a:schemeClr>
            </a:solidFill>
            <a:ln>
              <a:solidFill>
                <a:schemeClr val="accent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MY"/>
            </a:p>
          </p:txBody>
        </p:sp>
        <p:sp>
          <p:nvSpPr>
            <p:cNvPr id="13" name="TextBox 12"/>
            <p:cNvSpPr txBox="1"/>
            <p:nvPr/>
          </p:nvSpPr>
          <p:spPr>
            <a:xfrm>
              <a:off x="2667000" y="4050268"/>
              <a:ext cx="990601" cy="369332"/>
            </a:xfrm>
            <a:prstGeom prst="rect">
              <a:avLst/>
            </a:prstGeom>
            <a:noFill/>
          </p:spPr>
          <p:txBody>
            <a:bodyPr wrap="square" rtlCol="0">
              <a:spAutoFit/>
            </a:bodyPr>
            <a:lstStyle/>
            <a:p>
              <a:r>
                <a:rPr lang="en-MY" dirty="0" smtClean="0">
                  <a:solidFill>
                    <a:schemeClr val="accent6">
                      <a:lumMod val="60000"/>
                      <a:lumOff val="40000"/>
                    </a:schemeClr>
                  </a:solidFill>
                </a:rPr>
                <a:t>Forming</a:t>
              </a:r>
              <a:endParaRPr lang="en-MY" dirty="0">
                <a:solidFill>
                  <a:schemeClr val="accent6">
                    <a:lumMod val="60000"/>
                    <a:lumOff val="40000"/>
                  </a:schemeClr>
                </a:solidFill>
              </a:endParaRPr>
            </a:p>
          </p:txBody>
        </p:sp>
        <p:sp>
          <p:nvSpPr>
            <p:cNvPr id="14" name="Left Arrow 13"/>
            <p:cNvSpPr/>
            <p:nvPr/>
          </p:nvSpPr>
          <p:spPr>
            <a:xfrm>
              <a:off x="5488365" y="2964873"/>
              <a:ext cx="912435" cy="387927"/>
            </a:xfrm>
            <a:prstGeom prst="leftArrow">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smtClean="0"/>
                <a:t>SET</a:t>
              </a:r>
              <a:endParaRPr lang="en-MY" dirty="0"/>
            </a:p>
          </p:txBody>
        </p:sp>
        <p:sp>
          <p:nvSpPr>
            <p:cNvPr id="15" name="Right Arrow 14"/>
            <p:cNvSpPr/>
            <p:nvPr/>
          </p:nvSpPr>
          <p:spPr>
            <a:xfrm>
              <a:off x="5564565" y="3947831"/>
              <a:ext cx="912435" cy="395569"/>
            </a:xfrm>
            <a:prstGeom prst="rightArrow">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smtClean="0"/>
                <a:t>RESET</a:t>
              </a:r>
              <a:endParaRPr lang="en-MY" dirty="0"/>
            </a:p>
          </p:txBody>
        </p:sp>
      </p:grpSp>
      <p:sp>
        <p:nvSpPr>
          <p:cNvPr id="35" name="Rectangle 34"/>
          <p:cNvSpPr/>
          <p:nvPr/>
        </p:nvSpPr>
        <p:spPr>
          <a:xfrm>
            <a:off x="762000" y="3990201"/>
            <a:ext cx="8915399" cy="276999"/>
          </a:xfrm>
          <a:prstGeom prst="rect">
            <a:avLst/>
          </a:prstGeom>
        </p:spPr>
        <p:txBody>
          <a:bodyPr wrap="square">
            <a:spAutoFit/>
          </a:bodyPr>
          <a:lstStyle/>
          <a:p>
            <a:r>
              <a:rPr lang="en-MY" sz="1200" dirty="0">
                <a:solidFill>
                  <a:schemeClr val="bg1">
                    <a:lumMod val="50000"/>
                  </a:schemeClr>
                </a:solidFill>
              </a:rPr>
              <a:t>Figure </a:t>
            </a:r>
            <a:r>
              <a:rPr lang="en-MY" sz="1200" dirty="0" smtClean="0">
                <a:solidFill>
                  <a:schemeClr val="bg1">
                    <a:lumMod val="50000"/>
                  </a:schemeClr>
                </a:solidFill>
              </a:rPr>
              <a:t>1. </a:t>
            </a:r>
            <a:r>
              <a:rPr lang="en-MY" sz="1200" dirty="0">
                <a:solidFill>
                  <a:schemeClr val="bg1">
                    <a:lumMod val="50000"/>
                  </a:schemeClr>
                </a:solidFill>
              </a:rPr>
              <a:t>Cady, N. (2016) </a:t>
            </a:r>
            <a:r>
              <a:rPr lang="en-MY" sz="1200" i="1" dirty="0">
                <a:solidFill>
                  <a:schemeClr val="bg1">
                    <a:lumMod val="50000"/>
                  </a:schemeClr>
                </a:solidFill>
              </a:rPr>
              <a:t>Towards </a:t>
            </a:r>
            <a:r>
              <a:rPr lang="en-MY" sz="1200" i="1" dirty="0" err="1">
                <a:solidFill>
                  <a:schemeClr val="bg1">
                    <a:lumMod val="50000"/>
                  </a:schemeClr>
                </a:solidFill>
              </a:rPr>
              <a:t>Memristive</a:t>
            </a:r>
            <a:r>
              <a:rPr lang="en-MY" sz="1200" i="1" dirty="0">
                <a:solidFill>
                  <a:schemeClr val="bg1">
                    <a:lumMod val="50000"/>
                  </a:schemeClr>
                </a:solidFill>
              </a:rPr>
              <a:t> Dynamic Adaptive Neural Network Arrays: </a:t>
            </a:r>
            <a:r>
              <a:rPr lang="en-MY" sz="1200" i="1" dirty="0" err="1">
                <a:solidFill>
                  <a:schemeClr val="bg1">
                    <a:lumMod val="50000"/>
                  </a:schemeClr>
                </a:solidFill>
              </a:rPr>
              <a:t>Memristance</a:t>
            </a:r>
            <a:endParaRPr lang="en-MY" sz="1200" i="1" dirty="0">
              <a:solidFill>
                <a:schemeClr val="bg1">
                  <a:lumMod val="50000"/>
                </a:schemeClr>
              </a:solidFill>
            </a:endParaRPr>
          </a:p>
        </p:txBody>
      </p:sp>
      <p:sp>
        <p:nvSpPr>
          <p:cNvPr id="3" name="Content Placeholder 2"/>
          <p:cNvSpPr>
            <a:spLocks noGrp="1"/>
          </p:cNvSpPr>
          <p:nvPr>
            <p:ph idx="1"/>
          </p:nvPr>
        </p:nvSpPr>
        <p:spPr/>
        <p:txBody>
          <a:bodyPr/>
          <a:lstStyle/>
          <a:p>
            <a:endParaRPr lang="en-MY" dirty="0" smtClean="0"/>
          </a:p>
          <a:p>
            <a:endParaRPr lang="en-MY" dirty="0"/>
          </a:p>
          <a:p>
            <a:endParaRPr lang="en-MY" dirty="0" smtClean="0"/>
          </a:p>
          <a:p>
            <a:endParaRPr lang="en-MY" dirty="0"/>
          </a:p>
          <a:p>
            <a:endParaRPr lang="en-MY" dirty="0" smtClean="0"/>
          </a:p>
          <a:p>
            <a:pPr marL="0" indent="0">
              <a:buNone/>
            </a:pPr>
            <a:endParaRPr lang="en-MY" dirty="0"/>
          </a:p>
          <a:p>
            <a:endParaRPr lang="en-MY"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136" b="5623"/>
          <a:stretch/>
        </p:blipFill>
        <p:spPr bwMode="auto">
          <a:xfrm>
            <a:off x="798286" y="4419600"/>
            <a:ext cx="2249714" cy="2302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Rectangle 38"/>
          <p:cNvSpPr/>
          <p:nvPr/>
        </p:nvSpPr>
        <p:spPr>
          <a:xfrm>
            <a:off x="3200400" y="6167735"/>
            <a:ext cx="5943600" cy="461665"/>
          </a:xfrm>
          <a:prstGeom prst="rect">
            <a:avLst/>
          </a:prstGeom>
        </p:spPr>
        <p:txBody>
          <a:bodyPr wrap="square">
            <a:spAutoFit/>
          </a:bodyPr>
          <a:lstStyle/>
          <a:p>
            <a:r>
              <a:rPr lang="en-MY" sz="1200" dirty="0" smtClean="0">
                <a:solidFill>
                  <a:schemeClr val="bg1">
                    <a:lumMod val="50000"/>
                  </a:schemeClr>
                </a:solidFill>
              </a:rPr>
              <a:t>Figure 2. </a:t>
            </a:r>
            <a:r>
              <a:rPr lang="en-MY" sz="1200" dirty="0" err="1" smtClean="0">
                <a:solidFill>
                  <a:schemeClr val="bg1">
                    <a:lumMod val="50000"/>
                  </a:schemeClr>
                </a:solidFill>
              </a:rPr>
              <a:t>Eleftheriou</a:t>
            </a:r>
            <a:r>
              <a:rPr lang="en-MY" sz="1200" dirty="0" smtClean="0">
                <a:solidFill>
                  <a:schemeClr val="bg1">
                    <a:lumMod val="50000"/>
                  </a:schemeClr>
                </a:solidFill>
              </a:rPr>
              <a:t>, E.(2017). </a:t>
            </a:r>
            <a:r>
              <a:rPr lang="en-MY" sz="1200" b="1" i="1" dirty="0" err="1">
                <a:solidFill>
                  <a:schemeClr val="bg1">
                    <a:lumMod val="50000"/>
                  </a:schemeClr>
                </a:solidFill>
              </a:rPr>
              <a:t>Neuromorphic</a:t>
            </a:r>
            <a:r>
              <a:rPr lang="en-MY" sz="1200" b="1" i="1" dirty="0">
                <a:solidFill>
                  <a:schemeClr val="bg1">
                    <a:lumMod val="50000"/>
                  </a:schemeClr>
                </a:solidFill>
              </a:rPr>
              <a:t> Computing based </a:t>
            </a:r>
            <a:r>
              <a:rPr lang="en-MY" sz="1200" b="1" i="1" dirty="0" smtClean="0">
                <a:solidFill>
                  <a:schemeClr val="bg1">
                    <a:lumMod val="50000"/>
                  </a:schemeClr>
                </a:solidFill>
              </a:rPr>
              <a:t>on Phase-Change-Memory Devices</a:t>
            </a:r>
            <a:r>
              <a:rPr lang="en-MY" sz="1200" b="1" i="1" dirty="0">
                <a:solidFill>
                  <a:schemeClr val="bg1">
                    <a:lumMod val="50000"/>
                  </a:schemeClr>
                </a:solidFill>
              </a:rPr>
              <a:t> </a:t>
            </a:r>
            <a:r>
              <a:rPr lang="en-MY" sz="1200" b="1" i="1" dirty="0" smtClean="0">
                <a:solidFill>
                  <a:schemeClr val="bg1">
                    <a:lumMod val="50000"/>
                  </a:schemeClr>
                </a:solidFill>
              </a:rPr>
              <a:t>[PowerPoint slides]. </a:t>
            </a:r>
            <a:endParaRPr lang="en-MY" sz="1200" i="1" dirty="0">
              <a:solidFill>
                <a:schemeClr val="bg1">
                  <a:lumMod val="50000"/>
                </a:schemeClr>
              </a:solidFill>
            </a:endParaRPr>
          </a:p>
        </p:txBody>
      </p:sp>
    </p:spTree>
    <p:extLst>
      <p:ext uri="{BB962C8B-B14F-4D97-AF65-F5344CB8AC3E}">
        <p14:creationId xmlns:p14="http://schemas.microsoft.com/office/powerpoint/2010/main" val="229241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err="1" smtClean="0">
                <a:solidFill>
                  <a:schemeClr val="bg1"/>
                </a:solidFill>
              </a:rPr>
              <a:t>Memristors</a:t>
            </a:r>
            <a:endParaRPr lang="en-MY" dirty="0">
              <a:solidFill>
                <a:schemeClr val="bg1"/>
              </a:solidFill>
            </a:endParaRPr>
          </a:p>
        </p:txBody>
      </p:sp>
      <p:sp>
        <p:nvSpPr>
          <p:cNvPr id="3" name="Content Placeholder 2"/>
          <p:cNvSpPr>
            <a:spLocks noGrp="1"/>
          </p:cNvSpPr>
          <p:nvPr>
            <p:ph idx="1"/>
          </p:nvPr>
        </p:nvSpPr>
        <p:spPr/>
        <p:txBody>
          <a:bodyPr/>
          <a:lstStyle/>
          <a:p>
            <a:pPr marL="0" indent="0">
              <a:buNone/>
            </a:pPr>
            <a:endParaRPr lang="en-MY"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371600"/>
            <a:ext cx="2938548" cy="2545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4008689"/>
            <a:ext cx="2938548" cy="2528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449500"/>
            <a:ext cx="4571938" cy="364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37"/>
          <p:cNvSpPr txBox="1">
            <a:spLocks/>
          </p:cNvSpPr>
          <p:nvPr/>
        </p:nvSpPr>
        <p:spPr>
          <a:xfrm>
            <a:off x="1" y="6472535"/>
            <a:ext cx="8610600" cy="461665"/>
          </a:xfrm>
          <a:prstGeom prst="rect">
            <a:avLst/>
          </a:prstGeom>
          <a:noFill/>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MY" sz="1200" dirty="0" smtClean="0">
                <a:solidFill>
                  <a:schemeClr val="bg1">
                    <a:lumMod val="50000"/>
                  </a:schemeClr>
                </a:solidFill>
              </a:rPr>
              <a:t>Figure 3. Sebastian, et al. (2017). Temporal correlation detection using computational phase-change memory. </a:t>
            </a:r>
            <a:r>
              <a:rPr lang="en-MY" sz="1200" i="1" dirty="0" smtClean="0">
                <a:solidFill>
                  <a:schemeClr val="bg1">
                    <a:lumMod val="50000"/>
                  </a:schemeClr>
                </a:solidFill>
              </a:rPr>
              <a:t>Nature Communications, </a:t>
            </a:r>
            <a:r>
              <a:rPr lang="en-MY" sz="1200" dirty="0" smtClean="0">
                <a:solidFill>
                  <a:schemeClr val="bg1">
                    <a:lumMod val="50000"/>
                  </a:schemeClr>
                </a:solidFill>
              </a:rPr>
              <a:t>8(1115), 3.</a:t>
            </a:r>
            <a:endParaRPr lang="en-MY" sz="1200" i="1" dirty="0">
              <a:solidFill>
                <a:schemeClr val="bg1">
                  <a:lumMod val="50000"/>
                </a:schemeClr>
              </a:solidFill>
            </a:endParaRPr>
          </a:p>
        </p:txBody>
      </p:sp>
    </p:spTree>
    <p:extLst>
      <p:ext uri="{BB962C8B-B14F-4D97-AF65-F5344CB8AC3E}">
        <p14:creationId xmlns:p14="http://schemas.microsoft.com/office/powerpoint/2010/main" val="936661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MY" dirty="0" smtClean="0">
                <a:solidFill>
                  <a:schemeClr val="bg1"/>
                </a:solidFill>
              </a:rPr>
              <a:t>Temporal Correlation Detection Algorithm</a:t>
            </a:r>
            <a:endParaRPr lang="en-MY" dirty="0">
              <a:solidFill>
                <a:schemeClr val="bg1"/>
              </a:solidFill>
            </a:endParaRPr>
          </a:p>
        </p:txBody>
      </p:sp>
      <p:sp>
        <p:nvSpPr>
          <p:cNvPr id="4" name="Content Placeholder 3"/>
          <p:cNvSpPr>
            <a:spLocks noGrp="1"/>
          </p:cNvSpPr>
          <p:nvPr>
            <p:ph idx="1"/>
          </p:nvPr>
        </p:nvSpPr>
        <p:spPr>
          <a:xfrm>
            <a:off x="457200" y="5562600"/>
            <a:ext cx="8229600" cy="990600"/>
          </a:xfrm>
        </p:spPr>
        <p:txBody>
          <a:bodyPr>
            <a:normAutofit/>
          </a:bodyPr>
          <a:lstStyle/>
          <a:p>
            <a:pPr marL="0" indent="0">
              <a:buNone/>
            </a:pPr>
            <a:endParaRPr lang="en-MY" dirty="0"/>
          </a:p>
        </p:txBody>
      </p:sp>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059213"/>
            <a:ext cx="4343400" cy="3807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87086" y="6504801"/>
            <a:ext cx="8752114" cy="276999"/>
          </a:xfrm>
          <a:prstGeom prst="rect">
            <a:avLst/>
          </a:prstGeom>
        </p:spPr>
        <p:txBody>
          <a:bodyPr wrap="square">
            <a:spAutoFit/>
          </a:bodyPr>
          <a:lstStyle/>
          <a:p>
            <a:r>
              <a:rPr lang="en-MY" sz="1200" dirty="0">
                <a:solidFill>
                  <a:schemeClr val="bg1">
                    <a:lumMod val="50000"/>
                  </a:schemeClr>
                </a:solidFill>
              </a:rPr>
              <a:t>Figure 4</a:t>
            </a:r>
            <a:r>
              <a:rPr lang="en-MY" sz="1200" dirty="0" smtClean="0">
                <a:solidFill>
                  <a:schemeClr val="bg1">
                    <a:lumMod val="50000"/>
                  </a:schemeClr>
                </a:solidFill>
              </a:rPr>
              <a:t>. </a:t>
            </a:r>
            <a:r>
              <a:rPr lang="en-MY" sz="1200" dirty="0" err="1">
                <a:solidFill>
                  <a:schemeClr val="bg1">
                    <a:lumMod val="50000"/>
                  </a:schemeClr>
                </a:solidFill>
              </a:rPr>
              <a:t>Eleftheriou</a:t>
            </a:r>
            <a:r>
              <a:rPr lang="en-MY" sz="1200" dirty="0">
                <a:solidFill>
                  <a:schemeClr val="bg1">
                    <a:lumMod val="50000"/>
                  </a:schemeClr>
                </a:solidFill>
              </a:rPr>
              <a:t>, E.(2017). </a:t>
            </a:r>
            <a:r>
              <a:rPr lang="en-MY" sz="1200" b="1" i="1" dirty="0" err="1">
                <a:solidFill>
                  <a:schemeClr val="bg1">
                    <a:lumMod val="50000"/>
                  </a:schemeClr>
                </a:solidFill>
              </a:rPr>
              <a:t>Neuromorphic</a:t>
            </a:r>
            <a:r>
              <a:rPr lang="en-MY" sz="1200" b="1" i="1" dirty="0">
                <a:solidFill>
                  <a:schemeClr val="bg1">
                    <a:lumMod val="50000"/>
                  </a:schemeClr>
                </a:solidFill>
              </a:rPr>
              <a:t> Computing based on Phase-Change-Memory Devices [PowerPoint slides]. </a:t>
            </a:r>
            <a:endParaRPr lang="en-MY" sz="1200" i="1" dirty="0">
              <a:solidFill>
                <a:schemeClr val="bg1">
                  <a:lumMod val="50000"/>
                </a:schemeClr>
              </a:solidFill>
            </a:endParaRPr>
          </a:p>
        </p:txBody>
      </p:sp>
    </p:spTree>
    <p:extLst>
      <p:ext uri="{BB962C8B-B14F-4D97-AF65-F5344CB8AC3E}">
        <p14:creationId xmlns:p14="http://schemas.microsoft.com/office/powerpoint/2010/main" val="1124864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dirty="0">
                <a:solidFill>
                  <a:schemeClr val="bg1"/>
                </a:solidFill>
              </a:rPr>
              <a:t>Temporal Correlation Detection Algorithm</a:t>
            </a:r>
          </a:p>
        </p:txBody>
      </p:sp>
      <p:sp>
        <p:nvSpPr>
          <p:cNvPr id="3" name="Content Placeholder 2"/>
          <p:cNvSpPr>
            <a:spLocks noGrp="1"/>
          </p:cNvSpPr>
          <p:nvPr>
            <p:ph idx="1"/>
          </p:nvPr>
        </p:nvSpPr>
        <p:spPr/>
        <p:txBody>
          <a:bodyPr/>
          <a:lstStyle/>
          <a:p>
            <a:pPr marL="0" indent="0">
              <a:buNone/>
            </a:pPr>
            <a:endParaRPr lang="en-MY" dirty="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090" y="1600200"/>
            <a:ext cx="5690310" cy="181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1125" y="3810000"/>
            <a:ext cx="6467475"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37"/>
          <p:cNvSpPr txBox="1">
            <a:spLocks/>
          </p:cNvSpPr>
          <p:nvPr/>
        </p:nvSpPr>
        <p:spPr>
          <a:xfrm>
            <a:off x="1" y="6400800"/>
            <a:ext cx="8610600" cy="461665"/>
          </a:xfrm>
          <a:prstGeom prst="rect">
            <a:avLst/>
          </a:prstGeom>
          <a:noFill/>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MY" sz="1200" dirty="0" smtClean="0">
                <a:solidFill>
                  <a:schemeClr val="bg1">
                    <a:lumMod val="50000"/>
                  </a:schemeClr>
                </a:solidFill>
              </a:rPr>
              <a:t>Figure 5. Sebastian, et al. (2017). Temporal correlation detection using computational phase-change memory. </a:t>
            </a:r>
            <a:r>
              <a:rPr lang="en-MY" sz="1200" i="1" dirty="0" smtClean="0">
                <a:solidFill>
                  <a:schemeClr val="bg1">
                    <a:lumMod val="50000"/>
                  </a:schemeClr>
                </a:solidFill>
              </a:rPr>
              <a:t>Nature Communications, </a:t>
            </a:r>
            <a:r>
              <a:rPr lang="en-MY" sz="1200" dirty="0" smtClean="0">
                <a:solidFill>
                  <a:schemeClr val="bg1">
                    <a:lumMod val="50000"/>
                  </a:schemeClr>
                </a:solidFill>
              </a:rPr>
              <a:t>8(1115), 4.</a:t>
            </a:r>
            <a:endParaRPr lang="en-MY" sz="1200" i="1" dirty="0">
              <a:solidFill>
                <a:schemeClr val="bg1">
                  <a:lumMod val="50000"/>
                </a:schemeClr>
              </a:solidFill>
            </a:endParaRPr>
          </a:p>
        </p:txBody>
      </p:sp>
    </p:spTree>
    <p:extLst>
      <p:ext uri="{BB962C8B-B14F-4D97-AF65-F5344CB8AC3E}">
        <p14:creationId xmlns:p14="http://schemas.microsoft.com/office/powerpoint/2010/main" val="29946199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dirty="0">
                <a:solidFill>
                  <a:schemeClr val="bg1"/>
                </a:solidFill>
              </a:rPr>
              <a:t>Temporal Correlation Detection Algorithm</a:t>
            </a:r>
          </a:p>
        </p:txBody>
      </p:sp>
      <p:sp>
        <p:nvSpPr>
          <p:cNvPr id="4" name="Rectangle 3"/>
          <p:cNvSpPr/>
          <p:nvPr/>
        </p:nvSpPr>
        <p:spPr>
          <a:xfrm>
            <a:off x="187037" y="3657601"/>
            <a:ext cx="1676400" cy="8251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MY" dirty="0" smtClean="0"/>
              <a:t>Generate Correlated Processes X</a:t>
            </a:r>
            <a:r>
              <a:rPr lang="en-MY" sz="1200" dirty="0" smtClean="0"/>
              <a:t>i</a:t>
            </a:r>
            <a:endParaRPr lang="en-MY" dirty="0"/>
          </a:p>
        </p:txBody>
      </p:sp>
      <p:sp>
        <p:nvSpPr>
          <p:cNvPr id="5" name="Rectangle 4"/>
          <p:cNvSpPr/>
          <p:nvPr/>
        </p:nvSpPr>
        <p:spPr>
          <a:xfrm>
            <a:off x="111743" y="4892026"/>
            <a:ext cx="1981200" cy="990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MY" dirty="0" smtClean="0"/>
              <a:t>Assign to each </a:t>
            </a:r>
            <a:r>
              <a:rPr lang="en-MY" dirty="0" err="1" smtClean="0"/>
              <a:t>ReRAM</a:t>
            </a:r>
            <a:endParaRPr lang="en-MY" dirty="0"/>
          </a:p>
        </p:txBody>
      </p:sp>
      <mc:AlternateContent xmlns:mc="http://schemas.openxmlformats.org/markup-compatibility/2006" xmlns:a14="http://schemas.microsoft.com/office/drawing/2010/main">
        <mc:Choice Requires="a14">
          <p:sp>
            <p:nvSpPr>
              <p:cNvPr id="6" name="Rectangle 5"/>
              <p:cNvSpPr/>
              <p:nvPr/>
            </p:nvSpPr>
            <p:spPr>
              <a:xfrm>
                <a:off x="7148946" y="5120625"/>
                <a:ext cx="1742209" cy="143257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MY" dirty="0" smtClean="0"/>
                  <a:t>Calculate Momentum M(k)=</a:t>
                </a:r>
              </a:p>
              <a:p>
                <a:pPr algn="ctr"/>
                <a14:m>
                  <m:oMath xmlns:m="http://schemas.openxmlformats.org/officeDocument/2006/math">
                    <m:nary>
                      <m:naryPr>
                        <m:chr m:val="∑"/>
                        <m:ctrlPr>
                          <a:rPr lang="en-MY" i="1" smtClean="0">
                            <a:latin typeface="Cambria Math"/>
                          </a:rPr>
                        </m:ctrlPr>
                      </m:naryPr>
                      <m:sub>
                        <m:r>
                          <m:rPr>
                            <m:brk m:alnAt="23"/>
                          </m:rPr>
                          <a:rPr lang="en-MY" b="0" i="1" smtClean="0">
                            <a:latin typeface="Cambria Math"/>
                          </a:rPr>
                          <m:t>𝑗</m:t>
                        </m:r>
                        <m:r>
                          <a:rPr lang="en-MY" b="0" i="1" smtClean="0">
                            <a:latin typeface="Cambria Math"/>
                          </a:rPr>
                          <m:t>=1</m:t>
                        </m:r>
                      </m:sub>
                      <m:sup>
                        <m:r>
                          <a:rPr lang="en-MY" b="0" i="1" smtClean="0">
                            <a:latin typeface="Cambria Math"/>
                          </a:rPr>
                          <m:t>𝑁</m:t>
                        </m:r>
                      </m:sup>
                      <m:e>
                        <m:sSub>
                          <m:sSubPr>
                            <m:ctrlPr>
                              <a:rPr lang="en-MY" b="0" i="1" smtClean="0">
                                <a:latin typeface="Cambria Math"/>
                              </a:rPr>
                            </m:ctrlPr>
                          </m:sSubPr>
                          <m:e>
                            <m:r>
                              <a:rPr lang="en-MY" b="0" i="1" smtClean="0">
                                <a:latin typeface="Cambria Math"/>
                              </a:rPr>
                              <m:t>𝑋</m:t>
                            </m:r>
                          </m:e>
                          <m:sub>
                            <m:r>
                              <a:rPr lang="en-MY" b="0" i="1" smtClean="0">
                                <a:latin typeface="Cambria Math"/>
                              </a:rPr>
                              <m:t>𝑗</m:t>
                            </m:r>
                          </m:sub>
                        </m:sSub>
                      </m:e>
                    </m:nary>
                  </m:oMath>
                </a14:m>
                <a:r>
                  <a:rPr lang="en-MY" dirty="0" smtClean="0"/>
                  <a:t>(k)</a:t>
                </a:r>
              </a:p>
              <a:p>
                <a:pPr algn="ctr"/>
                <a:r>
                  <a:rPr lang="en-MY" dirty="0" smtClean="0"/>
                  <a:t>At time instant k</a:t>
                </a:r>
                <a:endParaRPr lang="en-MY" dirty="0"/>
              </a:p>
            </p:txBody>
          </p:sp>
        </mc:Choice>
        <mc:Fallback xmlns="">
          <p:sp>
            <p:nvSpPr>
              <p:cNvPr id="6" name="Rectangle 5"/>
              <p:cNvSpPr>
                <a:spLocks noRot="1" noChangeAspect="1" noMove="1" noResize="1" noEditPoints="1" noAdjustHandles="1" noChangeArrowheads="1" noChangeShapeType="1" noTextEdit="1"/>
              </p:cNvSpPr>
              <p:nvPr/>
            </p:nvSpPr>
            <p:spPr>
              <a:xfrm>
                <a:off x="7148946" y="5120625"/>
                <a:ext cx="1742209" cy="1432575"/>
              </a:xfrm>
              <a:prstGeom prst="rect">
                <a:avLst/>
              </a:prstGeom>
              <a:blipFill rotWithShape="1">
                <a:blip r:embed="rId3"/>
                <a:stretch>
                  <a:fillRect/>
                </a:stretch>
              </a:blipFill>
            </p:spPr>
            <p:txBody>
              <a:bodyPr/>
              <a:lstStyle/>
              <a:p>
                <a:r>
                  <a:rPr lang="en-MY">
                    <a:noFill/>
                  </a:rPr>
                  <a:t> </a:t>
                </a:r>
              </a:p>
            </p:txBody>
          </p:sp>
        </mc:Fallback>
      </mc:AlternateContent>
      <p:sp>
        <p:nvSpPr>
          <p:cNvPr id="7" name="Rectangle 6"/>
          <p:cNvSpPr/>
          <p:nvPr/>
        </p:nvSpPr>
        <p:spPr>
          <a:xfrm>
            <a:off x="7072746" y="3139426"/>
            <a:ext cx="1828800" cy="130986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MY" dirty="0" smtClean="0"/>
              <a:t>Adjust SET pulse parameter</a:t>
            </a:r>
            <a:endParaRPr lang="en-MY" dirty="0"/>
          </a:p>
        </p:txBody>
      </p:sp>
      <p:sp>
        <p:nvSpPr>
          <p:cNvPr id="8" name="Rectangle 7"/>
          <p:cNvSpPr/>
          <p:nvPr/>
        </p:nvSpPr>
        <p:spPr>
          <a:xfrm>
            <a:off x="4100945" y="2073995"/>
            <a:ext cx="2438401" cy="129539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MY" dirty="0" smtClean="0"/>
              <a:t>Write Circuitry:</a:t>
            </a:r>
          </a:p>
          <a:p>
            <a:pPr algn="ctr"/>
            <a:r>
              <a:rPr lang="en-MY" dirty="0" smtClean="0"/>
              <a:t>Apply SET pulse to all </a:t>
            </a:r>
            <a:r>
              <a:rPr lang="en-MY" dirty="0" err="1" smtClean="0"/>
              <a:t>memristors</a:t>
            </a:r>
            <a:r>
              <a:rPr lang="en-MY" dirty="0" smtClean="0"/>
              <a:t> where Xi(k)=1</a:t>
            </a:r>
            <a:endParaRPr lang="en-MY" dirty="0"/>
          </a:p>
        </p:txBody>
      </p:sp>
      <p:cxnSp>
        <p:nvCxnSpPr>
          <p:cNvPr id="9" name="Straight Arrow Connector 8"/>
          <p:cNvCxnSpPr/>
          <p:nvPr/>
        </p:nvCxnSpPr>
        <p:spPr>
          <a:xfrm flipH="1" flipV="1">
            <a:off x="8002568" y="4471866"/>
            <a:ext cx="32905" cy="671336"/>
          </a:xfrm>
          <a:prstGeom prst="straightConnector1">
            <a:avLst/>
          </a:prstGeom>
          <a:ln w="28575">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7301346" y="2682226"/>
            <a:ext cx="1" cy="45720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6554768" y="2682226"/>
            <a:ext cx="762001" cy="0"/>
          </a:xfrm>
          <a:prstGeom prst="straightConnector1">
            <a:avLst/>
          </a:prstGeom>
          <a:ln w="28575">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2"/>
          </p:cNvCxnSpPr>
          <p:nvPr/>
        </p:nvCxnSpPr>
        <p:spPr>
          <a:xfrm>
            <a:off x="5320146" y="3369394"/>
            <a:ext cx="0" cy="760632"/>
          </a:xfrm>
          <a:prstGeom prst="straightConnector1">
            <a:avLst/>
          </a:prstGeom>
          <a:ln w="28575">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064166" y="4507059"/>
            <a:ext cx="0" cy="407544"/>
          </a:xfrm>
          <a:prstGeom prst="straightConnector1">
            <a:avLst/>
          </a:prstGeom>
          <a:ln w="28575">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62000" y="1686549"/>
            <a:ext cx="2971800" cy="168147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MY" dirty="0" smtClean="0"/>
              <a:t>After all time instants:</a:t>
            </a:r>
          </a:p>
          <a:p>
            <a:r>
              <a:rPr lang="en-MY" dirty="0" smtClean="0"/>
              <a:t>Read final resistance in array  </a:t>
            </a:r>
            <a:endParaRPr lang="en-MY" dirty="0"/>
          </a:p>
        </p:txBody>
      </p:sp>
      <p:sp>
        <p:nvSpPr>
          <p:cNvPr id="15" name="TextBox 14"/>
          <p:cNvSpPr txBox="1"/>
          <p:nvPr/>
        </p:nvSpPr>
        <p:spPr>
          <a:xfrm>
            <a:off x="7377546" y="2477869"/>
            <a:ext cx="2757054" cy="646331"/>
          </a:xfrm>
          <a:prstGeom prst="rect">
            <a:avLst/>
          </a:prstGeom>
          <a:noFill/>
        </p:spPr>
        <p:txBody>
          <a:bodyPr wrap="square" rtlCol="0">
            <a:spAutoFit/>
          </a:bodyPr>
          <a:lstStyle/>
          <a:p>
            <a:r>
              <a:rPr lang="en-MY" dirty="0" smtClean="0">
                <a:solidFill>
                  <a:schemeClr val="bg1"/>
                </a:solidFill>
              </a:rPr>
              <a:t>Parameter: pulse amplitude/width</a:t>
            </a:r>
            <a:endParaRPr lang="en-MY" dirty="0">
              <a:solidFill>
                <a:schemeClr val="bg1"/>
              </a:solidFill>
            </a:endParaRPr>
          </a:p>
        </p:txBody>
      </p:sp>
      <p:cxnSp>
        <p:nvCxnSpPr>
          <p:cNvPr id="16" name="Straight Arrow Connector 15"/>
          <p:cNvCxnSpPr/>
          <p:nvPr/>
        </p:nvCxnSpPr>
        <p:spPr>
          <a:xfrm flipV="1">
            <a:off x="2973368" y="3391971"/>
            <a:ext cx="0" cy="836834"/>
          </a:xfrm>
          <a:prstGeom prst="straightConnector1">
            <a:avLst/>
          </a:prstGeom>
          <a:ln w="28575">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7" name="Content Placeholder 7"/>
          <p:cNvGraphicFramePr>
            <a:graphicFrameLocks/>
          </p:cNvGraphicFramePr>
          <p:nvPr>
            <p:extLst>
              <p:ext uri="{D42A27DB-BD31-4B8C-83A1-F6EECF244321}">
                <p14:modId xmlns:p14="http://schemas.microsoft.com/office/powerpoint/2010/main" val="3167622707"/>
              </p:ext>
            </p:extLst>
          </p:nvPr>
        </p:nvGraphicFramePr>
        <p:xfrm>
          <a:off x="2663139" y="4198427"/>
          <a:ext cx="3114210" cy="1841276"/>
        </p:xfrm>
        <a:graphic>
          <a:graphicData uri="http://schemas.openxmlformats.org/drawingml/2006/table">
            <a:tbl>
              <a:tblPr firstRow="1" bandRow="1">
                <a:tableStyleId>{5C22544A-7EE6-4342-B048-85BDC9FD1C3A}</a:tableStyleId>
              </a:tblPr>
              <a:tblGrid>
                <a:gridCol w="640513"/>
                <a:gridCol w="640513"/>
                <a:gridCol w="640513"/>
                <a:gridCol w="640513"/>
                <a:gridCol w="552158"/>
              </a:tblGrid>
              <a:tr h="368879">
                <a:tc>
                  <a:txBody>
                    <a:bodyPr/>
                    <a:lstStyle/>
                    <a:p>
                      <a:endParaRPr lang="en-MY"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MY"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M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M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M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0">
                <a:tc>
                  <a:txBody>
                    <a:bodyPr/>
                    <a:lstStyle/>
                    <a:p>
                      <a:endParaRPr lang="en-M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M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M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MY"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M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368879">
                <a:tc>
                  <a:txBody>
                    <a:bodyPr/>
                    <a:lstStyle/>
                    <a:p>
                      <a:endParaRPr lang="en-M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M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M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M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M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368879">
                <a:tc>
                  <a:txBody>
                    <a:bodyPr/>
                    <a:lstStyle/>
                    <a:p>
                      <a:endParaRPr lang="en-M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M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M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M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M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368879">
                <a:tc>
                  <a:txBody>
                    <a:bodyPr/>
                    <a:lstStyle/>
                    <a:p>
                      <a:endParaRPr lang="en-MY"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M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M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M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MY"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bl>
          </a:graphicData>
        </a:graphic>
      </p:graphicFrame>
      <p:cxnSp>
        <p:nvCxnSpPr>
          <p:cNvPr id="18" name="Straight Arrow Connector 17"/>
          <p:cNvCxnSpPr/>
          <p:nvPr/>
        </p:nvCxnSpPr>
        <p:spPr>
          <a:xfrm>
            <a:off x="5792769" y="5752803"/>
            <a:ext cx="1371599" cy="0"/>
          </a:xfrm>
          <a:prstGeom prst="straightConnector1">
            <a:avLst/>
          </a:prstGeom>
          <a:ln w="28575">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849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solidFill>
                  <a:schemeClr val="bg1"/>
                </a:solidFill>
              </a:rPr>
              <a:t>Algorithm Block Diagram</a:t>
            </a:r>
            <a:endParaRPr lang="en-MY" dirty="0"/>
          </a:p>
        </p:txBody>
      </p:sp>
      <p:sp>
        <p:nvSpPr>
          <p:cNvPr id="4" name="Rectangle 3"/>
          <p:cNvSpPr/>
          <p:nvPr/>
        </p:nvSpPr>
        <p:spPr>
          <a:xfrm>
            <a:off x="6667500" y="1447800"/>
            <a:ext cx="2286000" cy="452596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MY" b="1" dirty="0"/>
              <a:t>Class RRAM simulation Array</a:t>
            </a:r>
          </a:p>
          <a:p>
            <a:pPr algn="ctr"/>
            <a:endParaRPr lang="en-MY" dirty="0"/>
          </a:p>
          <a:p>
            <a:pPr algn="ctr"/>
            <a:endParaRPr lang="en-MY" dirty="0"/>
          </a:p>
          <a:p>
            <a:r>
              <a:rPr lang="en-MY" dirty="0"/>
              <a:t>Attributes:</a:t>
            </a:r>
          </a:p>
          <a:p>
            <a:pPr marL="285750" indent="-285750">
              <a:buFont typeface="Arial" pitchFamily="34" charset="0"/>
              <a:buChar char="•"/>
            </a:pPr>
            <a:r>
              <a:rPr lang="en-MY" dirty="0"/>
              <a:t>Max. Row </a:t>
            </a:r>
          </a:p>
          <a:p>
            <a:pPr marL="285750" indent="-285750">
              <a:buFont typeface="Arial" pitchFamily="34" charset="0"/>
              <a:buChar char="•"/>
            </a:pPr>
            <a:r>
              <a:rPr lang="en-MY" dirty="0"/>
              <a:t>Max. Column</a:t>
            </a:r>
          </a:p>
          <a:p>
            <a:pPr marL="285750" indent="-285750">
              <a:buFont typeface="Arial" pitchFamily="34" charset="0"/>
              <a:buChar char="•"/>
            </a:pPr>
            <a:r>
              <a:rPr lang="en-MY" dirty="0"/>
              <a:t>Array RRAM model</a:t>
            </a:r>
          </a:p>
          <a:p>
            <a:pPr algn="ctr"/>
            <a:endParaRPr lang="en-MY" dirty="0"/>
          </a:p>
          <a:p>
            <a:pPr algn="ctr"/>
            <a:r>
              <a:rPr lang="en-MY" dirty="0"/>
              <a:t>Functions/Methods:</a:t>
            </a:r>
          </a:p>
          <a:p>
            <a:pPr marL="285750" indent="-285750">
              <a:buFont typeface="Arial" pitchFamily="34" charset="0"/>
              <a:buChar char="•"/>
            </a:pPr>
            <a:r>
              <a:rPr lang="en-MY" dirty="0"/>
              <a:t>Read_or_Write</a:t>
            </a:r>
          </a:p>
        </p:txBody>
      </p:sp>
      <p:sp>
        <p:nvSpPr>
          <p:cNvPr id="5" name="Rectangle 4"/>
          <p:cNvSpPr/>
          <p:nvPr/>
        </p:nvSpPr>
        <p:spPr>
          <a:xfrm>
            <a:off x="228600" y="1524000"/>
            <a:ext cx="2419350" cy="408160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MY" b="1" dirty="0" smtClean="0"/>
              <a:t>Class Analysing Software</a:t>
            </a:r>
          </a:p>
          <a:p>
            <a:r>
              <a:rPr lang="en-MY" sz="1400" dirty="0" smtClean="0"/>
              <a:t>Attributes:</a:t>
            </a:r>
          </a:p>
          <a:p>
            <a:pPr marL="285750" indent="-285750">
              <a:buFont typeface="Arial" pitchFamily="34" charset="0"/>
              <a:buChar char="•"/>
            </a:pPr>
            <a:r>
              <a:rPr lang="en-MY" sz="1400" dirty="0" smtClean="0"/>
              <a:t>Max. row</a:t>
            </a:r>
          </a:p>
          <a:p>
            <a:pPr marL="285750" indent="-285750">
              <a:buFont typeface="Arial" pitchFamily="34" charset="0"/>
              <a:buChar char="•"/>
            </a:pPr>
            <a:r>
              <a:rPr lang="en-MY" sz="1400" dirty="0" smtClean="0"/>
              <a:t>Max. Column</a:t>
            </a:r>
          </a:p>
          <a:p>
            <a:pPr marL="285750" indent="-285750">
              <a:buFont typeface="Arial" pitchFamily="34" charset="0"/>
              <a:buChar char="•"/>
            </a:pPr>
            <a:r>
              <a:rPr lang="en-MY" sz="1400" dirty="0" smtClean="0"/>
              <a:t>Momentum constant C</a:t>
            </a:r>
          </a:p>
          <a:p>
            <a:endParaRPr lang="en-MY" sz="1400" dirty="0"/>
          </a:p>
          <a:p>
            <a:r>
              <a:rPr lang="en-MY" sz="1400" dirty="0" smtClean="0"/>
              <a:t>Functions:</a:t>
            </a:r>
          </a:p>
          <a:p>
            <a:pPr marL="285750" indent="-285750">
              <a:buFont typeface="Arial" pitchFamily="34" charset="0"/>
              <a:buChar char="•"/>
            </a:pPr>
            <a:r>
              <a:rPr lang="en-MY" sz="1400" dirty="0" err="1" smtClean="0"/>
              <a:t>generate_x</a:t>
            </a:r>
            <a:r>
              <a:rPr lang="en-MY" sz="1400" dirty="0" smtClean="0"/>
              <a:t> (database)</a:t>
            </a:r>
            <a:endParaRPr lang="en-MY" sz="1400" dirty="0"/>
          </a:p>
          <a:p>
            <a:pPr marL="285750" indent="-285750">
              <a:buFont typeface="Arial" pitchFamily="34" charset="0"/>
              <a:buChar char="•"/>
            </a:pPr>
            <a:r>
              <a:rPr lang="en-MY" sz="1400" dirty="0" err="1" smtClean="0"/>
              <a:t>array_at_time_k</a:t>
            </a:r>
            <a:endParaRPr lang="en-MY" sz="1400" dirty="0" smtClean="0"/>
          </a:p>
          <a:p>
            <a:pPr marL="285750" indent="-285750">
              <a:buFont typeface="Arial" pitchFamily="34" charset="0"/>
              <a:buChar char="•"/>
            </a:pPr>
            <a:r>
              <a:rPr lang="en-MY" sz="1400" dirty="0" smtClean="0"/>
              <a:t>Momentum</a:t>
            </a:r>
          </a:p>
          <a:p>
            <a:pPr marL="285750" indent="-285750">
              <a:buFont typeface="Arial" pitchFamily="34" charset="0"/>
              <a:buChar char="•"/>
            </a:pPr>
            <a:r>
              <a:rPr lang="en-MY" sz="1400" dirty="0" err="1" smtClean="0"/>
              <a:t>check_row_col</a:t>
            </a:r>
            <a:r>
              <a:rPr lang="en-MY" sz="1400" dirty="0" smtClean="0"/>
              <a:t>(decides where to send SET pulse)</a:t>
            </a:r>
          </a:p>
          <a:p>
            <a:pPr marL="285750" indent="-285750">
              <a:buFont typeface="Arial" pitchFamily="34" charset="0"/>
              <a:buChar char="•"/>
            </a:pPr>
            <a:r>
              <a:rPr lang="en-MY" sz="1400" dirty="0" err="1" smtClean="0"/>
              <a:t>read_resistance</a:t>
            </a:r>
            <a:endParaRPr lang="en-MY" sz="1400" dirty="0" smtClean="0"/>
          </a:p>
          <a:p>
            <a:pPr marL="285750" indent="-285750">
              <a:buFont typeface="Arial" pitchFamily="34" charset="0"/>
              <a:buChar char="•"/>
            </a:pPr>
            <a:r>
              <a:rPr lang="en-MY" sz="1400" dirty="0" err="1" smtClean="0"/>
              <a:t>conductancePlot</a:t>
            </a:r>
            <a:endParaRPr lang="en-MY" sz="1400" dirty="0" smtClean="0"/>
          </a:p>
          <a:p>
            <a:pPr marL="285750" indent="-285750">
              <a:buFont typeface="Arial" pitchFamily="34" charset="0"/>
              <a:buChar char="•"/>
            </a:pPr>
            <a:r>
              <a:rPr lang="en-MY" sz="1400" dirty="0" err="1" smtClean="0"/>
              <a:t>plotImage</a:t>
            </a:r>
            <a:endParaRPr lang="en-MY" dirty="0" smtClean="0"/>
          </a:p>
        </p:txBody>
      </p:sp>
      <p:sp>
        <p:nvSpPr>
          <p:cNvPr id="6" name="Rectangle 5"/>
          <p:cNvSpPr/>
          <p:nvPr/>
        </p:nvSpPr>
        <p:spPr>
          <a:xfrm>
            <a:off x="2857500" y="1417638"/>
            <a:ext cx="3124200" cy="30539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MY" b="1" dirty="0"/>
              <a:t>Interface functions</a:t>
            </a:r>
          </a:p>
          <a:p>
            <a:pPr algn="ctr"/>
            <a:endParaRPr lang="en-MY" dirty="0"/>
          </a:p>
          <a:p>
            <a:r>
              <a:rPr lang="en-MY" dirty="0"/>
              <a:t>For virtual array parameters :</a:t>
            </a:r>
          </a:p>
          <a:p>
            <a:pPr marL="285750" indent="-285750">
              <a:buFont typeface="Arial" pitchFamily="34" charset="0"/>
              <a:buChar char="•"/>
            </a:pPr>
            <a:r>
              <a:rPr lang="en-MY" dirty="0" err="1"/>
              <a:t>Vpulse</a:t>
            </a:r>
            <a:r>
              <a:rPr lang="en-MY" dirty="0"/>
              <a:t> </a:t>
            </a:r>
          </a:p>
          <a:p>
            <a:pPr marL="285750" indent="-285750">
              <a:buFont typeface="Arial" pitchFamily="34" charset="0"/>
              <a:buChar char="•"/>
            </a:pPr>
            <a:r>
              <a:rPr lang="en-MY" dirty="0"/>
              <a:t>pulse width</a:t>
            </a:r>
          </a:p>
          <a:p>
            <a:pPr marL="285750" indent="-285750">
              <a:buFont typeface="Arial" pitchFamily="34" charset="0"/>
              <a:buChar char="•"/>
            </a:pPr>
            <a:r>
              <a:rPr lang="en-MY" dirty="0"/>
              <a:t>Row</a:t>
            </a:r>
          </a:p>
          <a:p>
            <a:pPr marL="285750" indent="-285750">
              <a:buFont typeface="Arial" pitchFamily="34" charset="0"/>
              <a:buChar char="•"/>
            </a:pPr>
            <a:r>
              <a:rPr lang="en-MY" dirty="0"/>
              <a:t>Column</a:t>
            </a:r>
          </a:p>
          <a:p>
            <a:pPr marL="285750" indent="-285750">
              <a:buFont typeface="Arial" pitchFamily="34" charset="0"/>
              <a:buChar char="•"/>
            </a:pPr>
            <a:r>
              <a:rPr lang="en-MY" dirty="0" err="1"/>
              <a:t>CurrentCompliance</a:t>
            </a:r>
            <a:endParaRPr lang="en-MY" dirty="0"/>
          </a:p>
          <a:p>
            <a:pPr marL="285750" indent="-285750">
              <a:buFont typeface="Arial" pitchFamily="34" charset="0"/>
              <a:buChar char="•"/>
            </a:pPr>
            <a:r>
              <a:rPr lang="en-MY" dirty="0"/>
              <a:t>SR (switch polarity of voltage)</a:t>
            </a:r>
          </a:p>
        </p:txBody>
      </p:sp>
      <p:cxnSp>
        <p:nvCxnSpPr>
          <p:cNvPr id="7" name="Straight Arrow Connector 6"/>
          <p:cNvCxnSpPr>
            <a:cxnSpLocks/>
          </p:cNvCxnSpPr>
          <p:nvPr/>
        </p:nvCxnSpPr>
        <p:spPr>
          <a:xfrm>
            <a:off x="5981700" y="3257552"/>
            <a:ext cx="685800"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857500" y="4623990"/>
            <a:ext cx="3124200" cy="219789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MY" b="1" dirty="0"/>
              <a:t>Class RRAM </a:t>
            </a:r>
            <a:r>
              <a:rPr lang="en-MY" b="1" dirty="0" smtClean="0"/>
              <a:t>Model </a:t>
            </a:r>
          </a:p>
          <a:p>
            <a:pPr algn="ctr"/>
            <a:r>
              <a:rPr lang="en-MY" b="1" dirty="0" smtClean="0"/>
              <a:t>(Polynomial </a:t>
            </a:r>
            <a:r>
              <a:rPr lang="en-MY" b="1" dirty="0"/>
              <a:t>model with window=0)</a:t>
            </a:r>
          </a:p>
          <a:p>
            <a:pPr marL="285750" indent="-285750">
              <a:buFont typeface="Arial" pitchFamily="34" charset="0"/>
              <a:buChar char="•"/>
            </a:pPr>
            <a:r>
              <a:rPr lang="en-MY" dirty="0" smtClean="0"/>
              <a:t>Initialized </a:t>
            </a:r>
            <a:r>
              <a:rPr lang="en-MY" dirty="0"/>
              <a:t>R</a:t>
            </a:r>
          </a:p>
          <a:p>
            <a:pPr marL="285750" indent="-285750">
              <a:buFont typeface="Arial" pitchFamily="34" charset="0"/>
              <a:buChar char="•"/>
            </a:pPr>
            <a:r>
              <a:rPr lang="en-MY" dirty="0"/>
              <a:t>LRS and HRS</a:t>
            </a:r>
          </a:p>
          <a:p>
            <a:pPr marL="285750" indent="-285750">
              <a:buFont typeface="Arial" pitchFamily="34" charset="0"/>
              <a:buChar char="•"/>
            </a:pPr>
            <a:r>
              <a:rPr lang="en-MY" dirty="0" err="1"/>
              <a:t>Vtp</a:t>
            </a:r>
            <a:r>
              <a:rPr lang="en-MY" dirty="0"/>
              <a:t> and </a:t>
            </a:r>
            <a:r>
              <a:rPr lang="en-MY" dirty="0" err="1"/>
              <a:t>Vtn</a:t>
            </a:r>
            <a:endParaRPr lang="en-MY" dirty="0"/>
          </a:p>
          <a:p>
            <a:pPr algn="ctr"/>
            <a:endParaRPr lang="en-MY" dirty="0"/>
          </a:p>
        </p:txBody>
      </p:sp>
      <p:cxnSp>
        <p:nvCxnSpPr>
          <p:cNvPr id="9" name="Straight Arrow Connector 8"/>
          <p:cNvCxnSpPr/>
          <p:nvPr/>
        </p:nvCxnSpPr>
        <p:spPr>
          <a:xfrm>
            <a:off x="2628900" y="3771900"/>
            <a:ext cx="171450"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2667000" y="3525387"/>
            <a:ext cx="190500"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981700" y="3429000"/>
            <a:ext cx="685800"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a:stCxn id="8" idx="3"/>
          </p:cNvCxnSpPr>
          <p:nvPr/>
        </p:nvCxnSpPr>
        <p:spPr>
          <a:xfrm flipV="1">
            <a:off x="5981700" y="5591572"/>
            <a:ext cx="685800" cy="131366"/>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p:cNvCxnSpPr>
          <p:nvPr/>
        </p:nvCxnSpPr>
        <p:spPr>
          <a:xfrm flipH="1">
            <a:off x="5981700" y="5722938"/>
            <a:ext cx="685800" cy="1524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85750" y="5943600"/>
            <a:ext cx="2266950" cy="878285"/>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smtClean="0">
                <a:solidFill>
                  <a:schemeClr val="bg1"/>
                </a:solidFill>
              </a:rPr>
              <a:t>Class Generate Correlated Process</a:t>
            </a:r>
            <a:endParaRPr lang="en-MY" dirty="0">
              <a:solidFill>
                <a:schemeClr val="bg1"/>
              </a:solidFill>
            </a:endParaRPr>
          </a:p>
        </p:txBody>
      </p:sp>
      <p:cxnSp>
        <p:nvCxnSpPr>
          <p:cNvPr id="15" name="Straight Arrow Connector 14"/>
          <p:cNvCxnSpPr>
            <a:stCxn id="14" idx="0"/>
          </p:cNvCxnSpPr>
          <p:nvPr/>
        </p:nvCxnSpPr>
        <p:spPr>
          <a:xfrm flipV="1">
            <a:off x="1419225" y="5605606"/>
            <a:ext cx="0" cy="3379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0832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43200" y="2040082"/>
            <a:ext cx="2286000" cy="14478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MY" dirty="0"/>
              <a:t>Read_or_write method</a:t>
            </a:r>
          </a:p>
        </p:txBody>
      </p:sp>
      <p:sp>
        <p:nvSpPr>
          <p:cNvPr id="5" name="TextBox 4"/>
          <p:cNvSpPr txBox="1"/>
          <p:nvPr/>
        </p:nvSpPr>
        <p:spPr>
          <a:xfrm>
            <a:off x="533400" y="2060864"/>
            <a:ext cx="1600200" cy="1477328"/>
          </a:xfrm>
          <a:prstGeom prst="rect">
            <a:avLst/>
          </a:prstGeom>
          <a:noFill/>
        </p:spPr>
        <p:txBody>
          <a:bodyPr wrap="square" rtlCol="0">
            <a:spAutoFit/>
          </a:bodyPr>
          <a:lstStyle/>
          <a:p>
            <a:r>
              <a:rPr lang="en-MY" dirty="0">
                <a:solidFill>
                  <a:schemeClr val="bg1"/>
                </a:solidFill>
              </a:rPr>
              <a:t>Row</a:t>
            </a:r>
          </a:p>
          <a:p>
            <a:r>
              <a:rPr lang="en-MY" dirty="0">
                <a:solidFill>
                  <a:schemeClr val="bg1"/>
                </a:solidFill>
              </a:rPr>
              <a:t>Column</a:t>
            </a:r>
          </a:p>
          <a:p>
            <a:r>
              <a:rPr lang="en-MY" dirty="0" err="1">
                <a:solidFill>
                  <a:schemeClr val="bg1"/>
                </a:solidFill>
              </a:rPr>
              <a:t>Vpulse</a:t>
            </a:r>
            <a:endParaRPr lang="en-MY" dirty="0">
              <a:solidFill>
                <a:schemeClr val="bg1"/>
              </a:solidFill>
            </a:endParaRPr>
          </a:p>
          <a:p>
            <a:r>
              <a:rPr lang="en-MY" dirty="0">
                <a:solidFill>
                  <a:schemeClr val="bg1"/>
                </a:solidFill>
              </a:rPr>
              <a:t>Pulse width</a:t>
            </a:r>
          </a:p>
          <a:p>
            <a:r>
              <a:rPr lang="en-MY" dirty="0">
                <a:solidFill>
                  <a:schemeClr val="bg1"/>
                </a:solidFill>
              </a:rPr>
              <a:t>SR</a:t>
            </a:r>
          </a:p>
        </p:txBody>
      </p:sp>
      <p:sp>
        <p:nvSpPr>
          <p:cNvPr id="6" name="TextBox 5"/>
          <p:cNvSpPr txBox="1"/>
          <p:nvPr/>
        </p:nvSpPr>
        <p:spPr>
          <a:xfrm>
            <a:off x="5888182" y="2353270"/>
            <a:ext cx="2590800" cy="923330"/>
          </a:xfrm>
          <a:prstGeom prst="rect">
            <a:avLst/>
          </a:prstGeom>
          <a:noFill/>
        </p:spPr>
        <p:txBody>
          <a:bodyPr wrap="square" rtlCol="0">
            <a:spAutoFit/>
          </a:bodyPr>
          <a:lstStyle/>
          <a:p>
            <a:pPr algn="ctr"/>
            <a:r>
              <a:rPr lang="en-MY" dirty="0">
                <a:solidFill>
                  <a:schemeClr val="bg1"/>
                </a:solidFill>
              </a:rPr>
              <a:t>New resistance for Write</a:t>
            </a:r>
          </a:p>
          <a:p>
            <a:pPr algn="ctr"/>
            <a:r>
              <a:rPr lang="en-MY" dirty="0">
                <a:solidFill>
                  <a:schemeClr val="bg1"/>
                </a:solidFill>
              </a:rPr>
              <a:t>OR </a:t>
            </a:r>
          </a:p>
          <a:p>
            <a:pPr algn="ctr"/>
            <a:r>
              <a:rPr lang="en-MY" dirty="0">
                <a:solidFill>
                  <a:schemeClr val="bg1"/>
                </a:solidFill>
              </a:rPr>
              <a:t>Read resistance/current</a:t>
            </a:r>
          </a:p>
        </p:txBody>
      </p:sp>
      <p:cxnSp>
        <p:nvCxnSpPr>
          <p:cNvPr id="8" name="Straight Arrow Connector 7"/>
          <p:cNvCxnSpPr/>
          <p:nvPr/>
        </p:nvCxnSpPr>
        <p:spPr>
          <a:xfrm>
            <a:off x="1828800" y="2799528"/>
            <a:ext cx="9144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029200" y="2799528"/>
            <a:ext cx="9144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868882" y="4249882"/>
            <a:ext cx="2819400" cy="131271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MY" dirty="0"/>
              <a:t>Class RRAM model’s instance</a:t>
            </a:r>
          </a:p>
        </p:txBody>
      </p:sp>
      <p:cxnSp>
        <p:nvCxnSpPr>
          <p:cNvPr id="26" name="Straight Arrow Connector 25"/>
          <p:cNvCxnSpPr/>
          <p:nvPr/>
        </p:nvCxnSpPr>
        <p:spPr>
          <a:xfrm>
            <a:off x="4495800" y="3538192"/>
            <a:ext cx="592282" cy="7116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021282" y="3728150"/>
            <a:ext cx="1007918" cy="369332"/>
          </a:xfrm>
          <a:prstGeom prst="rect">
            <a:avLst/>
          </a:prstGeom>
          <a:noFill/>
        </p:spPr>
        <p:txBody>
          <a:bodyPr wrap="square" rtlCol="0">
            <a:spAutoFit/>
          </a:bodyPr>
          <a:lstStyle/>
          <a:p>
            <a:r>
              <a:rPr lang="en-MY" dirty="0" err="1">
                <a:solidFill>
                  <a:schemeClr val="bg1"/>
                </a:solidFill>
              </a:rPr>
              <a:t>Vpulse</a:t>
            </a:r>
            <a:endParaRPr lang="en-MY" dirty="0">
              <a:solidFill>
                <a:schemeClr val="bg1"/>
              </a:solidFill>
            </a:endParaRPr>
          </a:p>
        </p:txBody>
      </p:sp>
      <p:cxnSp>
        <p:nvCxnSpPr>
          <p:cNvPr id="29" name="Straight Arrow Connector 28"/>
          <p:cNvCxnSpPr/>
          <p:nvPr/>
        </p:nvCxnSpPr>
        <p:spPr>
          <a:xfrm flipH="1" flipV="1">
            <a:off x="4791941" y="3487882"/>
            <a:ext cx="618259"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181600" y="3702810"/>
            <a:ext cx="4135582" cy="369332"/>
          </a:xfrm>
          <a:prstGeom prst="rect">
            <a:avLst/>
          </a:prstGeom>
          <a:noFill/>
        </p:spPr>
        <p:txBody>
          <a:bodyPr wrap="square" rtlCol="0">
            <a:spAutoFit/>
          </a:bodyPr>
          <a:lstStyle/>
          <a:p>
            <a:r>
              <a:rPr lang="en-MY" dirty="0">
                <a:solidFill>
                  <a:schemeClr val="bg1"/>
                </a:solidFill>
              </a:rPr>
              <a:t>Rate of change of </a:t>
            </a:r>
            <a:r>
              <a:rPr lang="en-MY" dirty="0" smtClean="0">
                <a:solidFill>
                  <a:schemeClr val="bg1"/>
                </a:solidFill>
              </a:rPr>
              <a:t>R for write operation</a:t>
            </a:r>
            <a:endParaRPr lang="en-MY" dirty="0">
              <a:solidFill>
                <a:schemeClr val="bg1"/>
              </a:solidFill>
            </a:endParaRPr>
          </a:p>
        </p:txBody>
      </p:sp>
      <p:sp>
        <p:nvSpPr>
          <p:cNvPr id="13" name="Title 1"/>
          <p:cNvSpPr>
            <a:spLocks noGrp="1"/>
          </p:cNvSpPr>
          <p:nvPr>
            <p:ph type="title"/>
          </p:nvPr>
        </p:nvSpPr>
        <p:spPr>
          <a:xfrm>
            <a:off x="609600" y="228600"/>
            <a:ext cx="8229600" cy="1143000"/>
          </a:xfrm>
        </p:spPr>
        <p:txBody>
          <a:bodyPr>
            <a:noAutofit/>
          </a:bodyPr>
          <a:lstStyle/>
          <a:p>
            <a:r>
              <a:rPr lang="en-MY" sz="3600" b="1" dirty="0" smtClean="0">
                <a:solidFill>
                  <a:schemeClr val="bg1"/>
                </a:solidFill>
              </a:rPr>
              <a:t>Classes </a:t>
            </a:r>
            <a:r>
              <a:rPr lang="en-MY" sz="3600" b="1" dirty="0">
                <a:solidFill>
                  <a:schemeClr val="bg1"/>
                </a:solidFill>
              </a:rPr>
              <a:t>RRAM </a:t>
            </a:r>
            <a:r>
              <a:rPr lang="en-MY" sz="3600" b="1" dirty="0" smtClean="0">
                <a:solidFill>
                  <a:schemeClr val="bg1"/>
                </a:solidFill>
              </a:rPr>
              <a:t>Simulation </a:t>
            </a:r>
            <a:r>
              <a:rPr lang="en-MY" sz="3600" b="1" dirty="0">
                <a:solidFill>
                  <a:schemeClr val="bg1"/>
                </a:solidFill>
              </a:rPr>
              <a:t>Array</a:t>
            </a:r>
            <a:br>
              <a:rPr lang="en-MY" sz="3600" b="1" dirty="0">
                <a:solidFill>
                  <a:schemeClr val="bg1"/>
                </a:solidFill>
              </a:rPr>
            </a:br>
            <a:r>
              <a:rPr lang="en-MY" sz="3600" b="1" dirty="0" smtClean="0">
                <a:solidFill>
                  <a:schemeClr val="bg1"/>
                </a:solidFill>
              </a:rPr>
              <a:t>and </a:t>
            </a:r>
            <a:r>
              <a:rPr lang="en-MY" sz="3600" b="1" dirty="0">
                <a:solidFill>
                  <a:schemeClr val="bg1"/>
                </a:solidFill>
              </a:rPr>
              <a:t>RRAM Model </a:t>
            </a:r>
            <a:endParaRPr lang="en-MY" sz="3600" dirty="0">
              <a:solidFill>
                <a:schemeClr val="bg1"/>
              </a:solidFill>
            </a:endParaRPr>
          </a:p>
        </p:txBody>
      </p:sp>
    </p:spTree>
    <p:extLst>
      <p:ext uri="{BB962C8B-B14F-4D97-AF65-F5344CB8AC3E}">
        <p14:creationId xmlns:p14="http://schemas.microsoft.com/office/powerpoint/2010/main" val="29896323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2133</TotalTime>
  <Words>998</Words>
  <Application>Microsoft Office PowerPoint</Application>
  <PresentationFormat>On-screen Show (4:3)</PresentationFormat>
  <Paragraphs>305</Paragraphs>
  <Slides>19</Slides>
  <Notes>15</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Correlation Detection using ReRAM Array</vt:lpstr>
      <vt:lpstr>Goals</vt:lpstr>
      <vt:lpstr>Memristors</vt:lpstr>
      <vt:lpstr>Memristors</vt:lpstr>
      <vt:lpstr>Temporal Correlation Detection Algorithm</vt:lpstr>
      <vt:lpstr>Temporal Correlation Detection Algorithm</vt:lpstr>
      <vt:lpstr>Temporal Correlation Detection Algorithm</vt:lpstr>
      <vt:lpstr>Algorithm Block Diagram</vt:lpstr>
      <vt:lpstr>Classes RRAM Simulation Array and RRAM Model </vt:lpstr>
      <vt:lpstr>Read_or_write method </vt:lpstr>
      <vt:lpstr>Class Analysing Software</vt:lpstr>
      <vt:lpstr>Results: 4 Correlated Processes</vt:lpstr>
      <vt:lpstr>Results: 9 Correlated Processes</vt:lpstr>
      <vt:lpstr>Results: 4 Correlated Processes</vt:lpstr>
      <vt:lpstr>Results: 8 Correlated Processes</vt:lpstr>
      <vt:lpstr>Neurons Spiking Data</vt:lpstr>
      <vt:lpstr>Conclusion</vt:lpstr>
      <vt:lpstr>Acknowledgement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Rafiq</dc:creator>
  <cp:lastModifiedBy>Sarah Rafiq</cp:lastModifiedBy>
  <cp:revision>84</cp:revision>
  <dcterms:created xsi:type="dcterms:W3CDTF">2006-08-16T00:00:00Z</dcterms:created>
  <dcterms:modified xsi:type="dcterms:W3CDTF">2018-07-02T21:40:18Z</dcterms:modified>
</cp:coreProperties>
</file>