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72" r:id="rId5"/>
    <p:sldId id="273" r:id="rId6"/>
    <p:sldId id="269" r:id="rId7"/>
    <p:sldId id="274" r:id="rId8"/>
    <p:sldId id="276" r:id="rId9"/>
    <p:sldId id="271" r:id="rId10"/>
    <p:sldId id="275" r:id="rId11"/>
    <p:sldId id="277" r:id="rId12"/>
    <p:sldId id="270" r:id="rId13"/>
    <p:sldId id="278" r:id="rId14"/>
    <p:sldId id="281" r:id="rId15"/>
    <p:sldId id="282" r:id="rId16"/>
    <p:sldId id="279" r:id="rId17"/>
    <p:sldId id="280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74A3-38F4-47C2-BD1F-E46A489CF4A2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2CAF-8588-4439-BCC1-838C59AEC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580-64D2-4B76-B591-C5473F982823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1CE-075E-473B-91EC-3DA1EBD05549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34D-3B68-4795-96F2-FD03EE03A76F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C6-A689-4502-9F43-449C2BBFFD40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1207-BD96-495C-B22D-90A9CDE64D4D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633-991D-444E-B562-B23E410BDD6A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DA9-7E09-44A5-85AE-F505599743D6}" type="datetime1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2449-823F-4317-AEDB-38B69A20922B}" type="datetime1">
              <a:rPr lang="fr-FR" smtClean="0"/>
              <a:t>11/12/2022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D290-5A1E-4594-ACC2-3D4DDA00D310}" type="datetime1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18323-7850-41E2-91C4-294E7B72F05E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515-910C-40A3-A03C-4734CA8F7219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AD1071-4DAA-4BD9-945D-51A49DCBDACD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ben.info/vous-proteger-de-lespionnage-industriel-cest-bien-vous-assurer-que-vos-partenaires-le-sont-aussi-cest-mieu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56B7A0C-5774-BD71-AB9B-F6717789EC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580" y="3248608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C8372D-C71B-190F-DDD1-21B1AF24BF20}"/>
              </a:ext>
            </a:extLst>
          </p:cNvPr>
          <p:cNvSpPr txBox="1"/>
          <p:nvPr/>
        </p:nvSpPr>
        <p:spPr>
          <a:xfrm>
            <a:off x="1898074" y="694063"/>
            <a:ext cx="839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de réalisation d’un plan d’implémentation pour assurer la migration vers la nouvelle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B95302-1948-7DD4-4610-4ECA3EAD1848}"/>
              </a:ext>
            </a:extLst>
          </p:cNvPr>
          <p:cNvSpPr txBox="1"/>
          <p:nvPr/>
        </p:nvSpPr>
        <p:spPr>
          <a:xfrm>
            <a:off x="9632372" y="5636004"/>
            <a:ext cx="242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Wilfried DALLEAU</a:t>
            </a:r>
            <a:br>
              <a:rPr lang="fr-FR" b="1" dirty="0"/>
            </a:br>
            <a:r>
              <a:rPr lang="fr-FR" b="1" dirty="0"/>
              <a:t>Architecte logiciel</a:t>
            </a:r>
          </a:p>
        </p:txBody>
      </p:sp>
    </p:spTree>
    <p:extLst>
      <p:ext uri="{BB962C8B-B14F-4D97-AF65-F5344CB8AC3E}">
        <p14:creationId xmlns:p14="http://schemas.microsoft.com/office/powerpoint/2010/main" val="24559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A15BB-3AF8-FBB6-2DC9-4AF18E3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B1E477-32B9-69D6-C715-4DB42D33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63" y="0"/>
            <a:ext cx="8763474" cy="62464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29D4A6-8576-DF6F-4FA9-16969162B507}"/>
              </a:ext>
            </a:extLst>
          </p:cNvPr>
          <p:cNvSpPr txBox="1"/>
          <p:nvPr/>
        </p:nvSpPr>
        <p:spPr>
          <a:xfrm>
            <a:off x="34172" y="1986325"/>
            <a:ext cx="23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Uniformisation de la technologie BDD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51FDEA-A3E8-6813-D487-1942BE342E5E}"/>
              </a:ext>
            </a:extLst>
          </p:cNvPr>
          <p:cNvSpPr/>
          <p:nvPr/>
        </p:nvSpPr>
        <p:spPr>
          <a:xfrm>
            <a:off x="2954956" y="1838426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C2680B-68CF-46AF-2075-BBEE2C3C6886}"/>
              </a:ext>
            </a:extLst>
          </p:cNvPr>
          <p:cNvSpPr/>
          <p:nvPr/>
        </p:nvSpPr>
        <p:spPr>
          <a:xfrm>
            <a:off x="6163377" y="1908749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24AA29-5172-4403-8F88-90760E908EDB}"/>
              </a:ext>
            </a:extLst>
          </p:cNvPr>
          <p:cNvSpPr/>
          <p:nvPr/>
        </p:nvSpPr>
        <p:spPr>
          <a:xfrm>
            <a:off x="2954956" y="4281641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8A2380-91F4-CC49-859D-185B55BC2A07}"/>
              </a:ext>
            </a:extLst>
          </p:cNvPr>
          <p:cNvSpPr/>
          <p:nvPr/>
        </p:nvSpPr>
        <p:spPr>
          <a:xfrm>
            <a:off x="5022784" y="5640092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75B67A-6667-C45D-C227-79E0795FAE6D}"/>
              </a:ext>
            </a:extLst>
          </p:cNvPr>
          <p:cNvSpPr/>
          <p:nvPr/>
        </p:nvSpPr>
        <p:spPr>
          <a:xfrm>
            <a:off x="6638224" y="4313410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304BE4-E0AE-64F4-7968-B15C70A81A01}"/>
              </a:ext>
            </a:extLst>
          </p:cNvPr>
          <p:cNvSpPr txBox="1"/>
          <p:nvPr/>
        </p:nvSpPr>
        <p:spPr>
          <a:xfrm>
            <a:off x="174221" y="712270"/>
            <a:ext cx="177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Ajout d’un sous ensemble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A021DB3-8BEF-013B-3335-F95D765AA044}"/>
              </a:ext>
            </a:extLst>
          </p:cNvPr>
          <p:cNvSpPr/>
          <p:nvPr/>
        </p:nvSpPr>
        <p:spPr>
          <a:xfrm>
            <a:off x="4774131" y="4919802"/>
            <a:ext cx="2101516" cy="153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763125-C17B-1A3B-0558-854C1DECF61D}"/>
              </a:ext>
            </a:extLst>
          </p:cNvPr>
          <p:cNvSpPr txBox="1"/>
          <p:nvPr/>
        </p:nvSpPr>
        <p:spPr>
          <a:xfrm>
            <a:off x="219700" y="3344926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Flux API inter outils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CDDDDB3-E5B1-1B40-8078-B20E62C0806A}"/>
              </a:ext>
            </a:extLst>
          </p:cNvPr>
          <p:cNvGrpSpPr/>
          <p:nvPr/>
        </p:nvGrpSpPr>
        <p:grpSpPr>
          <a:xfrm>
            <a:off x="5284269" y="2513422"/>
            <a:ext cx="1586274" cy="2254788"/>
            <a:chOff x="5284269" y="2513422"/>
            <a:chExt cx="1586274" cy="225478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149763E-E11B-F470-BA2A-CFAAAF95594F}"/>
                </a:ext>
              </a:extLst>
            </p:cNvPr>
            <p:cNvGrpSpPr/>
            <p:nvPr/>
          </p:nvGrpSpPr>
          <p:grpSpPr>
            <a:xfrm>
              <a:off x="5284269" y="2513422"/>
              <a:ext cx="1586274" cy="1452188"/>
              <a:chOff x="5284269" y="2513422"/>
              <a:chExt cx="1586274" cy="145218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70B3BAD8-5DD5-66FC-9201-1E492DB3262D}"/>
                  </a:ext>
                </a:extLst>
              </p:cNvPr>
              <p:cNvSpPr/>
              <p:nvPr/>
            </p:nvSpPr>
            <p:spPr>
              <a:xfrm>
                <a:off x="5561797" y="2764851"/>
                <a:ext cx="875899" cy="7844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A388A2CD-0801-B561-E666-B08A86EAB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4269" y="3429000"/>
                <a:ext cx="346510" cy="2719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205F17DA-1EBB-1007-2EFA-9DDB74E3A8A8}"/>
                  </a:ext>
                </a:extLst>
              </p:cNvPr>
              <p:cNvCxnSpPr>
                <a:cxnSpLocks/>
                <a:stCxn id="14" idx="5"/>
              </p:cNvCxnSpPr>
              <p:nvPr/>
            </p:nvCxnSpPr>
            <p:spPr>
              <a:xfrm>
                <a:off x="6309424" y="3434439"/>
                <a:ext cx="561119" cy="5311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D4134465-F546-5B65-F393-C3CABE719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9424" y="2513422"/>
                <a:ext cx="561119" cy="3693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646BE6E0-8FE2-74B0-8770-AFDE20F8A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3261" y="3564957"/>
              <a:ext cx="181026" cy="12032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3C393D63-0403-6FAE-10C6-E5B5D488CF9E}"/>
              </a:ext>
            </a:extLst>
          </p:cNvPr>
          <p:cNvSpPr txBox="1"/>
          <p:nvPr/>
        </p:nvSpPr>
        <p:spPr>
          <a:xfrm>
            <a:off x="105877" y="4584837"/>
            <a:ext cx="18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Nouveaux outils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B12B0DF-F491-4F7B-BD3B-36D0F25CB906}"/>
              </a:ext>
            </a:extLst>
          </p:cNvPr>
          <p:cNvSpPr/>
          <p:nvPr/>
        </p:nvSpPr>
        <p:spPr>
          <a:xfrm>
            <a:off x="8054431" y="3246127"/>
            <a:ext cx="2573778" cy="17807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2AA30BB-FD63-7E8B-E332-AADE181DD365}"/>
              </a:ext>
            </a:extLst>
          </p:cNvPr>
          <p:cNvSpPr/>
          <p:nvPr/>
        </p:nvSpPr>
        <p:spPr>
          <a:xfrm>
            <a:off x="7806088" y="611516"/>
            <a:ext cx="1863689" cy="19019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82C0D69-2C73-A1FB-2906-9895A5817D5A}"/>
              </a:ext>
            </a:extLst>
          </p:cNvPr>
          <p:cNvSpPr/>
          <p:nvPr/>
        </p:nvSpPr>
        <p:spPr>
          <a:xfrm>
            <a:off x="2839453" y="3118585"/>
            <a:ext cx="1141311" cy="9497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5FF3B4-877E-630D-1064-82A72FA7B12F}"/>
              </a:ext>
            </a:extLst>
          </p:cNvPr>
          <p:cNvSpPr txBox="1"/>
          <p:nvPr/>
        </p:nvSpPr>
        <p:spPr>
          <a:xfrm>
            <a:off x="9500290" y="232875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Actions manuels réduit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00CA5C-A879-7237-8154-6A8E2CB3EC29}"/>
              </a:ext>
            </a:extLst>
          </p:cNvPr>
          <p:cNvSpPr txBox="1"/>
          <p:nvPr/>
        </p:nvSpPr>
        <p:spPr>
          <a:xfrm>
            <a:off x="9478313" y="3040595"/>
            <a:ext cx="277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Fluidification parcours client</a:t>
            </a:r>
          </a:p>
        </p:txBody>
      </p:sp>
    </p:spTree>
    <p:extLst>
      <p:ext uri="{BB962C8B-B14F-4D97-AF65-F5344CB8AC3E}">
        <p14:creationId xmlns:p14="http://schemas.microsoft.com/office/powerpoint/2010/main" val="1646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" grpId="0"/>
      <p:bldP spid="3" grpId="0" animBg="1"/>
      <p:bldP spid="3" grpId="1" animBg="1"/>
      <p:bldP spid="5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 du nouveau flux client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450981" y="3243714"/>
            <a:ext cx="31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Moins d’interaction humaine dans chaque opération du processus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5E8035-1A87-32DA-029C-8A614C55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325" y="1841519"/>
            <a:ext cx="6698381" cy="4765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BA1374-1D01-00C8-D088-F06D9E36D1DE}"/>
              </a:ext>
            </a:extLst>
          </p:cNvPr>
          <p:cNvSpPr txBox="1"/>
          <p:nvPr/>
        </p:nvSpPr>
        <p:spPr>
          <a:xfrm>
            <a:off x="8450981" y="4390084"/>
            <a:ext cx="31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Facilitation des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1961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plan de mise en place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E3020-E40C-7A38-F476-6C1F083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7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E6A7F3D-DA3B-025D-9CB8-48FC44C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plan de migration : les grandes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58223-8791-07A7-AED0-DFCE6BC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13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2C3A1C-0E20-C3D1-1788-FB6B52AE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4" y="1961766"/>
            <a:ext cx="8172798" cy="40227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85C789-6DB3-63DF-1157-2393E48950B8}"/>
              </a:ext>
            </a:extLst>
          </p:cNvPr>
          <p:cNvSpPr txBox="1"/>
          <p:nvPr/>
        </p:nvSpPr>
        <p:spPr>
          <a:xfrm>
            <a:off x="9504945" y="3560607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Cohabitation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D5FB4D-A30A-A0DF-08FA-F47EE27B6EB9}"/>
              </a:ext>
            </a:extLst>
          </p:cNvPr>
          <p:cNvSpPr txBox="1"/>
          <p:nvPr/>
        </p:nvSpPr>
        <p:spPr>
          <a:xfrm>
            <a:off x="9504945" y="504658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Service continu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24A107-31B8-B466-12FF-67C21085E8A7}"/>
              </a:ext>
            </a:extLst>
          </p:cNvPr>
          <p:cNvSpPr txBox="1"/>
          <p:nvPr/>
        </p:nvSpPr>
        <p:spPr>
          <a:xfrm>
            <a:off x="9504945" y="207462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Migration Séquentielle</a:t>
            </a:r>
          </a:p>
        </p:txBody>
      </p:sp>
    </p:spTree>
    <p:extLst>
      <p:ext uri="{BB962C8B-B14F-4D97-AF65-F5344CB8AC3E}">
        <p14:creationId xmlns:p14="http://schemas.microsoft.com/office/powerpoint/2010/main" val="3111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2ED9-81AB-6B8E-D91B-E9418E4C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bénéfices de chaque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ED08D-4E19-7725-6A63-63EE2CBC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DF0755-0FA7-0CF5-EE53-016F4616C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02" y="1846263"/>
            <a:ext cx="94565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D7271-27E0-3B9A-E8FB-D475CCC7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du succès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C292055-6076-3A9C-0F6B-6E4BB39A8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65071"/>
              </p:ext>
            </p:extLst>
          </p:nvPr>
        </p:nvGraphicFramePr>
        <p:xfrm>
          <a:off x="1097279" y="2107933"/>
          <a:ext cx="10058400" cy="343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8848770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3607223"/>
                    </a:ext>
                  </a:extLst>
                </a:gridCol>
              </a:tblGrid>
              <a:tr h="363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Métrique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Technique de mesure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902419"/>
                  </a:ext>
                </a:extLst>
              </a:tr>
              <a:tr h="681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équipes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Entretien avec système de notation entre l’ancienne et la nouvelle architecture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12213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de traitement demande client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la demande et celle de la réalisation de la demande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59990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début d’intervention et celle de fin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128289"/>
                  </a:ext>
                </a:extLst>
              </a:tr>
              <a:tr h="332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clientèles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Enquête après réalisation des demandes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92471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EBE62-D7AD-66AA-E037-6631E91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32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061D-6225-82F0-15D9-2E8CB74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transition : les coût et ressources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ABBE9-4BF8-11AC-AC0A-02E21DAC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8022555C-C820-04C5-7D46-BEDF2D8DB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78980"/>
              </p:ext>
            </p:extLst>
          </p:nvPr>
        </p:nvGraphicFramePr>
        <p:xfrm>
          <a:off x="1169049" y="2007110"/>
          <a:ext cx="6565265" cy="395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8365">
                  <a:extLst>
                    <a:ext uri="{9D8B030D-6E8A-4147-A177-3AD203B41FA5}">
                      <a16:colId xmlns:a16="http://schemas.microsoft.com/office/drawing/2014/main" val="248890663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862385666"/>
                    </a:ext>
                  </a:extLst>
                </a:gridCol>
                <a:gridCol w="2158365">
                  <a:extLst>
                    <a:ext uri="{9D8B030D-6E8A-4147-A177-3AD203B41FA5}">
                      <a16:colId xmlns:a16="http://schemas.microsoft.com/office/drawing/2014/main" val="2943979731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08553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Etape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Temps en semaines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Ressources humaines/ Matérielles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Coût en 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0990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Prérequis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Lecteur code barre x2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147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Tablette x4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1243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84709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fournisseurs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 300€/j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670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 500€/j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6198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Interne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29683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Domaine production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7220" algn="l"/>
                        </a:tabLs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105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936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85519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stock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106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13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36908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RH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à 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958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222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9085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clients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403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404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6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Arrêt de l’ancienne architecture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21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Contrôle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63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TOTAL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22 à 36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50700 €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162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6EA569C-FF01-8F75-B07C-D8136CA2ECAB}"/>
              </a:ext>
            </a:extLst>
          </p:cNvPr>
          <p:cNvSpPr txBox="1"/>
          <p:nvPr/>
        </p:nvSpPr>
        <p:spPr>
          <a:xfrm>
            <a:off x="8061158" y="2329313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 matériel : 2800 euros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24BB7A-1326-BB11-4E40-9FB185E8ED05}"/>
              </a:ext>
            </a:extLst>
          </p:cNvPr>
          <p:cNvSpPr txBox="1"/>
          <p:nvPr/>
        </p:nvSpPr>
        <p:spPr>
          <a:xfrm>
            <a:off x="8061158" y="3490818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admin BDD: 5400 euros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B371F7-5931-B660-C9B6-25193EB56E48}"/>
              </a:ext>
            </a:extLst>
          </p:cNvPr>
          <p:cNvSpPr txBox="1"/>
          <p:nvPr/>
        </p:nvSpPr>
        <p:spPr>
          <a:xfrm>
            <a:off x="8061158" y="4652323"/>
            <a:ext cx="353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Développeur : 42 500euros</a:t>
            </a:r>
          </a:p>
        </p:txBody>
      </p:sp>
    </p:spTree>
    <p:extLst>
      <p:ext uri="{BB962C8B-B14F-4D97-AF65-F5344CB8AC3E}">
        <p14:creationId xmlns:p14="http://schemas.microsoft.com/office/powerpoint/2010/main" val="40811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EFB6-1093-2400-F378-8E9288D4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A996D5-CDEF-2A4F-DAC0-C772ECD1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3F05A-D584-ECF1-3CF5-E06AE1B95DAD}"/>
              </a:ext>
            </a:extLst>
          </p:cNvPr>
          <p:cNvSpPr txBox="1"/>
          <p:nvPr/>
        </p:nvSpPr>
        <p:spPr>
          <a:xfrm>
            <a:off x="981777" y="2300438"/>
            <a:ext cx="39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Project viable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DDABC5-5BEA-5681-419F-B1359A2EADD1}"/>
              </a:ext>
            </a:extLst>
          </p:cNvPr>
          <p:cNvSpPr txBox="1"/>
          <p:nvPr/>
        </p:nvSpPr>
        <p:spPr>
          <a:xfrm>
            <a:off x="981777" y="3101409"/>
            <a:ext cx="47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Project qui rentre dans les clous financiers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554F85-B07F-F507-16DA-E4A923BD35FA}"/>
              </a:ext>
            </a:extLst>
          </p:cNvPr>
          <p:cNvSpPr txBox="1"/>
          <p:nvPr/>
        </p:nvSpPr>
        <p:spPr>
          <a:xfrm>
            <a:off x="981777" y="3902380"/>
            <a:ext cx="62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Manque la sécurisation des données / backup et redondance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DE8C51-B1DC-D483-BA26-63B584C47329}"/>
              </a:ext>
            </a:extLst>
          </p:cNvPr>
          <p:cNvSpPr txBox="1"/>
          <p:nvPr/>
        </p:nvSpPr>
        <p:spPr>
          <a:xfrm>
            <a:off x="981777" y="4703351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Communication avec des outils externes tiers peu être un risque de blocage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28C511-80DC-F1F0-9BA6-DB57027FDFCC}"/>
              </a:ext>
            </a:extLst>
          </p:cNvPr>
          <p:cNvSpPr txBox="1"/>
          <p:nvPr/>
        </p:nvSpPr>
        <p:spPr>
          <a:xfrm>
            <a:off x="981776" y="5504320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Intégration / formation des équipes aux nouveaux outils</a:t>
            </a:r>
          </a:p>
        </p:txBody>
      </p:sp>
    </p:spTree>
    <p:extLst>
      <p:ext uri="{BB962C8B-B14F-4D97-AF65-F5344CB8AC3E}">
        <p14:creationId xmlns:p14="http://schemas.microsoft.com/office/powerpoint/2010/main" val="38637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5">
            <a:extLst>
              <a:ext uri="{FF2B5EF4-FFF2-40B4-BE49-F238E27FC236}">
                <a16:creationId xmlns:a16="http://schemas.microsoft.com/office/drawing/2014/main" id="{67707F07-DCEF-29A3-3493-B4C86C6F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3F29D-EAA9-551D-1999-75CBDEA21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9A9007-3A7D-0644-84FE-1A927E3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2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0AEA36C7-CCC1-50EE-7242-FA053D38EA8F}"/>
              </a:ext>
            </a:extLst>
          </p:cNvPr>
          <p:cNvSpPr txBox="1">
            <a:spLocks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fr-FR" sz="8800" b="1" spc="-5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MERCI</a:t>
            </a:r>
            <a:endParaRPr lang="fr-FR" sz="4400" b="1" spc="-5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EBB1A6-6BE5-9FE4-D327-8EC669B1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2FFF-9946-5386-809A-24AA943CDFA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00B0F0"/>
                </a:solidFill>
              </a:rPr>
              <a:t>Sommaire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B8632-6BC6-51BC-60B3-D186BDE5F876}"/>
              </a:ext>
            </a:extLst>
          </p:cNvPr>
          <p:cNvSpPr txBox="1">
            <a:spLocks/>
          </p:cNvSpPr>
          <p:nvPr/>
        </p:nvSpPr>
        <p:spPr>
          <a:xfrm>
            <a:off x="554975" y="1661668"/>
            <a:ext cx="11380424" cy="38247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contexte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L’architecture actuelle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La nouvelle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plan de mise en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Questions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F9CBF-C28C-ABF3-4457-5520E3A1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17E0E3-EA36-C8BD-B7CC-5DB0C37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AF9E0F-C0D3-5150-62AA-3094F5C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REP’Aero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DBAE8-AA06-0181-9FA1-1AFA0D5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C847422F-FAB9-3644-B190-81CB857709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1071" y="2574839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FC6315-8102-6613-22C1-C9B06E93463A}"/>
              </a:ext>
            </a:extLst>
          </p:cNvPr>
          <p:cNvSpPr txBox="1"/>
          <p:nvPr/>
        </p:nvSpPr>
        <p:spPr>
          <a:xfrm>
            <a:off x="1289784" y="2098307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entreprise de maintenance de pièce aéronautique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F97081-41CF-1581-7E9B-70AE00CFDE31}"/>
              </a:ext>
            </a:extLst>
          </p:cNvPr>
          <p:cNvSpPr txBox="1"/>
          <p:nvPr/>
        </p:nvSpPr>
        <p:spPr>
          <a:xfrm>
            <a:off x="508533" y="3244329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Basé dans le Sud-Ouest de la France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96DF84-B0E6-7D76-BB6A-3A8C5749CF4A}"/>
              </a:ext>
            </a:extLst>
          </p:cNvPr>
          <p:cNvSpPr txBox="1"/>
          <p:nvPr/>
        </p:nvSpPr>
        <p:spPr>
          <a:xfrm>
            <a:off x="516937" y="4390351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Chiffre d’affaire de 320 000 euros</a:t>
            </a:r>
          </a:p>
        </p:txBody>
      </p:sp>
      <p:pic>
        <p:nvPicPr>
          <p:cNvPr id="15" name="Image 14" descr="Une image contenant intérieur, plancher, avion, plafond&#10;&#10;Description générée automatiquement">
            <a:extLst>
              <a:ext uri="{FF2B5EF4-FFF2-40B4-BE49-F238E27FC236}">
                <a16:creationId xmlns:a16="http://schemas.microsoft.com/office/drawing/2014/main" id="{E16BCA15-2B64-FD97-A474-05AA7AB6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1433" y="1793990"/>
            <a:ext cx="3054247" cy="22930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DECCDA6-5B88-9C0E-33F5-00D81DD08558}"/>
              </a:ext>
            </a:extLst>
          </p:cNvPr>
          <p:cNvSpPr txBox="1"/>
          <p:nvPr/>
        </p:nvSpPr>
        <p:spPr>
          <a:xfrm>
            <a:off x="979517" y="5536372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salariés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A9FCE2-F661-4C12-4726-1361A3D92327}"/>
              </a:ext>
            </a:extLst>
          </p:cNvPr>
          <p:cNvSpPr txBox="1"/>
          <p:nvPr/>
        </p:nvSpPr>
        <p:spPr>
          <a:xfrm>
            <a:off x="3535192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CEO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49ACFC-27A2-2518-AB5E-76A01BB26C18}"/>
              </a:ext>
            </a:extLst>
          </p:cNvPr>
          <p:cNvSpPr txBox="1"/>
          <p:nvPr/>
        </p:nvSpPr>
        <p:spPr>
          <a:xfrm>
            <a:off x="4926210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RSI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493E1E-D1BC-A75E-26A7-FAB83A5FE030}"/>
              </a:ext>
            </a:extLst>
          </p:cNvPr>
          <p:cNvSpPr txBox="1"/>
          <p:nvPr/>
        </p:nvSpPr>
        <p:spPr>
          <a:xfrm>
            <a:off x="6317228" y="5582539"/>
            <a:ext cx="198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chef techniciens de maintenance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BFF20C-129B-66E1-45F6-148FE1987E74}"/>
              </a:ext>
            </a:extLst>
          </p:cNvPr>
          <p:cNvSpPr txBox="1"/>
          <p:nvPr/>
        </p:nvSpPr>
        <p:spPr>
          <a:xfrm>
            <a:off x="8934735" y="5582596"/>
            <a:ext cx="227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techniciens de maintenance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D30B08-155C-818B-1ADE-A5FAFD07145B}"/>
              </a:ext>
            </a:extLst>
          </p:cNvPr>
          <p:cNvSpPr txBox="1"/>
          <p:nvPr/>
        </p:nvSpPr>
        <p:spPr>
          <a:xfrm>
            <a:off x="6862813" y="4317883"/>
            <a:ext cx="45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Avions de transport commerciaux ou business</a:t>
            </a:r>
          </a:p>
        </p:txBody>
      </p:sp>
    </p:spTree>
    <p:extLst>
      <p:ext uri="{BB962C8B-B14F-4D97-AF65-F5344CB8AC3E}">
        <p14:creationId xmlns:p14="http://schemas.microsoft.com/office/powerpoint/2010/main" val="2590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2CCE0-135F-87A2-62BC-5843C62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projet, une nécessité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C2386-62CF-28EE-EC69-2DDFB06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253674-7C36-8B6B-7DF8-BEF109692C17}"/>
              </a:ext>
            </a:extLst>
          </p:cNvPr>
          <p:cNvSpPr txBox="1"/>
          <p:nvPr/>
        </p:nvSpPr>
        <p:spPr>
          <a:xfrm>
            <a:off x="852854" y="2995242"/>
            <a:ext cx="280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Perte d’un client historique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E83AAB-5DB7-722C-47BB-CFFE275DE868}"/>
              </a:ext>
            </a:extLst>
          </p:cNvPr>
          <p:cNvSpPr txBox="1"/>
          <p:nvPr/>
        </p:nvSpPr>
        <p:spPr>
          <a:xfrm>
            <a:off x="4411997" y="2050285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Lenteur technique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8596BA-ACFA-A508-E129-0B9CD4340D40}"/>
              </a:ext>
            </a:extLst>
          </p:cNvPr>
          <p:cNvSpPr txBox="1"/>
          <p:nvPr/>
        </p:nvSpPr>
        <p:spPr>
          <a:xfrm>
            <a:off x="4411998" y="2882571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Gestion et suivi client difficile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1A257B-15F0-255F-DB06-A4F2FB22B2AF}"/>
              </a:ext>
            </a:extLst>
          </p:cNvPr>
          <p:cNvSpPr txBox="1"/>
          <p:nvPr/>
        </p:nvSpPr>
        <p:spPr>
          <a:xfrm>
            <a:off x="4411998" y="3714857"/>
            <a:ext cx="421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Aucune interconnexion entre chaque outils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5FCCB9-9ECE-EA5A-7826-F94A4105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31" y="3364574"/>
            <a:ext cx="1905000" cy="2619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8110EC-54A8-AEAD-E766-FE79455448B3}"/>
              </a:ext>
            </a:extLst>
          </p:cNvPr>
          <p:cNvSpPr txBox="1"/>
          <p:nvPr/>
        </p:nvSpPr>
        <p:spPr>
          <a:xfrm>
            <a:off x="4411998" y="4547143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Systèmes obsolète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333657-4115-7060-A40C-D45671E2BF5D}"/>
              </a:ext>
            </a:extLst>
          </p:cNvPr>
          <p:cNvSpPr txBox="1"/>
          <p:nvPr/>
        </p:nvSpPr>
        <p:spPr>
          <a:xfrm>
            <a:off x="4411998" y="5379429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Beaucoup d’actions manuels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2D50CF06-1FF1-854C-F9AC-25273CD7E78E}"/>
              </a:ext>
            </a:extLst>
          </p:cNvPr>
          <p:cNvSpPr/>
          <p:nvPr/>
        </p:nvSpPr>
        <p:spPr>
          <a:xfrm>
            <a:off x="8737821" y="2050285"/>
            <a:ext cx="564645" cy="3698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CDAA64-5C06-8122-062A-7D2EE0A115FA}"/>
              </a:ext>
            </a:extLst>
          </p:cNvPr>
          <p:cNvSpPr txBox="1"/>
          <p:nvPr/>
        </p:nvSpPr>
        <p:spPr>
          <a:xfrm>
            <a:off x="9633136" y="2750140"/>
            <a:ext cx="226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Optimisation des flux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5EC585-8974-FDAF-36B2-B9A4FC92C6B7}"/>
              </a:ext>
            </a:extLst>
          </p:cNvPr>
          <p:cNvSpPr txBox="1"/>
          <p:nvPr/>
        </p:nvSpPr>
        <p:spPr>
          <a:xfrm>
            <a:off x="9671632" y="342172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Standardisation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CD8DB1-AA28-EFF0-AEB4-1D3AD500F6B6}"/>
              </a:ext>
            </a:extLst>
          </p:cNvPr>
          <p:cNvSpPr txBox="1"/>
          <p:nvPr/>
        </p:nvSpPr>
        <p:spPr>
          <a:xfrm>
            <a:off x="9671632" y="397977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Nouveaux outils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C0E71-4969-19C4-7185-C224128A283B}"/>
              </a:ext>
            </a:extLst>
          </p:cNvPr>
          <p:cNvSpPr txBox="1"/>
          <p:nvPr/>
        </p:nvSpPr>
        <p:spPr>
          <a:xfrm>
            <a:off x="9637205" y="4537826"/>
            <a:ext cx="24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Management contrôlé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6DE1D3-AFC5-6607-626E-BBB665E10B4F}"/>
              </a:ext>
            </a:extLst>
          </p:cNvPr>
          <p:cNvSpPr txBox="1"/>
          <p:nvPr/>
        </p:nvSpPr>
        <p:spPr>
          <a:xfrm>
            <a:off x="9271766" y="1803934"/>
            <a:ext cx="263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Transition vers une nouvelle d’architecture </a:t>
            </a:r>
          </a:p>
        </p:txBody>
      </p:sp>
    </p:spTree>
    <p:extLst>
      <p:ext uri="{BB962C8B-B14F-4D97-AF65-F5344CB8AC3E}">
        <p14:creationId xmlns:p14="http://schemas.microsoft.com/office/powerpoint/2010/main" val="10868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L’architecture actuelle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6B30BB-6C95-8DCE-D613-0EAD128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0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3D457-18B1-0FF1-1C8F-4876676A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0E87420-937E-2DE7-15EF-4D1A6AC4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28" y="0"/>
            <a:ext cx="7387960" cy="628314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B0F1B3E-4BC8-E22C-B304-E7E10AE7C237}"/>
              </a:ext>
            </a:extLst>
          </p:cNvPr>
          <p:cNvSpPr/>
          <p:nvPr/>
        </p:nvSpPr>
        <p:spPr>
          <a:xfrm>
            <a:off x="2618073" y="808523"/>
            <a:ext cx="3176336" cy="2348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B1E318-72B6-994B-548D-E0D6365D017B}"/>
              </a:ext>
            </a:extLst>
          </p:cNvPr>
          <p:cNvSpPr/>
          <p:nvPr/>
        </p:nvSpPr>
        <p:spPr>
          <a:xfrm>
            <a:off x="2770473" y="3136239"/>
            <a:ext cx="3176336" cy="2735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E5CA9C-45E0-1A68-FDBE-7927422BE0C5}"/>
              </a:ext>
            </a:extLst>
          </p:cNvPr>
          <p:cNvSpPr/>
          <p:nvPr/>
        </p:nvSpPr>
        <p:spPr>
          <a:xfrm>
            <a:off x="6245191" y="3753853"/>
            <a:ext cx="2850683" cy="220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3BB9B5-1535-1809-D602-A3B888867DF4}"/>
              </a:ext>
            </a:extLst>
          </p:cNvPr>
          <p:cNvSpPr/>
          <p:nvPr/>
        </p:nvSpPr>
        <p:spPr>
          <a:xfrm>
            <a:off x="6162862" y="1116532"/>
            <a:ext cx="2201492" cy="2040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065A85-E050-FC89-B99B-0CA67C0B3B6F}"/>
              </a:ext>
            </a:extLst>
          </p:cNvPr>
          <p:cNvSpPr txBox="1"/>
          <p:nvPr/>
        </p:nvSpPr>
        <p:spPr>
          <a:xfrm>
            <a:off x="317634" y="519764"/>
            <a:ext cx="20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 sous ensembles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DA924EB-F587-F346-97C1-E81AEB3923C5}"/>
              </a:ext>
            </a:extLst>
          </p:cNvPr>
          <p:cNvSpPr/>
          <p:nvPr/>
        </p:nvSpPr>
        <p:spPr>
          <a:xfrm>
            <a:off x="3108960" y="2117558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CC2E38-B00C-412D-47A0-E870960633BB}"/>
              </a:ext>
            </a:extLst>
          </p:cNvPr>
          <p:cNvSpPr/>
          <p:nvPr/>
        </p:nvSpPr>
        <p:spPr>
          <a:xfrm>
            <a:off x="7012549" y="1697255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7439203-CA13-EFE7-B584-1BF252E65BAE}"/>
              </a:ext>
            </a:extLst>
          </p:cNvPr>
          <p:cNvSpPr/>
          <p:nvPr/>
        </p:nvSpPr>
        <p:spPr>
          <a:xfrm>
            <a:off x="3154138" y="4349541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DA8DCF-A810-8938-455A-BFFB56693D1B}"/>
              </a:ext>
            </a:extLst>
          </p:cNvPr>
          <p:cNvSpPr/>
          <p:nvPr/>
        </p:nvSpPr>
        <p:spPr>
          <a:xfrm>
            <a:off x="6698927" y="5000323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482EC0-81FE-42E3-EE1A-7612C4AAA4B0}"/>
              </a:ext>
            </a:extLst>
          </p:cNvPr>
          <p:cNvSpPr txBox="1"/>
          <p:nvPr/>
        </p:nvSpPr>
        <p:spPr>
          <a:xfrm>
            <a:off x="240632" y="1936753"/>
            <a:ext cx="237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Base de données de technologie différentes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905B809-8C8E-DC0A-BE8D-858552E8143C}"/>
              </a:ext>
            </a:extLst>
          </p:cNvPr>
          <p:cNvSpPr txBox="1"/>
          <p:nvPr/>
        </p:nvSpPr>
        <p:spPr>
          <a:xfrm>
            <a:off x="317634" y="3630741"/>
            <a:ext cx="19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obsolète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BC5A789-FA3B-F483-1454-FAE25010E79A}"/>
              </a:ext>
            </a:extLst>
          </p:cNvPr>
          <p:cNvSpPr/>
          <p:nvPr/>
        </p:nvSpPr>
        <p:spPr>
          <a:xfrm>
            <a:off x="6497053" y="4273620"/>
            <a:ext cx="1732547" cy="1597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AC57392-2BE7-F439-B9CD-A4E561492308}"/>
              </a:ext>
            </a:extLst>
          </p:cNvPr>
          <p:cNvSpPr txBox="1"/>
          <p:nvPr/>
        </p:nvSpPr>
        <p:spPr>
          <a:xfrm>
            <a:off x="335826" y="5047729"/>
            <a:ext cx="260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Aucun flux auto: système de communication par mail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68DC53-E9A8-23BE-7C6B-7C9858BA68B3}"/>
              </a:ext>
            </a:extLst>
          </p:cNvPr>
          <p:cNvGrpSpPr/>
          <p:nvPr/>
        </p:nvGrpSpPr>
        <p:grpSpPr>
          <a:xfrm>
            <a:off x="5040944" y="2383480"/>
            <a:ext cx="1829599" cy="1582130"/>
            <a:chOff x="5040944" y="2383480"/>
            <a:chExt cx="1829599" cy="158213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8FB9371-5963-2202-7252-8E08E4E7CC63}"/>
                </a:ext>
              </a:extLst>
            </p:cNvPr>
            <p:cNvSpPr/>
            <p:nvPr/>
          </p:nvSpPr>
          <p:spPr>
            <a:xfrm>
              <a:off x="5561797" y="2764851"/>
              <a:ext cx="875899" cy="7844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97B1C64-50DE-2CDC-17F3-F8217E705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4269" y="3429000"/>
              <a:ext cx="346510" cy="271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9512EAF5-7EFC-5B41-6726-4035538278D3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6309424" y="3434439"/>
              <a:ext cx="561119" cy="531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586C9BF1-1C4E-D316-534E-0ABDCCF8B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424" y="2513422"/>
              <a:ext cx="561119" cy="369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3374A12-F6EC-5B01-7CD9-BDFB08DD16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0944" y="2383480"/>
              <a:ext cx="589835" cy="523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58ECCCFD-C13F-7AFC-ACDA-D63CF7424533}"/>
              </a:ext>
            </a:extLst>
          </p:cNvPr>
          <p:cNvSpPr txBox="1"/>
          <p:nvPr/>
        </p:nvSpPr>
        <p:spPr>
          <a:xfrm>
            <a:off x="9095874" y="88909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Actions manuels / lenteur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AE0FE9D-95C6-A9A9-FA57-2488C025B18C}"/>
              </a:ext>
            </a:extLst>
          </p:cNvPr>
          <p:cNvSpPr txBox="1"/>
          <p:nvPr/>
        </p:nvSpPr>
        <p:spPr>
          <a:xfrm>
            <a:off x="9095874" y="2065941"/>
            <a:ext cx="277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Saisie multiple  de données dans des  systèmes non performant et non sécurisé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E4792E5-E939-E300-13DF-244945ED1730}"/>
              </a:ext>
            </a:extLst>
          </p:cNvPr>
          <p:cNvSpPr txBox="1"/>
          <p:nvPr/>
        </p:nvSpPr>
        <p:spPr>
          <a:xfrm>
            <a:off x="9160107" y="3796783"/>
            <a:ext cx="277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Délai de traitement d’une demande</a:t>
            </a:r>
          </a:p>
        </p:txBody>
      </p:sp>
    </p:spTree>
    <p:extLst>
      <p:ext uri="{BB962C8B-B14F-4D97-AF65-F5344CB8AC3E}">
        <p14:creationId xmlns:p14="http://schemas.microsoft.com/office/powerpoint/2010/main" val="3292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/>
      <p:bldP spid="24" grpId="0" animBg="1"/>
      <p:bldP spid="24" grpId="1" animBg="1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flux client actuel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2B4943-F290-85D4-4DC4-BC1FF812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3" y="1755114"/>
            <a:ext cx="7190072" cy="454055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787865" y="3429000"/>
            <a:ext cx="278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Trop d’interaction humaine dans chaque opération du processus</a:t>
            </a:r>
          </a:p>
        </p:txBody>
      </p:sp>
    </p:spTree>
    <p:extLst>
      <p:ext uri="{BB962C8B-B14F-4D97-AF65-F5344CB8AC3E}">
        <p14:creationId xmlns:p14="http://schemas.microsoft.com/office/powerpoint/2010/main" val="35282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nouvelle architecture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85540-6AE4-37DE-1847-88B2CBEF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2163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13720</TotalTime>
  <Words>512</Words>
  <Application>Microsoft Office PowerPoint</Application>
  <PresentationFormat>Grand écran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Rétrospective</vt:lpstr>
      <vt:lpstr>Présentation PowerPoint</vt:lpstr>
      <vt:lpstr>Présentation PowerPoint</vt:lpstr>
      <vt:lpstr>Le contexte</vt:lpstr>
      <vt:lpstr>Présentation de REP’Aero</vt:lpstr>
      <vt:lpstr>Le projet, une nécessité technique</vt:lpstr>
      <vt:lpstr>L’architecture actuelle</vt:lpstr>
      <vt:lpstr>Présentation PowerPoint</vt:lpstr>
      <vt:lpstr>Conclusion du flux client actuel</vt:lpstr>
      <vt:lpstr>La nouvelle architecture</vt:lpstr>
      <vt:lpstr>Présentation PowerPoint</vt:lpstr>
      <vt:lpstr>Conclusion  du nouveau flux client</vt:lpstr>
      <vt:lpstr>Le plan de mise en place</vt:lpstr>
      <vt:lpstr>Le plan de migration : les grandes étapes</vt:lpstr>
      <vt:lpstr>Les bénéfices de chaque étapes</vt:lpstr>
      <vt:lpstr>Mesure du succès</vt:lpstr>
      <vt:lpstr>La transition : les coût et ressources</vt:lpstr>
      <vt:lpstr>Conclusion </vt:lpstr>
      <vt:lpstr>Des questions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Wilfried Dalleau</dc:creator>
  <cp:lastModifiedBy>Wilfried Dalleau</cp:lastModifiedBy>
  <cp:revision>63</cp:revision>
  <dcterms:created xsi:type="dcterms:W3CDTF">2022-09-02T09:07:50Z</dcterms:created>
  <dcterms:modified xsi:type="dcterms:W3CDTF">2022-12-11T10:39:57Z</dcterms:modified>
</cp:coreProperties>
</file>