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5"/>
  </p:notesMasterIdLst>
  <p:handoutMasterIdLst>
    <p:handoutMasterId r:id="rId46"/>
  </p:handoutMasterIdLst>
  <p:sldIdLst>
    <p:sldId id="348" r:id="rId2"/>
    <p:sldId id="346" r:id="rId3"/>
    <p:sldId id="387" r:id="rId4"/>
    <p:sldId id="388" r:id="rId5"/>
    <p:sldId id="389" r:id="rId6"/>
    <p:sldId id="390" r:id="rId7"/>
    <p:sldId id="35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421" r:id="rId39"/>
    <p:sldId id="422" r:id="rId40"/>
    <p:sldId id="423" r:id="rId41"/>
    <p:sldId id="424" r:id="rId42"/>
    <p:sldId id="386" r:id="rId43"/>
    <p:sldId id="425" r:id="rId44"/>
  </p:sldIdLst>
  <p:sldSz cx="9144000" cy="6858000" type="screen4x3"/>
  <p:notesSz cx="9372600" cy="7086600"/>
  <p:custDataLst>
    <p:tags r:id="rId4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64" autoAdjust="0"/>
    <p:restoredTop sz="96279" autoAdjust="0"/>
  </p:normalViewPr>
  <p:slideViewPr>
    <p:cSldViewPr>
      <p:cViewPr varScale="1">
        <p:scale>
          <a:sx n="85" d="100"/>
          <a:sy n="85" d="100"/>
        </p:scale>
        <p:origin x="96" y="504"/>
      </p:cViewPr>
      <p:guideLst>
        <p:guide orient="horz" pos="2160"/>
        <p:guide pos="2880"/>
      </p:guideLst>
    </p:cSldViewPr>
  </p:slideViewPr>
  <p:outlineViewPr>
    <p:cViewPr>
      <p:scale>
        <a:sx n="33" d="100"/>
        <a:sy n="33" d="100"/>
      </p:scale>
      <p:origin x="0" y="-4405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6/28/2017</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6/28/2017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087891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22</a:t>
            </a:fld>
            <a:endParaRPr lang="en-US" dirty="0"/>
          </a:p>
        </p:txBody>
      </p:sp>
    </p:spTree>
    <p:extLst>
      <p:ext uri="{BB962C8B-B14F-4D97-AF65-F5344CB8AC3E}">
        <p14:creationId xmlns:p14="http://schemas.microsoft.com/office/powerpoint/2010/main" val="4147863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23</a:t>
            </a:fld>
            <a:endParaRPr lang="en-US" dirty="0"/>
          </a:p>
        </p:txBody>
      </p:sp>
    </p:spTree>
    <p:extLst>
      <p:ext uri="{BB962C8B-B14F-4D97-AF65-F5344CB8AC3E}">
        <p14:creationId xmlns:p14="http://schemas.microsoft.com/office/powerpoint/2010/main" val="3644974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24</a:t>
            </a:fld>
            <a:endParaRPr lang="en-US" dirty="0"/>
          </a:p>
        </p:txBody>
      </p:sp>
    </p:spTree>
    <p:extLst>
      <p:ext uri="{BB962C8B-B14F-4D97-AF65-F5344CB8AC3E}">
        <p14:creationId xmlns:p14="http://schemas.microsoft.com/office/powerpoint/2010/main" val="2365878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25</a:t>
            </a:fld>
            <a:endParaRPr lang="en-US" dirty="0"/>
          </a:p>
        </p:txBody>
      </p:sp>
    </p:spTree>
    <p:extLst>
      <p:ext uri="{BB962C8B-B14F-4D97-AF65-F5344CB8AC3E}">
        <p14:creationId xmlns:p14="http://schemas.microsoft.com/office/powerpoint/2010/main" val="1925721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26</a:t>
            </a:fld>
            <a:endParaRPr lang="en-US" dirty="0"/>
          </a:p>
        </p:txBody>
      </p:sp>
    </p:spTree>
    <p:extLst>
      <p:ext uri="{BB962C8B-B14F-4D97-AF65-F5344CB8AC3E}">
        <p14:creationId xmlns:p14="http://schemas.microsoft.com/office/powerpoint/2010/main" val="3005670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1940302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2242608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a:t>
            </a:fld>
            <a:endParaRPr lang="en-US" dirty="0"/>
          </a:p>
        </p:txBody>
      </p:sp>
    </p:spTree>
    <p:extLst>
      <p:ext uri="{BB962C8B-B14F-4D97-AF65-F5344CB8AC3E}">
        <p14:creationId xmlns:p14="http://schemas.microsoft.com/office/powerpoint/2010/main" val="2835376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a:t>
            </a:fld>
            <a:endParaRPr lang="en-US" dirty="0"/>
          </a:p>
        </p:txBody>
      </p:sp>
    </p:spTree>
    <p:extLst>
      <p:ext uri="{BB962C8B-B14F-4D97-AF65-F5344CB8AC3E}">
        <p14:creationId xmlns:p14="http://schemas.microsoft.com/office/powerpoint/2010/main" val="4257582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a:t>
            </a:fld>
            <a:endParaRPr lang="en-US" dirty="0"/>
          </a:p>
        </p:txBody>
      </p:sp>
    </p:spTree>
    <p:extLst>
      <p:ext uri="{BB962C8B-B14F-4D97-AF65-F5344CB8AC3E}">
        <p14:creationId xmlns:p14="http://schemas.microsoft.com/office/powerpoint/2010/main" val="3574370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14</a:t>
            </a:fld>
            <a:endParaRPr lang="en-US" dirty="0"/>
          </a:p>
        </p:txBody>
      </p:sp>
    </p:spTree>
    <p:extLst>
      <p:ext uri="{BB962C8B-B14F-4D97-AF65-F5344CB8AC3E}">
        <p14:creationId xmlns:p14="http://schemas.microsoft.com/office/powerpoint/2010/main" val="2136477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19</a:t>
            </a:fld>
            <a:endParaRPr lang="en-US" dirty="0"/>
          </a:p>
        </p:txBody>
      </p:sp>
    </p:spTree>
    <p:extLst>
      <p:ext uri="{BB962C8B-B14F-4D97-AF65-F5344CB8AC3E}">
        <p14:creationId xmlns:p14="http://schemas.microsoft.com/office/powerpoint/2010/main" val="1350872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20</a:t>
            </a:fld>
            <a:endParaRPr lang="en-US" dirty="0"/>
          </a:p>
        </p:txBody>
      </p:sp>
    </p:spTree>
    <p:extLst>
      <p:ext uri="{BB962C8B-B14F-4D97-AF65-F5344CB8AC3E}">
        <p14:creationId xmlns:p14="http://schemas.microsoft.com/office/powerpoint/2010/main" val="165333560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7" name="Picture 16"/>
          <p:cNvPicPr>
            <a:picLocks noChangeAspect="1"/>
          </p:cNvPicPr>
          <p:nvPr userDrawn="1"/>
        </p:nvPicPr>
        <p:blipFill>
          <a:blip r:embed="rId8"/>
          <a:stretch>
            <a:fillRect/>
          </a:stretch>
        </p:blipFill>
        <p:spPr>
          <a:xfrm>
            <a:off x="118720" y="6248400"/>
            <a:ext cx="1400289" cy="430858"/>
          </a:xfrm>
          <a:prstGeom prst="rect">
            <a:avLst/>
          </a:prstGeom>
        </p:spPr>
      </p:pic>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8"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8"/>
            <a:ext cx="8188446"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0246106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9"/>
            <a:ext cx="8188446"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1"/>
          </p:nvPr>
        </p:nvSpPr>
        <p:spPr>
          <a:xfrm>
            <a:off x="592138" y="2362200"/>
            <a:ext cx="8188325" cy="60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2"/>
          </p:nvPr>
        </p:nvSpPr>
        <p:spPr>
          <a:xfrm>
            <a:off x="592138" y="3048000"/>
            <a:ext cx="8188325" cy="53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3"/>
          </p:nvPr>
        </p:nvSpPr>
        <p:spPr>
          <a:xfrm>
            <a:off x="592138" y="3733800"/>
            <a:ext cx="8188325" cy="457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592138" y="4498975"/>
            <a:ext cx="8188325" cy="3778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28561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stretch>
            <a:fillRect/>
          </a:stretch>
        </p:blipFill>
        <p:spPr>
          <a:xfrm>
            <a:off x="118720" y="6248400"/>
            <a:ext cx="1400289" cy="430858"/>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8720" y="6248400"/>
            <a:ext cx="1400289" cy="430858"/>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7"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8"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3" name="Text Placeholder 32"/>
          <p:cNvSpPr>
            <a:spLocks noGrp="1"/>
          </p:cNvSpPr>
          <p:nvPr>
            <p:ph type="body" sz="quarter" idx="11"/>
          </p:nvPr>
        </p:nvSpPr>
        <p:spPr>
          <a:xfrm>
            <a:off x="2286000" y="3886200"/>
            <a:ext cx="5257800" cy="76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Text Placeholder 34"/>
          <p:cNvSpPr>
            <a:spLocks noGrp="1"/>
          </p:cNvSpPr>
          <p:nvPr>
            <p:ph type="body" sz="quarter" idx="12"/>
          </p:nvPr>
        </p:nvSpPr>
        <p:spPr>
          <a:xfrm>
            <a:off x="2286000" y="4876800"/>
            <a:ext cx="5257800" cy="83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Text Placeholder 36"/>
          <p:cNvSpPr>
            <a:spLocks noGrp="1"/>
          </p:cNvSpPr>
          <p:nvPr>
            <p:ph type="body" sz="quarter" idx="13"/>
          </p:nvPr>
        </p:nvSpPr>
        <p:spPr>
          <a:xfrm>
            <a:off x="2286000" y="5867400"/>
            <a:ext cx="5257800" cy="381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38" name="Picture 37"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39" name="Rectangle 38"/>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42" name="Picture 4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43" name="Picture 4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44" name="Picture 4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45" name="Picture 44"/>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47" name="Picture 4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52" name="Picture 51"/>
          <p:cNvPicPr>
            <a:picLocks noChangeAspect="1"/>
          </p:cNvPicPr>
          <p:nvPr userDrawn="1"/>
        </p:nvPicPr>
        <p:blipFill>
          <a:blip r:embed="rId9"/>
          <a:stretch>
            <a:fillRect/>
          </a:stretch>
        </p:blipFill>
        <p:spPr>
          <a:xfrm>
            <a:off x="118720" y="6248400"/>
            <a:ext cx="1400289" cy="430858"/>
          </a:xfrm>
          <a:prstGeom prst="rect">
            <a:avLst/>
          </a:prstGeom>
        </p:spPr>
      </p:pic>
      <p:sp>
        <p:nvSpPr>
          <p:cNvPr id="3" name="Text Placeholder 2"/>
          <p:cNvSpPr>
            <a:spLocks noGrp="1"/>
          </p:cNvSpPr>
          <p:nvPr>
            <p:ph type="body" sz="quarter" idx="14"/>
          </p:nvPr>
        </p:nvSpPr>
        <p:spPr>
          <a:xfrm>
            <a:off x="1752600" y="6430963"/>
            <a:ext cx="5327650" cy="301625"/>
          </a:xfrm>
        </p:spPr>
        <p:txBody>
          <a:bodyPr/>
          <a:lstStyle/>
          <a:p>
            <a:pPr lvl="0"/>
            <a:endParaRPr lang="en-US" dirty="0"/>
          </a:p>
        </p:txBody>
      </p:sp>
    </p:spTree>
    <p:extLst>
      <p:ext uri="{BB962C8B-B14F-4D97-AF65-F5344CB8AC3E}">
        <p14:creationId xmlns:p14="http://schemas.microsoft.com/office/powerpoint/2010/main" val="36497664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pic>
        <p:nvPicPr>
          <p:cNvPr id="6" name="Picture 5"/>
          <p:cNvPicPr>
            <a:picLocks noChangeAspect="1"/>
          </p:cNvPicPr>
          <p:nvPr userDrawn="1"/>
        </p:nvPicPr>
        <p:blipFill>
          <a:blip r:embed="rId8"/>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8" r:id="rId3"/>
    <p:sldLayoutId id="2147483755" r:id="rId4"/>
    <p:sldLayoutId id="2147483756" r:id="rId5"/>
    <p:sldLayoutId id="2147483757" r:id="rId6"/>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762000"/>
            <a:ext cx="7747000" cy="1046440"/>
          </a:xfrm>
        </p:spPr>
        <p:txBody>
          <a:bodyPr/>
          <a:lstStyle/>
          <a:p>
            <a:pPr algn="l">
              <a:lnSpc>
                <a:spcPct val="100000"/>
              </a:lnSpc>
            </a:pPr>
            <a:r>
              <a:rPr lang="en-US" sz="3400" b="1" dirty="0" smtClean="0">
                <a:solidFill>
                  <a:srgbClr val="007FA3"/>
                </a:solidFill>
                <a:latin typeface="Arial" panose="020B0604020202020204" pitchFamily="34" charset="0"/>
                <a:cs typeface="Arial" panose="020B0604020202020204" pitchFamily="34" charset="0"/>
              </a:rPr>
              <a:t>Microsoft Visual C#: An Introduction to Object-Oriented Programming</a:t>
            </a:r>
            <a:endParaRPr lang="en-US" sz="3400" b="1" dirty="0">
              <a:solidFill>
                <a:srgbClr val="007FA3"/>
              </a:solidFill>
              <a:latin typeface="Arial" panose="020B0604020202020204" pitchFamily="34" charset="0"/>
              <a:cs typeface="Arial" panose="020B0604020202020204" pitchFamily="34" charset="0"/>
            </a:endParaRPr>
          </a:p>
        </p:txBody>
      </p:sp>
      <p:sp>
        <p:nvSpPr>
          <p:cNvPr id="3" name="Subtitle 2"/>
          <p:cNvSpPr>
            <a:spLocks noGrp="1"/>
          </p:cNvSpPr>
          <p:nvPr>
            <p:ph type="body" sz="quarter" idx="11"/>
          </p:nvPr>
        </p:nvSpPr>
        <p:spPr>
          <a:xfrm>
            <a:off x="698500" y="1995316"/>
            <a:ext cx="6845300" cy="452887"/>
          </a:xfrm>
        </p:spPr>
        <p:txBody>
          <a:bodyPr/>
          <a:lstStyle/>
          <a:p>
            <a:pPr marL="0" indent="0">
              <a:lnSpc>
                <a:spcPct val="100000"/>
              </a:lnSpc>
              <a:buNone/>
            </a:pPr>
            <a:r>
              <a:rPr lang="en-US" sz="2400" dirty="0">
                <a:solidFill>
                  <a:srgbClr val="007FA3"/>
                </a:solidFill>
                <a:latin typeface="Arial" panose="020B0604020202020204" pitchFamily="34" charset="0"/>
                <a:cs typeface="Arial" panose="020B0604020202020204" pitchFamily="34" charset="0"/>
              </a:rPr>
              <a:t>7th Edition</a:t>
            </a:r>
            <a:endParaRPr lang="en-US" sz="2400" dirty="0">
              <a:solidFill>
                <a:schemeClr val="tx1"/>
              </a:solidFill>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2"/>
          </p:nvPr>
        </p:nvSpPr>
        <p:spPr>
          <a:xfrm>
            <a:off x="1981200" y="3200400"/>
            <a:ext cx="5257800" cy="523220"/>
          </a:xfrm>
        </p:spPr>
        <p:txBody>
          <a:bodyPr/>
          <a:lstStyle/>
          <a:p>
            <a:pPr marL="0" indent="0" algn="ctr">
              <a:lnSpc>
                <a:spcPct val="100000"/>
              </a:lnSpc>
              <a:buNone/>
            </a:pPr>
            <a:r>
              <a:rPr lang="en-US" sz="3400" b="1" dirty="0">
                <a:solidFill>
                  <a:schemeClr val="tx1"/>
                </a:solidFill>
                <a:latin typeface="Arial" panose="020B0604020202020204" pitchFamily="34" charset="0"/>
                <a:cs typeface="Arial" panose="020B0604020202020204" pitchFamily="34" charset="0"/>
              </a:rPr>
              <a:t>Chapter 1</a:t>
            </a:r>
            <a:endParaRPr lang="en-US" sz="3400" dirty="0"/>
          </a:p>
        </p:txBody>
      </p:sp>
      <p:sp>
        <p:nvSpPr>
          <p:cNvPr id="6" name="Text Placeholder 5"/>
          <p:cNvSpPr>
            <a:spLocks noGrp="1"/>
          </p:cNvSpPr>
          <p:nvPr>
            <p:ph type="body" sz="quarter" idx="13"/>
          </p:nvPr>
        </p:nvSpPr>
        <p:spPr>
          <a:xfrm>
            <a:off x="1981200" y="4038600"/>
            <a:ext cx="5257800" cy="523220"/>
          </a:xfrm>
        </p:spPr>
        <p:txBody>
          <a:bodyPr/>
          <a:lstStyle/>
          <a:p>
            <a:pPr marL="0" indent="0" algn="ctr">
              <a:lnSpc>
                <a:spcPct val="100000"/>
              </a:lnSpc>
              <a:buNone/>
            </a:pPr>
            <a:r>
              <a:rPr lang="en-US" sz="3400" dirty="0">
                <a:solidFill>
                  <a:schemeClr val="tx1"/>
                </a:solidFill>
                <a:latin typeface="Arial" panose="020B0604020202020204" pitchFamily="34" charset="0"/>
                <a:cs typeface="Arial" panose="020B0604020202020204" pitchFamily="34" charset="0"/>
              </a:rPr>
              <a:t>A First Program Using C</a:t>
            </a:r>
            <a:r>
              <a:rPr lang="en-US" sz="3400" dirty="0" smtClean="0">
                <a:solidFill>
                  <a:schemeClr val="tx1"/>
                </a:solidFill>
                <a:latin typeface="Arial" panose="020B0604020202020204" pitchFamily="34" charset="0"/>
                <a:cs typeface="Arial" panose="020B0604020202020204" pitchFamily="34" charset="0"/>
              </a:rPr>
              <a:t>#</a:t>
            </a:r>
          </a:p>
        </p:txBody>
      </p:sp>
      <p:sp>
        <p:nvSpPr>
          <p:cNvPr id="4" name="Text Placeholder 3"/>
          <p:cNvSpPr>
            <a:spLocks noGrp="1"/>
          </p:cNvSpPr>
          <p:nvPr>
            <p:ph type="body" sz="quarter" idx="14"/>
          </p:nvPr>
        </p:nvSpPr>
        <p:spPr>
          <a:xfrm>
            <a:off x="1600200" y="6324600"/>
            <a:ext cx="5327650" cy="350865"/>
          </a:xfrm>
        </p:spPr>
        <p:txBody>
          <a:bodyPr/>
          <a:lstStyle/>
          <a:p>
            <a:pPr marL="0" indent="0" algn="ctr">
              <a:buNone/>
            </a:pPr>
            <a:r>
              <a:rPr lang="en-US" sz="800" dirty="0">
                <a:solidFill>
                  <a:schemeClr val="tx1"/>
                </a:solidFill>
                <a:latin typeface="Arial" panose="020B0604020202020204" pitchFamily="34" charset="0"/>
                <a:ea typeface="Verdana" panose="020B0604030504040204" pitchFamily="34" charset="0"/>
                <a:cs typeface="Arial" panose="020B0604020202020204" pitchFamily="34" charset="0"/>
              </a:rPr>
              <a:t>© 2018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304625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Procedural and Object-Oriented </a:t>
            </a:r>
            <a:r>
              <a:rPr lang="en-US" sz="3400" b="1" dirty="0" smtClean="0">
                <a:solidFill>
                  <a:srgbClr val="007FA3"/>
                </a:solidFill>
                <a:latin typeface="Arial" panose="020B0604020202020204" pitchFamily="34" charset="0"/>
                <a:cs typeface="Arial" panose="020B0604020202020204" pitchFamily="34" charset="0"/>
              </a:rPr>
              <a:t>Programming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247183" cy="2716128"/>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An </a:t>
            </a:r>
            <a:r>
              <a:rPr lang="en-US" sz="2200" b="1" dirty="0">
                <a:solidFill>
                  <a:schemeClr val="tx1"/>
                </a:solidFill>
                <a:latin typeface="Arial" panose="020B0604020202020204" pitchFamily="34" charset="0"/>
                <a:cs typeface="Arial" panose="020B0604020202020204" pitchFamily="34" charset="0"/>
              </a:rPr>
              <a:t>object-oriented approach  </a:t>
            </a:r>
            <a:r>
              <a:rPr lang="en-US" sz="2200" dirty="0">
                <a:solidFill>
                  <a:schemeClr val="tx1"/>
                </a:solidFill>
                <a:latin typeface="Arial" panose="020B0604020202020204" pitchFamily="34" charset="0"/>
                <a:cs typeface="Arial" panose="020B0604020202020204" pitchFamily="34" charset="0"/>
              </a:rPr>
              <a:t>to programming means defining the objects needed to accomplish a task and developing classes that describe those objects</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Object-oriented programming was originally used for two types of applications</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Computer </a:t>
            </a:r>
            <a:r>
              <a:rPr lang="en-US" sz="2200" b="1" dirty="0" smtClean="0">
                <a:solidFill>
                  <a:schemeClr val="tx1"/>
                </a:solidFill>
                <a:latin typeface="Arial" panose="020B0604020202020204" pitchFamily="34" charset="0"/>
                <a:cs typeface="Arial" panose="020B0604020202020204" pitchFamily="34" charset="0"/>
              </a:rPr>
              <a:t>simulations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Graphical user interfaces (GUIs)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7111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Features of Object-Oriented Programming Languages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866183" cy="4480982"/>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For a language to be considered object-oriented, it must support</a:t>
            </a:r>
            <a:r>
              <a:rPr lang="en-US" sz="2200" dirty="0" smtClean="0">
                <a:solidFill>
                  <a:schemeClr val="tx1"/>
                </a:solidFill>
                <a:latin typeface="Arial" panose="020B0604020202020204" pitchFamily="34" charset="0"/>
                <a:cs typeface="Arial" panose="020B0604020202020204" pitchFamily="34" charset="0"/>
              </a:rPr>
              <a:t>:</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Classes</a:t>
            </a: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Objects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Encapsulation and </a:t>
            </a:r>
            <a:r>
              <a:rPr lang="en-US" sz="2200" dirty="0" smtClean="0">
                <a:solidFill>
                  <a:schemeClr val="tx1"/>
                </a:solidFill>
                <a:latin typeface="Arial" panose="020B0604020202020204" pitchFamily="34" charset="0"/>
                <a:cs typeface="Arial" panose="020B0604020202020204" pitchFamily="34" charset="0"/>
              </a:rPr>
              <a:t>interfaces</a:t>
            </a: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Inheritance</a:t>
            </a: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Polymorphism</a:t>
            </a:r>
          </a:p>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Class</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category of objects or a type of </a:t>
            </a:r>
            <a:r>
              <a:rPr lang="en-US" sz="2200" dirty="0" smtClean="0">
                <a:solidFill>
                  <a:schemeClr val="tx1"/>
                </a:solidFill>
                <a:latin typeface="Arial" panose="020B0604020202020204" pitchFamily="34" charset="0"/>
                <a:cs typeface="Arial" panose="020B0604020202020204" pitchFamily="34" charset="0"/>
              </a:rPr>
              <a:t>object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Describes the attributes and behaviors of every object that is an instance, or object, of that </a:t>
            </a:r>
            <a:r>
              <a:rPr lang="en-US" sz="2200" dirty="0" smtClean="0">
                <a:solidFill>
                  <a:schemeClr val="tx1"/>
                </a:solidFill>
                <a:latin typeface="Arial" panose="020B0604020202020204" pitchFamily="34" charset="0"/>
                <a:cs typeface="Arial" panose="020B0604020202020204" pitchFamily="34" charset="0"/>
              </a:rPr>
              <a:t>class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5441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Features of Object-Oriented Programming Languages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120183" cy="4633382"/>
          </a:xfrm>
        </p:spPr>
        <p:txBody>
          <a:bodyPr/>
          <a:lstStyle/>
          <a:p>
            <a:pPr marL="256032" indent="-256032">
              <a:lnSpc>
                <a:spcPct val="100000"/>
              </a:lnSpc>
              <a:buClr>
                <a:srgbClr val="007FA3"/>
              </a:buClr>
            </a:pPr>
            <a:r>
              <a:rPr lang="en-US" sz="2100" b="1" dirty="0">
                <a:solidFill>
                  <a:schemeClr val="tx1"/>
                </a:solidFill>
                <a:latin typeface="Arial" panose="020B0604020202020204" pitchFamily="34" charset="0"/>
                <a:cs typeface="Arial" panose="020B0604020202020204" pitchFamily="34" charset="0"/>
              </a:rPr>
              <a:t>Object</a:t>
            </a:r>
          </a:p>
          <a:p>
            <a:pPr marL="740664" lvl="1" indent="-283464">
              <a:lnSpc>
                <a:spcPct val="100000"/>
              </a:lnSpc>
              <a:spcBef>
                <a:spcPts val="400"/>
              </a:spcBef>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An </a:t>
            </a:r>
            <a:r>
              <a:rPr lang="en-US" sz="2100" b="1" dirty="0">
                <a:solidFill>
                  <a:schemeClr val="tx1"/>
                </a:solidFill>
                <a:latin typeface="Arial" panose="020B0604020202020204" pitchFamily="34" charset="0"/>
                <a:cs typeface="Arial" panose="020B0604020202020204" pitchFamily="34" charset="0"/>
              </a:rPr>
              <a:t>instance of a class</a:t>
            </a:r>
            <a:endParaRPr lang="en-US" sz="21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spcBef>
                <a:spcPts val="400"/>
              </a:spcBef>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Contains its own set of attribute values (also called the </a:t>
            </a:r>
            <a:r>
              <a:rPr lang="en-US" sz="2100" b="1" dirty="0">
                <a:solidFill>
                  <a:schemeClr val="tx1"/>
                </a:solidFill>
                <a:latin typeface="Arial" panose="020B0604020202020204" pitchFamily="34" charset="0"/>
                <a:cs typeface="Arial" panose="020B0604020202020204" pitchFamily="34" charset="0"/>
              </a:rPr>
              <a:t>properties</a:t>
            </a:r>
            <a:r>
              <a:rPr lang="en-US" sz="2100" dirty="0">
                <a:solidFill>
                  <a:schemeClr val="tx1"/>
                </a:solidFill>
                <a:latin typeface="Arial" panose="020B0604020202020204" pitchFamily="34" charset="0"/>
                <a:cs typeface="Arial" panose="020B0604020202020204" pitchFamily="34" charset="0"/>
              </a:rPr>
              <a:t> of the object)</a:t>
            </a:r>
            <a:endParaRPr lang="en-US" sz="21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500"/>
              </a:spcBef>
              <a:buClr>
                <a:srgbClr val="007FA3"/>
              </a:buClr>
            </a:pPr>
            <a:r>
              <a:rPr lang="en-US" sz="2100" b="1" dirty="0" smtClean="0">
                <a:solidFill>
                  <a:schemeClr val="tx1"/>
                </a:solidFill>
                <a:latin typeface="Arial" panose="020B0604020202020204" pitchFamily="34" charset="0"/>
                <a:cs typeface="Arial" panose="020B0604020202020204" pitchFamily="34" charset="0"/>
              </a:rPr>
              <a:t>Encapsulation</a:t>
            </a:r>
            <a:endParaRPr lang="en-US" sz="21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spcBef>
                <a:spcPts val="400"/>
              </a:spcBef>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A technique of packaging an object’s attributes and behaviors into a cohesive unit; an undivided </a:t>
            </a:r>
            <a:r>
              <a:rPr lang="en-US" sz="2100" dirty="0" smtClean="0">
                <a:solidFill>
                  <a:schemeClr val="tx1"/>
                </a:solidFill>
                <a:latin typeface="Arial" panose="020B0604020202020204" pitchFamily="34" charset="0"/>
                <a:cs typeface="Arial" panose="020B0604020202020204" pitchFamily="34" charset="0"/>
              </a:rPr>
              <a:t>entity</a:t>
            </a:r>
          </a:p>
          <a:p>
            <a:pPr marL="740664" lvl="1" indent="-283464">
              <a:lnSpc>
                <a:spcPct val="100000"/>
              </a:lnSpc>
              <a:spcBef>
                <a:spcPts val="400"/>
              </a:spcBef>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Using a </a:t>
            </a:r>
            <a:r>
              <a:rPr lang="en-US" sz="2100" b="1" dirty="0">
                <a:solidFill>
                  <a:schemeClr val="tx1"/>
                </a:solidFill>
                <a:latin typeface="Arial" panose="020B0604020202020204" pitchFamily="34" charset="0"/>
                <a:cs typeface="Arial" panose="020B0604020202020204" pitchFamily="34" charset="0"/>
              </a:rPr>
              <a:t>black box</a:t>
            </a:r>
            <a:r>
              <a:rPr lang="en-US" sz="2100" dirty="0">
                <a:solidFill>
                  <a:schemeClr val="tx1"/>
                </a:solidFill>
                <a:latin typeface="Arial" panose="020B0604020202020204" pitchFamily="34" charset="0"/>
                <a:cs typeface="Arial" panose="020B0604020202020204" pitchFamily="34" charset="0"/>
              </a:rPr>
              <a:t> to control what behaviors are exposed to calling </a:t>
            </a:r>
            <a:r>
              <a:rPr lang="en-US" sz="2100" dirty="0" smtClean="0">
                <a:solidFill>
                  <a:schemeClr val="tx1"/>
                </a:solidFill>
                <a:latin typeface="Arial" panose="020B0604020202020204" pitchFamily="34" charset="0"/>
                <a:cs typeface="Arial" panose="020B0604020202020204" pitchFamily="34" charset="0"/>
              </a:rPr>
              <a:t>methods</a:t>
            </a:r>
          </a:p>
          <a:p>
            <a:pPr marL="256032" lvl="1" indent="-256032">
              <a:lnSpc>
                <a:spcPct val="100000"/>
              </a:lnSpc>
              <a:spcBef>
                <a:spcPts val="500"/>
              </a:spcBef>
              <a:buClr>
                <a:srgbClr val="007FA3"/>
              </a:buClr>
            </a:pPr>
            <a:r>
              <a:rPr lang="en-US" sz="2100" b="1" dirty="0" smtClean="0">
                <a:solidFill>
                  <a:schemeClr val="tx1"/>
                </a:solidFill>
                <a:latin typeface="Arial" panose="020B0604020202020204" pitchFamily="34" charset="0"/>
                <a:cs typeface="Arial" panose="020B0604020202020204" pitchFamily="34" charset="0"/>
              </a:rPr>
              <a:t>Interface</a:t>
            </a:r>
            <a:endParaRPr lang="en-US" sz="21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spcBef>
                <a:spcPts val="400"/>
              </a:spcBef>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The interaction between a method and an object’s exposed </a:t>
            </a:r>
            <a:r>
              <a:rPr lang="en-US" sz="2100" dirty="0" smtClean="0">
                <a:solidFill>
                  <a:schemeClr val="tx1"/>
                </a:solidFill>
                <a:latin typeface="Arial" panose="020B0604020202020204" pitchFamily="34" charset="0"/>
                <a:cs typeface="Arial" panose="020B0604020202020204" pitchFamily="34" charset="0"/>
              </a:rPr>
              <a:t>behaviors</a:t>
            </a:r>
          </a:p>
          <a:p>
            <a:pPr marL="740664" lvl="1" indent="-283464">
              <a:lnSpc>
                <a:spcPct val="100000"/>
              </a:lnSpc>
              <a:spcBef>
                <a:spcPts val="400"/>
              </a:spcBef>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Uses message-passing to request and receive </a:t>
            </a:r>
            <a:r>
              <a:rPr lang="en-US" sz="2100" dirty="0" smtClean="0">
                <a:solidFill>
                  <a:schemeClr val="tx1"/>
                </a:solidFill>
                <a:latin typeface="Arial" panose="020B0604020202020204" pitchFamily="34" charset="0"/>
                <a:cs typeface="Arial" panose="020B0604020202020204" pitchFamily="34" charset="0"/>
              </a:rPr>
              <a:t>information</a:t>
            </a:r>
            <a:endParaRPr lang="en-US" sz="21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3426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Features of Object-Oriented Programming Languages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20183" cy="4562788"/>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Inheritance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Provides the ability to extend a class to create a more specific class</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more specific class contains all the attributes and methods of the more general class and usually contains new attributes or methods as well</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Polymorphism</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Describes the ability to create methods that act appropriately depending on the context</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Programs written in object-oriented languages can distinguish between methods with the same name based on the type of object that uses them</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8608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The C# Programming Language</a:t>
            </a:r>
            <a:endParaRPr lang="en-US" sz="2000" b="1"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7942383" cy="4655121"/>
          </a:xfrm>
        </p:spPr>
        <p:txBody>
          <a:bodyPr/>
          <a:lstStyle/>
          <a:p>
            <a:pPr marL="256032" indent="-256032">
              <a:lnSpc>
                <a:spcPct val="100000"/>
              </a:lnSpc>
              <a:buClr>
                <a:srgbClr val="007FA3"/>
              </a:buClr>
            </a:pPr>
            <a:r>
              <a:rPr lang="en-US" dirty="0">
                <a:solidFill>
                  <a:schemeClr val="tx1"/>
                </a:solidFill>
                <a:latin typeface="Arial" panose="020B0604020202020204" pitchFamily="34" charset="0"/>
                <a:cs typeface="Arial" panose="020B0604020202020204" pitchFamily="34" charset="0"/>
              </a:rPr>
              <a:t>Developed as an object-oriented and component-oriented language</a:t>
            </a:r>
            <a:endParaRPr lang="en-US" sz="2000" dirty="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Part of Microsoft Visual Studio</a:t>
            </a:r>
            <a:endParaRPr lang="en-US"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A package designed for developing applications that run on Windows computers</a:t>
            </a:r>
            <a:endParaRPr lang="en-US" sz="20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000" dirty="0">
                <a:solidFill>
                  <a:schemeClr val="tx1"/>
                </a:solidFill>
                <a:latin typeface="Arial" panose="020B0604020202020204" pitchFamily="34" charset="0"/>
                <a:cs typeface="Arial" panose="020B0604020202020204" pitchFamily="34" charset="0"/>
              </a:rPr>
              <a:t>Allows every piece of data to be treated as an object and to consistently employ the principles of object-oriented </a:t>
            </a:r>
            <a:r>
              <a:rPr lang="en-US" sz="2000" dirty="0" smtClean="0">
                <a:solidFill>
                  <a:schemeClr val="tx1"/>
                </a:solidFill>
                <a:latin typeface="Arial" panose="020B0604020202020204" pitchFamily="34" charset="0"/>
                <a:cs typeface="Arial" panose="020B0604020202020204" pitchFamily="34" charset="0"/>
              </a:rPr>
              <a:t>programming</a:t>
            </a:r>
          </a:p>
          <a:p>
            <a:pPr marL="256032" lvl="1" indent="-256032">
              <a:lnSpc>
                <a:spcPct val="100000"/>
              </a:lnSpc>
              <a:spcBef>
                <a:spcPts val="1500"/>
              </a:spcBef>
              <a:buClr>
                <a:srgbClr val="007FA3"/>
              </a:buClr>
            </a:pPr>
            <a:r>
              <a:rPr lang="en-US" sz="2000" dirty="0">
                <a:solidFill>
                  <a:schemeClr val="tx1"/>
                </a:solidFill>
                <a:latin typeface="Arial" panose="020B0604020202020204" pitchFamily="34" charset="0"/>
                <a:cs typeface="Arial" panose="020B0604020202020204" pitchFamily="34" charset="0"/>
              </a:rPr>
              <a:t>C# features:</a:t>
            </a:r>
            <a:endParaRPr lang="en-US" sz="20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Contains a GUI interface that makes it similar to Visual Basic but is considered more concise than Visual </a:t>
            </a:r>
            <a:r>
              <a:rPr lang="en-US" sz="2000" dirty="0" smtClean="0">
                <a:solidFill>
                  <a:schemeClr val="tx1"/>
                </a:solidFill>
                <a:latin typeface="Arial" panose="020B0604020202020204" pitchFamily="34" charset="0"/>
                <a:cs typeface="Arial" panose="020B0604020202020204" pitchFamily="34" charset="0"/>
              </a:rPr>
              <a:t>Basic</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Modeled after the C++ programming </a:t>
            </a:r>
            <a:r>
              <a:rPr lang="en-US" sz="2000" dirty="0" smtClean="0">
                <a:solidFill>
                  <a:schemeClr val="tx1"/>
                </a:solidFill>
                <a:latin typeface="Arial" panose="020B0604020202020204" pitchFamily="34" charset="0"/>
                <a:cs typeface="Arial" panose="020B0604020202020204" pitchFamily="34" charset="0"/>
              </a:rPr>
              <a:t>language</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Similar to </a:t>
            </a:r>
            <a:r>
              <a:rPr lang="en-US" sz="2000" dirty="0" smtClean="0">
                <a:solidFill>
                  <a:schemeClr val="tx1"/>
                </a:solidFill>
                <a:latin typeface="Arial" panose="020B0604020202020204" pitchFamily="34" charset="0"/>
                <a:cs typeface="Arial" panose="020B0604020202020204" pitchFamily="34" charset="0"/>
              </a:rPr>
              <a:t>Java</a:t>
            </a:r>
          </a:p>
          <a:p>
            <a:pPr marL="1143000" lvl="2" indent="-228600">
              <a:lnSpc>
                <a:spcPct val="100000"/>
              </a:lnSpc>
              <a:buClr>
                <a:srgbClr val="007FA3"/>
              </a:buClr>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C# is more truly object </a:t>
            </a:r>
            <a:r>
              <a:rPr lang="en-US" sz="1800" dirty="0" smtClean="0">
                <a:solidFill>
                  <a:schemeClr val="tx1"/>
                </a:solidFill>
                <a:latin typeface="Arial" panose="020B0604020202020204" pitchFamily="34" charset="0"/>
                <a:cs typeface="Arial" panose="020B0604020202020204" pitchFamily="34" charset="0"/>
              </a:rPr>
              <a:t>oriented</a:t>
            </a:r>
            <a:endParaRPr lang="en-US" sz="18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9803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Writing a C# Program that Produces </a:t>
            </a:r>
            <a:r>
              <a:rPr lang="en-US" sz="3400" b="1" dirty="0" smtClean="0">
                <a:solidFill>
                  <a:srgbClr val="007FA3"/>
                </a:solidFill>
                <a:latin typeface="Arial" panose="020B0604020202020204" pitchFamily="34" charset="0"/>
                <a:cs typeface="Arial" panose="020B0604020202020204" pitchFamily="34" charset="0"/>
              </a:rPr>
              <a:t>Output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323383" cy="4493538"/>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Literal string </a:t>
            </a:r>
            <a:r>
              <a:rPr lang="en-US" sz="2200" dirty="0">
                <a:solidFill>
                  <a:schemeClr val="tx1"/>
                </a:solidFill>
                <a:latin typeface="Arial" panose="020B0604020202020204" pitchFamily="34" charset="0"/>
                <a:cs typeface="Arial" panose="020B0604020202020204" pitchFamily="34" charset="0"/>
              </a:rPr>
              <a:t>of characters</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series of characters that will be used exactly as entered</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 C#, appears between double quotation marks</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Arguments</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Represent information that a method needs to perform its task</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Arguments to methods always appear within parentheses</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WriteLine</a:t>
            </a:r>
            <a:r>
              <a:rPr lang="en-US" sz="2200" b="1" dirty="0" smtClean="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method</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built-in method that is part of the C# language that displays output on the screen and positions the cursor on the next line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648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Writing a C# Program that Produces </a:t>
            </a:r>
            <a:r>
              <a:rPr lang="en-US" sz="3400" b="1" dirty="0" smtClean="0">
                <a:solidFill>
                  <a:srgbClr val="007FA3"/>
                </a:solidFill>
                <a:latin typeface="Arial" panose="020B0604020202020204" pitchFamily="34" charset="0"/>
                <a:cs typeface="Arial" panose="020B0604020202020204" pitchFamily="34" charset="0"/>
              </a:rPr>
              <a:t>Output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2 FirstClass console application. Program code. In the code, the words in the variable names are merged, and the code contains the following keywords: class, static void. The lines read as follows. Line 1: class, first class. Line 2: left brace. Line 3, indented once: static void main, left parenthesis, right parenthesis. Line 4, indented once: left brace. Line 5, indented twice: system, period, console, period, write line, left parenthesis, open quotes, this is my first C sharp program, close quotes, right parenthesis, semicolon. Line 6, indented once: right brace. Line 6: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566" y="2327564"/>
            <a:ext cx="7364490" cy="237868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912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Writing a C# Program that Produces </a:t>
            </a:r>
            <a:r>
              <a:rPr lang="en-US" sz="3400" b="1" dirty="0" smtClean="0">
                <a:solidFill>
                  <a:srgbClr val="007FA3"/>
                </a:solidFill>
                <a:latin typeface="Arial" panose="020B0604020202020204" pitchFamily="34" charset="0"/>
                <a:cs typeface="Arial" panose="020B0604020202020204" pitchFamily="34" charset="0"/>
              </a:rPr>
              <a:t>Output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323383" cy="4138056"/>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Namespace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Provides a way to group similar classes</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 be used to avoid naming conflicts in large projects</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C# method parts</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Method </a:t>
            </a:r>
            <a:r>
              <a:rPr lang="en-US" sz="2200" b="1" dirty="0" smtClean="0">
                <a:solidFill>
                  <a:schemeClr val="tx1"/>
                </a:solidFill>
                <a:latin typeface="Arial" panose="020B0604020202020204" pitchFamily="34" charset="0"/>
                <a:cs typeface="Arial" panose="020B0604020202020204" pitchFamily="34" charset="0"/>
              </a:rPr>
              <a:t>header</a:t>
            </a:r>
          </a:p>
          <a:p>
            <a:pPr marL="1143000" lvl="2" indent="-228600">
              <a:lnSpc>
                <a:spcPct val="100000"/>
              </a:lnSpc>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Includes the method name and information about what will pass into and be returned from a </a:t>
            </a:r>
            <a:r>
              <a:rPr lang="en-US" sz="2200" dirty="0" smtClean="0">
                <a:solidFill>
                  <a:schemeClr val="tx1"/>
                </a:solidFill>
                <a:latin typeface="Arial" panose="020B0604020202020204" pitchFamily="34" charset="0"/>
                <a:cs typeface="Arial" panose="020B0604020202020204" pitchFamily="34" charset="0"/>
              </a:rPr>
              <a:t>method</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Method </a:t>
            </a:r>
            <a:r>
              <a:rPr lang="en-US" sz="2200" b="1" dirty="0" smtClean="0">
                <a:solidFill>
                  <a:schemeClr val="tx1"/>
                </a:solidFill>
                <a:latin typeface="Arial" panose="020B0604020202020204" pitchFamily="34" charset="0"/>
                <a:cs typeface="Arial" panose="020B0604020202020204" pitchFamily="34" charset="0"/>
              </a:rPr>
              <a:t>body</a:t>
            </a:r>
          </a:p>
          <a:p>
            <a:pPr marL="1143000" lvl="2" indent="-228600">
              <a:lnSpc>
                <a:spcPct val="100000"/>
              </a:lnSpc>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Contained within a pair of curly braces and includes all the instructions executed by the method</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1995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Writing a C# Program that Produces </a:t>
            </a:r>
            <a:r>
              <a:rPr lang="en-US" sz="3400" b="1" dirty="0" smtClean="0">
                <a:solidFill>
                  <a:srgbClr val="007FA3"/>
                </a:solidFill>
                <a:latin typeface="Arial" panose="020B0604020202020204" pitchFamily="34" charset="0"/>
                <a:cs typeface="Arial" panose="020B0604020202020204" pitchFamily="34" charset="0"/>
              </a:rPr>
              <a:t>Output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120183" cy="4724370"/>
          </a:xfrm>
        </p:spPr>
        <p:txBody>
          <a:bodyPr/>
          <a:lstStyle/>
          <a:p>
            <a:pPr marL="256032" indent="-256032">
              <a:lnSpc>
                <a:spcPct val="100000"/>
              </a:lnSpc>
              <a:buClr>
                <a:srgbClr val="007FA3"/>
              </a:buClr>
            </a:pPr>
            <a:r>
              <a:rPr lang="en-US" sz="2100" b="1" dirty="0">
                <a:solidFill>
                  <a:schemeClr val="tx1"/>
                </a:solidFill>
                <a:latin typeface="Arial" panose="020B0604020202020204" pitchFamily="34" charset="0"/>
                <a:cs typeface="Arial" panose="020B0604020202020204" pitchFamily="34" charset="0"/>
              </a:rPr>
              <a:t>Whitespace</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Any combination of spaces, tabs, and carriage returns (blank lines)</a:t>
            </a:r>
            <a:endParaRPr lang="en-US" sz="21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Organizes your code and makes it easier to read</a:t>
            </a:r>
            <a:endParaRPr lang="en-US" sz="21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200"/>
              </a:spcBef>
              <a:buClr>
                <a:srgbClr val="007FA3"/>
              </a:buClr>
            </a:pPr>
            <a:r>
              <a:rPr lang="en-US" sz="2100" dirty="0" smtClean="0">
                <a:solidFill>
                  <a:schemeClr val="tx1"/>
                </a:solidFill>
                <a:latin typeface="Arial" panose="020B0604020202020204" pitchFamily="34" charset="0"/>
                <a:cs typeface="Arial" panose="020B0604020202020204" pitchFamily="34" charset="0"/>
              </a:rPr>
              <a:t>Keywords</a:t>
            </a:r>
          </a:p>
          <a:p>
            <a:pPr marL="740664" lvl="2" indent="-283464">
              <a:lnSpc>
                <a:spcPct val="100000"/>
              </a:lnSpc>
              <a:spcBef>
                <a:spcPts val="600"/>
              </a:spcBef>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Predefined and reserved identifiers that have special meaning to the compiler</a:t>
            </a:r>
            <a:endParaRPr lang="en-US" sz="2100" b="1" dirty="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200"/>
              </a:spcBef>
              <a:buClr>
                <a:srgbClr val="007FA3"/>
              </a:buClr>
            </a:pPr>
            <a:r>
              <a:rPr lang="en-US" sz="2100" dirty="0">
                <a:solidFill>
                  <a:schemeClr val="tx1"/>
                </a:solidFill>
                <a:latin typeface="Arial" panose="020B0604020202020204" pitchFamily="34" charset="0"/>
                <a:cs typeface="Arial" panose="020B0604020202020204" pitchFamily="34" charset="0"/>
              </a:rPr>
              <a:t>The name of the method is </a:t>
            </a:r>
            <a:r>
              <a:rPr lang="en-US" sz="2100" b="1" dirty="0">
                <a:solidFill>
                  <a:schemeClr val="tx1"/>
                </a:solidFill>
                <a:latin typeface="Arial" panose="020B0604020202020204" pitchFamily="34" charset="0"/>
                <a:cs typeface="Arial" panose="020B0604020202020204" pitchFamily="34" charset="0"/>
              </a:rPr>
              <a:t>Main</a:t>
            </a:r>
            <a:r>
              <a:rPr lang="en-US" sz="2100" b="1" dirty="0" smtClean="0">
                <a:solidFill>
                  <a:schemeClr val="tx1"/>
                </a:solidFill>
                <a:latin typeface="Arial" panose="020B0604020202020204" pitchFamily="34" charset="0"/>
                <a:cs typeface="Arial" panose="020B0604020202020204" pitchFamily="34" charset="0"/>
              </a:rPr>
              <a:t>()</a:t>
            </a:r>
          </a:p>
          <a:p>
            <a:pPr marL="740664" lvl="2" indent="-283464">
              <a:lnSpc>
                <a:spcPct val="100000"/>
              </a:lnSpc>
              <a:spcBef>
                <a:spcPts val="600"/>
              </a:spcBef>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Every application must have a </a:t>
            </a:r>
            <a:r>
              <a:rPr lang="en-US" sz="2100" b="1" dirty="0">
                <a:solidFill>
                  <a:schemeClr val="tx1"/>
                </a:solidFill>
                <a:latin typeface="Arial" panose="020B0604020202020204" pitchFamily="34" charset="0"/>
                <a:cs typeface="Arial" panose="020B0604020202020204" pitchFamily="34" charset="0"/>
              </a:rPr>
              <a:t>Main()</a:t>
            </a:r>
            <a:r>
              <a:rPr lang="en-US" sz="2100" dirty="0">
                <a:solidFill>
                  <a:schemeClr val="tx1"/>
                </a:solidFill>
                <a:latin typeface="Arial" panose="020B0604020202020204" pitchFamily="34" charset="0"/>
                <a:cs typeface="Arial" panose="020B0604020202020204" pitchFamily="34" charset="0"/>
              </a:rPr>
              <a:t> </a:t>
            </a:r>
            <a:r>
              <a:rPr lang="en-US" sz="2100" dirty="0" smtClean="0">
                <a:solidFill>
                  <a:schemeClr val="tx1"/>
                </a:solidFill>
                <a:latin typeface="Arial" panose="020B0604020202020204" pitchFamily="34" charset="0"/>
                <a:cs typeface="Arial" panose="020B0604020202020204" pitchFamily="34" charset="0"/>
              </a:rPr>
              <a:t>method</a:t>
            </a:r>
          </a:p>
          <a:p>
            <a:pPr marL="740664" lvl="2" indent="-283464">
              <a:lnSpc>
                <a:spcPct val="100000"/>
              </a:lnSpc>
              <a:spcBef>
                <a:spcPts val="600"/>
              </a:spcBef>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Classes with a </a:t>
            </a:r>
            <a:r>
              <a:rPr lang="en-US" sz="2100" b="1" dirty="0">
                <a:solidFill>
                  <a:schemeClr val="tx1"/>
                </a:solidFill>
                <a:latin typeface="Arial" panose="020B0604020202020204" pitchFamily="34" charset="0"/>
                <a:cs typeface="Arial" panose="020B0604020202020204" pitchFamily="34" charset="0"/>
              </a:rPr>
              <a:t>Main()</a:t>
            </a:r>
            <a:r>
              <a:rPr lang="en-US" sz="2100" dirty="0">
                <a:solidFill>
                  <a:schemeClr val="tx1"/>
                </a:solidFill>
                <a:latin typeface="Arial" panose="020B0604020202020204" pitchFamily="34" charset="0"/>
                <a:cs typeface="Arial" panose="020B0604020202020204" pitchFamily="34" charset="0"/>
              </a:rPr>
              <a:t> method are called </a:t>
            </a:r>
            <a:r>
              <a:rPr lang="en-US" sz="2100" b="1" dirty="0">
                <a:solidFill>
                  <a:schemeClr val="tx1"/>
                </a:solidFill>
                <a:latin typeface="Arial" panose="020B0604020202020204" pitchFamily="34" charset="0"/>
                <a:cs typeface="Arial" panose="020B0604020202020204" pitchFamily="34" charset="0"/>
              </a:rPr>
              <a:t>application classes</a:t>
            </a:r>
            <a:r>
              <a:rPr lang="en-US" sz="2100" dirty="0">
                <a:solidFill>
                  <a:schemeClr val="tx1"/>
                </a:solidFill>
                <a:latin typeface="Arial" panose="020B0604020202020204" pitchFamily="34" charset="0"/>
                <a:cs typeface="Arial" panose="020B0604020202020204" pitchFamily="34" charset="0"/>
              </a:rPr>
              <a:t>; others are </a:t>
            </a:r>
            <a:r>
              <a:rPr lang="en-US" sz="2100" b="1" dirty="0">
                <a:solidFill>
                  <a:schemeClr val="tx1"/>
                </a:solidFill>
                <a:latin typeface="Arial" panose="020B0604020202020204" pitchFamily="34" charset="0"/>
                <a:cs typeface="Arial" panose="020B0604020202020204" pitchFamily="34" charset="0"/>
              </a:rPr>
              <a:t>non-application classes</a:t>
            </a:r>
            <a:endParaRPr lang="en-US" sz="21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200"/>
              </a:spcBef>
              <a:buClr>
                <a:srgbClr val="007FA3"/>
              </a:buClr>
            </a:pPr>
            <a:r>
              <a:rPr lang="en-US" sz="2100" dirty="0">
                <a:solidFill>
                  <a:schemeClr val="tx1"/>
                </a:solidFill>
                <a:latin typeface="Arial" panose="020B0604020202020204" pitchFamily="34" charset="0"/>
                <a:cs typeface="Arial" panose="020B0604020202020204" pitchFamily="34" charset="0"/>
              </a:rPr>
              <a:t>The method returns nothing as indicated by the keyword </a:t>
            </a:r>
            <a:r>
              <a:rPr lang="en-US" sz="2100" b="1" dirty="0">
                <a:solidFill>
                  <a:schemeClr val="tx1"/>
                </a:solidFill>
                <a:latin typeface="Arial" panose="020B0604020202020204" pitchFamily="34" charset="0"/>
                <a:cs typeface="Arial" panose="020B0604020202020204" pitchFamily="34" charset="0"/>
              </a:rPr>
              <a:t>void</a:t>
            </a:r>
            <a:endParaRPr lang="en-US" sz="2100"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6561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Selecting </a:t>
            </a:r>
            <a:r>
              <a:rPr lang="en-US" sz="3600" b="1" dirty="0" smtClean="0">
                <a:solidFill>
                  <a:srgbClr val="007FA3"/>
                </a:solidFill>
                <a:latin typeface="Arial" panose="020B0604020202020204" pitchFamily="34" charset="0"/>
                <a:cs typeface="Arial" panose="020B0604020202020204" pitchFamily="34" charset="0"/>
              </a:rPr>
              <a:t>Identifiers </a:t>
            </a:r>
            <a:r>
              <a:rPr lang="en-US" sz="2000" dirty="0" smtClean="0">
                <a:solidFill>
                  <a:srgbClr val="007FA3"/>
                </a:solidFill>
                <a:latin typeface="Arial" panose="020B0604020202020204" pitchFamily="34" charset="0"/>
                <a:cs typeface="Arial" panose="020B0604020202020204" pitchFamily="34" charset="0"/>
              </a:rPr>
              <a:t>(1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4359655"/>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Requirements</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Must begin with an underscore, the at sign (@), or a </a:t>
            </a:r>
            <a:r>
              <a:rPr lang="en-US" sz="2200" dirty="0" smtClean="0">
                <a:solidFill>
                  <a:schemeClr val="tx1"/>
                </a:solidFill>
                <a:latin typeface="Arial" panose="020B0604020202020204" pitchFamily="34" charset="0"/>
                <a:cs typeface="Arial" panose="020B0604020202020204" pitchFamily="34" charset="0"/>
              </a:rPr>
              <a:t>letter</a:t>
            </a:r>
          </a:p>
          <a:p>
            <a:pPr marL="1143000" lvl="2" indent="-228600">
              <a:lnSpc>
                <a:spcPct val="100000"/>
              </a:lnSpc>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Letters include foreign-alphabet letters</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 contain only letters, digits, underscores, and the at (@) </a:t>
            </a:r>
            <a:r>
              <a:rPr lang="en-US" sz="2200" dirty="0" smtClean="0">
                <a:solidFill>
                  <a:schemeClr val="tx1"/>
                </a:solidFill>
                <a:latin typeface="Arial" panose="020B0604020202020204" pitchFamily="34" charset="0"/>
                <a:cs typeface="Arial" panose="020B0604020202020204" pitchFamily="34" charset="0"/>
              </a:rPr>
              <a:t>sign</a:t>
            </a:r>
          </a:p>
          <a:p>
            <a:pPr marL="1143000" lvl="2" indent="-228600">
              <a:lnSpc>
                <a:spcPct val="100000"/>
              </a:lnSpc>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Not special characters such as #, $, or &amp;</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Cannot be a C# reserved keyword, such as class or void</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An identifier with an @ prefix is a verbatim identifier</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This feature allows you to use code written in other languages that do not have the same set of reserved </a:t>
            </a:r>
            <a:r>
              <a:rPr lang="en-US" sz="2200" dirty="0" smtClean="0">
                <a:solidFill>
                  <a:schemeClr val="tx1"/>
                </a:solidFill>
                <a:latin typeface="Arial" panose="020B0604020202020204" pitchFamily="34" charset="0"/>
                <a:cs typeface="Arial" panose="020B0604020202020204" pitchFamily="34" charset="0"/>
              </a:rPr>
              <a:t>keywords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733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 </a:t>
            </a:r>
            <a:r>
              <a:rPr lang="en-US" sz="2000" dirty="0" smtClean="0">
                <a:solidFill>
                  <a:srgbClr val="007FA3"/>
                </a:solidFill>
                <a:latin typeface="Arial" panose="020B0604020202020204" pitchFamily="34" charset="0"/>
                <a:cs typeface="Arial" panose="020B0604020202020204" pitchFamily="34" charset="0"/>
              </a:rPr>
              <a:t>(1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3916457"/>
          </a:xfrm>
        </p:spPr>
        <p:txBody>
          <a:bodyPr/>
          <a:lstStyle/>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ea typeface="+mj-ea"/>
                <a:cs typeface="Arial" panose="020B0604020202020204" pitchFamily="34" charset="0"/>
              </a:rPr>
              <a:t>1.1</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Describe the programming process</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1</a:t>
            </a:r>
            <a:r>
              <a:rPr lang="en-US" sz="2400" b="1" dirty="0" smtClean="0">
                <a:solidFill>
                  <a:srgbClr val="007FA3"/>
                </a:solidFill>
                <a:latin typeface="Arial" panose="020B0604020202020204" pitchFamily="34" charset="0"/>
                <a:cs typeface="Arial" panose="020B0604020202020204" pitchFamily="34" charset="0"/>
              </a:rPr>
              <a:t>.2</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Differentiate between procedural and object-oriented programming</a:t>
            </a: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1</a:t>
            </a:r>
            <a:r>
              <a:rPr lang="en-US" sz="2400" b="1" dirty="0" smtClean="0">
                <a:solidFill>
                  <a:srgbClr val="007FA3"/>
                </a:solidFill>
                <a:latin typeface="Arial" panose="020B0604020202020204" pitchFamily="34" charset="0"/>
                <a:cs typeface="Arial" panose="020B0604020202020204" pitchFamily="34" charset="0"/>
              </a:rPr>
              <a:t>.3</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Describe the features of object-oriented programming languages</a:t>
            </a: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1</a:t>
            </a:r>
            <a:r>
              <a:rPr lang="en-US" sz="2400" b="1" dirty="0" smtClean="0">
                <a:solidFill>
                  <a:srgbClr val="007FA3"/>
                </a:solidFill>
                <a:latin typeface="Arial" panose="020B0604020202020204" pitchFamily="34" charset="0"/>
                <a:cs typeface="Arial" panose="020B0604020202020204" pitchFamily="34" charset="0"/>
              </a:rPr>
              <a:t>.4</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Describe the C# programming language</a:t>
            </a: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1</a:t>
            </a:r>
            <a:r>
              <a:rPr lang="en-US" sz="2400" b="1" dirty="0" smtClean="0">
                <a:solidFill>
                  <a:srgbClr val="007FA3"/>
                </a:solidFill>
                <a:latin typeface="Arial" panose="020B0604020202020204" pitchFamily="34" charset="0"/>
                <a:cs typeface="Arial" panose="020B0604020202020204" pitchFamily="34" charset="0"/>
              </a:rPr>
              <a:t>.5</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Write a C# program that produces output</a:t>
            </a: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1</a:t>
            </a:r>
            <a:r>
              <a:rPr lang="en-US" sz="2400" b="1" dirty="0" smtClean="0">
                <a:solidFill>
                  <a:srgbClr val="007FA3"/>
                </a:solidFill>
                <a:latin typeface="Arial" panose="020B0604020202020204" pitchFamily="34" charset="0"/>
                <a:cs typeface="Arial" panose="020B0604020202020204" pitchFamily="34" charset="0"/>
              </a:rPr>
              <a:t>.6</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Select identifiers to use within your programs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7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Selecting </a:t>
            </a:r>
            <a:r>
              <a:rPr lang="en-US" sz="3600" b="1" dirty="0" smtClean="0">
                <a:solidFill>
                  <a:srgbClr val="007FA3"/>
                </a:solidFill>
                <a:latin typeface="Arial" panose="020B0604020202020204" pitchFamily="34" charset="0"/>
                <a:cs typeface="Arial" panose="020B0604020202020204" pitchFamily="34" charset="0"/>
              </a:rPr>
              <a:t>Identifiers </a:t>
            </a:r>
            <a:r>
              <a:rPr lang="en-US" sz="2000" dirty="0" smtClean="0">
                <a:solidFill>
                  <a:srgbClr val="007FA3"/>
                </a:solidFill>
                <a:latin typeface="Arial" panose="020B0604020202020204" pitchFamily="34" charset="0"/>
                <a:cs typeface="Arial" panose="020B0604020202020204" pitchFamily="34" charset="0"/>
              </a:rPr>
              <a:t>(2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2477601"/>
          </a:xfrm>
        </p:spPr>
        <p:txBody>
          <a:bodyPr/>
          <a:lstStyle/>
          <a:p>
            <a:pPr marL="256032" indent="-256032">
              <a:lnSpc>
                <a:spcPct val="100000"/>
              </a:lnSpc>
              <a:buClr>
                <a:srgbClr val="007FA3"/>
              </a:buClr>
            </a:pPr>
            <a:r>
              <a:rPr lang="en-US" sz="1800" dirty="0">
                <a:solidFill>
                  <a:schemeClr val="tx1"/>
                </a:solidFill>
                <a:latin typeface="Arial" panose="020B0604020202020204" pitchFamily="34" charset="0"/>
                <a:cs typeface="Arial" panose="020B0604020202020204" pitchFamily="34" charset="0"/>
              </a:rPr>
              <a:t>The following identifiers have special meaning in C# but are not keywords</a:t>
            </a:r>
            <a:r>
              <a:rPr lang="en-US" sz="1800" dirty="0" smtClean="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add, alias, get, global, partial, remove, set, value, where, </a:t>
            </a:r>
            <a:r>
              <a:rPr lang="en-US" dirty="0">
                <a:solidFill>
                  <a:schemeClr val="tx1"/>
                </a:solidFill>
                <a:latin typeface="Arial" panose="020B0604020202020204" pitchFamily="34" charset="0"/>
                <a:cs typeface="Arial" panose="020B0604020202020204" pitchFamily="34" charset="0"/>
              </a:rPr>
              <a:t>and</a:t>
            </a:r>
            <a:r>
              <a:rPr lang="en-US" b="1" dirty="0">
                <a:solidFill>
                  <a:schemeClr val="tx1"/>
                </a:solidFill>
                <a:latin typeface="Arial" panose="020B0604020202020204" pitchFamily="34" charset="0"/>
                <a:cs typeface="Arial" panose="020B0604020202020204" pitchFamily="34" charset="0"/>
              </a:rPr>
              <a:t> yield</a:t>
            </a:r>
            <a:endParaRPr lang="en-US"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1800" dirty="0" smtClean="0">
                <a:solidFill>
                  <a:schemeClr val="tx1"/>
                </a:solidFill>
                <a:latin typeface="Arial" panose="020B0604020202020204" pitchFamily="34" charset="0"/>
                <a:cs typeface="Arial" panose="020B0604020202020204" pitchFamily="34" charset="0"/>
              </a:rPr>
              <a:t>You should avoid using these words as your own identifiers</a:t>
            </a:r>
          </a:p>
          <a:p>
            <a:pPr marL="256032" indent="-256032">
              <a:lnSpc>
                <a:spcPct val="100000"/>
              </a:lnSpc>
              <a:spcBef>
                <a:spcPts val="1500"/>
              </a:spcBef>
              <a:buClr>
                <a:srgbClr val="007FA3"/>
              </a:buClr>
            </a:pPr>
            <a:r>
              <a:rPr lang="en-US" sz="1800" dirty="0">
                <a:solidFill>
                  <a:schemeClr val="tx1"/>
                </a:solidFill>
                <a:latin typeface="Arial" panose="020B0604020202020204" pitchFamily="34" charset="0"/>
                <a:cs typeface="Arial" panose="020B0604020202020204" pitchFamily="34" charset="0"/>
              </a:rPr>
              <a:t>Figure 1-3 shows a program that can be used as a shell</a:t>
            </a:r>
            <a:endParaRPr lang="en-US" sz="18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Where you replace the identifier </a:t>
            </a:r>
            <a:r>
              <a:rPr lang="en-US" b="1" dirty="0">
                <a:solidFill>
                  <a:schemeClr val="tx1"/>
                </a:solidFill>
                <a:latin typeface="Arial" panose="020B0604020202020204" pitchFamily="34" charset="0"/>
                <a:cs typeface="Arial" panose="020B0604020202020204" pitchFamily="34" charset="0"/>
              </a:rPr>
              <a:t>AnyLegalClassName</a:t>
            </a:r>
            <a:r>
              <a:rPr lang="en-US" dirty="0">
                <a:solidFill>
                  <a:schemeClr val="tx1"/>
                </a:solidFill>
                <a:latin typeface="Arial" panose="020B0604020202020204" pitchFamily="34" charset="0"/>
                <a:cs typeface="Arial" panose="020B0604020202020204" pitchFamily="34" charset="0"/>
              </a:rPr>
              <a:t> with any legal class name and the line /********/ with any statements that you want to execute</a:t>
            </a:r>
          </a:p>
        </p:txBody>
      </p:sp>
      <p:pic>
        <p:nvPicPr>
          <p:cNvPr id="5" name="Picture 4" descr="Figure 1-3 Shell program. Program code. In the code, the words in the variable names are merged, and the code contains the following keywords: class, static void. Line 1: class any legal class name. Line 2, left brace: Line 3, indented once: static void, main, left parenthesis, right parenthesis. Line 4, indented once: left brace. Line 5, indented twice: forward slash asterisk, asterisk, asterisk, asterisk, asterisk, asterisk, asterisk, asterisk, asterisk, forward slash, semicolon. Line 6, indented once: right brace. Line 7: right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8799" y="4117113"/>
            <a:ext cx="2934325" cy="205740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5384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5871"/>
            <a:ext cx="8077200" cy="923330"/>
          </a:xfrm>
        </p:spPr>
        <p:txBody>
          <a:bodyPr anchor="b"/>
          <a:lstStyle/>
          <a:p>
            <a:pPr>
              <a:lnSpc>
                <a:spcPct val="100000"/>
              </a:lnSpc>
            </a:pPr>
            <a:r>
              <a:rPr lang="en-US" sz="3000" b="1" dirty="0">
                <a:solidFill>
                  <a:srgbClr val="007FA3"/>
                </a:solidFill>
                <a:latin typeface="Arial" panose="020B0604020202020204" pitchFamily="34" charset="0"/>
                <a:cs typeface="Arial" panose="020B0604020202020204" pitchFamily="34" charset="0"/>
              </a:rPr>
              <a:t>Improving Programs by Adding Comments and Using the System Namespace</a:t>
            </a:r>
          </a:p>
        </p:txBody>
      </p:sp>
      <p:sp>
        <p:nvSpPr>
          <p:cNvPr id="3" name="Content Placeholder 2"/>
          <p:cNvSpPr>
            <a:spLocks noGrp="1"/>
          </p:cNvSpPr>
          <p:nvPr>
            <p:ph idx="1"/>
          </p:nvPr>
        </p:nvSpPr>
        <p:spPr>
          <a:xfrm>
            <a:off x="592017" y="1538819"/>
            <a:ext cx="7637583" cy="2569934"/>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Even simple C# programs takes several lines of code</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Large programs that perform many tasks include much more code</a:t>
            </a:r>
            <a:endParaRPr lang="en-US" sz="2200" b="1" dirty="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smtClean="0">
                <a:solidFill>
                  <a:schemeClr val="tx1"/>
                </a:solidFill>
                <a:latin typeface="Arial" panose="020B0604020202020204" pitchFamily="34" charset="0"/>
                <a:cs typeface="Arial" panose="020B0604020202020204" pitchFamily="34" charset="0"/>
              </a:rPr>
              <a:t>Two </a:t>
            </a:r>
            <a:r>
              <a:rPr lang="en-US" sz="2200" dirty="0">
                <a:solidFill>
                  <a:schemeClr val="tx1"/>
                </a:solidFill>
                <a:latin typeface="Arial" panose="020B0604020202020204" pitchFamily="34" charset="0"/>
                <a:cs typeface="Arial" panose="020B0604020202020204" pitchFamily="34" charset="0"/>
              </a:rPr>
              <a:t>things you can do immediately are:</a:t>
            </a:r>
            <a:endParaRPr lang="en-US" sz="2200" b="1" dirty="0" smtClean="0">
              <a:solidFill>
                <a:schemeClr val="tx1"/>
              </a:solidFill>
              <a:latin typeface="Arial" panose="020B0604020202020204" pitchFamily="34" charset="0"/>
              <a:cs typeface="Arial" panose="020B0604020202020204" pitchFamily="34" charset="0"/>
            </a:endParaRPr>
          </a:p>
          <a:p>
            <a:pPr marL="740664" lvl="2" indent="-283464">
              <a:lnSpc>
                <a:spcPct val="100000"/>
              </a:lnSpc>
              <a:spcBef>
                <a:spcPts val="600"/>
              </a:spcBef>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Add program comments</a:t>
            </a:r>
            <a:endParaRPr lang="en-US" sz="2200" dirty="0" smtClean="0">
              <a:solidFill>
                <a:schemeClr val="tx1"/>
              </a:solidFill>
              <a:latin typeface="Arial" panose="020B0604020202020204" pitchFamily="34" charset="0"/>
              <a:cs typeface="Arial" panose="020B0604020202020204" pitchFamily="34" charset="0"/>
            </a:endParaRPr>
          </a:p>
          <a:p>
            <a:pPr marL="740664" lvl="2" indent="-283464">
              <a:lnSpc>
                <a:spcPct val="100000"/>
              </a:lnSpc>
              <a:spcBef>
                <a:spcPts val="600"/>
              </a:spcBef>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Use the </a:t>
            </a:r>
            <a:r>
              <a:rPr lang="en-US" sz="2200" b="1" dirty="0">
                <a:solidFill>
                  <a:schemeClr val="tx1"/>
                </a:solidFill>
                <a:latin typeface="Arial" panose="020B0604020202020204" pitchFamily="34" charset="0"/>
                <a:cs typeface="Arial" panose="020B0604020202020204" pitchFamily="34" charset="0"/>
              </a:rPr>
              <a:t>System</a:t>
            </a:r>
            <a:r>
              <a:rPr lang="en-US" sz="2200" dirty="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namespace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9911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Program Comments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018584" cy="4401205"/>
          </a:xfrm>
        </p:spPr>
        <p:txBody>
          <a:bodyPr/>
          <a:lstStyle/>
          <a:p>
            <a:pPr marL="256032" indent="-256032">
              <a:lnSpc>
                <a:spcPct val="100000"/>
              </a:lnSpc>
              <a:buClr>
                <a:srgbClr val="007FA3"/>
              </a:buClr>
            </a:pPr>
            <a:r>
              <a:rPr lang="en-US" sz="2100" b="1" dirty="0">
                <a:solidFill>
                  <a:schemeClr val="tx1"/>
                </a:solidFill>
                <a:latin typeface="Arial" panose="020B0604020202020204" pitchFamily="34" charset="0"/>
                <a:cs typeface="Arial" panose="020B0604020202020204" pitchFamily="34" charset="0"/>
              </a:rPr>
              <a:t>Program comments</a:t>
            </a:r>
            <a:endParaRPr lang="en-US" sz="21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Nonexecuting statements that document a </a:t>
            </a:r>
            <a:r>
              <a:rPr lang="en-US" sz="2100" dirty="0" smtClean="0">
                <a:solidFill>
                  <a:schemeClr val="tx1"/>
                </a:solidFill>
                <a:latin typeface="Arial" panose="020B0604020202020204" pitchFamily="34" charset="0"/>
                <a:cs typeface="Arial" panose="020B0604020202020204" pitchFamily="34" charset="0"/>
              </a:rPr>
              <a:t>program</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Programmers use these to leave notes for themselves and for others who might read their programs</a:t>
            </a:r>
          </a:p>
          <a:p>
            <a:pPr marL="256032" indent="-256032">
              <a:lnSpc>
                <a:spcPct val="100000"/>
              </a:lnSpc>
              <a:spcBef>
                <a:spcPts val="1500"/>
              </a:spcBef>
              <a:buClr>
                <a:srgbClr val="007FA3"/>
              </a:buClr>
            </a:pPr>
            <a:r>
              <a:rPr lang="en-US" sz="2100" b="1" dirty="0">
                <a:solidFill>
                  <a:schemeClr val="tx1"/>
                </a:solidFill>
                <a:latin typeface="Arial" panose="020B0604020202020204" pitchFamily="34" charset="0"/>
                <a:cs typeface="Arial" panose="020B0604020202020204" pitchFamily="34" charset="0"/>
              </a:rPr>
              <a:t>Comment out</a:t>
            </a:r>
            <a:endParaRPr lang="en-US" sz="21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Turn a statement into a comment so the compiler will ignore it</a:t>
            </a:r>
            <a:endParaRPr lang="en-US" sz="21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100" dirty="0">
                <a:solidFill>
                  <a:schemeClr val="tx1"/>
                </a:solidFill>
                <a:latin typeface="Arial" panose="020B0604020202020204" pitchFamily="34" charset="0"/>
                <a:cs typeface="Arial" panose="020B0604020202020204" pitchFamily="34" charset="0"/>
              </a:rPr>
              <a:t>Types of comments in C#</a:t>
            </a:r>
            <a:endParaRPr lang="en-US" sz="21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100" b="1" dirty="0">
                <a:solidFill>
                  <a:schemeClr val="tx1"/>
                </a:solidFill>
                <a:latin typeface="Arial" panose="020B0604020202020204" pitchFamily="34" charset="0"/>
                <a:cs typeface="Arial" panose="020B0604020202020204" pitchFamily="34" charset="0"/>
              </a:rPr>
              <a:t>Line comments </a:t>
            </a:r>
            <a:r>
              <a:rPr lang="en-US" sz="2100" dirty="0">
                <a:solidFill>
                  <a:schemeClr val="tx1"/>
                </a:solidFill>
                <a:latin typeface="Arial" panose="020B0604020202020204" pitchFamily="34" charset="0"/>
                <a:cs typeface="Arial" panose="020B0604020202020204" pitchFamily="34" charset="0"/>
              </a:rPr>
              <a:t>– start with </a:t>
            </a:r>
            <a:r>
              <a:rPr lang="en-US" sz="2100" dirty="0" smtClean="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sz="2100" b="1" dirty="0">
                <a:solidFill>
                  <a:schemeClr val="tx1"/>
                </a:solidFill>
                <a:latin typeface="Arial" panose="020B0604020202020204" pitchFamily="34" charset="0"/>
                <a:cs typeface="Arial" panose="020B0604020202020204" pitchFamily="34" charset="0"/>
              </a:rPr>
              <a:t>Block comments </a:t>
            </a:r>
            <a:r>
              <a:rPr lang="en-US" sz="2100" dirty="0">
                <a:solidFill>
                  <a:schemeClr val="tx1"/>
                </a:solidFill>
                <a:latin typeface="Arial" panose="020B0604020202020204" pitchFamily="34" charset="0"/>
                <a:cs typeface="Arial" panose="020B0604020202020204" pitchFamily="34" charset="0"/>
              </a:rPr>
              <a:t>– start with /* and end with </a:t>
            </a:r>
            <a:r>
              <a:rPr lang="en-US" sz="2100" dirty="0" smtClean="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sz="2100" b="1" dirty="0">
                <a:solidFill>
                  <a:schemeClr val="tx1"/>
                </a:solidFill>
                <a:latin typeface="Arial" panose="020B0604020202020204" pitchFamily="34" charset="0"/>
                <a:cs typeface="Arial" panose="020B0604020202020204" pitchFamily="34" charset="0"/>
              </a:rPr>
              <a:t>XML-documentation format comments </a:t>
            </a:r>
            <a:r>
              <a:rPr lang="en-US" sz="2100" dirty="0">
                <a:solidFill>
                  <a:schemeClr val="tx1"/>
                </a:solidFill>
                <a:latin typeface="Arial" panose="020B0604020202020204" pitchFamily="34" charset="0"/>
                <a:cs typeface="Arial" panose="020B0604020202020204" pitchFamily="34" charset="0"/>
              </a:rPr>
              <a:t>– use a special set of tags within angle brackets </a:t>
            </a:r>
            <a:r>
              <a:rPr lang="en-US" sz="2100" dirty="0" smtClean="0">
                <a:solidFill>
                  <a:schemeClr val="tx1"/>
                </a:solidFill>
                <a:latin typeface="Arial" panose="020B0604020202020204" pitchFamily="34" charset="0"/>
                <a:cs typeface="Arial" panose="020B0604020202020204" pitchFamily="34" charset="0"/>
              </a:rPr>
              <a:t>&lt;&gt;</a:t>
            </a:r>
            <a:endParaRPr lang="en-US" sz="2100" b="1"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495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Program Comments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2)</a:t>
            </a:r>
            <a:endParaRPr lang="en-US" sz="2000" dirty="0">
              <a:solidFill>
                <a:srgbClr val="007FA3"/>
              </a:solidFill>
              <a:latin typeface="Arial" panose="020B0604020202020204" pitchFamily="34" charset="0"/>
              <a:cs typeface="Arial" panose="020B0604020202020204" pitchFamily="34" charset="0"/>
            </a:endParaRPr>
          </a:p>
        </p:txBody>
      </p:sp>
      <p:pic>
        <p:nvPicPr>
          <p:cNvPr id="9" name="Picture 5" descr="Figure 1-4 Using comments within a program. Program code. In the code, the words in the variable names are merged, and the code contains the following keywords: class, static void. Line 1, forward slash, asterisk: This program is written to demonstrate using comments. Line 2: asterisk, forward slash. Line 3: class, class with one executing line. Line 4: left brace. Line 5, indented once: static void, main, left parenthesis, right parenthesis. Line 6, indented once: left brace. Line 7, indented twice: forward slash, forward slash, the next line writes the message. Line 8, indented twice: system, period, console, period, write line, left parenthesis, open quotes, message, close quotes, right parenthesis, semicolon. Line 9, indented once: close brace, forward slash, forward slash, end of main. Line 10: close brace, forward slash, forward slash, end of class with one executing lin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19200" y="2303778"/>
            <a:ext cx="6741400" cy="2785250"/>
          </a:xfr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405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System Namespace</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3)</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018584" cy="677108"/>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The program in Figure 1-5 produces the three lines of output shown in Figure 1-6</a:t>
            </a:r>
            <a:endParaRPr lang="en-US" sz="2200" b="1" dirty="0">
              <a:solidFill>
                <a:schemeClr val="tx1"/>
              </a:solidFill>
              <a:latin typeface="Arial" panose="020B0604020202020204" pitchFamily="34" charset="0"/>
              <a:cs typeface="Arial" panose="020B0604020202020204" pitchFamily="34" charset="0"/>
            </a:endParaRPr>
          </a:p>
        </p:txBody>
      </p:sp>
      <p:pic>
        <p:nvPicPr>
          <p:cNvPr id="5" name="Picture 4" descr="Figure 1-5 A program that produces three lines of output. Program code. In the code, the words in the variable names are merged, and the code contains the following keywords: class, static void. Line 1: class, three lines output. Line 2: left brace. Line 3, indented once: static void, main, left parenthesis, right parenthesis. Line 4, indented once: left brace. Line 5, indented twice: system, period, console, period, write line, left parenthesis, open quotes, line one, close quotes, right parenthesis, semicolon. Line 6, indented twice: system, period, console, period, write line, left parenthesis, open quotes, line two, close quotes, right parenthesis, semicolon. Line 7, indented twice: system, period, console, period, write line, left parenthesis, open quotes, line three, close quotes, right parenthesis, semicolon. Line 8, indented once: close brace. Line 9: close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2342658"/>
            <a:ext cx="4359620" cy="2067407"/>
          </a:xfrm>
          <a:prstGeom prst="rect">
            <a:avLst/>
          </a:prstGeom>
        </p:spPr>
      </p:pic>
      <p:pic>
        <p:nvPicPr>
          <p:cNvPr id="7" name="Picture 6" descr="Figure 1-6 Output of the ThreeLinesOutput program. The output of the program displays the following text. Line 1: line one. Line 2: line two. Line 3: line three. Line 4: press any key to continue, dot, dot, do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7944" y="4536798"/>
            <a:ext cx="3923333" cy="160020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333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System Namespace</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3)</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018584" cy="2185214"/>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When you need to repeatedly use a class from the same </a:t>
            </a:r>
            <a:r>
              <a:rPr lang="en-US" sz="2200" dirty="0" smtClean="0">
                <a:solidFill>
                  <a:schemeClr val="tx1"/>
                </a:solidFill>
                <a:latin typeface="Arial" panose="020B0604020202020204" pitchFamily="34" charset="0"/>
                <a:cs typeface="Arial" panose="020B0604020202020204" pitchFamily="34" charset="0"/>
              </a:rPr>
              <a:t>namespace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can shorten statements by adding a clause that indicates a namespace containing the class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Indicate a namespace with a </a:t>
            </a:r>
            <a:r>
              <a:rPr lang="en-US" sz="2200" b="1" dirty="0">
                <a:solidFill>
                  <a:schemeClr val="tx1"/>
                </a:solidFill>
                <a:latin typeface="Arial" panose="020B0604020202020204" pitchFamily="34" charset="0"/>
                <a:cs typeface="Arial" panose="020B0604020202020204" pitchFamily="34" charset="0"/>
              </a:rPr>
              <a:t>using clause </a:t>
            </a:r>
            <a:r>
              <a:rPr lang="en-US" sz="2200" dirty="0">
                <a:solidFill>
                  <a:schemeClr val="tx1"/>
                </a:solidFill>
                <a:latin typeface="Arial" panose="020B0604020202020204" pitchFamily="34" charset="0"/>
                <a:cs typeface="Arial" panose="020B0604020202020204" pitchFamily="34" charset="0"/>
              </a:rPr>
              <a:t>or </a:t>
            </a:r>
            <a:r>
              <a:rPr lang="en-US" sz="2200" b="1" dirty="0">
                <a:solidFill>
                  <a:schemeClr val="tx1"/>
                </a:solidFill>
                <a:latin typeface="Arial" panose="020B0604020202020204" pitchFamily="34" charset="0"/>
                <a:cs typeface="Arial" panose="020B0604020202020204" pitchFamily="34" charset="0"/>
              </a:rPr>
              <a:t>using directive</a:t>
            </a:r>
          </a:p>
        </p:txBody>
      </p:sp>
      <p:pic>
        <p:nvPicPr>
          <p:cNvPr id="8" name="Picture 7" descr="Figure 1-7 A program that produces three lines of output with a using System; clause. Program code. In the code, the words in the variable names are merged, and the code contains the following keywords: using system, class, static void. Line 1, shaded: using system, semicolon. Line 2: class, three lines output. Line 3: left brace. Line 4, indented once: static void, main, left parenthesis, right parenthesis. Line 5, indented once: left brace. Line 6, indented twice: console, period, write line, left parenthesis, open quotes, line one, close quotes, right parenthesis, semicolon. Line 7, indented twice: console, period, write line, left parenthesis, open quotes, line two, close quotes, right parenthesis, semicolon. Line 8, indented twice: console, period, write line, left parenthesis, open quotes, line three, close quotes, right parenthesis, semicolon. Line 9, indented once: right brace. Line 10: right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6284" y="3847382"/>
            <a:ext cx="5997832" cy="226234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623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System Namespace</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3)</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8 A program that produces three lines of output with a using static System.Console; clause. Program code. In the code, the words in the variable names are merged, and the code contains the following keywords: using static, class, static void. Line 1: using static, system, period, console, semicolon. Line 2: class, three lines output. Line 3: left brace. Line 4, indented once: static void, main, left parenthesis, right parenthesis. Line 5, indented once: left brace. Line 6, indented twice: write line, left parenthesis, open quotes, line one, close quotes, close Program code. Line 1: semicolon. Line 7, indented twice: write line, left parenthesis, open quotes, line two, close quotes, right parenthesis, semicolon. Line 8, indented twice: write line, left parenthesis, open quotes, line three, close quotes, right parenthesis, semicolon. Line 9, indented once: right brace. Line 10: right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362200"/>
            <a:ext cx="7659628" cy="249104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8835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8153400" cy="8940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Compiling and Executing a C# Program</a:t>
            </a:r>
          </a:p>
        </p:txBody>
      </p:sp>
      <p:sp>
        <p:nvSpPr>
          <p:cNvPr id="3" name="Content Placeholder 2"/>
          <p:cNvSpPr>
            <a:spLocks noGrp="1"/>
          </p:cNvSpPr>
          <p:nvPr>
            <p:ph idx="1"/>
          </p:nvPr>
        </p:nvSpPr>
        <p:spPr>
          <a:xfrm>
            <a:off x="592017" y="1538819"/>
            <a:ext cx="7942383" cy="4185761"/>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Steps for viewing a program’s output</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Compile </a:t>
            </a:r>
            <a:r>
              <a:rPr lang="en-US" sz="2200" b="1" dirty="0">
                <a:solidFill>
                  <a:schemeClr val="tx1"/>
                </a:solidFill>
                <a:latin typeface="Arial" panose="020B0604020202020204" pitchFamily="34" charset="0"/>
                <a:cs typeface="Arial" panose="020B0604020202020204" pitchFamily="34" charset="0"/>
              </a:rPr>
              <a:t>source code</a:t>
            </a:r>
            <a:r>
              <a:rPr lang="en-US" sz="2200" dirty="0">
                <a:solidFill>
                  <a:schemeClr val="tx1"/>
                </a:solidFill>
                <a:latin typeface="Arial" panose="020B0604020202020204" pitchFamily="34" charset="0"/>
                <a:cs typeface="Arial" panose="020B0604020202020204" pitchFamily="34" charset="0"/>
              </a:rPr>
              <a:t> into </a:t>
            </a:r>
            <a:r>
              <a:rPr lang="en-US" sz="2200" b="1" dirty="0">
                <a:solidFill>
                  <a:schemeClr val="tx1"/>
                </a:solidFill>
                <a:latin typeface="Arial" panose="020B0604020202020204" pitchFamily="34" charset="0"/>
                <a:cs typeface="Arial" panose="020B0604020202020204" pitchFamily="34" charset="0"/>
              </a:rPr>
              <a:t>intermediate language (IL)</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C# </a:t>
            </a:r>
            <a:r>
              <a:rPr lang="en-US" sz="2200" b="1" dirty="0">
                <a:solidFill>
                  <a:schemeClr val="tx1"/>
                </a:solidFill>
                <a:latin typeface="Arial" panose="020B0604020202020204" pitchFamily="34" charset="0"/>
                <a:cs typeface="Arial" panose="020B0604020202020204" pitchFamily="34" charset="0"/>
              </a:rPr>
              <a:t>just in time (JIT) </a:t>
            </a:r>
            <a:r>
              <a:rPr lang="en-US" sz="2200" dirty="0">
                <a:solidFill>
                  <a:schemeClr val="tx1"/>
                </a:solidFill>
                <a:latin typeface="Arial" panose="020B0604020202020204" pitchFamily="34" charset="0"/>
                <a:cs typeface="Arial" panose="020B0604020202020204" pitchFamily="34" charset="0"/>
              </a:rPr>
              <a:t>compiler translates the intermediate code into executable statements</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use either of two ways to compile</a:t>
            </a:r>
            <a:endParaRPr lang="en-US" sz="2200" b="1" dirty="0" smtClean="0">
              <a:solidFill>
                <a:schemeClr val="tx1"/>
              </a:solidFill>
              <a:latin typeface="Arial" panose="020B0604020202020204" pitchFamily="34" charset="0"/>
              <a:cs typeface="Arial" panose="020B0604020202020204" pitchFamily="34" charset="0"/>
            </a:endParaRPr>
          </a:p>
          <a:p>
            <a:pPr marL="740664" lvl="2" indent="-283464">
              <a:lnSpc>
                <a:spcPct val="100000"/>
              </a:lnSpc>
              <a:spcBef>
                <a:spcPts val="600"/>
              </a:spcBef>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command line</a:t>
            </a:r>
            <a:r>
              <a:rPr lang="en-US" sz="2200" dirty="0">
                <a:solidFill>
                  <a:schemeClr val="tx1"/>
                </a:solidFill>
                <a:latin typeface="Arial" panose="020B0604020202020204" pitchFamily="34" charset="0"/>
                <a:cs typeface="Arial" panose="020B0604020202020204" pitchFamily="34" charset="0"/>
              </a:rPr>
              <a:t> – the line on which you type a command in a system that uses a text interface</a:t>
            </a:r>
            <a:endParaRPr lang="en-US" sz="2200" dirty="0" smtClean="0">
              <a:solidFill>
                <a:schemeClr val="tx1"/>
              </a:solidFill>
              <a:latin typeface="Arial" panose="020B0604020202020204" pitchFamily="34" charset="0"/>
              <a:cs typeface="Arial" panose="020B0604020202020204" pitchFamily="34" charset="0"/>
            </a:endParaRPr>
          </a:p>
          <a:p>
            <a:pPr marL="740664" lvl="2" indent="-283464">
              <a:lnSpc>
                <a:spcPct val="100000"/>
              </a:lnSpc>
              <a:spcBef>
                <a:spcPts val="600"/>
              </a:spcBef>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Integrated Development Environment (IDE)</a:t>
            </a:r>
            <a:r>
              <a:rPr lang="en-US" sz="2200" dirty="0">
                <a:solidFill>
                  <a:schemeClr val="tx1"/>
                </a:solidFill>
                <a:latin typeface="Arial" panose="020B0604020202020204" pitchFamily="34" charset="0"/>
                <a:cs typeface="Arial" panose="020B0604020202020204" pitchFamily="34" charset="0"/>
              </a:rPr>
              <a:t> – a programming environment that allows you to issue commands by selecting choices from menus and clicking buttons</a:t>
            </a:r>
            <a:endParaRPr lang="en-US" sz="2200"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72388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Compiling Code from the Command </a:t>
            </a:r>
            <a:r>
              <a:rPr lang="en-US" sz="3400" b="1" dirty="0" smtClean="0">
                <a:solidFill>
                  <a:srgbClr val="007FA3"/>
                </a:solidFill>
                <a:latin typeface="Arial" panose="020B0604020202020204" pitchFamily="34" charset="0"/>
                <a:cs typeface="Arial" panose="020B0604020202020204" pitchFamily="34" charset="0"/>
              </a:rPr>
              <a:t>Prompt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247183" cy="4539704"/>
          </a:xfrm>
        </p:spPr>
        <p:txBody>
          <a:bodyPr/>
          <a:lstStyle/>
          <a:p>
            <a:pPr marL="256032" indent="-256032">
              <a:lnSpc>
                <a:spcPct val="100000"/>
              </a:lnSpc>
              <a:buClr>
                <a:srgbClr val="007FA3"/>
              </a:buClr>
            </a:pPr>
            <a:r>
              <a:rPr lang="en-US" dirty="0">
                <a:solidFill>
                  <a:schemeClr val="tx1"/>
                </a:solidFill>
                <a:latin typeface="Arial" panose="020B0604020202020204" pitchFamily="34" charset="0"/>
                <a:cs typeface="Arial" panose="020B0604020202020204" pitchFamily="34" charset="0"/>
              </a:rPr>
              <a:t>At the command prompt:</a:t>
            </a:r>
            <a:endParaRPr lang="en-US"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Change the path to the location of your </a:t>
            </a:r>
            <a:r>
              <a:rPr lang="en-US" sz="2000" dirty="0" smtClean="0">
                <a:solidFill>
                  <a:schemeClr val="tx1"/>
                </a:solidFill>
                <a:latin typeface="Arial" panose="020B0604020202020204" pitchFamily="34" charset="0"/>
                <a:cs typeface="Arial" panose="020B0604020202020204" pitchFamily="34" charset="0"/>
              </a:rPr>
              <a:t>file</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Type </a:t>
            </a:r>
            <a:r>
              <a:rPr lang="en-US" sz="2000" b="1" dirty="0">
                <a:solidFill>
                  <a:schemeClr val="tx1"/>
                </a:solidFill>
                <a:latin typeface="Arial" panose="020B0604020202020204" pitchFamily="34" charset="0"/>
                <a:cs typeface="Arial" panose="020B0604020202020204" pitchFamily="34" charset="0"/>
              </a:rPr>
              <a:t>csc</a:t>
            </a:r>
            <a:r>
              <a:rPr lang="en-US" sz="2000" dirty="0">
                <a:solidFill>
                  <a:schemeClr val="tx1"/>
                </a:solidFill>
                <a:latin typeface="Arial" panose="020B0604020202020204" pitchFamily="34" charset="0"/>
                <a:cs typeface="Arial" panose="020B0604020202020204" pitchFamily="34" charset="0"/>
              </a:rPr>
              <a:t>, followed by the name of the file that contains the source </a:t>
            </a:r>
            <a:r>
              <a:rPr lang="en-US" sz="2000" dirty="0" smtClean="0">
                <a:solidFill>
                  <a:schemeClr val="tx1"/>
                </a:solidFill>
                <a:latin typeface="Arial" panose="020B0604020202020204" pitchFamily="34" charset="0"/>
                <a:cs typeface="Arial" panose="020B0604020202020204" pitchFamily="34" charset="0"/>
              </a:rPr>
              <a:t>code</a:t>
            </a:r>
          </a:p>
          <a:p>
            <a:pPr marL="1143000" lvl="2" indent="-228600">
              <a:lnSpc>
                <a:spcPct val="100000"/>
              </a:lnSpc>
              <a:buClr>
                <a:srgbClr val="007FA3"/>
              </a:buCl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The command csc stands for C Sharp compiler</a:t>
            </a:r>
            <a:endParaRPr lang="en-US" sz="20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000" dirty="0">
                <a:solidFill>
                  <a:schemeClr val="tx1"/>
                </a:solidFill>
                <a:latin typeface="Arial" panose="020B0604020202020204" pitchFamily="34" charset="0"/>
                <a:cs typeface="Arial" panose="020B0604020202020204" pitchFamily="34" charset="0"/>
              </a:rPr>
              <a:t>Example: to compile a file named ThreeLinesOutput.cs type:</a:t>
            </a:r>
            <a:endParaRPr lang="en-US" sz="20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csc ThreeLinesOutput.cs </a:t>
            </a:r>
            <a:r>
              <a:rPr lang="en-US" sz="2000" dirty="0">
                <a:solidFill>
                  <a:schemeClr val="tx1"/>
                </a:solidFill>
                <a:latin typeface="Arial" panose="020B0604020202020204" pitchFamily="34" charset="0"/>
                <a:cs typeface="Arial" panose="020B0604020202020204" pitchFamily="34" charset="0"/>
              </a:rPr>
              <a:t>and press </a:t>
            </a:r>
            <a:r>
              <a:rPr lang="en-US" sz="2000" b="1" dirty="0" smtClean="0">
                <a:solidFill>
                  <a:schemeClr val="tx1"/>
                </a:solidFill>
                <a:latin typeface="Arial" panose="020B0604020202020204" pitchFamily="34" charset="0"/>
                <a:cs typeface="Arial" panose="020B0604020202020204" pitchFamily="34" charset="0"/>
              </a:rPr>
              <a:t>enter</a:t>
            </a:r>
          </a:p>
          <a:p>
            <a:pPr marL="256032" lvl="1" indent="-256032">
              <a:lnSpc>
                <a:spcPct val="100000"/>
              </a:lnSpc>
              <a:spcBef>
                <a:spcPts val="1500"/>
              </a:spcBef>
              <a:buClr>
                <a:srgbClr val="007FA3"/>
              </a:buClr>
            </a:pPr>
            <a:r>
              <a:rPr lang="en-US" sz="2000" dirty="0">
                <a:solidFill>
                  <a:schemeClr val="tx1"/>
                </a:solidFill>
                <a:latin typeface="Arial" panose="020B0604020202020204" pitchFamily="34" charset="0"/>
                <a:cs typeface="Arial" panose="020B0604020202020204" pitchFamily="34" charset="0"/>
              </a:rPr>
              <a:t>One of three outcomes is possible</a:t>
            </a:r>
            <a:r>
              <a:rPr lang="en-US" sz="2000" dirty="0" smtClean="0">
                <a:solidFill>
                  <a:schemeClr val="tx1"/>
                </a:solidFill>
                <a:latin typeface="Arial" panose="020B0604020202020204" pitchFamily="34" charset="0"/>
                <a:cs typeface="Arial" panose="020B0604020202020204" pitchFamily="34" charset="0"/>
              </a:rPr>
              <a:t>:</a:t>
            </a:r>
          </a:p>
          <a:p>
            <a:pPr marL="740664" lvl="1" indent="-283464">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Receive an OS error message such as Bad command or file name</a:t>
            </a:r>
          </a:p>
          <a:p>
            <a:pPr marL="740664" lvl="1" indent="-283464">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Receive one or more program language error messages</a:t>
            </a:r>
          </a:p>
          <a:p>
            <a:pPr marL="740664" lvl="1" indent="-283464">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You receive no error messages, indicating the program compiled successfully</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98698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Compiling Code from the Command </a:t>
            </a:r>
            <a:r>
              <a:rPr lang="en-US" sz="3400" b="1" dirty="0" smtClean="0">
                <a:solidFill>
                  <a:srgbClr val="007FA3"/>
                </a:solidFill>
                <a:latin typeface="Arial" panose="020B0604020202020204" pitchFamily="34" charset="0"/>
                <a:cs typeface="Arial" panose="020B0604020202020204" pitchFamily="34" charset="0"/>
              </a:rPr>
              <a:t>Prompt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3431709"/>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If you receive an OS error message such as </a:t>
            </a:r>
            <a:r>
              <a:rPr lang="en-US" sz="2200" b="1" dirty="0">
                <a:solidFill>
                  <a:schemeClr val="tx1"/>
                </a:solidFill>
                <a:latin typeface="Arial" panose="020B0604020202020204" pitchFamily="34" charset="0"/>
                <a:cs typeface="Arial" panose="020B0604020202020204" pitchFamily="34" charset="0"/>
              </a:rPr>
              <a:t>csc is not recognized…, or Source file… could not be found</a:t>
            </a:r>
            <a:r>
              <a:rPr lang="en-US" sz="2200" dirty="0">
                <a:solidFill>
                  <a:schemeClr val="tx1"/>
                </a:solidFill>
                <a:latin typeface="Arial" panose="020B0604020202020204" pitchFamily="34" charset="0"/>
                <a:cs typeface="Arial" panose="020B0604020202020204" pitchFamily="34" charset="0"/>
              </a:rPr>
              <a:t>, it may mean:</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misspelled the command </a:t>
            </a:r>
            <a:r>
              <a:rPr lang="en-US" sz="2200" dirty="0" smtClean="0">
                <a:solidFill>
                  <a:schemeClr val="tx1"/>
                </a:solidFill>
                <a:latin typeface="Arial" panose="020B0604020202020204" pitchFamily="34" charset="0"/>
                <a:cs typeface="Arial" panose="020B0604020202020204" pitchFamily="34" charset="0"/>
              </a:rPr>
              <a:t>csc</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misspelled the </a:t>
            </a:r>
            <a:r>
              <a:rPr lang="en-US" sz="2200" dirty="0" smtClean="0">
                <a:solidFill>
                  <a:schemeClr val="tx1"/>
                </a:solidFill>
                <a:latin typeface="Arial" panose="020B0604020202020204" pitchFamily="34" charset="0"/>
                <a:cs typeface="Arial" panose="020B0604020202020204" pitchFamily="34" charset="0"/>
              </a:rPr>
              <a:t>filename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forgot to include the extension .cs with the </a:t>
            </a:r>
            <a:r>
              <a:rPr lang="en-US" sz="2200" dirty="0" smtClean="0">
                <a:solidFill>
                  <a:schemeClr val="tx1"/>
                </a:solidFill>
                <a:latin typeface="Arial" panose="020B0604020202020204" pitchFamily="34" charset="0"/>
                <a:cs typeface="Arial" panose="020B0604020202020204" pitchFamily="34" charset="0"/>
              </a:rPr>
              <a:t>filename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are not within the correct subdirectory or folder on your command </a:t>
            </a:r>
            <a:r>
              <a:rPr lang="en-US" sz="2200" dirty="0" smtClean="0">
                <a:solidFill>
                  <a:schemeClr val="tx1"/>
                </a:solidFill>
                <a:latin typeface="Arial" panose="020B0604020202020204" pitchFamily="34" charset="0"/>
                <a:cs typeface="Arial" panose="020B0604020202020204" pitchFamily="34" charset="0"/>
              </a:rPr>
              <a:t>line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C# compiler was not installed properly</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4956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 </a:t>
            </a:r>
            <a:r>
              <a:rPr lang="en-US" sz="2000" dirty="0" smtClean="0">
                <a:solidFill>
                  <a:srgbClr val="007FA3"/>
                </a:solidFill>
                <a:latin typeface="Arial" panose="020B0604020202020204" pitchFamily="34" charset="0"/>
                <a:cs typeface="Arial" panose="020B0604020202020204" pitchFamily="34" charset="0"/>
              </a:rPr>
              <a:t>(2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1669688"/>
          </a:xfrm>
        </p:spPr>
        <p:txBody>
          <a:bodyPr/>
          <a:lstStyle/>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ea typeface="+mj-ea"/>
                <a:cs typeface="Arial" panose="020B0604020202020204" pitchFamily="34" charset="0"/>
              </a:rPr>
              <a:t>1.7</a:t>
            </a:r>
            <a:r>
              <a:rPr lang="en-US" sz="2400" b="1" dirty="0" smtClean="0">
                <a:solidFill>
                  <a:schemeClr val="tx1"/>
                </a:solidFill>
                <a:latin typeface="Arial" panose="020B0604020202020204" pitchFamily="34" charset="0"/>
                <a:ea typeface="+mj-ea"/>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Improve programs by adding comments and using the </a:t>
            </a:r>
            <a:r>
              <a:rPr lang="en-US" sz="2400" b="1" dirty="0">
                <a:solidFill>
                  <a:schemeClr val="tx1"/>
                </a:solidFill>
                <a:latin typeface="Arial" panose="020B0604020202020204" pitchFamily="34" charset="0"/>
                <a:cs typeface="Arial" panose="020B0604020202020204" pitchFamily="34" charset="0"/>
              </a:rPr>
              <a:t>System</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namespace</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1.8</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Compile and execute a C# program using the command prompt and using Visual </a:t>
            </a:r>
            <a:r>
              <a:rPr lang="en-US" sz="2400" dirty="0" smtClean="0">
                <a:solidFill>
                  <a:schemeClr val="tx1"/>
                </a:solidFill>
                <a:latin typeface="Arial" panose="020B0604020202020204" pitchFamily="34" charset="0"/>
                <a:cs typeface="Arial" panose="020B0604020202020204" pitchFamily="34" charset="0"/>
              </a:rPr>
              <a:t>Studio</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10446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Compiling Code from the Command </a:t>
            </a:r>
            <a:r>
              <a:rPr lang="en-US" sz="3400" b="1" dirty="0" smtClean="0">
                <a:solidFill>
                  <a:srgbClr val="007FA3"/>
                </a:solidFill>
                <a:latin typeface="Arial" panose="020B0604020202020204" pitchFamily="34" charset="0"/>
                <a:cs typeface="Arial" panose="020B0604020202020204" pitchFamily="34" charset="0"/>
              </a:rPr>
              <a:t>Prompt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8" name="Picture 5" descr="Figure 1-10 Attempt to compile a program from the root directory at the command prompt, and error message received. The output of the program displays the following text. Line 1: c colon back slash &gt; c s c, three lines output, period, c s. Line 2: Microsoft, left parenthesis, R, right parenthesis, visual c sharp compiler version 2 point 0 point 0 point 6 1 1 0 4. Line 3: Copyright, left parenthesis, C, right parenthesis, Microsoft Corporation. All rights reserved. Line 4: blank. Line 5: error C S 2 0 0 1, colon, source file, open single quote, C colon, back slash, three lines output, period, c s, close single quote, could not be found. Line 6: blank. Line 7: c colon back slash &gt;."/>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286000"/>
            <a:ext cx="7512586" cy="2692346"/>
          </a:xfr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5645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Compiling Code from the Command </a:t>
            </a:r>
            <a:r>
              <a:rPr lang="en-US" sz="3400" b="1" dirty="0" smtClean="0">
                <a:solidFill>
                  <a:srgbClr val="007FA3"/>
                </a:solidFill>
                <a:latin typeface="Arial" panose="020B0604020202020204" pitchFamily="34" charset="0"/>
                <a:cs typeface="Arial" panose="020B0604020202020204" pitchFamily="34" charset="0"/>
              </a:rPr>
              <a:t>Prompt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3170099"/>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If you receive a programming language error message</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means the compiler was installed correctly, but that the source code contains one or more syntax errors</a:t>
            </a:r>
            <a:endParaRPr lang="en-US" sz="2200" b="1"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syntax error occurs when you introduce typing errors into your </a:t>
            </a:r>
            <a:r>
              <a:rPr lang="en-US" sz="2200" dirty="0" smtClean="0">
                <a:solidFill>
                  <a:schemeClr val="tx1"/>
                </a:solidFill>
                <a:latin typeface="Arial" panose="020B0604020202020204" pitchFamily="34" charset="0"/>
                <a:cs typeface="Arial" panose="020B0604020202020204" pitchFamily="34" charset="0"/>
              </a:rPr>
              <a:t>program</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Program error messages start with the program name, followed by parentheses that hold the line number and the position in the line where the compiler noticed the error</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04107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Compiling Code from the Command </a:t>
            </a:r>
            <a:r>
              <a:rPr lang="en-US" sz="3400" b="1" dirty="0" smtClean="0">
                <a:solidFill>
                  <a:srgbClr val="007FA3"/>
                </a:solidFill>
                <a:latin typeface="Arial" panose="020B0604020202020204" pitchFamily="34" charset="0"/>
                <a:cs typeface="Arial" panose="020B0604020202020204" pitchFamily="34" charset="0"/>
              </a:rPr>
              <a:t>Prompt </a:t>
            </a:r>
            <a:r>
              <a:rPr lang="en-US" sz="2000" dirty="0" smtClean="0">
                <a:solidFill>
                  <a:srgbClr val="007FA3"/>
                </a:solidFill>
                <a:latin typeface="Arial" panose="020B0604020202020204" pitchFamily="34" charset="0"/>
                <a:cs typeface="Arial" panose="020B0604020202020204" pitchFamily="34" charset="0"/>
              </a:rPr>
              <a:t>(5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5" descr="Figure 1-11 Error message generated when WriteLine is mistyped in the ThreeLinesOutput&#10;program compiled from the command prompt. The output of the program displays the following text. Line 1: c colon back slash, C sharp back slash, chapter 0 1 &gt; c s c, three lines output, period, c s. Line 2: Microsoft left parenthesis, R, right parenthesis, visual c sharp compiler version 2 point 0 point 0 point 6 1 1 0 4. Line 3: Copyright, left parenthesis, C right parenthesis, Microsoft Corporation. All rights reserved. Line 4: blank. Line 5: three lines output, period, c s, left parenthesis, 8, comma, 7, right parenthesis, colon, error C S 0 1 0 3 colon, the name, single quote, write line, close quote, does not exist in the current context. Line 6: blank. Line 7: C colon, back slash, c sharp back slash, chapter 0 1 &gt;."/>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438400"/>
            <a:ext cx="7821386" cy="2198746"/>
          </a:xfr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148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Compiling Code from the Command </a:t>
            </a:r>
            <a:r>
              <a:rPr lang="en-US" sz="3400" b="1" dirty="0" smtClean="0">
                <a:solidFill>
                  <a:srgbClr val="007FA3"/>
                </a:solidFill>
                <a:latin typeface="Arial" panose="020B0604020202020204" pitchFamily="34" charset="0"/>
                <a:cs typeface="Arial" panose="020B0604020202020204" pitchFamily="34" charset="0"/>
              </a:rPr>
              <a:t>Prompt </a:t>
            </a:r>
            <a:r>
              <a:rPr lang="en-US" sz="2000" dirty="0" smtClean="0">
                <a:solidFill>
                  <a:srgbClr val="007FA3"/>
                </a:solidFill>
                <a:latin typeface="Arial" panose="020B0604020202020204" pitchFamily="34" charset="0"/>
                <a:cs typeface="Arial" panose="020B0604020202020204" pitchFamily="34" charset="0"/>
              </a:rPr>
              <a:t>(6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247183" cy="3174715"/>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If you receive no error messages after compiling the code</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Then the program compiled successfully and a file with the same name as the source code is created and saved in the same folder as the program text file</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new file name will have an .exe extension</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To run the program from the command line</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Simply type the program </a:t>
            </a:r>
            <a:r>
              <a:rPr lang="en-US" sz="2200" dirty="0" smtClean="0">
                <a:solidFill>
                  <a:schemeClr val="tx1"/>
                </a:solidFill>
                <a:latin typeface="Arial" panose="020B0604020202020204" pitchFamily="34" charset="0"/>
                <a:cs typeface="Arial" panose="020B0604020202020204" pitchFamily="34" charset="0"/>
              </a:rPr>
              <a:t>name</a:t>
            </a:r>
          </a:p>
          <a:p>
            <a:pPr marL="740664" lvl="1" indent="-283464">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Example: </a:t>
            </a:r>
            <a:r>
              <a:rPr lang="en-US" sz="2200" b="1" dirty="0">
                <a:solidFill>
                  <a:schemeClr val="tx1"/>
                </a:solidFill>
                <a:latin typeface="Arial" panose="020B0604020202020204" pitchFamily="34" charset="0"/>
                <a:cs typeface="Arial" panose="020B0604020202020204" pitchFamily="34" charset="0"/>
              </a:rPr>
              <a:t>ThreeLinesOutput or ThreeLinesOutput.exe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3413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Compiling Code Using the Visual Studio </a:t>
            </a:r>
            <a:r>
              <a:rPr lang="en-US" sz="3400" b="1" dirty="0" smtClean="0">
                <a:solidFill>
                  <a:srgbClr val="007FA3"/>
                </a:solidFill>
                <a:latin typeface="Arial" panose="020B0604020202020204" pitchFamily="34" charset="0"/>
                <a:cs typeface="Arial" panose="020B0604020202020204" pitchFamily="34" charset="0"/>
              </a:rPr>
              <a:t>IDE </a:t>
            </a:r>
            <a:r>
              <a:rPr lang="en-US" sz="2000" dirty="0" smtClean="0">
                <a:solidFill>
                  <a:srgbClr val="007FA3"/>
                </a:solidFill>
                <a:latin typeface="Arial" panose="020B0604020202020204" pitchFamily="34" charset="0"/>
                <a:cs typeface="Arial" panose="020B0604020202020204" pitchFamily="34" charset="0"/>
              </a:rPr>
              <a:t>(1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256419" cy="3624069"/>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Advantages of using the Visual Studio IDE</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Some of the code you need is already created for </a:t>
            </a:r>
            <a:r>
              <a:rPr lang="en-US" sz="2200" dirty="0" smtClean="0">
                <a:solidFill>
                  <a:schemeClr val="tx1"/>
                </a:solidFill>
                <a:latin typeface="Arial" panose="020B0604020202020204" pitchFamily="34" charset="0"/>
                <a:cs typeface="Arial" panose="020B0604020202020204" pitchFamily="34" charset="0"/>
              </a:rPr>
              <a:t>you</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code is displayed in </a:t>
            </a:r>
            <a:r>
              <a:rPr lang="en-US" sz="2200" dirty="0" smtClean="0">
                <a:solidFill>
                  <a:schemeClr val="tx1"/>
                </a:solidFill>
                <a:latin typeface="Arial" panose="020B0604020202020204" pitchFamily="34" charset="0"/>
                <a:cs typeface="Arial" panose="020B0604020202020204" pitchFamily="34" charset="0"/>
              </a:rPr>
              <a:t>color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Some syntax errors are caught as you </a:t>
            </a:r>
            <a:r>
              <a:rPr lang="en-US" sz="2200" dirty="0" smtClean="0">
                <a:solidFill>
                  <a:schemeClr val="tx1"/>
                </a:solidFill>
                <a:latin typeface="Arial" panose="020B0604020202020204" pitchFamily="34" charset="0"/>
                <a:cs typeface="Arial" panose="020B0604020202020204" pitchFamily="34" charset="0"/>
              </a:rPr>
              <a:t>type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can double-click an error message and the cursor will move to the line of code that contains the </a:t>
            </a:r>
            <a:r>
              <a:rPr lang="en-US" sz="2200" dirty="0" smtClean="0">
                <a:solidFill>
                  <a:schemeClr val="tx1"/>
                </a:solidFill>
                <a:latin typeface="Arial" panose="020B0604020202020204" pitchFamily="34" charset="0"/>
                <a:cs typeface="Arial" panose="020B0604020202020204" pitchFamily="34" charset="0"/>
              </a:rPr>
              <a:t>error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Other debugging tools are available</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Open Visual Studio by typing </a:t>
            </a:r>
            <a:r>
              <a:rPr lang="en-US" sz="2200" b="1" dirty="0">
                <a:solidFill>
                  <a:schemeClr val="tx1"/>
                </a:solidFill>
                <a:latin typeface="Arial" panose="020B0604020202020204" pitchFamily="34" charset="0"/>
                <a:cs typeface="Arial" panose="020B0604020202020204" pitchFamily="34" charset="0"/>
              </a:rPr>
              <a:t>Visual Studio</a:t>
            </a:r>
            <a:r>
              <a:rPr lang="en-US" sz="2200" i="1" dirty="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in the “Ask me anything” search box</a:t>
            </a:r>
            <a:endParaRPr lang="en-US" sz="2200" b="1"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7797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Compiling Code Using the Visual Studio </a:t>
            </a:r>
            <a:r>
              <a:rPr lang="en-US" sz="3400" b="1" dirty="0" smtClean="0">
                <a:solidFill>
                  <a:srgbClr val="007FA3"/>
                </a:solidFill>
                <a:latin typeface="Arial" panose="020B0604020202020204" pitchFamily="34" charset="0"/>
                <a:cs typeface="Arial" panose="020B0604020202020204" pitchFamily="34" charset="0"/>
              </a:rPr>
              <a:t>IDE </a:t>
            </a:r>
            <a:r>
              <a:rPr lang="en-US" sz="2000" dirty="0" smtClean="0">
                <a:solidFill>
                  <a:srgbClr val="007FA3"/>
                </a:solidFill>
                <a:latin typeface="Arial" panose="020B0604020202020204" pitchFamily="34" charset="0"/>
                <a:cs typeface="Arial" panose="020B0604020202020204" pitchFamily="34" charset="0"/>
              </a:rPr>
              <a:t>(2 of 5)</a:t>
            </a:r>
            <a:endParaRPr lang="en-US" sz="2000" dirty="0">
              <a:solidFill>
                <a:srgbClr val="007FA3"/>
              </a:solidFill>
              <a:latin typeface="Arial" panose="020B0604020202020204" pitchFamily="34" charset="0"/>
              <a:cs typeface="Arial" panose="020B0604020202020204" pitchFamily="34" charset="0"/>
            </a:endParaRPr>
          </a:p>
        </p:txBody>
      </p:sp>
      <p:pic>
        <p:nvPicPr>
          <p:cNvPr id="8" name="Picture 7" descr="Figure 1-12 The ThreeLinesOutput program as it appears in Visual Studio. The screenshot shows the three lines output program on Microsoft Visual studio, where every line is numbered. The project name, three lines output, appears on the top left of the screen after the Microsoft Visual Studio logo, and on line 7. The lightbulb in row 5 points out a place where you might be able to make an improvement. A using statement was added by the programmer in line 6. Three write line statements were added by the programmer in lines 13, 14, and 15. The vertical bars on the side of the row numbers show changes that have been made since this file was opened. The other panes on the screen are the error list on the lower left side, solution explorer on the top right, and properties on the lower right sid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18" y="1735842"/>
            <a:ext cx="7435618" cy="409199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39256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Compiling Code Using the Visual Studio </a:t>
            </a:r>
            <a:r>
              <a:rPr lang="en-US" sz="3400" b="1" dirty="0" smtClean="0">
                <a:solidFill>
                  <a:srgbClr val="007FA3"/>
                </a:solidFill>
                <a:latin typeface="Arial" panose="020B0604020202020204" pitchFamily="34" charset="0"/>
                <a:cs typeface="Arial" panose="020B0604020202020204" pitchFamily="34" charset="0"/>
              </a:rPr>
              <a:t>IDE </a:t>
            </a:r>
            <a:r>
              <a:rPr lang="en-US" sz="2000" dirty="0" smtClean="0">
                <a:solidFill>
                  <a:srgbClr val="007FA3"/>
                </a:solidFill>
                <a:latin typeface="Arial" panose="020B0604020202020204" pitchFamily="34" charset="0"/>
                <a:cs typeface="Arial" panose="020B0604020202020204" pitchFamily="34" charset="0"/>
              </a:rPr>
              <a:t>(3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256419" cy="2569934"/>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One way to compile a program from Visual Studio is to select </a:t>
            </a:r>
            <a:r>
              <a:rPr lang="en-US" sz="2200" b="1" dirty="0">
                <a:solidFill>
                  <a:schemeClr val="tx1"/>
                </a:solidFill>
                <a:latin typeface="Arial" panose="020B0604020202020204" pitchFamily="34" charset="0"/>
                <a:cs typeface="Arial" panose="020B0604020202020204" pitchFamily="34" charset="0"/>
              </a:rPr>
              <a:t>Build</a:t>
            </a:r>
            <a:r>
              <a:rPr lang="en-US" sz="2200" dirty="0">
                <a:solidFill>
                  <a:schemeClr val="tx1"/>
                </a:solidFill>
                <a:latin typeface="Arial" panose="020B0604020202020204" pitchFamily="34" charset="0"/>
                <a:cs typeface="Arial" panose="020B0604020202020204" pitchFamily="34" charset="0"/>
              </a:rPr>
              <a:t> from the menu bar</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Then select </a:t>
            </a:r>
            <a:r>
              <a:rPr lang="en-US" sz="2200" b="1" dirty="0">
                <a:solidFill>
                  <a:schemeClr val="tx1"/>
                </a:solidFill>
                <a:latin typeface="Arial" panose="020B0604020202020204" pitchFamily="34" charset="0"/>
                <a:cs typeface="Arial" panose="020B0604020202020204" pitchFamily="34" charset="0"/>
              </a:rPr>
              <a:t>Build Solution </a:t>
            </a:r>
            <a:r>
              <a:rPr lang="en-US" sz="2200" dirty="0">
                <a:solidFill>
                  <a:schemeClr val="tx1"/>
                </a:solidFill>
                <a:latin typeface="Arial" panose="020B0604020202020204" pitchFamily="34" charset="0"/>
                <a:cs typeface="Arial" panose="020B0604020202020204" pitchFamily="34" charset="0"/>
              </a:rPr>
              <a:t>from the drop-down menu</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An alternative is to press </a:t>
            </a:r>
            <a:r>
              <a:rPr lang="en-US" sz="2200" b="1" dirty="0" smtClean="0">
                <a:solidFill>
                  <a:schemeClr val="tx1"/>
                </a:solidFill>
                <a:latin typeface="Arial" panose="020B0604020202020204" pitchFamily="34" charset="0"/>
                <a:cs typeface="Arial" panose="020B0604020202020204" pitchFamily="34" charset="0"/>
              </a:rPr>
              <a:t>Ctrl + Shift + B</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also select </a:t>
            </a:r>
            <a:r>
              <a:rPr lang="en-US" sz="2200" b="1" dirty="0">
                <a:solidFill>
                  <a:schemeClr val="tx1"/>
                </a:solidFill>
                <a:latin typeface="Arial" panose="020B0604020202020204" pitchFamily="34" charset="0"/>
                <a:cs typeface="Arial" panose="020B0604020202020204" pitchFamily="34" charset="0"/>
              </a:rPr>
              <a:t>Debug</a:t>
            </a:r>
            <a:r>
              <a:rPr lang="en-US" sz="2200" dirty="0">
                <a:solidFill>
                  <a:schemeClr val="tx1"/>
                </a:solidFill>
                <a:latin typeface="Arial" panose="020B0604020202020204" pitchFamily="34" charset="0"/>
                <a:cs typeface="Arial" panose="020B0604020202020204" pitchFamily="34" charset="0"/>
              </a:rPr>
              <a:t> from the menu </a:t>
            </a:r>
            <a:r>
              <a:rPr lang="en-US" sz="2200" dirty="0" smtClean="0">
                <a:solidFill>
                  <a:schemeClr val="tx1"/>
                </a:solidFill>
                <a:latin typeface="Arial" panose="020B0604020202020204" pitchFamily="34" charset="0"/>
                <a:cs typeface="Arial" panose="020B0604020202020204" pitchFamily="34" charset="0"/>
              </a:rPr>
              <a:t>bar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Then click </a:t>
            </a:r>
            <a:r>
              <a:rPr lang="en-US" sz="2200" b="1" dirty="0">
                <a:solidFill>
                  <a:schemeClr val="tx1"/>
                </a:solidFill>
                <a:latin typeface="Arial" panose="020B0604020202020204" pitchFamily="34" charset="0"/>
                <a:cs typeface="Arial" panose="020B0604020202020204" pitchFamily="34" charset="0"/>
              </a:rPr>
              <a:t>Start Without Debugging</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6520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Compiling Code Using the Visual Studio </a:t>
            </a:r>
            <a:r>
              <a:rPr lang="en-US" sz="3400" b="1" dirty="0" smtClean="0">
                <a:solidFill>
                  <a:srgbClr val="007FA3"/>
                </a:solidFill>
                <a:latin typeface="Arial" panose="020B0604020202020204" pitchFamily="34" charset="0"/>
                <a:cs typeface="Arial" panose="020B0604020202020204" pitchFamily="34" charset="0"/>
              </a:rPr>
              <a:t>IDE </a:t>
            </a:r>
            <a:r>
              <a:rPr lang="en-US" sz="2000" dirty="0" smtClean="0">
                <a:solidFill>
                  <a:srgbClr val="007FA3"/>
                </a:solidFill>
                <a:latin typeface="Arial" panose="020B0604020202020204" pitchFamily="34" charset="0"/>
                <a:cs typeface="Arial" panose="020B0604020202020204" pitchFamily="34" charset="0"/>
              </a:rPr>
              <a:t>(4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256419" cy="754053"/>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If you introduce a syntax error into a program in the IDE</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receive a programming language error message</a:t>
            </a:r>
            <a:endParaRPr lang="en-US" sz="2200" b="1" dirty="0">
              <a:solidFill>
                <a:schemeClr val="tx1"/>
              </a:solidFill>
              <a:latin typeface="Arial" panose="020B0604020202020204" pitchFamily="34" charset="0"/>
              <a:cs typeface="Arial" panose="020B0604020202020204" pitchFamily="34" charset="0"/>
            </a:endParaRPr>
          </a:p>
        </p:txBody>
      </p:sp>
      <p:pic>
        <p:nvPicPr>
          <p:cNvPr id="4" name="Picture 3" descr="Figure 1-13 Error message generated when WriteLine is mistyped in the ThreeLinesOutput&#10;program compiled in the IDE. The screenshot shows the three lines output program on Microsoft Visual studio, where every line is numbered. The project name, three lines output, appears on the top left of the screen after the Microsoft Visual Studio logo, and on line 8. This screen shows the error message generated when write line is mistyped in the three lines output program compiled in the I D E. The lightbulb in row 16 and the wavy line underneath line 16 point out a place where you might be able to make an improvement. An error window has opened at the bottom of the screen that reads as follows: The name, write line, does not exist in the current complex. The error window identifies the project, three lines output, the file, program dot cs, and the line number, 16, where the error occurr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393243"/>
            <a:ext cx="4961599" cy="385086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08147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Compiling Code Using the Visual Studio </a:t>
            </a:r>
            <a:r>
              <a:rPr lang="en-US" sz="3400" b="1" dirty="0" smtClean="0">
                <a:solidFill>
                  <a:srgbClr val="007FA3"/>
                </a:solidFill>
                <a:latin typeface="Arial" panose="020B0604020202020204" pitchFamily="34" charset="0"/>
                <a:cs typeface="Arial" panose="020B0604020202020204" pitchFamily="34" charset="0"/>
              </a:rPr>
              <a:t>IDE </a:t>
            </a:r>
            <a:r>
              <a:rPr lang="en-US" sz="2000" dirty="0" smtClean="0">
                <a:solidFill>
                  <a:srgbClr val="007FA3"/>
                </a:solidFill>
                <a:latin typeface="Arial" panose="020B0604020202020204" pitchFamily="34" charset="0"/>
                <a:cs typeface="Arial" panose="020B0604020202020204" pitchFamily="34" charset="0"/>
              </a:rPr>
              <a:t>(5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256419" cy="2039020"/>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If you receive no error messages after compiling the code</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program compiled successfully and you can run the program</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Select </a:t>
            </a:r>
            <a:r>
              <a:rPr lang="en-US" sz="2200" b="1" dirty="0">
                <a:solidFill>
                  <a:schemeClr val="tx1"/>
                </a:solidFill>
                <a:latin typeface="Arial" panose="020B0604020202020204" pitchFamily="34" charset="0"/>
                <a:cs typeface="Arial" panose="020B0604020202020204" pitchFamily="34" charset="0"/>
              </a:rPr>
              <a:t>Debug</a:t>
            </a:r>
            <a:r>
              <a:rPr lang="en-US" sz="2200" dirty="0">
                <a:solidFill>
                  <a:schemeClr val="tx1"/>
                </a:solidFill>
                <a:latin typeface="Arial" panose="020B0604020202020204" pitchFamily="34" charset="0"/>
                <a:cs typeface="Arial" panose="020B0604020202020204" pitchFamily="34" charset="0"/>
              </a:rPr>
              <a:t> from the menu bar</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Then select </a:t>
            </a:r>
            <a:r>
              <a:rPr lang="en-US" sz="2200" b="1" dirty="0">
                <a:solidFill>
                  <a:schemeClr val="tx1"/>
                </a:solidFill>
                <a:latin typeface="Arial" panose="020B0604020202020204" pitchFamily="34" charset="0"/>
                <a:cs typeface="Arial" panose="020B0604020202020204" pitchFamily="34" charset="0"/>
              </a:rPr>
              <a:t>Start Without Debugging</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4555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8153400" cy="914400"/>
          </a:xfrm>
        </p:spPr>
        <p:txBody>
          <a:bodyPr anchor="b"/>
          <a:lstStyle/>
          <a:p>
            <a:pPr>
              <a:lnSpc>
                <a:spcPct val="100000"/>
              </a:lnSpc>
            </a:pPr>
            <a:r>
              <a:rPr lang="en-US" sz="3000" b="1" dirty="0">
                <a:solidFill>
                  <a:srgbClr val="007FA3"/>
                </a:solidFill>
                <a:latin typeface="Arial" panose="020B0604020202020204" pitchFamily="34" charset="0"/>
                <a:cs typeface="Arial" panose="020B0604020202020204" pitchFamily="34" charset="0"/>
              </a:rPr>
              <a:t>Noticing the Differences Between the Programs in the Text Editor and the </a:t>
            </a:r>
            <a:r>
              <a:rPr lang="en-US" sz="3000" b="1" dirty="0" smtClean="0">
                <a:solidFill>
                  <a:srgbClr val="007FA3"/>
                </a:solidFill>
                <a:latin typeface="Arial" panose="020B0604020202020204" pitchFamily="34" charset="0"/>
                <a:cs typeface="Arial" panose="020B0604020202020204" pitchFamily="34" charset="0"/>
              </a:rPr>
              <a:t>IDE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2</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4231928"/>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There are a few differences between the ThreeLinesOutput programs in Figures 1-8 and 1-12</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Visual Studio version in Figure 1-12 contains extra components highlighted in Figure 1-14</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Five using statements at the top of the </a:t>
            </a:r>
            <a:r>
              <a:rPr lang="en-US" sz="2200" dirty="0" smtClean="0">
                <a:solidFill>
                  <a:schemeClr val="tx1"/>
                </a:solidFill>
                <a:latin typeface="Arial" panose="020B0604020202020204" pitchFamily="34" charset="0"/>
                <a:cs typeface="Arial" panose="020B0604020202020204" pitchFamily="34" charset="0"/>
              </a:rPr>
              <a:t>file</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namespace declaration and its opening and closing curly </a:t>
            </a:r>
            <a:r>
              <a:rPr lang="en-US" sz="2200" dirty="0" smtClean="0">
                <a:solidFill>
                  <a:schemeClr val="tx1"/>
                </a:solidFill>
                <a:latin typeface="Arial" panose="020B0604020202020204" pitchFamily="34" charset="0"/>
                <a:cs typeface="Arial" panose="020B0604020202020204" pitchFamily="34" charset="0"/>
              </a:rPr>
              <a:t>braces</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class named </a:t>
            </a:r>
            <a:r>
              <a:rPr lang="en-US" sz="2200" b="1" dirty="0" smtClean="0">
                <a:solidFill>
                  <a:schemeClr val="tx1"/>
                </a:solidFill>
                <a:latin typeface="Arial" panose="020B0604020202020204" pitchFamily="34" charset="0"/>
                <a:cs typeface="Arial" panose="020B0604020202020204" pitchFamily="34" charset="0"/>
              </a:rPr>
              <a:t>Program</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words </a:t>
            </a:r>
            <a:r>
              <a:rPr lang="en-US" sz="2200" b="1" dirty="0">
                <a:solidFill>
                  <a:schemeClr val="tx1"/>
                </a:solidFill>
                <a:latin typeface="Arial" panose="020B0604020202020204" pitchFamily="34" charset="0"/>
                <a:cs typeface="Arial" panose="020B0604020202020204" pitchFamily="34" charset="0"/>
              </a:rPr>
              <a:t>string[] args </a:t>
            </a:r>
            <a:r>
              <a:rPr lang="en-US" sz="2200" dirty="0">
                <a:solidFill>
                  <a:schemeClr val="tx1"/>
                </a:solidFill>
                <a:latin typeface="Arial" panose="020B0604020202020204" pitchFamily="34" charset="0"/>
                <a:cs typeface="Arial" panose="020B0604020202020204" pitchFamily="34" charset="0"/>
              </a:rPr>
              <a:t>between the parentheses of the </a:t>
            </a:r>
            <a:r>
              <a:rPr lang="en-US" sz="2200" b="1" dirty="0">
                <a:solidFill>
                  <a:schemeClr val="tx1"/>
                </a:solidFill>
                <a:latin typeface="Arial" panose="020B0604020202020204" pitchFamily="34" charset="0"/>
                <a:cs typeface="Arial" panose="020B0604020202020204" pitchFamily="34" charset="0"/>
              </a:rPr>
              <a:t>Main()</a:t>
            </a:r>
            <a:r>
              <a:rPr lang="en-US" sz="2200" dirty="0">
                <a:solidFill>
                  <a:schemeClr val="tx1"/>
                </a:solidFill>
                <a:latin typeface="Arial" panose="020B0604020202020204" pitchFamily="34" charset="0"/>
                <a:cs typeface="Arial" panose="020B0604020202020204" pitchFamily="34" charset="0"/>
              </a:rPr>
              <a:t> method header</a:t>
            </a:r>
            <a:endParaRPr lang="en-US" sz="2200" b="1"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9158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The Programming Process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3)</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4561249"/>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Computer </a:t>
            </a:r>
            <a:r>
              <a:rPr lang="en-US" sz="2200" b="1" dirty="0">
                <a:solidFill>
                  <a:schemeClr val="tx1"/>
                </a:solidFill>
                <a:latin typeface="Arial" panose="020B0604020202020204" pitchFamily="34" charset="0"/>
                <a:cs typeface="Arial" panose="020B0604020202020204" pitchFamily="34" charset="0"/>
              </a:rPr>
              <a:t>program </a:t>
            </a:r>
            <a:r>
              <a:rPr lang="en-US" sz="2200" dirty="0">
                <a:solidFill>
                  <a:schemeClr val="tx1"/>
                </a:solidFill>
                <a:latin typeface="Arial" panose="020B0604020202020204" pitchFamily="34" charset="0"/>
                <a:cs typeface="Arial" panose="020B0604020202020204" pitchFamily="34" charset="0"/>
              </a:rPr>
              <a:t>(also called </a:t>
            </a:r>
            <a:r>
              <a:rPr lang="en-US" sz="2200" b="1" dirty="0" smtClean="0">
                <a:solidFill>
                  <a:schemeClr val="tx1"/>
                </a:solidFill>
                <a:latin typeface="Arial" panose="020B0604020202020204" pitchFamily="34" charset="0"/>
                <a:cs typeface="Arial" panose="020B0604020202020204" pitchFamily="34" charset="0"/>
              </a:rPr>
              <a:t>software</a:t>
            </a:r>
            <a:r>
              <a:rPr lang="en-US" sz="2200" dirty="0" smtClean="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A </a:t>
            </a:r>
            <a:r>
              <a:rPr lang="en-US" sz="2200" dirty="0">
                <a:solidFill>
                  <a:schemeClr val="tx1"/>
                </a:solidFill>
                <a:latin typeface="Arial" panose="020B0604020202020204" pitchFamily="34" charset="0"/>
                <a:cs typeface="Arial" panose="020B0604020202020204" pitchFamily="34" charset="0"/>
              </a:rPr>
              <a:t>set of instructions that tells a computer what to do</a:t>
            </a: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Software comes in two broad </a:t>
            </a:r>
            <a:r>
              <a:rPr lang="en-US" sz="2200" dirty="0" smtClean="0">
                <a:solidFill>
                  <a:schemeClr val="tx1"/>
                </a:solidFill>
                <a:latin typeface="Arial" panose="020B0604020202020204" pitchFamily="34" charset="0"/>
                <a:cs typeface="Arial" panose="020B0604020202020204" pitchFamily="34" charset="0"/>
              </a:rPr>
              <a:t>categories</a:t>
            </a:r>
          </a:p>
          <a:p>
            <a:pPr marL="740664" lvl="1" indent="-283464">
              <a:lnSpc>
                <a:spcPct val="100000"/>
              </a:lnSpc>
              <a:buClr>
                <a:srgbClr val="007FA3"/>
              </a:buClr>
              <a:buFont typeface="Arial" panose="020B0604020202020204" pitchFamily="34" charset="0"/>
              <a:buChar char="–"/>
            </a:pPr>
            <a:r>
              <a:rPr lang="en-US" sz="2200" b="1" dirty="0" smtClean="0">
                <a:solidFill>
                  <a:schemeClr val="tx1"/>
                </a:solidFill>
                <a:latin typeface="Arial" panose="020B0604020202020204" pitchFamily="34" charset="0"/>
                <a:cs typeface="Arial" panose="020B0604020202020204" pitchFamily="34" charset="0"/>
              </a:rPr>
              <a:t>System </a:t>
            </a:r>
            <a:r>
              <a:rPr lang="en-US" sz="2200" b="1" dirty="0">
                <a:solidFill>
                  <a:schemeClr val="tx1"/>
                </a:solidFill>
                <a:latin typeface="Arial" panose="020B0604020202020204" pitchFamily="34" charset="0"/>
                <a:cs typeface="Arial" panose="020B0604020202020204" pitchFamily="34" charset="0"/>
              </a:rPr>
              <a:t>software </a:t>
            </a:r>
            <a:r>
              <a:rPr lang="en-US" sz="2200" dirty="0">
                <a:solidFill>
                  <a:schemeClr val="tx1"/>
                </a:solidFill>
                <a:latin typeface="Arial" panose="020B0604020202020204" pitchFamily="34" charset="0"/>
                <a:cs typeface="Arial" panose="020B0604020202020204" pitchFamily="34" charset="0"/>
              </a:rPr>
              <a:t>– programs that operate the </a:t>
            </a:r>
            <a:r>
              <a:rPr lang="en-US" sz="2200" dirty="0" smtClean="0">
                <a:solidFill>
                  <a:schemeClr val="tx1"/>
                </a:solidFill>
                <a:latin typeface="Arial" panose="020B0604020202020204" pitchFamily="34" charset="0"/>
                <a:cs typeface="Arial" panose="020B0604020202020204" pitchFamily="34" charset="0"/>
              </a:rPr>
              <a:t>computer</a:t>
            </a:r>
          </a:p>
          <a:p>
            <a:pPr marL="740664" lvl="1" indent="-283464">
              <a:lnSpc>
                <a:spcPct val="100000"/>
              </a:lnSpc>
              <a:buClr>
                <a:srgbClr val="007FA3"/>
              </a:buClr>
              <a:buFont typeface="Arial" panose="020B0604020202020204" pitchFamily="34" charset="0"/>
              <a:buChar char="–"/>
            </a:pPr>
            <a:r>
              <a:rPr lang="en-US" sz="2200" b="1" dirty="0" smtClean="0">
                <a:solidFill>
                  <a:schemeClr val="tx1"/>
                </a:solidFill>
                <a:latin typeface="Arial" panose="020B0604020202020204" pitchFamily="34" charset="0"/>
                <a:cs typeface="Arial" panose="020B0604020202020204" pitchFamily="34" charset="0"/>
              </a:rPr>
              <a:t>Application </a:t>
            </a:r>
            <a:r>
              <a:rPr lang="en-US" sz="2200" b="1" dirty="0">
                <a:solidFill>
                  <a:schemeClr val="tx1"/>
                </a:solidFill>
                <a:latin typeface="Arial" panose="020B0604020202020204" pitchFamily="34" charset="0"/>
                <a:cs typeface="Arial" panose="020B0604020202020204" pitchFamily="34" charset="0"/>
              </a:rPr>
              <a:t>software </a:t>
            </a:r>
            <a:r>
              <a:rPr lang="en-US" sz="2200" dirty="0">
                <a:solidFill>
                  <a:schemeClr val="tx1"/>
                </a:solidFill>
                <a:latin typeface="Arial" panose="020B0604020202020204" pitchFamily="34" charset="0"/>
                <a:cs typeface="Arial" panose="020B0604020202020204" pitchFamily="34" charset="0"/>
              </a:rPr>
              <a:t>– allows users to complete tasks</a:t>
            </a:r>
          </a:p>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Hardware</a:t>
            </a:r>
            <a:r>
              <a:rPr lang="en-US" sz="2200" dirty="0">
                <a:solidFill>
                  <a:schemeClr val="tx1"/>
                </a:solidFill>
                <a:latin typeface="Arial" panose="020B0604020202020204" pitchFamily="34" charset="0"/>
                <a:cs typeface="Arial" panose="020B0604020202020204" pitchFamily="34" charset="0"/>
              </a:rPr>
              <a:t> – The physical devices that make up a computer system</a:t>
            </a:r>
          </a:p>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Machine </a:t>
            </a:r>
            <a:r>
              <a:rPr lang="en-US" sz="2200" b="1" dirty="0" smtClean="0">
                <a:solidFill>
                  <a:schemeClr val="tx1"/>
                </a:solidFill>
                <a:latin typeface="Arial" panose="020B0604020202020204" pitchFamily="34" charset="0"/>
                <a:cs typeface="Arial" panose="020B0604020202020204" pitchFamily="34" charset="0"/>
              </a:rPr>
              <a:t>language</a:t>
            </a: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Expressed </a:t>
            </a:r>
            <a:r>
              <a:rPr lang="en-US" sz="2200" dirty="0">
                <a:solidFill>
                  <a:schemeClr val="tx1"/>
                </a:solidFill>
                <a:latin typeface="Arial" panose="020B0604020202020204" pitchFamily="34" charset="0"/>
                <a:cs typeface="Arial" panose="020B0604020202020204" pitchFamily="34" charset="0"/>
              </a:rPr>
              <a:t>as a series of 1s and </a:t>
            </a:r>
            <a:r>
              <a:rPr lang="en-US" sz="2200" dirty="0" smtClean="0">
                <a:solidFill>
                  <a:schemeClr val="tx1"/>
                </a:solidFill>
                <a:latin typeface="Arial" panose="020B0604020202020204" pitchFamily="34" charset="0"/>
                <a:cs typeface="Arial" panose="020B0604020202020204" pitchFamily="34" charset="0"/>
              </a:rPr>
              <a:t>0s</a:t>
            </a:r>
          </a:p>
          <a:p>
            <a:pPr marL="1143000" lvl="2" indent="-228600">
              <a:lnSpc>
                <a:spcPct val="100000"/>
              </a:lnSpc>
              <a:buClr>
                <a:srgbClr val="007FA3"/>
              </a:buClr>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1s </a:t>
            </a:r>
            <a:r>
              <a:rPr lang="en-US" sz="2200" dirty="0">
                <a:solidFill>
                  <a:schemeClr val="tx1"/>
                </a:solidFill>
                <a:latin typeface="Arial" panose="020B0604020202020204" pitchFamily="34" charset="0"/>
                <a:cs typeface="Arial" panose="020B0604020202020204" pitchFamily="34" charset="0"/>
              </a:rPr>
              <a:t>represent switches that are on, and 0s represent switches that are off</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08451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8153400" cy="914400"/>
          </a:xfrm>
        </p:spPr>
        <p:txBody>
          <a:bodyPr anchor="b"/>
          <a:lstStyle/>
          <a:p>
            <a:pPr>
              <a:lnSpc>
                <a:spcPct val="100000"/>
              </a:lnSpc>
            </a:pPr>
            <a:r>
              <a:rPr lang="en-US" sz="3000" b="1" dirty="0">
                <a:solidFill>
                  <a:srgbClr val="007FA3"/>
                </a:solidFill>
                <a:latin typeface="Arial" panose="020B0604020202020204" pitchFamily="34" charset="0"/>
                <a:cs typeface="Arial" panose="020B0604020202020204" pitchFamily="34" charset="0"/>
              </a:rPr>
              <a:t>Noticing the Differences Between the Programs in the Text Editor and the </a:t>
            </a:r>
            <a:r>
              <a:rPr lang="en-US" sz="3000" b="1" dirty="0" smtClean="0">
                <a:solidFill>
                  <a:srgbClr val="007FA3"/>
                </a:solidFill>
                <a:latin typeface="Arial" panose="020B0604020202020204" pitchFamily="34" charset="0"/>
                <a:cs typeface="Arial" panose="020B0604020202020204" pitchFamily="34" charset="0"/>
              </a:rPr>
              <a:t>IDE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2</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14 Comparing the command line and Visual Studio versions of the ThreeLinesOutput program. Comparison of the notepad and Visual Studio versions of a program. The words in the variable names are merged. 1. Notepad version. Lines 1 to 4: blank. Line 5: using static system, period, console, semicolon. Lines 6 to 8: blank. Line 9: class three lines output. Line 10: left brace. Line 11, indented once: static void, main, left parenthesis, right parenthesis. Line 12, indented once: left brace. Line 13, indented twice: write line, left parenthesis, open quotes, line one, close quotes, right parenthesis, semicolon. Line 14, indented twice: write line, left parenthesis, open quotes, line two, close quotes, right parenthesis, semicolon. Line 15, indented twice: write line, left parenthesis, open quotes, line three, close quotes, right parenthesis, semicolon. Line 16, indented once: right brace. Line 17: right brace. 2. Visual studio version. Line 1: using system, semicolon. Line 2: using system, period, collections, period, generic, semicolon. Line 3: using system, period, l i n q, semicolon. Line 4: using system, period, text, semicolon. Line 5: using system, period, threading, period, tasks, semicolon. Line 6: using static system, period, console, semicolon. Line 7, indented once: name space, three lines output. Line 8, indented once: left brace. Line 9, indented twice: class program. Line 10, indented twice: left brace. Line 11, indented three times: static void, main, left parenthesis, string, left bracket, right bracket, ay r g s, right parenthesis. Line 12, indented three times: left brace. Line 13, indented four times: write line, left parenthesis, open quotes, line one, close quotes, right parenthesis, semicolon. Line 14, indented four times: write line, left parenthesis, open quotes, line two, close quotes, right parenthesis, semicolon. Line 15, indented four times: write line, left parenthesis, open quotes, line three, close quotes, right parenthesis, semicolon. Line 16, indented three times: right brace. Line 17, indented twice: right brace. Line 18, indented on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43696"/>
            <a:ext cx="7130203" cy="407628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1165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001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Deciding Which Environment to Use</a:t>
            </a:r>
            <a:endParaRPr lang="en-US" sz="34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7942383" cy="3624069"/>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Advantage of using the command line</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Saves </a:t>
            </a:r>
            <a:r>
              <a:rPr lang="en-US" sz="2200" dirty="0">
                <a:solidFill>
                  <a:schemeClr val="tx1"/>
                </a:solidFill>
                <a:latin typeface="Arial" panose="020B0604020202020204" pitchFamily="34" charset="0"/>
                <a:cs typeface="Arial" panose="020B0604020202020204" pitchFamily="34" charset="0"/>
              </a:rPr>
              <a:t>disk space</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Advantages of using the Visual Studio IDE</a:t>
            </a:r>
            <a:endParaRPr lang="en-US" sz="2200" b="1" dirty="0" smtClean="0">
              <a:solidFill>
                <a:schemeClr val="tx1"/>
              </a:solidFill>
              <a:latin typeface="Arial" panose="020B0604020202020204" pitchFamily="34" charset="0"/>
              <a:cs typeface="Arial" panose="020B0604020202020204" pitchFamily="34" charset="0"/>
            </a:endParaRPr>
          </a:p>
          <a:p>
            <a:pPr marL="740664" lvl="2" indent="-283464">
              <a:lnSpc>
                <a:spcPct val="100000"/>
              </a:lnSpc>
              <a:spcBef>
                <a:spcPts val="600"/>
              </a:spcBef>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Automatic sentence </a:t>
            </a:r>
            <a:r>
              <a:rPr lang="en-US" sz="2200" dirty="0" smtClean="0">
                <a:solidFill>
                  <a:schemeClr val="tx1"/>
                </a:solidFill>
                <a:latin typeface="Arial" panose="020B0604020202020204" pitchFamily="34" charset="0"/>
                <a:cs typeface="Arial" panose="020B0604020202020204" pitchFamily="34" charset="0"/>
              </a:rPr>
              <a:t>completion</a:t>
            </a:r>
          </a:p>
          <a:p>
            <a:pPr marL="740664" lvl="2" indent="-283464">
              <a:lnSpc>
                <a:spcPct val="100000"/>
              </a:lnSpc>
              <a:spcBef>
                <a:spcPts val="600"/>
              </a:spcBef>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Words are displayed using different colors based on their </a:t>
            </a:r>
            <a:r>
              <a:rPr lang="en-US" sz="2200" dirty="0" smtClean="0">
                <a:solidFill>
                  <a:schemeClr val="tx1"/>
                </a:solidFill>
                <a:latin typeface="Arial" panose="020B0604020202020204" pitchFamily="34" charset="0"/>
                <a:cs typeface="Arial" panose="020B0604020202020204" pitchFamily="34" charset="0"/>
              </a:rPr>
              <a:t>category</a:t>
            </a:r>
          </a:p>
          <a:p>
            <a:pPr marL="740664" lvl="2" indent="-283464">
              <a:lnSpc>
                <a:spcPct val="100000"/>
              </a:lnSpc>
              <a:spcBef>
                <a:spcPts val="600"/>
              </a:spcBef>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Easier to correct many </a:t>
            </a:r>
            <a:r>
              <a:rPr lang="en-US" sz="2200" dirty="0" smtClean="0">
                <a:solidFill>
                  <a:schemeClr val="tx1"/>
                </a:solidFill>
                <a:latin typeface="Arial" panose="020B0604020202020204" pitchFamily="34" charset="0"/>
                <a:cs typeface="Arial" panose="020B0604020202020204" pitchFamily="34" charset="0"/>
              </a:rPr>
              <a:t>errors</a:t>
            </a:r>
          </a:p>
          <a:p>
            <a:pPr marL="740664" lvl="2" indent="-283464">
              <a:lnSpc>
                <a:spcPct val="100000"/>
              </a:lnSpc>
              <a:spcBef>
                <a:spcPts val="600"/>
              </a:spcBef>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code automatically generated by the IDE is very helpful when writing a GUI</a:t>
            </a:r>
            <a:endParaRPr lang="en-US" sz="2200"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0989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(1 </a:t>
            </a:r>
            <a:r>
              <a:rPr lang="en-US" sz="2000" dirty="0">
                <a:solidFill>
                  <a:srgbClr val="007FA3"/>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592017" y="1538819"/>
            <a:ext cx="8399583" cy="4404781"/>
          </a:xfrm>
        </p:spPr>
        <p:txBody>
          <a:bodyPr/>
          <a:lstStyle/>
          <a:p>
            <a:pPr marL="256032" indent="-256032">
              <a:lnSpc>
                <a:spcPct val="100000"/>
              </a:lnSpc>
              <a:spcBef>
                <a:spcPts val="1000"/>
              </a:spcBef>
              <a:buClr>
                <a:srgbClr val="007FA3"/>
              </a:buClr>
            </a:pPr>
            <a:r>
              <a:rPr lang="en-US" sz="2200" dirty="0">
                <a:solidFill>
                  <a:schemeClr val="tx1"/>
                </a:solidFill>
                <a:latin typeface="Arial" panose="020B0604020202020204" pitchFamily="34" charset="0"/>
                <a:cs typeface="Arial" panose="020B0604020202020204" pitchFamily="34" charset="0"/>
              </a:rPr>
              <a:t>A computer program is a set of instructions that tell a computer what to do</a:t>
            </a:r>
          </a:p>
          <a:p>
            <a:pPr marL="256032" indent="-256032">
              <a:lnSpc>
                <a:spcPct val="100000"/>
              </a:lnSpc>
              <a:spcBef>
                <a:spcPts val="1000"/>
              </a:spcBef>
              <a:buClr>
                <a:srgbClr val="007FA3"/>
              </a:buClr>
            </a:pPr>
            <a:r>
              <a:rPr lang="en-US" sz="2200" dirty="0">
                <a:solidFill>
                  <a:schemeClr val="tx1"/>
                </a:solidFill>
                <a:latin typeface="Arial" panose="020B0604020202020204" pitchFamily="34" charset="0"/>
                <a:cs typeface="Arial" panose="020B0604020202020204" pitchFamily="34" charset="0"/>
              </a:rPr>
              <a:t>Procedural programming involves creating variables and methods</a:t>
            </a:r>
          </a:p>
          <a:p>
            <a:pPr marL="256032" indent="-256032">
              <a:lnSpc>
                <a:spcPct val="100000"/>
              </a:lnSpc>
              <a:spcBef>
                <a:spcPts val="1000"/>
              </a:spcBef>
              <a:buClr>
                <a:srgbClr val="007FA3"/>
              </a:buClr>
            </a:pPr>
            <a:r>
              <a:rPr lang="en-US" sz="2200" dirty="0">
                <a:solidFill>
                  <a:schemeClr val="tx1"/>
                </a:solidFill>
                <a:latin typeface="Arial" panose="020B0604020202020204" pitchFamily="34" charset="0"/>
                <a:cs typeface="Arial" panose="020B0604020202020204" pitchFamily="34" charset="0"/>
              </a:rPr>
              <a:t>In object-oriented programming, the focus is on objects that encapsulate variables and methods</a:t>
            </a:r>
          </a:p>
          <a:p>
            <a:pPr marL="256032" indent="-256032">
              <a:lnSpc>
                <a:spcPct val="100000"/>
              </a:lnSpc>
              <a:spcBef>
                <a:spcPts val="1000"/>
              </a:spcBef>
              <a:buClr>
                <a:srgbClr val="007FA3"/>
              </a:buClr>
            </a:pPr>
            <a:r>
              <a:rPr lang="en-US" sz="2200" dirty="0">
                <a:solidFill>
                  <a:schemeClr val="tx1"/>
                </a:solidFill>
                <a:latin typeface="Arial" panose="020B0604020202020204" pitchFamily="34" charset="0"/>
                <a:cs typeface="Arial" panose="020B0604020202020204" pitchFamily="34" charset="0"/>
              </a:rPr>
              <a:t>Objects are instances of classes and are made up of attributes and methods</a:t>
            </a:r>
          </a:p>
          <a:p>
            <a:pPr marL="256032" indent="-256032">
              <a:lnSpc>
                <a:spcPct val="100000"/>
              </a:lnSpc>
              <a:spcBef>
                <a:spcPts val="1000"/>
              </a:spcBef>
              <a:buClr>
                <a:srgbClr val="007FA3"/>
              </a:buClr>
            </a:pPr>
            <a:r>
              <a:rPr lang="en-US" sz="2200" dirty="0">
                <a:solidFill>
                  <a:schemeClr val="tx1"/>
                </a:solidFill>
                <a:latin typeface="Arial" panose="020B0604020202020204" pitchFamily="34" charset="0"/>
                <a:cs typeface="Arial" panose="020B0604020202020204" pitchFamily="34" charset="0"/>
              </a:rPr>
              <a:t>The C# programming language is an object-oriented and component-oriented language</a:t>
            </a:r>
          </a:p>
          <a:p>
            <a:pPr marL="256032" indent="-256032">
              <a:lnSpc>
                <a:spcPct val="100000"/>
              </a:lnSpc>
              <a:spcBef>
                <a:spcPts val="1000"/>
              </a:spcBef>
              <a:buClr>
                <a:srgbClr val="007FA3"/>
              </a:buClr>
            </a:pPr>
            <a:r>
              <a:rPr lang="en-US" sz="2200" dirty="0">
                <a:solidFill>
                  <a:schemeClr val="tx1"/>
                </a:solidFill>
                <a:latin typeface="Arial" panose="020B0604020202020204" pitchFamily="34" charset="0"/>
                <a:cs typeface="Arial" panose="020B0604020202020204" pitchFamily="34" charset="0"/>
              </a:rPr>
              <a:t>To produce a line of console output, you must pass a literal string as an argument to the </a:t>
            </a:r>
            <a:r>
              <a:rPr lang="en-US" sz="2200" b="1" dirty="0">
                <a:solidFill>
                  <a:schemeClr val="tx1"/>
                </a:solidFill>
                <a:latin typeface="Arial" panose="020B0604020202020204" pitchFamily="34" charset="0"/>
                <a:cs typeface="Arial" panose="020B0604020202020204" pitchFamily="34" charset="0"/>
              </a:rPr>
              <a:t>System.Console.WriteLine()</a:t>
            </a:r>
            <a:r>
              <a:rPr lang="en-US" sz="2200" dirty="0">
                <a:solidFill>
                  <a:schemeClr val="tx1"/>
                </a:solidFill>
                <a:latin typeface="Arial" panose="020B0604020202020204" pitchFamily="34" charset="0"/>
                <a:cs typeface="Arial" panose="020B0604020202020204" pitchFamily="34" charset="0"/>
              </a:rPr>
              <a:t> method</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12999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592017" y="1538819"/>
            <a:ext cx="7561383" cy="3170099"/>
          </a:xfrm>
        </p:spPr>
        <p:txBody>
          <a:bodyPr/>
          <a:lstStyle/>
          <a:p>
            <a:pPr marL="256032" indent="-256032">
              <a:lnSpc>
                <a:spcPct val="100000"/>
              </a:lnSpc>
              <a:spcBef>
                <a:spcPts val="1000"/>
              </a:spcBef>
              <a:buClr>
                <a:srgbClr val="007FA3"/>
              </a:buClr>
            </a:pPr>
            <a:r>
              <a:rPr lang="en-US" sz="2200" dirty="0">
                <a:solidFill>
                  <a:schemeClr val="tx1"/>
                </a:solidFill>
                <a:latin typeface="Arial" panose="020B0604020202020204" pitchFamily="34" charset="0"/>
                <a:cs typeface="Arial" panose="020B0604020202020204" pitchFamily="34" charset="0"/>
              </a:rPr>
              <a:t>You can define a C# class or variable by using any name or identifier</a:t>
            </a:r>
          </a:p>
          <a:p>
            <a:pPr marL="256032" indent="-256032">
              <a:lnSpc>
                <a:spcPct val="100000"/>
              </a:lnSpc>
              <a:spcBef>
                <a:spcPts val="1000"/>
              </a:spcBef>
              <a:buClr>
                <a:srgbClr val="007FA3"/>
              </a:buClr>
            </a:pPr>
            <a:r>
              <a:rPr lang="en-US" sz="2200" dirty="0">
                <a:solidFill>
                  <a:schemeClr val="tx1"/>
                </a:solidFill>
                <a:latin typeface="Arial" panose="020B0604020202020204" pitchFamily="34" charset="0"/>
                <a:cs typeface="Arial" panose="020B0604020202020204" pitchFamily="34" charset="0"/>
              </a:rPr>
              <a:t>Comments are nonexecuting statements that you add to document a </a:t>
            </a:r>
            <a:r>
              <a:rPr lang="en-US" sz="2200" dirty="0" smtClean="0">
                <a:solidFill>
                  <a:schemeClr val="tx1"/>
                </a:solidFill>
                <a:latin typeface="Arial" panose="020B0604020202020204" pitchFamily="34" charset="0"/>
                <a:cs typeface="Arial" panose="020B0604020202020204" pitchFamily="34" charset="0"/>
              </a:rPr>
              <a:t>program</a:t>
            </a:r>
            <a:endParaRPr lang="en-US" sz="2200" b="1" dirty="0">
              <a:solidFill>
                <a:schemeClr val="tx1"/>
              </a:solidFill>
              <a:latin typeface="Arial" panose="020B0604020202020204" pitchFamily="34" charset="0"/>
              <a:cs typeface="Arial" panose="020B0604020202020204" pitchFamily="34" charset="0"/>
            </a:endParaRPr>
          </a:p>
          <a:p>
            <a:pPr marL="740664" lvl="2" indent="-283464">
              <a:lnSpc>
                <a:spcPct val="100000"/>
              </a:lnSpc>
              <a:spcBef>
                <a:spcPts val="600"/>
              </a:spcBef>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Or </a:t>
            </a:r>
            <a:r>
              <a:rPr lang="en-US" sz="2200" dirty="0">
                <a:solidFill>
                  <a:schemeClr val="tx1"/>
                </a:solidFill>
                <a:latin typeface="Arial" panose="020B0604020202020204" pitchFamily="34" charset="0"/>
                <a:cs typeface="Arial" panose="020B0604020202020204" pitchFamily="34" charset="0"/>
              </a:rPr>
              <a:t>to disable statements when you test a program</a:t>
            </a:r>
          </a:p>
          <a:p>
            <a:pPr marL="256032" indent="-256032">
              <a:lnSpc>
                <a:spcPct val="100000"/>
              </a:lnSpc>
              <a:spcBef>
                <a:spcPts val="1000"/>
              </a:spcBef>
              <a:buClr>
                <a:srgbClr val="007FA3"/>
              </a:buClr>
            </a:pPr>
            <a:r>
              <a:rPr lang="en-US" sz="2200" dirty="0">
                <a:solidFill>
                  <a:schemeClr val="tx1"/>
                </a:solidFill>
                <a:latin typeface="Arial" panose="020B0604020202020204" pitchFamily="34" charset="0"/>
                <a:cs typeface="Arial" panose="020B0604020202020204" pitchFamily="34" charset="0"/>
              </a:rPr>
              <a:t>Use namespaces to improve programs</a:t>
            </a:r>
          </a:p>
          <a:p>
            <a:pPr marL="256032" indent="-256032">
              <a:lnSpc>
                <a:spcPct val="100000"/>
              </a:lnSpc>
              <a:spcBef>
                <a:spcPts val="1000"/>
              </a:spcBef>
              <a:buClr>
                <a:srgbClr val="007FA3"/>
              </a:buClr>
            </a:pPr>
            <a:r>
              <a:rPr lang="en-US" sz="2200" dirty="0">
                <a:solidFill>
                  <a:schemeClr val="tx1"/>
                </a:solidFill>
                <a:latin typeface="Arial" panose="020B0604020202020204" pitchFamily="34" charset="0"/>
                <a:cs typeface="Arial" panose="020B0604020202020204" pitchFamily="34" charset="0"/>
              </a:rPr>
              <a:t>To create a C# program, you can use the Microsoft Visual Studio IDE or any text editor</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0568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The Programming Process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3)</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6" y="1538818"/>
            <a:ext cx="8247183" cy="4462760"/>
          </a:xfrm>
        </p:spPr>
        <p:txBody>
          <a:bodyPr/>
          <a:lstStyle/>
          <a:p>
            <a:pPr marL="256032" indent="-256032">
              <a:lnSpc>
                <a:spcPct val="100000"/>
              </a:lnSpc>
              <a:buClr>
                <a:srgbClr val="007FA3"/>
              </a:buClr>
            </a:pPr>
            <a:r>
              <a:rPr lang="en-US" b="1" dirty="0">
                <a:solidFill>
                  <a:schemeClr val="tx1"/>
                </a:solidFill>
                <a:latin typeface="Arial" panose="020B0604020202020204" pitchFamily="34" charset="0"/>
                <a:cs typeface="Arial" panose="020B0604020202020204" pitchFamily="34" charset="0"/>
              </a:rPr>
              <a:t>High-level programming language</a:t>
            </a:r>
            <a:endParaRPr lang="en-US"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Uses reasonable </a:t>
            </a:r>
            <a:r>
              <a:rPr lang="en-US" sz="2000" b="1" dirty="0">
                <a:solidFill>
                  <a:schemeClr val="tx1"/>
                </a:solidFill>
                <a:latin typeface="Arial" panose="020B0604020202020204" pitchFamily="34" charset="0"/>
                <a:cs typeface="Arial" panose="020B0604020202020204" pitchFamily="34" charset="0"/>
              </a:rPr>
              <a:t>keywords</a:t>
            </a:r>
            <a:r>
              <a:rPr lang="en-US" sz="2000" dirty="0">
                <a:solidFill>
                  <a:schemeClr val="tx1"/>
                </a:solidFill>
                <a:latin typeface="Arial" panose="020B0604020202020204" pitchFamily="34" charset="0"/>
                <a:cs typeface="Arial" panose="020B0604020202020204" pitchFamily="34" charset="0"/>
              </a:rPr>
              <a:t> such as “read,” “write,” or “add” instead of the sequence of on/off switches that perform these </a:t>
            </a:r>
            <a:r>
              <a:rPr lang="en-US" sz="2000" dirty="0" smtClean="0">
                <a:solidFill>
                  <a:schemeClr val="tx1"/>
                </a:solidFill>
                <a:latin typeface="Arial" panose="020B0604020202020204" pitchFamily="34" charset="0"/>
                <a:cs typeface="Arial" panose="020B0604020202020204" pitchFamily="34" charset="0"/>
              </a:rPr>
              <a:t>tasks</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Allows you to assign reasonable names to areas of computer </a:t>
            </a:r>
            <a:r>
              <a:rPr lang="en-US" sz="2000" dirty="0" smtClean="0">
                <a:solidFill>
                  <a:schemeClr val="tx1"/>
                </a:solidFill>
                <a:latin typeface="Arial" panose="020B0604020202020204" pitchFamily="34" charset="0"/>
                <a:cs typeface="Arial" panose="020B0604020202020204" pitchFamily="34" charset="0"/>
              </a:rPr>
              <a:t>memory</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Has its own </a:t>
            </a:r>
            <a:r>
              <a:rPr lang="en-US" sz="2000" b="1" dirty="0">
                <a:solidFill>
                  <a:schemeClr val="tx1"/>
                </a:solidFill>
                <a:latin typeface="Arial" panose="020B0604020202020204" pitchFamily="34" charset="0"/>
                <a:cs typeface="Arial" panose="020B0604020202020204" pitchFamily="34" charset="0"/>
              </a:rPr>
              <a:t>syntax</a:t>
            </a:r>
            <a:r>
              <a:rPr lang="en-US" sz="2000" dirty="0">
                <a:solidFill>
                  <a:schemeClr val="tx1"/>
                </a:solidFill>
                <a:latin typeface="Arial" panose="020B0604020202020204" pitchFamily="34" charset="0"/>
                <a:cs typeface="Arial" panose="020B0604020202020204" pitchFamily="34" charset="0"/>
              </a:rPr>
              <a:t> (rules of the language)</a:t>
            </a:r>
          </a:p>
          <a:p>
            <a:pPr marL="256032" indent="-256032">
              <a:lnSpc>
                <a:spcPct val="100000"/>
              </a:lnSpc>
              <a:spcBef>
                <a:spcPts val="1500"/>
              </a:spcBef>
              <a:buClr>
                <a:srgbClr val="007FA3"/>
              </a:buClr>
            </a:pPr>
            <a:r>
              <a:rPr lang="en-US" b="1" dirty="0">
                <a:solidFill>
                  <a:schemeClr val="tx1"/>
                </a:solidFill>
                <a:latin typeface="Arial" panose="020B0604020202020204" pitchFamily="34" charset="0"/>
                <a:cs typeface="Arial" panose="020B0604020202020204" pitchFamily="34" charset="0"/>
              </a:rPr>
              <a:t>Compiler</a:t>
            </a:r>
            <a:endParaRPr lang="en-US"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Translates high-level language statements into machine </a:t>
            </a:r>
            <a:r>
              <a:rPr lang="en-US" sz="2000" dirty="0" smtClean="0">
                <a:solidFill>
                  <a:schemeClr val="tx1"/>
                </a:solidFill>
                <a:latin typeface="Arial" panose="020B0604020202020204" pitchFamily="34" charset="0"/>
                <a:cs typeface="Arial" panose="020B0604020202020204" pitchFamily="34" charset="0"/>
              </a:rPr>
              <a:t>language</a:t>
            </a:r>
          </a:p>
          <a:p>
            <a:pPr marL="256032" lvl="1" indent="-256032">
              <a:lnSpc>
                <a:spcPct val="100000"/>
              </a:lnSpc>
              <a:spcBef>
                <a:spcPts val="1500"/>
              </a:spcBef>
              <a:buClr>
                <a:srgbClr val="007FA3"/>
              </a:buClr>
            </a:pPr>
            <a:r>
              <a:rPr lang="en-US" sz="2000" dirty="0">
                <a:solidFill>
                  <a:schemeClr val="tx1"/>
                </a:solidFill>
                <a:latin typeface="Arial" panose="020B0604020202020204" pitchFamily="34" charset="0"/>
                <a:cs typeface="Arial" panose="020B0604020202020204" pitchFamily="34" charset="0"/>
              </a:rPr>
              <a:t>The compiler issues an error message each time a programmer commits a </a:t>
            </a:r>
            <a:r>
              <a:rPr lang="en-US" sz="2000" b="1" dirty="0">
                <a:solidFill>
                  <a:schemeClr val="tx1"/>
                </a:solidFill>
                <a:latin typeface="Arial" panose="020B0604020202020204" pitchFamily="34" charset="0"/>
                <a:cs typeface="Arial" panose="020B0604020202020204" pitchFamily="34" charset="0"/>
              </a:rPr>
              <a:t>syntax error</a:t>
            </a:r>
            <a:endParaRPr lang="en-US" sz="20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Syntax error is when the programmer uses the language incorrectly</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799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The Programming Process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3)</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3208571"/>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Programming </a:t>
            </a:r>
            <a:r>
              <a:rPr lang="en-US" sz="2200" b="1" dirty="0">
                <a:solidFill>
                  <a:schemeClr val="tx1"/>
                </a:solidFill>
                <a:latin typeface="Arial" panose="020B0604020202020204" pitchFamily="34" charset="0"/>
                <a:cs typeface="Arial" panose="020B0604020202020204" pitchFamily="34" charset="0"/>
              </a:rPr>
              <a:t>logic</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Involves executing the various statements and procedures in the correct order to produce the desired results</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Debugging</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process of removing all syntax and logical errors from the </a:t>
            </a:r>
            <a:r>
              <a:rPr lang="en-US" sz="2200" dirty="0" smtClean="0">
                <a:solidFill>
                  <a:schemeClr val="tx1"/>
                </a:solidFill>
                <a:latin typeface="Arial" panose="020B0604020202020204" pitchFamily="34" charset="0"/>
                <a:cs typeface="Arial" panose="020B0604020202020204" pitchFamily="34" charset="0"/>
              </a:rPr>
              <a:t>program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Syntax errors are discovered through </a:t>
            </a:r>
            <a:r>
              <a:rPr lang="en-US" sz="2200" dirty="0" smtClean="0">
                <a:solidFill>
                  <a:schemeClr val="tx1"/>
                </a:solidFill>
                <a:latin typeface="Arial" panose="020B0604020202020204" pitchFamily="34" charset="0"/>
                <a:cs typeface="Arial" panose="020B0604020202020204" pitchFamily="34" charset="0"/>
              </a:rPr>
              <a:t>compilation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Logical errors are discovered through testing</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6751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Procedural and Object-Oriented </a:t>
            </a:r>
            <a:r>
              <a:rPr lang="en-US" sz="3400" b="1" dirty="0" smtClean="0">
                <a:solidFill>
                  <a:srgbClr val="007FA3"/>
                </a:solidFill>
                <a:latin typeface="Arial" panose="020B0604020202020204" pitchFamily="34" charset="0"/>
                <a:cs typeface="Arial" panose="020B0604020202020204" pitchFamily="34" charset="0"/>
              </a:rPr>
              <a:t>Programming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4709582"/>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Procedural program</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Creates and names computer memory locations that can hold values (</a:t>
            </a:r>
            <a:r>
              <a:rPr lang="en-US" sz="2200" b="1" dirty="0">
                <a:solidFill>
                  <a:schemeClr val="tx1"/>
                </a:solidFill>
                <a:latin typeface="Arial" panose="020B0604020202020204" pitchFamily="34" charset="0"/>
                <a:cs typeface="Arial" panose="020B0604020202020204" pitchFamily="34" charset="0"/>
              </a:rPr>
              <a:t>variables</a:t>
            </a:r>
            <a:r>
              <a:rPr lang="en-US" sz="2200" dirty="0">
                <a:solidFill>
                  <a:schemeClr val="tx1"/>
                </a:solidFill>
                <a:latin typeface="Arial" panose="020B0604020202020204" pitchFamily="34" charset="0"/>
                <a:cs typeface="Arial" panose="020B0604020202020204" pitchFamily="34" charset="0"/>
              </a:rPr>
              <a:t>) that are referenced by using a one-word name (</a:t>
            </a:r>
            <a:r>
              <a:rPr lang="en-US" sz="2200" b="1" dirty="0">
                <a:solidFill>
                  <a:schemeClr val="tx1"/>
                </a:solidFill>
                <a:latin typeface="Arial" panose="020B0604020202020204" pitchFamily="34" charset="0"/>
                <a:cs typeface="Arial" panose="020B0604020202020204" pitchFamily="34" charset="0"/>
              </a:rPr>
              <a:t>identifier</a:t>
            </a:r>
            <a:r>
              <a:rPr lang="en-US" sz="2200" dirty="0" smtClean="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Writes a series of steps or operations to manipulate those values</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Procedures or </a:t>
            </a:r>
            <a:r>
              <a:rPr lang="en-US" sz="2200" b="1" dirty="0">
                <a:solidFill>
                  <a:schemeClr val="tx1"/>
                </a:solidFill>
                <a:latin typeface="Arial" panose="020B0604020202020204" pitchFamily="34" charset="0"/>
                <a:cs typeface="Arial" panose="020B0604020202020204" pitchFamily="34" charset="0"/>
              </a:rPr>
              <a:t>methods</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Logical units that group individual operations used in a computer </a:t>
            </a:r>
            <a:r>
              <a:rPr lang="en-US" sz="2200" dirty="0" smtClean="0">
                <a:solidFill>
                  <a:schemeClr val="tx1"/>
                </a:solidFill>
                <a:latin typeface="Arial" panose="020B0604020202020204" pitchFamily="34" charset="0"/>
                <a:cs typeface="Arial" panose="020B0604020202020204" pitchFamily="34" charset="0"/>
              </a:rPr>
              <a:t>program</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Called</a:t>
            </a:r>
            <a:r>
              <a:rPr lang="en-US" sz="2200" dirty="0">
                <a:solidFill>
                  <a:schemeClr val="tx1"/>
                </a:solidFill>
                <a:latin typeface="Arial" panose="020B0604020202020204" pitchFamily="34" charset="0"/>
                <a:cs typeface="Arial" panose="020B0604020202020204" pitchFamily="34" charset="0"/>
              </a:rPr>
              <a:t> or </a:t>
            </a:r>
            <a:r>
              <a:rPr lang="en-US" sz="2200" b="1" dirty="0">
                <a:solidFill>
                  <a:schemeClr val="tx1"/>
                </a:solidFill>
                <a:latin typeface="Arial" panose="020B0604020202020204" pitchFamily="34" charset="0"/>
                <a:cs typeface="Arial" panose="020B0604020202020204" pitchFamily="34" charset="0"/>
              </a:rPr>
              <a:t>invoked</a:t>
            </a:r>
            <a:r>
              <a:rPr lang="en-US" sz="2200" dirty="0">
                <a:solidFill>
                  <a:schemeClr val="tx1"/>
                </a:solidFill>
                <a:latin typeface="Arial" panose="020B0604020202020204" pitchFamily="34" charset="0"/>
                <a:cs typeface="Arial" panose="020B0604020202020204" pitchFamily="34" charset="0"/>
              </a:rPr>
              <a:t> by other procedures or </a:t>
            </a:r>
            <a:r>
              <a:rPr lang="en-US" sz="2200" dirty="0" smtClean="0">
                <a:solidFill>
                  <a:schemeClr val="tx1"/>
                </a:solidFill>
                <a:latin typeface="Arial" panose="020B0604020202020204" pitchFamily="34" charset="0"/>
                <a:cs typeface="Arial" panose="020B0604020202020204" pitchFamily="34" charset="0"/>
              </a:rPr>
              <a:t>methods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single procedural program often contains hundreds of variables and thousands of method calls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799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Procedural and Object-Oriented </a:t>
            </a:r>
            <a:r>
              <a:rPr lang="en-US" sz="3400" b="1" dirty="0" smtClean="0">
                <a:solidFill>
                  <a:srgbClr val="007FA3"/>
                </a:solidFill>
                <a:latin typeface="Arial" panose="020B0604020202020204" pitchFamily="34" charset="0"/>
                <a:cs typeface="Arial" panose="020B0604020202020204" pitchFamily="34" charset="0"/>
              </a:rPr>
              <a:t>Programming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789983" cy="4053417"/>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Object-oriented programming (OOP)</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An extension of procedural programming</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b="1" dirty="0" smtClean="0">
                <a:solidFill>
                  <a:schemeClr val="tx1"/>
                </a:solidFill>
                <a:latin typeface="Arial" panose="020B0604020202020204" pitchFamily="34" charset="0"/>
                <a:cs typeface="Arial" panose="020B0604020202020204" pitchFamily="34" charset="0"/>
              </a:rPr>
              <a:t>Objects</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Similar </a:t>
            </a:r>
            <a:r>
              <a:rPr lang="en-US" sz="2200" dirty="0">
                <a:solidFill>
                  <a:schemeClr val="tx1"/>
                </a:solidFill>
                <a:latin typeface="Arial" panose="020B0604020202020204" pitchFamily="34" charset="0"/>
                <a:cs typeface="Arial" panose="020B0604020202020204" pitchFamily="34" charset="0"/>
              </a:rPr>
              <a:t>to concrete objects in the real world</a:t>
            </a:r>
          </a:p>
          <a:p>
            <a:pPr marL="740664" lvl="1" indent="-283464">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Contain their own </a:t>
            </a:r>
            <a:r>
              <a:rPr lang="en-US" sz="2200" b="1" dirty="0">
                <a:solidFill>
                  <a:schemeClr val="tx1"/>
                </a:solidFill>
                <a:latin typeface="Arial" panose="020B0604020202020204" pitchFamily="34" charset="0"/>
                <a:cs typeface="Arial" panose="020B0604020202020204" pitchFamily="34" charset="0"/>
              </a:rPr>
              <a:t>attributes</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behaviors</a:t>
            </a:r>
          </a:p>
          <a:p>
            <a:pPr marL="740664" lvl="1" indent="-283464">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attributes of an object</a:t>
            </a:r>
            <a:r>
              <a:rPr lang="en-US" sz="2200" dirty="0">
                <a:solidFill>
                  <a:schemeClr val="tx1"/>
                </a:solidFill>
                <a:latin typeface="Arial" panose="020B0604020202020204" pitchFamily="34" charset="0"/>
                <a:cs typeface="Arial" panose="020B0604020202020204" pitchFamily="34" charset="0"/>
              </a:rPr>
              <a:t> represent its characteristics</a:t>
            </a:r>
          </a:p>
          <a:p>
            <a:pPr marL="740664" lvl="1" indent="-283464">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state of an object </a:t>
            </a:r>
            <a:r>
              <a:rPr lang="en-US" sz="2200" dirty="0">
                <a:solidFill>
                  <a:schemeClr val="tx1"/>
                </a:solidFill>
                <a:latin typeface="Arial" panose="020B0604020202020204" pitchFamily="34" charset="0"/>
                <a:cs typeface="Arial" panose="020B0604020202020204" pitchFamily="34" charset="0"/>
              </a:rPr>
              <a:t>is the collective value of all its attributes</a:t>
            </a:r>
          </a:p>
          <a:p>
            <a:pPr marL="740664" lvl="1" indent="-283464">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behaviors of an object</a:t>
            </a:r>
            <a:r>
              <a:rPr lang="en-US" sz="2200" dirty="0">
                <a:solidFill>
                  <a:schemeClr val="tx1"/>
                </a:solidFill>
                <a:latin typeface="Arial" panose="020B0604020202020204" pitchFamily="34" charset="0"/>
                <a:cs typeface="Arial" panose="020B0604020202020204" pitchFamily="34" charset="0"/>
              </a:rPr>
              <a:t>, or methods, are the things it “does”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5510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Procedural and Object-Oriented </a:t>
            </a:r>
            <a:r>
              <a:rPr lang="en-US" sz="3400" b="1" dirty="0" smtClean="0">
                <a:solidFill>
                  <a:srgbClr val="007FA3"/>
                </a:solidFill>
                <a:latin typeface="Arial" panose="020B0604020202020204" pitchFamily="34" charset="0"/>
                <a:cs typeface="Arial" panose="020B0604020202020204" pitchFamily="34" charset="0"/>
              </a:rPr>
              <a:t>Programming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9" name="Picture 8" descr="Figure 1-1 A diagram for&#10;a Paycheck. The paycheck table has three boxes one below the other. The first one is for the object: paycheck. The attributes of the object are in the second box: payee, hours worked, gross pay. The 3 behaviors of the object are in box 3: 1, calculate amount, left parenthesis, right parenthesis, 2, write check, left parenthesis, right parenthesis, 3, cash check, left parenthesis,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905000"/>
            <a:ext cx="2900193" cy="3467447"/>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2835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dd4df74759d1146e78eac23b459ad3935dc710"/>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18755</TotalTime>
  <Words>4443</Words>
  <Application>Microsoft Office PowerPoint</Application>
  <PresentationFormat>On-screen Show (4:3)</PresentationFormat>
  <Paragraphs>316</Paragraphs>
  <Slides>43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Verdana</vt:lpstr>
      <vt:lpstr>Wingdings</vt:lpstr>
      <vt:lpstr>Office Theme</vt:lpstr>
      <vt:lpstr>Microsoft Visual C#: An Introduction to Object-Oriented Programming</vt:lpstr>
      <vt:lpstr>Objectives (1 of 2)</vt:lpstr>
      <vt:lpstr>Objectives (2 of 2)</vt:lpstr>
      <vt:lpstr>The Programming Process (1 of 3)</vt:lpstr>
      <vt:lpstr>The Programming Process (2 of 3)</vt:lpstr>
      <vt:lpstr>The Programming Process (3 of 3)</vt:lpstr>
      <vt:lpstr>Procedural and Object-Oriented Programming (1 of 4)</vt:lpstr>
      <vt:lpstr>Procedural and Object-Oriented Programming (2 of 4)</vt:lpstr>
      <vt:lpstr>Procedural and Object-Oriented Programming (3 of 4)</vt:lpstr>
      <vt:lpstr>Procedural and Object-Oriented Programming (4 of 4)</vt:lpstr>
      <vt:lpstr>Features of Object-Oriented Programming Languages (1 of 3)</vt:lpstr>
      <vt:lpstr>Features of Object-Oriented Programming Languages (2 of 3)</vt:lpstr>
      <vt:lpstr>Features of Object-Oriented Programming Languages (3 of 3)</vt:lpstr>
      <vt:lpstr>The C# Programming Language</vt:lpstr>
      <vt:lpstr>Writing a C# Program that Produces Output (1 of 4)</vt:lpstr>
      <vt:lpstr>Writing a C# Program that Produces Output (2 of 4)</vt:lpstr>
      <vt:lpstr>Writing a C# Program that Produces Output (3 of 4)</vt:lpstr>
      <vt:lpstr>Writing a C# Program that Produces Output (4 of 4)</vt:lpstr>
      <vt:lpstr>Selecting Identifiers (1 of 2)</vt:lpstr>
      <vt:lpstr>Selecting Identifiers (2 of 2)</vt:lpstr>
      <vt:lpstr>Improving Programs by Adding Comments and Using the System Namespace</vt:lpstr>
      <vt:lpstr>Adding Program Comments (1 of 2)</vt:lpstr>
      <vt:lpstr>Adding Program Comments (2 of 2)</vt:lpstr>
      <vt:lpstr>Using the System Namespace (1 of 3)</vt:lpstr>
      <vt:lpstr>Using the System Namespace (2 of 3)</vt:lpstr>
      <vt:lpstr>Using the System Namespace (3 of 3)</vt:lpstr>
      <vt:lpstr>Compiling and Executing a C# Program</vt:lpstr>
      <vt:lpstr>Compiling Code from the Command Prompt (1 of 6)</vt:lpstr>
      <vt:lpstr>Compiling Code from the Command Prompt (2 of 6)</vt:lpstr>
      <vt:lpstr>Compiling Code from the Command Prompt (3 of 6)</vt:lpstr>
      <vt:lpstr>Compiling Code from the Command Prompt (4 of 6)</vt:lpstr>
      <vt:lpstr>Compiling Code from the Command Prompt (5 of 6)</vt:lpstr>
      <vt:lpstr>Compiling Code from the Command Prompt (6 of 6)</vt:lpstr>
      <vt:lpstr>Compiling Code Using the Visual Studio IDE (1 of 5)</vt:lpstr>
      <vt:lpstr>Compiling Code Using the Visual Studio IDE (2 of 5)</vt:lpstr>
      <vt:lpstr>Compiling Code Using the Visual Studio IDE (3 of 5)</vt:lpstr>
      <vt:lpstr>Compiling Code Using the Visual Studio IDE (4 of 5)</vt:lpstr>
      <vt:lpstr>Compiling Code Using the Visual Studio IDE (5 of 5)</vt:lpstr>
      <vt:lpstr>Noticing the Differences Between the Programs in the Text Editor and the IDE (1 of 2)</vt:lpstr>
      <vt:lpstr>Noticing the Differences Between the Programs in the Text Editor and the IDE (2 of 2)</vt:lpstr>
      <vt:lpstr>Deciding Which Environment to Use</vt:lpstr>
      <vt:lpstr>Chapter Summary (1 of 2)</vt:lpstr>
      <vt:lpstr>Chapter Summary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C#: An Introduction to Object-Oriented Programming, Seventh Edition</dc:title>
  <dc:subject>Computer Engineering</dc:subject>
  <dc:creator>Farrell</dc:creator>
  <cp:lastModifiedBy>P, Steepan</cp:lastModifiedBy>
  <cp:revision>821</cp:revision>
  <cp:lastPrinted>2010-11-12T17:54:40Z</cp:lastPrinted>
  <dcterms:created xsi:type="dcterms:W3CDTF">2007-02-15T20:50:52Z</dcterms:created>
  <dcterms:modified xsi:type="dcterms:W3CDTF">2017-06-28T13:36:55Z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