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6159" autoAdjust="0"/>
  </p:normalViewPr>
  <p:slideViewPr>
    <p:cSldViewPr>
      <p:cViewPr>
        <p:scale>
          <a:sx n="33" d="100"/>
          <a:sy n="33" d="100"/>
        </p:scale>
        <p:origin x="-600" y="-132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3077-1033-4381-820A-AC92D2649409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0AC2-3D23-47CA-86C1-84B20248F6A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0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30AC2-3D23-47CA-86C1-84B20248F6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1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3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6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9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2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0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2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4D92-E82E-4278-8021-1BECFDB70FF8}" type="datetimeFigureOut">
              <a:rPr lang="en-US" smtClean="0"/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DF4A-5D03-4050-820C-F8B9EE3F2BC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0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wmf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5"/>
          <p:cNvSpPr/>
          <p:nvPr/>
        </p:nvSpPr>
        <p:spPr>
          <a:xfrm>
            <a:off x="20378489" y="2971800"/>
            <a:ext cx="11665295" cy="631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0378489" y="9289332"/>
            <a:ext cx="11665296" cy="9649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8" name="20 Rectángulo"/>
          <p:cNvSpPr/>
          <p:nvPr/>
        </p:nvSpPr>
        <p:spPr>
          <a:xfrm>
            <a:off x="26526630" y="13799195"/>
            <a:ext cx="848508" cy="5006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  <a:r>
              <a:rPr lang="en-US" sz="2400" dirty="0" smtClean="0"/>
              <a:t> A</a:t>
            </a:r>
            <a:endParaRPr lang="es-ES" sz="2400" dirty="0"/>
          </a:p>
        </p:txBody>
      </p:sp>
      <p:sp>
        <p:nvSpPr>
          <p:cNvPr id="6" name="Rectangle 5"/>
          <p:cNvSpPr/>
          <p:nvPr/>
        </p:nvSpPr>
        <p:spPr>
          <a:xfrm>
            <a:off x="382999" y="2971800"/>
            <a:ext cx="19995490" cy="6317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Background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Several proteins have been shown to regulate alternative polyadenylation (APA), including Cleavage Factor I (CFIm) in metazoan. The ascomycetous fungus </a:t>
            </a:r>
            <a:r>
              <a:rPr lang="en-US" sz="2400" i="1" dirty="0" smtClean="0">
                <a:solidFill>
                  <a:schemeClr val="tx1"/>
                </a:solidFill>
              </a:rPr>
              <a:t>Magnaporthe oryzae</a:t>
            </a:r>
            <a:r>
              <a:rPr lang="en-US" sz="2400" dirty="0" smtClean="0">
                <a:solidFill>
                  <a:schemeClr val="tx1"/>
                </a:solidFill>
              </a:rPr>
              <a:t>, also known as rice blast, is a plant-pathogenic fungus that causes a serious disease affecting rice. Rbp35 is the functional </a:t>
            </a:r>
            <a:r>
              <a:rPr lang="en-US" sz="2400" i="1" dirty="0" smtClean="0">
                <a:solidFill>
                  <a:schemeClr val="tx1"/>
                </a:solidFill>
              </a:rPr>
              <a:t>M. oryzae </a:t>
            </a:r>
            <a:r>
              <a:rPr lang="en-US" sz="2400" dirty="0" smtClean="0">
                <a:solidFill>
                  <a:schemeClr val="tx1"/>
                </a:solidFill>
              </a:rPr>
              <a:t>equivalent of Human CFIm68. </a:t>
            </a:r>
            <a:r>
              <a:rPr lang="en-US" sz="2400" i="1" dirty="0" smtClean="0">
                <a:solidFill>
                  <a:schemeClr val="tx1"/>
                </a:solidFill>
              </a:rPr>
              <a:t>∆rbp35 </a:t>
            </a:r>
            <a:r>
              <a:rPr lang="en-US" sz="2400" dirty="0" smtClean="0">
                <a:solidFill>
                  <a:schemeClr val="tx1"/>
                </a:solidFill>
              </a:rPr>
              <a:t>knock-out mutant is viable indicating that Rbp35 is not an essential components of the polyadenylation machinery in the rice blast fungus. However, </a:t>
            </a:r>
            <a:r>
              <a:rPr lang="en-US" sz="2400" i="1" dirty="0" smtClean="0">
                <a:solidFill>
                  <a:schemeClr val="tx1"/>
                </a:solidFill>
              </a:rPr>
              <a:t>Δrbp35</a:t>
            </a:r>
            <a:r>
              <a:rPr lang="en-US" sz="2400" dirty="0" smtClean="0">
                <a:solidFill>
                  <a:schemeClr val="tx1"/>
                </a:solidFill>
              </a:rPr>
              <a:t> mutants shows developmental and virulence defects.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Results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Using a novel sequencing protocol, we </a:t>
            </a:r>
            <a:r>
              <a:rPr lang="en-US" sz="2400" dirty="0">
                <a:solidFill>
                  <a:schemeClr val="tx1"/>
                </a:solidFill>
              </a:rPr>
              <a:t>mapped the polyadenylation sites of </a:t>
            </a:r>
            <a:r>
              <a:rPr lang="en-US" sz="2400" i="1" dirty="0">
                <a:solidFill>
                  <a:schemeClr val="tx1"/>
                </a:solidFill>
              </a:rPr>
              <a:t>M. oryzae </a:t>
            </a:r>
            <a:r>
              <a:rPr lang="en-US" sz="2400" dirty="0">
                <a:solidFill>
                  <a:schemeClr val="tx1"/>
                </a:solidFill>
              </a:rPr>
              <a:t>in four different growing conditions and identified more than 14000 high-confidence </a:t>
            </a:r>
            <a:r>
              <a:rPr lang="en-US" sz="2400" dirty="0" smtClean="0">
                <a:solidFill>
                  <a:schemeClr val="tx1"/>
                </a:solidFill>
              </a:rPr>
              <a:t>polyadenylation </a:t>
            </a:r>
            <a:r>
              <a:rPr lang="en-US" sz="2400" dirty="0">
                <a:solidFill>
                  <a:schemeClr val="tx1"/>
                </a:solidFill>
              </a:rPr>
              <a:t>sites, accounting for more than 7,000 protein coding </a:t>
            </a:r>
            <a:r>
              <a:rPr lang="en-US" sz="2400" dirty="0" smtClean="0">
                <a:solidFill>
                  <a:schemeClr val="tx1"/>
                </a:solidFill>
              </a:rPr>
              <a:t>genes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30% of </a:t>
            </a:r>
            <a:r>
              <a:rPr lang="en-US" sz="2400" i="1" dirty="0">
                <a:solidFill>
                  <a:schemeClr val="tx1"/>
                </a:solidFill>
              </a:rPr>
              <a:t>M. oryzae </a:t>
            </a:r>
            <a:r>
              <a:rPr lang="en-US" sz="2400" dirty="0">
                <a:solidFill>
                  <a:schemeClr val="tx1"/>
                </a:solidFill>
              </a:rPr>
              <a:t>genes are alternatively polyadenylated, and grouped in specific functional </a:t>
            </a:r>
            <a:r>
              <a:rPr lang="en-US" sz="2400" dirty="0" smtClean="0">
                <a:solidFill>
                  <a:schemeClr val="tx1"/>
                </a:solidFill>
              </a:rPr>
              <a:t>groups.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 </a:t>
            </a:r>
            <a:r>
              <a:rPr lang="en-US" sz="2400" dirty="0">
                <a:solidFill>
                  <a:schemeClr val="tx1"/>
                </a:solidFill>
              </a:rPr>
              <a:t>nucleotide </a:t>
            </a:r>
            <a:r>
              <a:rPr lang="en-US" sz="2400" dirty="0" smtClean="0">
                <a:solidFill>
                  <a:schemeClr val="tx1"/>
                </a:solidFill>
              </a:rPr>
              <a:t>context and  </a:t>
            </a:r>
            <a:r>
              <a:rPr lang="en-US" sz="2400" dirty="0">
                <a:solidFill>
                  <a:schemeClr val="tx1"/>
                </a:solidFill>
              </a:rPr>
              <a:t>protein-binding regions </a:t>
            </a:r>
            <a:r>
              <a:rPr lang="en-US" sz="2400" dirty="0" smtClean="0">
                <a:solidFill>
                  <a:schemeClr val="tx1"/>
                </a:solidFill>
              </a:rPr>
              <a:t>differ </a:t>
            </a:r>
            <a:r>
              <a:rPr lang="en-US" sz="2400" dirty="0">
                <a:solidFill>
                  <a:schemeClr val="tx1"/>
                </a:solidFill>
              </a:rPr>
              <a:t>from budding </a:t>
            </a:r>
            <a:r>
              <a:rPr lang="en-US" sz="2400" dirty="0" smtClean="0">
                <a:solidFill>
                  <a:schemeClr val="tx1"/>
                </a:solidFill>
              </a:rPr>
              <a:t>yeast.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Polyadenylation sites possess a specific predicted RNA secondary structure, also depending on the elements defining the polyadenylation site.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Under carbon starvation, </a:t>
            </a:r>
            <a:r>
              <a:rPr lang="en-US" sz="2400" dirty="0" smtClean="0">
                <a:solidFill>
                  <a:schemeClr val="tx1"/>
                </a:solidFill>
              </a:rPr>
              <a:t>polyadenylation </a:t>
            </a:r>
            <a:r>
              <a:rPr lang="en-US" sz="2400" dirty="0">
                <a:solidFill>
                  <a:schemeClr val="tx1"/>
                </a:solidFill>
              </a:rPr>
              <a:t>site selection is </a:t>
            </a:r>
            <a:r>
              <a:rPr lang="en-US" sz="2400" dirty="0" smtClean="0">
                <a:solidFill>
                  <a:schemeClr val="tx1"/>
                </a:solidFill>
              </a:rPr>
              <a:t>altered in </a:t>
            </a:r>
            <a:r>
              <a:rPr lang="en-US" sz="2400" dirty="0">
                <a:solidFill>
                  <a:schemeClr val="tx1"/>
                </a:solidFill>
              </a:rPr>
              <a:t>more than 400 genes, producing longer 3'UTR isoforms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25</a:t>
            </a:r>
            <a:r>
              <a:rPr lang="en-US" sz="2400" dirty="0">
                <a:solidFill>
                  <a:schemeClr val="tx1"/>
                </a:solidFill>
              </a:rPr>
              <a:t>% of the alternatively-polyadenylated transcripts found in the wild type were affected in the Δrbp35 </a:t>
            </a:r>
            <a:r>
              <a:rPr lang="en-US" sz="2400" dirty="0" smtClean="0">
                <a:solidFill>
                  <a:schemeClr val="tx1"/>
                </a:solidFill>
              </a:rPr>
              <a:t>mutant, which indicated that alternative site selection was Rbp35-dependent. Lack of Rbp35 in Δrbp35 affects poly(A) site selection by </a:t>
            </a:r>
            <a:r>
              <a:rPr lang="en-US" sz="2400" dirty="0">
                <a:solidFill>
                  <a:schemeClr val="tx1"/>
                </a:solidFill>
              </a:rPr>
              <a:t>promoting proximal cuts, resulting in a global shortening of </a:t>
            </a:r>
            <a:r>
              <a:rPr lang="en-US" sz="2400" dirty="0" smtClean="0">
                <a:solidFill>
                  <a:schemeClr val="tx1"/>
                </a:solidFill>
              </a:rPr>
              <a:t>3'UTRs.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UGUAH motif is enriched in Rbp35-dependent poly(A) sites, suggesting that these are the ribonucleotides recognized by Rbp35.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i="1" dirty="0">
                <a:solidFill>
                  <a:schemeClr val="tx1"/>
                </a:solidFill>
              </a:rPr>
              <a:t>Δrbp35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mutant seems to have lost the ability to adapt to nitrogen starvation.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998" y="9289332"/>
            <a:ext cx="9836616" cy="9649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8284" y="18938404"/>
            <a:ext cx="15301700" cy="11953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Gruber AR, Lorenz R, </a:t>
            </a:r>
            <a:r>
              <a:rPr lang="en-US" dirty="0" err="1"/>
              <a:t>Bernhart</a:t>
            </a:r>
            <a:r>
              <a:rPr lang="en-US" dirty="0"/>
              <a:t> SH, </a:t>
            </a:r>
            <a:r>
              <a:rPr lang="en-US" dirty="0" err="1"/>
              <a:t>Neuböck</a:t>
            </a:r>
            <a:r>
              <a:rPr lang="en-US" dirty="0"/>
              <a:t> R, </a:t>
            </a:r>
            <a:r>
              <a:rPr lang="en-US" dirty="0" err="1"/>
              <a:t>Hofacker</a:t>
            </a:r>
            <a:r>
              <a:rPr lang="en-US" dirty="0"/>
              <a:t> IL The Vienna </a:t>
            </a:r>
            <a:r>
              <a:rPr lang="en-US" dirty="0" err="1" smtClean="0"/>
              <a:t>RNbsuite</a:t>
            </a:r>
            <a:r>
              <a:rPr lang="en-US" dirty="0"/>
              <a:t>. Nucleic Acids Res. 2008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69983" y="18938404"/>
            <a:ext cx="16373801" cy="1260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4928" y="30891732"/>
            <a:ext cx="15301699" cy="10081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69983" y="31539803"/>
            <a:ext cx="16373802" cy="9433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1" y="11160870"/>
            <a:ext cx="860425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1" y="14953209"/>
            <a:ext cx="8669337" cy="39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0225361" y="9289332"/>
            <a:ext cx="10153128" cy="9649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890" y="10729492"/>
            <a:ext cx="59721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4" name="Straight Arrow Connector 1023"/>
          <p:cNvCxnSpPr>
            <a:stCxn id="1030" idx="1"/>
          </p:cNvCxnSpPr>
          <p:nvPr/>
        </p:nvCxnSpPr>
        <p:spPr>
          <a:xfrm flipH="1" flipV="1">
            <a:off x="13681745" y="11737604"/>
            <a:ext cx="3024336" cy="74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/>
          <p:cNvSpPr/>
          <p:nvPr/>
        </p:nvSpPr>
        <p:spPr>
          <a:xfrm>
            <a:off x="16706081" y="10657484"/>
            <a:ext cx="2880321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Most alternative polyadenylation events are located in the 3’UTR and are composed of 2 alternatives only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" name="Picture 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438" y="15554388"/>
            <a:ext cx="756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438" y="10441460"/>
            <a:ext cx="756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6 Conector recto de flecha"/>
          <p:cNvCxnSpPr>
            <a:stCxn id="87" idx="0"/>
          </p:cNvCxnSpPr>
          <p:nvPr/>
        </p:nvCxnSpPr>
        <p:spPr>
          <a:xfrm flipH="1" flipV="1">
            <a:off x="27435273" y="12023899"/>
            <a:ext cx="432048" cy="1774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5 Conector recto de flecha"/>
          <p:cNvCxnSpPr>
            <a:stCxn id="89" idx="0"/>
          </p:cNvCxnSpPr>
          <p:nvPr/>
        </p:nvCxnSpPr>
        <p:spPr>
          <a:xfrm flipV="1">
            <a:off x="26019509" y="12023899"/>
            <a:ext cx="695684" cy="1776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8 Conector recto de flecha"/>
          <p:cNvCxnSpPr>
            <a:stCxn id="90" idx="0"/>
          </p:cNvCxnSpPr>
          <p:nvPr/>
        </p:nvCxnSpPr>
        <p:spPr>
          <a:xfrm flipV="1">
            <a:off x="25053215" y="11917289"/>
            <a:ext cx="1084996" cy="18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1 Conector recto de flecha"/>
          <p:cNvCxnSpPr>
            <a:stCxn id="91" idx="0"/>
          </p:cNvCxnSpPr>
          <p:nvPr/>
        </p:nvCxnSpPr>
        <p:spPr>
          <a:xfrm flipV="1">
            <a:off x="23958003" y="12061460"/>
            <a:ext cx="1418208" cy="1737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4 Rectángulo"/>
          <p:cNvSpPr/>
          <p:nvPr/>
        </p:nvSpPr>
        <p:spPr>
          <a:xfrm>
            <a:off x="25491057" y="14546277"/>
            <a:ext cx="1008112" cy="500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  <a:r>
              <a:rPr lang="en-US" sz="2400" dirty="0" smtClean="0"/>
              <a:t>-rich</a:t>
            </a:r>
            <a:endParaRPr lang="es-ES" sz="2400" dirty="0"/>
          </a:p>
        </p:txBody>
      </p:sp>
      <p:sp>
        <p:nvSpPr>
          <p:cNvPr id="53" name="16 Rectángulo"/>
          <p:cNvSpPr/>
          <p:nvPr/>
        </p:nvSpPr>
        <p:spPr>
          <a:xfrm>
            <a:off x="24554953" y="14546277"/>
            <a:ext cx="936104" cy="500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A-rich</a:t>
            </a:r>
            <a:endParaRPr lang="es-ES" sz="2400" dirty="0"/>
          </a:p>
        </p:txBody>
      </p:sp>
      <p:sp>
        <p:nvSpPr>
          <p:cNvPr id="54" name="17 Rectángulo"/>
          <p:cNvSpPr/>
          <p:nvPr/>
        </p:nvSpPr>
        <p:spPr>
          <a:xfrm>
            <a:off x="23474833" y="14546277"/>
            <a:ext cx="1079946" cy="50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UAGA</a:t>
            </a:r>
            <a:endParaRPr lang="es-ES" sz="2400" dirty="0"/>
          </a:p>
        </p:txBody>
      </p:sp>
      <p:sp>
        <p:nvSpPr>
          <p:cNvPr id="55" name="19 Rectángulo"/>
          <p:cNvSpPr/>
          <p:nvPr/>
        </p:nvSpPr>
        <p:spPr>
          <a:xfrm>
            <a:off x="27363265" y="14546277"/>
            <a:ext cx="1501824" cy="5006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 peak</a:t>
            </a:r>
            <a:endParaRPr lang="es-ES" sz="2400" dirty="0"/>
          </a:p>
        </p:txBody>
      </p:sp>
      <p:sp>
        <p:nvSpPr>
          <p:cNvPr id="56" name="20 Rectángulo"/>
          <p:cNvSpPr/>
          <p:nvPr/>
        </p:nvSpPr>
        <p:spPr>
          <a:xfrm>
            <a:off x="26499169" y="14546277"/>
            <a:ext cx="848508" cy="5006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 A</a:t>
            </a:r>
            <a:endParaRPr lang="es-ES" sz="2400" dirty="0"/>
          </a:p>
        </p:txBody>
      </p:sp>
      <p:cxnSp>
        <p:nvCxnSpPr>
          <p:cNvPr id="57" name="22 Conector recto"/>
          <p:cNvCxnSpPr/>
          <p:nvPr/>
        </p:nvCxnSpPr>
        <p:spPr>
          <a:xfrm flipH="1">
            <a:off x="26891014" y="10297444"/>
            <a:ext cx="36424" cy="763284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23 Conector recto de flecha"/>
          <p:cNvCxnSpPr>
            <a:stCxn id="55" idx="2"/>
          </p:cNvCxnSpPr>
          <p:nvPr/>
        </p:nvCxnSpPr>
        <p:spPr>
          <a:xfrm flipH="1">
            <a:off x="27435273" y="15046885"/>
            <a:ext cx="678904" cy="1947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24 Conector recto de flecha"/>
          <p:cNvCxnSpPr>
            <a:stCxn id="52" idx="2"/>
          </p:cNvCxnSpPr>
          <p:nvPr/>
        </p:nvCxnSpPr>
        <p:spPr>
          <a:xfrm>
            <a:off x="25995113" y="15046885"/>
            <a:ext cx="600298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25 Conector recto de flecha"/>
          <p:cNvCxnSpPr>
            <a:stCxn id="53" idx="2"/>
          </p:cNvCxnSpPr>
          <p:nvPr/>
        </p:nvCxnSpPr>
        <p:spPr>
          <a:xfrm>
            <a:off x="25023005" y="15046885"/>
            <a:ext cx="1115206" cy="1443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26 Conector recto de flecha"/>
          <p:cNvCxnSpPr>
            <a:stCxn id="54" idx="2"/>
          </p:cNvCxnSpPr>
          <p:nvPr/>
        </p:nvCxnSpPr>
        <p:spPr>
          <a:xfrm>
            <a:off x="24014806" y="15046885"/>
            <a:ext cx="1116211" cy="18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9 Rectángulo"/>
          <p:cNvSpPr/>
          <p:nvPr/>
        </p:nvSpPr>
        <p:spPr>
          <a:xfrm>
            <a:off x="22394713" y="14546277"/>
            <a:ext cx="1080120" cy="50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UGUA</a:t>
            </a:r>
            <a:endParaRPr lang="es-ES" sz="2400" dirty="0"/>
          </a:p>
        </p:txBody>
      </p:sp>
      <p:sp>
        <p:nvSpPr>
          <p:cNvPr id="63" name="27 CuadroTexto"/>
          <p:cNvSpPr txBox="1"/>
          <p:nvPr/>
        </p:nvSpPr>
        <p:spPr>
          <a:xfrm>
            <a:off x="20882545" y="11583174"/>
            <a:ext cx="1949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S. cerevisiae</a:t>
            </a:r>
            <a:endParaRPr lang="es-ES" sz="2800" i="1" dirty="0"/>
          </a:p>
        </p:txBody>
      </p:sp>
      <p:sp>
        <p:nvSpPr>
          <p:cNvPr id="64" name="28 CuadroTexto"/>
          <p:cNvSpPr txBox="1"/>
          <p:nvPr/>
        </p:nvSpPr>
        <p:spPr>
          <a:xfrm>
            <a:off x="20954553" y="16862910"/>
            <a:ext cx="1544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M.oryzae</a:t>
            </a:r>
            <a:endParaRPr lang="es-ES" sz="2800" i="1" dirty="0"/>
          </a:p>
        </p:txBody>
      </p:sp>
      <p:cxnSp>
        <p:nvCxnSpPr>
          <p:cNvPr id="77" name="26 Conector recto de flecha"/>
          <p:cNvCxnSpPr>
            <a:stCxn id="62" idx="2"/>
          </p:cNvCxnSpPr>
          <p:nvPr/>
        </p:nvCxnSpPr>
        <p:spPr>
          <a:xfrm>
            <a:off x="22934773" y="15046885"/>
            <a:ext cx="2088232" cy="18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4 Rectángulo"/>
          <p:cNvSpPr/>
          <p:nvPr/>
        </p:nvSpPr>
        <p:spPr>
          <a:xfrm>
            <a:off x="27363265" y="13798720"/>
            <a:ext cx="1008112" cy="500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  <a:r>
              <a:rPr lang="en-US" sz="2400" dirty="0" smtClean="0"/>
              <a:t>-rich</a:t>
            </a:r>
            <a:endParaRPr lang="es-ES" sz="2400" dirty="0"/>
          </a:p>
        </p:txBody>
      </p:sp>
      <p:sp>
        <p:nvSpPr>
          <p:cNvPr id="89" name="14 Rectángulo"/>
          <p:cNvSpPr/>
          <p:nvPr/>
        </p:nvSpPr>
        <p:spPr>
          <a:xfrm>
            <a:off x="25515453" y="13800635"/>
            <a:ext cx="1008112" cy="500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  <a:r>
              <a:rPr lang="en-US" sz="2400" dirty="0" smtClean="0"/>
              <a:t>-rich</a:t>
            </a:r>
            <a:endParaRPr lang="es-ES" sz="2400" dirty="0"/>
          </a:p>
        </p:txBody>
      </p:sp>
      <p:sp>
        <p:nvSpPr>
          <p:cNvPr id="90" name="16 Rectángulo"/>
          <p:cNvSpPr/>
          <p:nvPr/>
        </p:nvSpPr>
        <p:spPr>
          <a:xfrm>
            <a:off x="24585163" y="13798719"/>
            <a:ext cx="936104" cy="5025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A-rich</a:t>
            </a:r>
            <a:endParaRPr lang="es-ES" sz="2400" dirty="0"/>
          </a:p>
        </p:txBody>
      </p:sp>
      <p:sp>
        <p:nvSpPr>
          <p:cNvPr id="91" name="17 Rectángulo"/>
          <p:cNvSpPr/>
          <p:nvPr/>
        </p:nvSpPr>
        <p:spPr>
          <a:xfrm>
            <a:off x="23330817" y="13798719"/>
            <a:ext cx="1254371" cy="50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AU-rich</a:t>
            </a:r>
            <a:endParaRPr lang="es-ES" sz="2400" dirty="0"/>
          </a:p>
        </p:txBody>
      </p:sp>
      <p:sp>
        <p:nvSpPr>
          <p:cNvPr id="65" name="Rectangle 64"/>
          <p:cNvSpPr/>
          <p:nvPr/>
        </p:nvSpPr>
        <p:spPr>
          <a:xfrm>
            <a:off x="20594513" y="9549791"/>
            <a:ext cx="12709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Nucleotide Profile of poly(A) site slightly differs from yeast</a:t>
            </a:r>
            <a:endParaRPr lang="en-US" sz="3600" b="1" dirty="0"/>
          </a:p>
        </p:txBody>
      </p:sp>
      <p:sp>
        <p:nvSpPr>
          <p:cNvPr id="66" name="Rectangle 65"/>
          <p:cNvSpPr/>
          <p:nvPr/>
        </p:nvSpPr>
        <p:spPr>
          <a:xfrm>
            <a:off x="10123207" y="9289332"/>
            <a:ext cx="9499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b="1" dirty="0" smtClean="0"/>
              <a:t>Alternative polyadenylation seems to be involved in specific biological processes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20305" y="9361340"/>
            <a:ext cx="9499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b="1" dirty="0" smtClean="0"/>
              <a:t>More than 14000 poly(A) sites were identified using a novel sequencing protocol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495" y="14113868"/>
            <a:ext cx="756881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1" y="20594588"/>
            <a:ext cx="70389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64" y="20522580"/>
            <a:ext cx="69056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9" y="26067196"/>
            <a:ext cx="67056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Rectángulo"/>
          <p:cNvSpPr/>
          <p:nvPr/>
        </p:nvSpPr>
        <p:spPr>
          <a:xfrm>
            <a:off x="576289" y="19226436"/>
            <a:ext cx="14674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polyadenylation site region has a defined </a:t>
            </a:r>
            <a:r>
              <a:rPr lang="en-US" sz="3600" b="1" dirty="0" smtClean="0"/>
              <a:t>predicted secondary structure</a:t>
            </a:r>
            <a:endParaRPr lang="en-US" sz="36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9" y="25851172"/>
            <a:ext cx="77057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Rectángulo"/>
          <p:cNvSpPr/>
          <p:nvPr/>
        </p:nvSpPr>
        <p:spPr>
          <a:xfrm>
            <a:off x="8168725" y="20162540"/>
            <a:ext cx="6704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 smtClean="0">
                <a:solidFill>
                  <a:prstClr val="black"/>
                </a:solidFill>
              </a:rPr>
              <a:t>B) Different cut sites </a:t>
            </a:r>
            <a:r>
              <a:rPr lang="en-US" sz="2400" b="1" i="1" dirty="0">
                <a:solidFill>
                  <a:prstClr val="black"/>
                </a:solidFill>
              </a:rPr>
              <a:t>have different </a:t>
            </a:r>
            <a:r>
              <a:rPr lang="en-US" sz="2400" b="1" i="1" dirty="0" smtClean="0">
                <a:solidFill>
                  <a:prstClr val="black"/>
                </a:solidFill>
              </a:rPr>
              <a:t>conformations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382998" y="20162540"/>
            <a:ext cx="8078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 smtClean="0">
                <a:solidFill>
                  <a:prstClr val="black"/>
                </a:solidFill>
              </a:rPr>
              <a:t> A) RNA structure prediction reveals a defined pattern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395419" y="25389507"/>
            <a:ext cx="6704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>
                <a:solidFill>
                  <a:prstClr val="black"/>
                </a:solidFill>
              </a:rPr>
              <a:t>C</a:t>
            </a:r>
            <a:r>
              <a:rPr lang="en-US" sz="2400" b="1" i="1" dirty="0" smtClean="0">
                <a:solidFill>
                  <a:prstClr val="black"/>
                </a:solidFill>
              </a:rPr>
              <a:t>) Different polyadenylation signals have </a:t>
            </a:r>
            <a:r>
              <a:rPr lang="en-US" sz="2400" b="1" i="1" dirty="0">
                <a:solidFill>
                  <a:prstClr val="black"/>
                </a:solidFill>
              </a:rPr>
              <a:t>different </a:t>
            </a:r>
            <a:r>
              <a:rPr lang="en-US" sz="2400" b="1" i="1" dirty="0" smtClean="0">
                <a:solidFill>
                  <a:prstClr val="black"/>
                </a:solidFill>
              </a:rPr>
              <a:t>conformations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8072264" y="25380215"/>
            <a:ext cx="6704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i="1" dirty="0">
                <a:solidFill>
                  <a:prstClr val="black"/>
                </a:solidFill>
              </a:rPr>
              <a:t>D</a:t>
            </a:r>
            <a:r>
              <a:rPr lang="en-US" sz="2400" b="1" i="1" dirty="0" smtClean="0">
                <a:solidFill>
                  <a:prstClr val="black"/>
                </a:solidFill>
              </a:rPr>
              <a:t>) An example,  the poly(A) </a:t>
            </a:r>
            <a:r>
              <a:rPr lang="en-US" sz="2400" b="1" i="1" dirty="0">
                <a:solidFill>
                  <a:prstClr val="black"/>
                </a:solidFill>
              </a:rPr>
              <a:t>site  of 40S ribosomal protein S15 (</a:t>
            </a:r>
            <a:r>
              <a:rPr lang="en-US" sz="2400" b="1" i="1" dirty="0" smtClean="0">
                <a:solidFill>
                  <a:prstClr val="black"/>
                </a:solidFill>
              </a:rPr>
              <a:t>MGG_10370)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15918061" y="19298444"/>
            <a:ext cx="156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Carbon starvation medium and </a:t>
            </a:r>
            <a:r>
              <a:rPr lang="el-GR" sz="3600" b="1" i="1" dirty="0"/>
              <a:t>Δ</a:t>
            </a:r>
            <a:r>
              <a:rPr lang="en-US" sz="3600" b="1" i="1" dirty="0" smtClean="0"/>
              <a:t>rbp35 </a:t>
            </a:r>
            <a:r>
              <a:rPr lang="en-US" sz="3600" b="1" dirty="0" smtClean="0"/>
              <a:t>gene deletion affect poly(A) site selection</a:t>
            </a:r>
            <a:endParaRPr lang="en-US" sz="3600" b="1" dirty="0"/>
          </a:p>
        </p:txBody>
      </p:sp>
      <p:sp>
        <p:nvSpPr>
          <p:cNvPr id="24" name="23 Rectángulo"/>
          <p:cNvSpPr/>
          <p:nvPr/>
        </p:nvSpPr>
        <p:spPr>
          <a:xfrm>
            <a:off x="24621167" y="20624205"/>
            <a:ext cx="73506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Carbon </a:t>
            </a:r>
            <a:r>
              <a:rPr lang="en-US" sz="3200" b="1" dirty="0" smtClean="0">
                <a:solidFill>
                  <a:srgbClr val="FF0000"/>
                </a:solidFill>
              </a:rPr>
              <a:t>starvation usually lengthens 3’UTRs in Wild-type (455 genes affected)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24723263" y="26499244"/>
            <a:ext cx="71863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Deletion of </a:t>
            </a:r>
            <a:r>
              <a:rPr lang="el-GR" sz="3200" b="1" i="1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rbp35 </a:t>
            </a:r>
            <a:r>
              <a:rPr lang="en-US" sz="3200" b="1" dirty="0">
                <a:solidFill>
                  <a:srgbClr val="FF0000"/>
                </a:solidFill>
              </a:rPr>
              <a:t>gene</a:t>
            </a:r>
            <a:r>
              <a:rPr lang="en-US" sz="3200" b="1" dirty="0" smtClean="0">
                <a:solidFill>
                  <a:srgbClr val="FF0000"/>
                </a:solidFill>
              </a:rPr>
              <a:t> usually shortens 3’UTRs (%25 of genes affected)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847" y="23588287"/>
            <a:ext cx="6734913" cy="74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445" y="22410114"/>
            <a:ext cx="638431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84 Rectángulo"/>
          <p:cNvSpPr/>
          <p:nvPr/>
        </p:nvSpPr>
        <p:spPr>
          <a:xfrm>
            <a:off x="25431224" y="24330293"/>
            <a:ext cx="6172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MGG_01058 3’UTR</a:t>
            </a:r>
            <a:endParaRPr lang="en-US" sz="3200" dirty="0"/>
          </a:p>
        </p:txBody>
      </p:sp>
      <p:sp>
        <p:nvSpPr>
          <p:cNvPr id="25" name="24 Elipse"/>
          <p:cNvSpPr/>
          <p:nvPr/>
        </p:nvSpPr>
        <p:spPr>
          <a:xfrm>
            <a:off x="27795313" y="22034748"/>
            <a:ext cx="1220660" cy="155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91 Elipse"/>
          <p:cNvSpPr/>
          <p:nvPr/>
        </p:nvSpPr>
        <p:spPr>
          <a:xfrm>
            <a:off x="30747641" y="22057206"/>
            <a:ext cx="1220660" cy="155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856" y="29379564"/>
            <a:ext cx="6734913" cy="74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93 Rectángulo"/>
          <p:cNvSpPr/>
          <p:nvPr/>
        </p:nvSpPr>
        <p:spPr>
          <a:xfrm>
            <a:off x="25503233" y="30121570"/>
            <a:ext cx="6172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MGG_01620 3’UTR</a:t>
            </a:r>
            <a:endParaRPr lang="en-US" sz="3200" dirty="0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42" y="28398215"/>
            <a:ext cx="6238119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94 Elipse"/>
          <p:cNvSpPr/>
          <p:nvPr/>
        </p:nvSpPr>
        <p:spPr>
          <a:xfrm>
            <a:off x="25849728" y="27853133"/>
            <a:ext cx="1220660" cy="155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95 Elipse"/>
          <p:cNvSpPr/>
          <p:nvPr/>
        </p:nvSpPr>
        <p:spPr>
          <a:xfrm>
            <a:off x="30688972" y="27826025"/>
            <a:ext cx="1220660" cy="1553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30 Rectángulo"/>
          <p:cNvSpPr/>
          <p:nvPr/>
        </p:nvSpPr>
        <p:spPr>
          <a:xfrm>
            <a:off x="984670" y="31035748"/>
            <a:ext cx="1396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Rbp35/CfI25 complex recognizes the UGUAH motif</a:t>
            </a:r>
            <a:endParaRPr lang="en-US" sz="3600" b="1" dirty="0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142" y="32403900"/>
            <a:ext cx="122586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98 Rectángulo"/>
          <p:cNvSpPr/>
          <p:nvPr/>
        </p:nvSpPr>
        <p:spPr>
          <a:xfrm>
            <a:off x="2890108" y="31755829"/>
            <a:ext cx="9907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Frequency of UGUAH motif</a:t>
            </a:r>
            <a:endParaRPr lang="en-US" sz="3200" i="1" dirty="0"/>
          </a:p>
        </p:txBody>
      </p:sp>
      <p:sp>
        <p:nvSpPr>
          <p:cNvPr id="100" name="99 Rectángulo redondeado"/>
          <p:cNvSpPr/>
          <p:nvPr/>
        </p:nvSpPr>
        <p:spPr>
          <a:xfrm>
            <a:off x="576289" y="38498384"/>
            <a:ext cx="4176464" cy="23304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101" name="6 Grupo"/>
          <p:cNvGrpSpPr/>
          <p:nvPr/>
        </p:nvGrpSpPr>
        <p:grpSpPr>
          <a:xfrm>
            <a:off x="780608" y="38757426"/>
            <a:ext cx="3790615" cy="1441085"/>
            <a:chOff x="722686" y="2641250"/>
            <a:chExt cx="3790614" cy="1441086"/>
          </a:xfrm>
        </p:grpSpPr>
        <p:sp>
          <p:nvSpPr>
            <p:cNvPr id="102" name="101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102 CuadroTexto"/>
            <p:cNvSpPr txBox="1"/>
            <p:nvPr/>
          </p:nvSpPr>
          <p:spPr>
            <a:xfrm>
              <a:off x="3411716" y="3774559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Poly(A) site</a:t>
              </a:r>
            </a:p>
          </p:txBody>
        </p:sp>
        <p:sp>
          <p:nvSpPr>
            <p:cNvPr id="104" name="103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105" name="10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108" name="107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112" name="111 CuadroTexto"/>
          <p:cNvSpPr txBox="1"/>
          <p:nvPr/>
        </p:nvSpPr>
        <p:spPr>
          <a:xfrm>
            <a:off x="485302" y="37948516"/>
            <a:ext cx="4681144" cy="461568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strain (common situation)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112 Elipse"/>
          <p:cNvSpPr/>
          <p:nvPr/>
        </p:nvSpPr>
        <p:spPr>
          <a:xfrm>
            <a:off x="995424" y="39216096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sp>
        <p:nvSpPr>
          <p:cNvPr id="127" name="7 Rectángulo redondeado"/>
          <p:cNvSpPr/>
          <p:nvPr/>
        </p:nvSpPr>
        <p:spPr>
          <a:xfrm>
            <a:off x="6048897" y="38524580"/>
            <a:ext cx="4176464" cy="23042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128" name="6 Grupo"/>
          <p:cNvGrpSpPr/>
          <p:nvPr/>
        </p:nvGrpSpPr>
        <p:grpSpPr>
          <a:xfrm>
            <a:off x="6236563" y="38697244"/>
            <a:ext cx="3669387" cy="1094485"/>
            <a:chOff x="722686" y="2641250"/>
            <a:chExt cx="3669386" cy="1094486"/>
          </a:xfrm>
        </p:grpSpPr>
        <p:sp>
          <p:nvSpPr>
            <p:cNvPr id="129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132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134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136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137" name="1 CuadroTexto"/>
          <p:cNvSpPr txBox="1"/>
          <p:nvPr/>
        </p:nvSpPr>
        <p:spPr>
          <a:xfrm>
            <a:off x="5352136" y="37952545"/>
            <a:ext cx="5440256" cy="461568"/>
          </a:xfrm>
          <a:prstGeom prst="rect">
            <a:avLst/>
          </a:prstGeom>
          <a:noFill/>
        </p:spPr>
        <p:txBody>
          <a:bodyPr wrap="square" lIns="91340" tIns="45672" rIns="91340" bIns="45672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Wild type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strain (alternative poly(A) site)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10 Elipse"/>
          <p:cNvSpPr/>
          <p:nvPr/>
        </p:nvSpPr>
        <p:spPr>
          <a:xfrm>
            <a:off x="6451379" y="39155914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cxnSp>
        <p:nvCxnSpPr>
          <p:cNvPr id="139" name="Straight Connector 74"/>
          <p:cNvCxnSpPr/>
          <p:nvPr/>
        </p:nvCxnSpPr>
        <p:spPr>
          <a:xfrm flipV="1">
            <a:off x="9030995" y="39227295"/>
            <a:ext cx="138897" cy="370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7 Rectángulo redondeado"/>
          <p:cNvSpPr/>
          <p:nvPr/>
        </p:nvSpPr>
        <p:spPr>
          <a:xfrm>
            <a:off x="11377489" y="38470679"/>
            <a:ext cx="4176464" cy="221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141" name="6 Grupo"/>
          <p:cNvGrpSpPr/>
          <p:nvPr/>
        </p:nvGrpSpPr>
        <p:grpSpPr>
          <a:xfrm>
            <a:off x="11581808" y="38657713"/>
            <a:ext cx="3669387" cy="1094485"/>
            <a:chOff x="722686" y="2641250"/>
            <a:chExt cx="3669386" cy="1094486"/>
          </a:xfrm>
        </p:grpSpPr>
        <p:sp>
          <p:nvSpPr>
            <p:cNvPr id="142" name="3 Forma libre"/>
            <p:cNvSpPr/>
            <p:nvPr/>
          </p:nvSpPr>
          <p:spPr>
            <a:xfrm rot="10253461">
              <a:off x="1038687" y="2867487"/>
              <a:ext cx="3036865" cy="868249"/>
            </a:xfrm>
            <a:custGeom>
              <a:avLst/>
              <a:gdLst>
                <a:gd name="connsiteX0" fmla="*/ 0 w 3036865"/>
                <a:gd name="connsiteY0" fmla="*/ 0 h 868249"/>
                <a:gd name="connsiteX1" fmla="*/ 1944210 w 3036865"/>
                <a:gd name="connsiteY1" fmla="*/ 861134 h 868249"/>
                <a:gd name="connsiteX2" fmla="*/ 1988598 w 3036865"/>
                <a:gd name="connsiteY2" fmla="*/ 390618 h 868249"/>
                <a:gd name="connsiteX3" fmla="*/ 2645546 w 3036865"/>
                <a:gd name="connsiteY3" fmla="*/ 44389 h 868249"/>
                <a:gd name="connsiteX4" fmla="*/ 3009530 w 3036865"/>
                <a:gd name="connsiteY4" fmla="*/ 754602 h 868249"/>
                <a:gd name="connsiteX5" fmla="*/ 2982897 w 3036865"/>
                <a:gd name="connsiteY5" fmla="*/ 790113 h 8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6865" h="868249">
                  <a:moveTo>
                    <a:pt x="0" y="0"/>
                  </a:moveTo>
                  <a:cubicBezTo>
                    <a:pt x="806388" y="398015"/>
                    <a:pt x="1612777" y="796031"/>
                    <a:pt x="1944210" y="861134"/>
                  </a:cubicBezTo>
                  <a:cubicBezTo>
                    <a:pt x="2275643" y="926237"/>
                    <a:pt x="1871709" y="526742"/>
                    <a:pt x="1988598" y="390618"/>
                  </a:cubicBezTo>
                  <a:cubicBezTo>
                    <a:pt x="2105487" y="254494"/>
                    <a:pt x="2475391" y="-16275"/>
                    <a:pt x="2645546" y="44389"/>
                  </a:cubicBezTo>
                  <a:cubicBezTo>
                    <a:pt x="2815701" y="105053"/>
                    <a:pt x="2953305" y="630315"/>
                    <a:pt x="3009530" y="754602"/>
                  </a:cubicBezTo>
                  <a:cubicBezTo>
                    <a:pt x="3065755" y="878889"/>
                    <a:pt x="3024326" y="834501"/>
                    <a:pt x="2982897" y="7901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8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19 CuadroTexto"/>
            <p:cNvSpPr txBox="1"/>
            <p:nvPr/>
          </p:nvSpPr>
          <p:spPr>
            <a:xfrm rot="915438">
              <a:off x="2670371" y="3048353"/>
              <a:ext cx="713657" cy="30777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UGUA</a:t>
              </a:r>
            </a:p>
          </p:txBody>
        </p:sp>
        <p:sp>
          <p:nvSpPr>
            <p:cNvPr id="144" name="24 CuadroTexto"/>
            <p:cNvSpPr txBox="1"/>
            <p:nvPr/>
          </p:nvSpPr>
          <p:spPr>
            <a:xfrm rot="827881">
              <a:off x="3046159" y="33675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-45</a:t>
              </a:r>
            </a:p>
          </p:txBody>
        </p:sp>
        <p:sp>
          <p:nvSpPr>
            <p:cNvPr id="145" name="5 Elipse"/>
            <p:cNvSpPr/>
            <p:nvPr/>
          </p:nvSpPr>
          <p:spPr>
            <a:xfrm>
              <a:off x="2650462" y="2641250"/>
              <a:ext cx="936104" cy="427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200" b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Rbp35/CFI25</a:t>
              </a:r>
              <a:endParaRPr lang="en-US" b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en-US" sz="1200" b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56 CuadroTexto"/>
            <p:cNvSpPr txBox="1"/>
            <p:nvPr/>
          </p:nvSpPr>
          <p:spPr>
            <a:xfrm>
              <a:off x="722686" y="289446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5’</a:t>
              </a:r>
            </a:p>
          </p:txBody>
        </p:sp>
        <p:sp>
          <p:nvSpPr>
            <p:cNvPr id="147" name="62 CuadroTexto"/>
            <p:cNvSpPr txBox="1"/>
            <p:nvPr/>
          </p:nvSpPr>
          <p:spPr>
            <a:xfrm>
              <a:off x="4067944" y="33680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3’</a:t>
              </a:r>
            </a:p>
          </p:txBody>
        </p:sp>
      </p:grpSp>
      <p:sp>
        <p:nvSpPr>
          <p:cNvPr id="149" name="1 CuadroTexto"/>
          <p:cNvSpPr txBox="1"/>
          <p:nvPr/>
        </p:nvSpPr>
        <p:spPr>
          <a:xfrm>
            <a:off x="12349291" y="37862566"/>
            <a:ext cx="2412574" cy="523123"/>
          </a:xfrm>
          <a:prstGeom prst="rect">
            <a:avLst/>
          </a:prstGeom>
          <a:noFill/>
        </p:spPr>
        <p:txBody>
          <a:bodyPr wrap="none" lIns="91340" tIns="45672" rIns="91340" bIns="45672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l-GR" sz="2800" i="1" dirty="0"/>
              <a:t>Δ</a:t>
            </a:r>
            <a:r>
              <a:rPr lang="en-US" sz="2800" i="1" dirty="0" smtClean="0"/>
              <a:t>rbp35</a:t>
            </a:r>
            <a:r>
              <a:rPr lang="en-US" sz="2800" b="1" i="1" dirty="0" smtClean="0"/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mutant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50" name="10 Elipse"/>
          <p:cNvSpPr/>
          <p:nvPr/>
        </p:nvSpPr>
        <p:spPr>
          <a:xfrm>
            <a:off x="11796624" y="39116384"/>
            <a:ext cx="162064" cy="12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2" rIns="91340" bIns="45672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</a:endParaRPr>
          </a:p>
        </p:txBody>
      </p:sp>
      <p:cxnSp>
        <p:nvCxnSpPr>
          <p:cNvPr id="151" name="Straight Connector 105"/>
          <p:cNvCxnSpPr/>
          <p:nvPr/>
        </p:nvCxnSpPr>
        <p:spPr>
          <a:xfrm flipV="1">
            <a:off x="14397105" y="39187765"/>
            <a:ext cx="138897" cy="370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67 Multiplicar"/>
          <p:cNvSpPr/>
          <p:nvPr/>
        </p:nvSpPr>
        <p:spPr>
          <a:xfrm>
            <a:off x="13536485" y="38414113"/>
            <a:ext cx="847117" cy="910616"/>
          </a:xfrm>
          <a:prstGeom prst="mathMultiply">
            <a:avLst>
              <a:gd name="adj1" fmla="val 334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8 CuadroTexto"/>
          <p:cNvSpPr txBox="1"/>
          <p:nvPr/>
        </p:nvSpPr>
        <p:spPr>
          <a:xfrm>
            <a:off x="7740922" y="40036748"/>
            <a:ext cx="16623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Poly(A) site “occluded” by Rbp35</a:t>
            </a:r>
            <a:endParaRPr lang="en-US" sz="1600" b="0" dirty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56" name="25 Conector recto de flecha"/>
          <p:cNvCxnSpPr/>
          <p:nvPr/>
        </p:nvCxnSpPr>
        <p:spPr>
          <a:xfrm flipV="1">
            <a:off x="8762977" y="39676708"/>
            <a:ext cx="230116" cy="349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8 CuadroTexto"/>
          <p:cNvSpPr txBox="1"/>
          <p:nvPr/>
        </p:nvSpPr>
        <p:spPr>
          <a:xfrm>
            <a:off x="12920538" y="39748716"/>
            <a:ext cx="16623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Poly(A) site “revealed” in the mutant</a:t>
            </a:r>
            <a:endParaRPr lang="en-US" sz="1600" b="0" dirty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66" name="25 Conector recto de flecha"/>
          <p:cNvCxnSpPr/>
          <p:nvPr/>
        </p:nvCxnSpPr>
        <p:spPr>
          <a:xfrm flipV="1">
            <a:off x="14271071" y="39748716"/>
            <a:ext cx="112531" cy="23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05"/>
          <p:cNvCxnSpPr/>
          <p:nvPr/>
        </p:nvCxnSpPr>
        <p:spPr>
          <a:xfrm flipV="1">
            <a:off x="3893776" y="39378327"/>
            <a:ext cx="138897" cy="3703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74"/>
          <p:cNvCxnSpPr/>
          <p:nvPr/>
        </p:nvCxnSpPr>
        <p:spPr>
          <a:xfrm flipV="1">
            <a:off x="9366384" y="39316668"/>
            <a:ext cx="138897" cy="3703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9214896" y="39252035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Connector 105"/>
          <p:cNvCxnSpPr/>
          <p:nvPr/>
        </p:nvCxnSpPr>
        <p:spPr>
          <a:xfrm flipV="1">
            <a:off x="14744399" y="39292461"/>
            <a:ext cx="138897" cy="37038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14245616" y="39143521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Usuario\AppData\Local\Microsoft\Windows\Temporary Internet Files\Content.IE5\BRC3PDW5\MC900325662[1]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031">
            <a:off x="3752093" y="39330886"/>
            <a:ext cx="441872" cy="4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Rectángulo"/>
          <p:cNvSpPr/>
          <p:nvPr/>
        </p:nvSpPr>
        <p:spPr>
          <a:xfrm>
            <a:off x="3559311" y="41234750"/>
            <a:ext cx="26005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Marco Marconi</a:t>
            </a:r>
            <a:r>
              <a:rPr lang="en-US" sz="3600" dirty="0"/>
              <a:t>, </a:t>
            </a:r>
            <a:r>
              <a:rPr lang="en-US" sz="3600" dirty="0" smtClean="0"/>
              <a:t>Julio Rodriguez-Romero, </a:t>
            </a:r>
            <a:r>
              <a:rPr lang="en-US" sz="3600" dirty="0" err="1" smtClean="0"/>
              <a:t>Ane</a:t>
            </a:r>
            <a:r>
              <a:rPr lang="en-US" sz="3600" dirty="0" smtClean="0"/>
              <a:t> </a:t>
            </a:r>
            <a:r>
              <a:rPr lang="en-US" sz="3600" dirty="0" err="1" smtClean="0"/>
              <a:t>Sesma</a:t>
            </a:r>
            <a:r>
              <a:rPr lang="en-US" sz="3600" dirty="0"/>
              <a:t> and Mark Wilkinson </a:t>
            </a:r>
            <a:endParaRPr lang="en-US" sz="3600" dirty="0" smtClean="0"/>
          </a:p>
          <a:p>
            <a:pPr algn="ctr"/>
            <a:r>
              <a:rPr lang="en-US" sz="3600" dirty="0" smtClean="0"/>
              <a:t>Centre </a:t>
            </a:r>
            <a:r>
              <a:rPr lang="en-US" sz="3600" dirty="0"/>
              <a:t>for Plant Biotechnology and Genomics (CBGP), Universidad Politécnica de Madrid, Campus Montegancedo 28223 Madrid – Spain </a:t>
            </a:r>
            <a:r>
              <a:rPr lang="en-US" sz="3600" i="1" dirty="0" smtClean="0"/>
              <a:t>marco.marconi@gmail.com</a:t>
            </a:r>
            <a:endParaRPr lang="en-US" sz="3600" i="1" dirty="0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2" y="41234750"/>
            <a:ext cx="36392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523" y="41552220"/>
            <a:ext cx="2491270" cy="114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825" y="3096644"/>
            <a:ext cx="6889935" cy="5618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" name="186 CuadroTexto"/>
          <p:cNvSpPr txBox="1"/>
          <p:nvPr/>
        </p:nvSpPr>
        <p:spPr>
          <a:xfrm>
            <a:off x="20501721" y="4966081"/>
            <a:ext cx="3355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RBP35 ortholog found in animals, </a:t>
            </a:r>
          </a:p>
          <a:p>
            <a:pPr algn="ctr"/>
            <a:r>
              <a:rPr lang="en-US" sz="2800" b="1" dirty="0"/>
              <a:t>b</a:t>
            </a:r>
            <a:r>
              <a:rPr lang="en-US" sz="2800" b="1" dirty="0" smtClean="0"/>
              <a:t>ut not in yeast</a:t>
            </a:r>
            <a:endParaRPr lang="es-ES" sz="2800" b="1" dirty="0"/>
          </a:p>
        </p:txBody>
      </p:sp>
      <p:cxnSp>
        <p:nvCxnSpPr>
          <p:cNvPr id="188" name="187 Conector recto de flecha"/>
          <p:cNvCxnSpPr/>
          <p:nvPr/>
        </p:nvCxnSpPr>
        <p:spPr>
          <a:xfrm flipV="1">
            <a:off x="23856884" y="4723907"/>
            <a:ext cx="1793914" cy="9346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 de flecha"/>
          <p:cNvCxnSpPr>
            <a:stCxn id="187" idx="3"/>
          </p:cNvCxnSpPr>
          <p:nvPr/>
        </p:nvCxnSpPr>
        <p:spPr>
          <a:xfrm>
            <a:off x="23856884" y="5658579"/>
            <a:ext cx="431199" cy="19745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93 CuadroTexto"/>
          <p:cNvSpPr txBox="1"/>
          <p:nvPr/>
        </p:nvSpPr>
        <p:spPr>
          <a:xfrm>
            <a:off x="24165229" y="7633148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!</a:t>
            </a:r>
            <a:endParaRPr lang="es-ES" sz="3200" dirty="0"/>
          </a:p>
        </p:txBody>
      </p:sp>
      <p:sp>
        <p:nvSpPr>
          <p:cNvPr id="199" name="Oval 60"/>
          <p:cNvSpPr>
            <a:spLocks noChangeArrowheads="1"/>
          </p:cNvSpPr>
          <p:nvPr/>
        </p:nvSpPr>
        <p:spPr bwMode="auto">
          <a:xfrm>
            <a:off x="25805666" y="4392788"/>
            <a:ext cx="765511" cy="66223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/>
          <a:p>
            <a:pPr>
              <a:buFontTx/>
              <a:buNone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" name="204 Rectángulo"/>
          <p:cNvSpPr/>
          <p:nvPr/>
        </p:nvSpPr>
        <p:spPr>
          <a:xfrm>
            <a:off x="15927691" y="31875877"/>
            <a:ext cx="15748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Carbon starvation presents a big number of genes differentially expressed, while nitrogen starvation recognition is inhibited in the mutant</a:t>
            </a:r>
            <a:endParaRPr lang="en-US" sz="3600" b="1" dirty="0"/>
          </a:p>
        </p:txBody>
      </p:sp>
      <p:sp>
        <p:nvSpPr>
          <p:cNvPr id="83" name="82 Rectángulo"/>
          <p:cNvSpPr/>
          <p:nvPr/>
        </p:nvSpPr>
        <p:spPr>
          <a:xfrm>
            <a:off x="20053882" y="33267996"/>
            <a:ext cx="2079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Wild-type</a:t>
            </a:r>
            <a:endParaRPr lang="en-US" sz="3600" dirty="0"/>
          </a:p>
        </p:txBody>
      </p:sp>
      <p:sp>
        <p:nvSpPr>
          <p:cNvPr id="208" name="207 Rectángulo"/>
          <p:cNvSpPr/>
          <p:nvPr/>
        </p:nvSpPr>
        <p:spPr>
          <a:xfrm>
            <a:off x="26975649" y="33340004"/>
            <a:ext cx="3083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1" i="1" dirty="0">
                <a:solidFill>
                  <a:srgbClr val="FF0000"/>
                </a:solidFill>
              </a:rPr>
              <a:t>Δ</a:t>
            </a:r>
            <a:r>
              <a:rPr lang="en-US" sz="3600" b="1" i="1" dirty="0" smtClean="0">
                <a:solidFill>
                  <a:srgbClr val="FF0000"/>
                </a:solidFill>
              </a:rPr>
              <a:t>rbp35 mutant</a:t>
            </a:r>
            <a:endParaRPr lang="en-US" sz="3600" dirty="0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893" y="33916068"/>
            <a:ext cx="66675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" name="218 Rectángulo"/>
          <p:cNvSpPr/>
          <p:nvPr/>
        </p:nvSpPr>
        <p:spPr>
          <a:xfrm>
            <a:off x="16213391" y="38692403"/>
            <a:ext cx="255421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GATA</a:t>
            </a:r>
            <a:r>
              <a:rPr lang="en-US" sz="2400" dirty="0" smtClean="0"/>
              <a:t> genes are up-regulated in nitrogen starvation</a:t>
            </a:r>
            <a:endParaRPr lang="en-US" sz="2400" dirty="0"/>
          </a:p>
        </p:txBody>
      </p:sp>
      <p:sp>
        <p:nvSpPr>
          <p:cNvPr id="220" name="219 Rectángulo"/>
          <p:cNvSpPr/>
          <p:nvPr/>
        </p:nvSpPr>
        <p:spPr>
          <a:xfrm>
            <a:off x="15913993" y="35010704"/>
            <a:ext cx="2554213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Most metabolic pathways are down-regulated in carbon starvation</a:t>
            </a:r>
            <a:endParaRPr lang="en-US" sz="2400" dirty="0"/>
          </a:p>
        </p:txBody>
      </p:sp>
      <p:sp>
        <p:nvSpPr>
          <p:cNvPr id="1025" name="1024 Rectángulo"/>
          <p:cNvSpPr/>
          <p:nvPr/>
        </p:nvSpPr>
        <p:spPr>
          <a:xfrm>
            <a:off x="20119417" y="33986335"/>
            <a:ext cx="2089033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CM </a:t>
            </a:r>
            <a:r>
              <a:rPr lang="en-US" sz="2800" dirty="0" smtClean="0">
                <a:latin typeface="Calibri"/>
                <a:cs typeface="Calibri"/>
              </a:rPr>
              <a:t>→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MM-C</a:t>
            </a:r>
            <a:endParaRPr lang="en-US" sz="2800" dirty="0">
              <a:latin typeface="+mj-lt"/>
            </a:endParaRPr>
          </a:p>
        </p:txBody>
      </p:sp>
      <p:sp>
        <p:nvSpPr>
          <p:cNvPr id="224" name="223 Rectángulo"/>
          <p:cNvSpPr/>
          <p:nvPr/>
        </p:nvSpPr>
        <p:spPr>
          <a:xfrm>
            <a:off x="20043168" y="37713328"/>
            <a:ext cx="2130711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/>
              <a:t>CM </a:t>
            </a:r>
            <a:r>
              <a:rPr lang="en-US" sz="2800" dirty="0">
                <a:cs typeface="Calibri"/>
              </a:rPr>
              <a:t>→</a:t>
            </a:r>
            <a:r>
              <a:rPr lang="en-US" sz="2800" dirty="0" smtClean="0"/>
              <a:t> </a:t>
            </a:r>
            <a:r>
              <a:rPr lang="en-US" sz="2800" dirty="0" smtClean="0"/>
              <a:t>MM-N</a:t>
            </a:r>
            <a:endParaRPr lang="en-US" sz="2800" dirty="0"/>
          </a:p>
        </p:txBody>
      </p:sp>
      <p:sp>
        <p:nvSpPr>
          <p:cNvPr id="148" name="147 Rectángulo"/>
          <p:cNvSpPr/>
          <p:nvPr/>
        </p:nvSpPr>
        <p:spPr>
          <a:xfrm>
            <a:off x="25164856" y="40069847"/>
            <a:ext cx="587081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Both RNA-seq and plate growing display failed adaptation to nitrogen lacking medium</a:t>
            </a:r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689" y="34560543"/>
            <a:ext cx="5410200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290" y="38457510"/>
            <a:ext cx="4621593" cy="201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798" y="8732758"/>
            <a:ext cx="61769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669633" y="13927123"/>
            <a:ext cx="9365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Wilkening</a:t>
            </a:r>
            <a:r>
              <a:rPr lang="en-US" sz="1800" dirty="0"/>
              <a:t>, S. et al. An efficient method for genome-wide polyadenylation site mapping and RNA quantification. Nucleic acids research 1–8 (2013).doi:10.1093/</a:t>
            </a:r>
            <a:r>
              <a:rPr lang="en-US" sz="1800" dirty="0" err="1"/>
              <a:t>nar</a:t>
            </a:r>
            <a:r>
              <a:rPr lang="en-US" sz="1800" dirty="0"/>
              <a:t>/gks1249</a:t>
            </a: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206" y="37352137"/>
            <a:ext cx="9715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5198989" y="30413957"/>
            <a:ext cx="10315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Gruber AR, Lorenz R, </a:t>
            </a:r>
            <a:r>
              <a:rPr lang="en-US" sz="1800" dirty="0" err="1"/>
              <a:t>Bernhart</a:t>
            </a:r>
            <a:r>
              <a:rPr lang="en-US" sz="1800" dirty="0"/>
              <a:t> SH, </a:t>
            </a:r>
            <a:r>
              <a:rPr lang="en-US" sz="1800" dirty="0" err="1"/>
              <a:t>Neuböck</a:t>
            </a:r>
            <a:r>
              <a:rPr lang="en-US" sz="1800" dirty="0"/>
              <a:t> R, </a:t>
            </a:r>
            <a:r>
              <a:rPr lang="en-US" sz="1800" dirty="0" err="1"/>
              <a:t>Hofacker</a:t>
            </a:r>
            <a:r>
              <a:rPr lang="en-US" sz="1800" dirty="0"/>
              <a:t> IL The Vienna RNA </a:t>
            </a:r>
            <a:r>
              <a:rPr lang="en-US" sz="1800" dirty="0" err="1"/>
              <a:t>Websuite</a:t>
            </a:r>
            <a:r>
              <a:rPr lang="en-US" sz="1800" dirty="0"/>
              <a:t>. Nucleic Acids Res. 2008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0526935" y="18292073"/>
            <a:ext cx="9333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Supek</a:t>
            </a:r>
            <a:r>
              <a:rPr lang="en-US" sz="1800" dirty="0"/>
              <a:t> F, </a:t>
            </a:r>
            <a:r>
              <a:rPr lang="en-US" sz="1800" dirty="0" err="1"/>
              <a:t>Bošnjak</a:t>
            </a:r>
            <a:r>
              <a:rPr lang="en-US" sz="1800" dirty="0"/>
              <a:t> M, </a:t>
            </a:r>
            <a:r>
              <a:rPr lang="en-US" sz="1800" dirty="0" err="1"/>
              <a:t>Škunca</a:t>
            </a:r>
            <a:r>
              <a:rPr lang="en-US" sz="1800" dirty="0"/>
              <a:t> N, </a:t>
            </a:r>
            <a:r>
              <a:rPr lang="en-US" sz="1800" dirty="0" err="1"/>
              <a:t>Šmuc</a:t>
            </a:r>
            <a:r>
              <a:rPr lang="en-US" sz="1800" dirty="0"/>
              <a:t> T. "REVIGO summarizes and visualizes long lists of Gene Ontology terms" </a:t>
            </a:r>
            <a:r>
              <a:rPr lang="en-US" sz="1800" dirty="0" err="1"/>
              <a:t>PLoS</a:t>
            </a:r>
            <a:r>
              <a:rPr lang="en-US" sz="1800" dirty="0"/>
              <a:t> ONE 2011. doi:10.1371/journal.pone.0021800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4486748" y="28875508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i="1" dirty="0">
                <a:latin typeface="Courier New" pitchFamily="49" charset="0"/>
                <a:cs typeface="Courier New" pitchFamily="49" charset="0"/>
              </a:rPr>
              <a:t>Δ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rbp35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151 Rectángulo"/>
          <p:cNvSpPr/>
          <p:nvPr/>
        </p:nvSpPr>
        <p:spPr>
          <a:xfrm>
            <a:off x="25081716" y="28413843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156 Rectángulo"/>
          <p:cNvSpPr/>
          <p:nvPr/>
        </p:nvSpPr>
        <p:spPr>
          <a:xfrm>
            <a:off x="24937700" y="22365171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" name="157 Rectángulo"/>
          <p:cNvSpPr/>
          <p:nvPr/>
        </p:nvSpPr>
        <p:spPr>
          <a:xfrm>
            <a:off x="24569010" y="22869227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MM-C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" name="Picture 4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980" y="20704618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21 Rectángulo"/>
          <p:cNvSpPr/>
          <p:nvPr/>
        </p:nvSpPr>
        <p:spPr>
          <a:xfrm>
            <a:off x="21849656" y="20899100"/>
            <a:ext cx="2417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Longer 3’UTR</a:t>
            </a:r>
            <a:endParaRPr lang="en-US" sz="3200" dirty="0"/>
          </a:p>
        </p:txBody>
      </p:sp>
      <p:pic>
        <p:nvPicPr>
          <p:cNvPr id="26" name="Picture 6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321" y="26127843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162 Rectángulo"/>
          <p:cNvSpPr/>
          <p:nvPr/>
        </p:nvSpPr>
        <p:spPr>
          <a:xfrm>
            <a:off x="21921664" y="26220504"/>
            <a:ext cx="2417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Longer 3’UTR</a:t>
            </a:r>
            <a:endParaRPr lang="en-US" sz="3200" dirty="0"/>
          </a:p>
        </p:txBody>
      </p:sp>
      <p:sp>
        <p:nvSpPr>
          <p:cNvPr id="164" name="163 Rectángulo"/>
          <p:cNvSpPr/>
          <p:nvPr/>
        </p:nvSpPr>
        <p:spPr>
          <a:xfrm>
            <a:off x="21820098" y="29425453"/>
            <a:ext cx="2518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Shorter 3’UTR</a:t>
            </a:r>
            <a:endParaRPr lang="en-US" sz="3200" dirty="0"/>
          </a:p>
        </p:txBody>
      </p:sp>
      <p:sp>
        <p:nvSpPr>
          <p:cNvPr id="167" name="166 Rectángulo"/>
          <p:cNvSpPr/>
          <p:nvPr/>
        </p:nvSpPr>
        <p:spPr>
          <a:xfrm>
            <a:off x="21748090" y="23959290"/>
            <a:ext cx="2518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Shorter 3’UTR</a:t>
            </a:r>
            <a:endParaRPr lang="en-US" sz="3200" dirty="0"/>
          </a:p>
        </p:txBody>
      </p:sp>
      <p:sp>
        <p:nvSpPr>
          <p:cNvPr id="13" name="12 Rectángulo"/>
          <p:cNvSpPr/>
          <p:nvPr/>
        </p:nvSpPr>
        <p:spPr>
          <a:xfrm>
            <a:off x="368284" y="576364"/>
            <a:ext cx="3174750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x-none" sz="8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Bioinformatic</a:t>
            </a:r>
            <a:r>
              <a:rPr lang="en-US" altLang="x-none" sz="88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 analysis of </a:t>
            </a:r>
            <a:r>
              <a:rPr lang="en-US" altLang="x-none" sz="88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Magnaporthe</a:t>
            </a:r>
            <a:r>
              <a:rPr lang="en-US" altLang="x-none" sz="8800" b="1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x-none" sz="8800" b="1" i="1" dirty="0" err="1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oryzae</a:t>
            </a:r>
            <a:r>
              <a:rPr lang="en-US" altLang="x-none" sz="8800" b="1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x-none" sz="88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polyadenylation </a:t>
            </a:r>
            <a:r>
              <a:rPr lang="en-US" altLang="x-none" sz="8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sites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x-none" sz="8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x-none" sz="88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Calibri" pitchFamily="34" charset="0"/>
                <a:cs typeface="Calibri" pitchFamily="34" charset="0"/>
              </a:rPr>
              <a:t>from next generation sequencing data</a:t>
            </a:r>
            <a:endParaRPr lang="en-US" altLang="x-none" sz="8800" b="1" dirty="0">
              <a:solidFill>
                <a:schemeClr val="bg2">
                  <a:lumMod val="50000"/>
                </a:schemeClr>
              </a:solidFill>
              <a:effectLst>
                <a:outerShdw blurRad="50800" dist="38100" dir="8100000" algn="tr" rotWithShape="0">
                  <a:prstClr val="black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2078</TotalTime>
  <Words>743</Words>
  <Application>Microsoft Office PowerPoint</Application>
  <PresentationFormat>Personalizado</PresentationFormat>
  <Paragraphs>94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108</cp:revision>
  <dcterms:created xsi:type="dcterms:W3CDTF">2015-06-24T10:35:13Z</dcterms:created>
  <dcterms:modified xsi:type="dcterms:W3CDTF">2015-07-06T10:45:07Z</dcterms:modified>
</cp:coreProperties>
</file>