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858000" cy="9144000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6159" autoAdjust="0"/>
  </p:normalViewPr>
  <p:slideViewPr>
    <p:cSldViewPr>
      <p:cViewPr>
        <p:scale>
          <a:sx n="50" d="100"/>
          <a:sy n="50" d="100"/>
        </p:scale>
        <p:origin x="2352" y="5988"/>
      </p:cViewPr>
      <p:guideLst>
        <p:guide orient="horz" pos="13608"/>
        <p:guide pos="1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3077-1033-4381-820A-AC92D2649409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0AC2-3D23-47CA-86C1-84B20248F6A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0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30AC2-3D23-47CA-86C1-84B20248F6A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1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3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202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2059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8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6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4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7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9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3860482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0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02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4D92-E82E-4278-8021-1BECFDB70FF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0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wmf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05"/>
          <p:cNvSpPr/>
          <p:nvPr/>
        </p:nvSpPr>
        <p:spPr>
          <a:xfrm>
            <a:off x="20378489" y="2952628"/>
            <a:ext cx="11665295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9812594" y="9289332"/>
            <a:ext cx="12231191" cy="9649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8" name="20 Rectángulo"/>
          <p:cNvSpPr/>
          <p:nvPr/>
        </p:nvSpPr>
        <p:spPr>
          <a:xfrm>
            <a:off x="25950566" y="13799195"/>
            <a:ext cx="848508" cy="5006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  <a:r>
              <a:rPr lang="en-US" sz="2400" dirty="0" smtClean="0"/>
              <a:t> A</a:t>
            </a:r>
            <a:endParaRPr lang="es-ES" sz="2400" dirty="0"/>
          </a:p>
        </p:txBody>
      </p:sp>
      <p:sp>
        <p:nvSpPr>
          <p:cNvPr id="5" name="Rectangle 4"/>
          <p:cNvSpPr/>
          <p:nvPr/>
        </p:nvSpPr>
        <p:spPr>
          <a:xfrm>
            <a:off x="382998" y="216324"/>
            <a:ext cx="31660787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softEdge">
              <a:bevelT w="38100" h="38100" prst="relaxedInset"/>
              <a:bevelB w="38100" h="38100" prst="relaxedInset"/>
            </a:sp3d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Bioinformatic analysis of </a:t>
            </a:r>
            <a:r>
              <a:rPr lang="en-US" b="1" i="1" dirty="0" smtClean="0">
                <a:solidFill>
                  <a:schemeClr val="tx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Magnaporthe oryzae </a:t>
            </a:r>
            <a:r>
              <a:rPr lang="en-US" b="1" dirty="0" smtClean="0">
                <a:solidFill>
                  <a:schemeClr val="tx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polyadenylation sites from next generation sequencing data</a:t>
            </a:r>
            <a:endParaRPr lang="en-US" b="1" dirty="0"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999" y="2952628"/>
            <a:ext cx="19995490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Background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Several proteins have been shown to regulate alternative polyadenylation (APA), including Cleavage Factor I (CFIm) in metazoan. The ascomycetous fungus </a:t>
            </a:r>
            <a:r>
              <a:rPr lang="en-US" sz="2400" i="1" dirty="0" smtClean="0">
                <a:solidFill>
                  <a:schemeClr val="tx1"/>
                </a:solidFill>
              </a:rPr>
              <a:t>Magnaporthe oryzae</a:t>
            </a:r>
            <a:r>
              <a:rPr lang="en-US" sz="2400" dirty="0" smtClean="0">
                <a:solidFill>
                  <a:schemeClr val="tx1"/>
                </a:solidFill>
              </a:rPr>
              <a:t>, also known as rice blast, is a plant-pathogenic fungus that causes a serious disease affecting rice. Rbp35 is the functional </a:t>
            </a:r>
            <a:r>
              <a:rPr lang="en-US" sz="2400" i="1" dirty="0" smtClean="0">
                <a:solidFill>
                  <a:schemeClr val="tx1"/>
                </a:solidFill>
              </a:rPr>
              <a:t>M. oryzae </a:t>
            </a:r>
            <a:r>
              <a:rPr lang="en-US" sz="2400" dirty="0" smtClean="0">
                <a:solidFill>
                  <a:schemeClr val="tx1"/>
                </a:solidFill>
              </a:rPr>
              <a:t>equivalent of Human CFIm68. </a:t>
            </a:r>
            <a:r>
              <a:rPr lang="en-US" sz="2400" i="1" dirty="0" smtClean="0">
                <a:solidFill>
                  <a:schemeClr val="tx1"/>
                </a:solidFill>
              </a:rPr>
              <a:t>∆rbp35 </a:t>
            </a:r>
            <a:r>
              <a:rPr lang="en-US" sz="2400" dirty="0" smtClean="0">
                <a:solidFill>
                  <a:schemeClr val="tx1"/>
                </a:solidFill>
              </a:rPr>
              <a:t>knock-out mutant is viable indicating that Rbp35 is not an essential components of the polyadenylation machinery in the rice blast fungus. However, </a:t>
            </a:r>
            <a:r>
              <a:rPr lang="en-US" sz="2400" i="1" dirty="0" smtClean="0">
                <a:solidFill>
                  <a:schemeClr val="tx1"/>
                </a:solidFill>
              </a:rPr>
              <a:t>Δrbp35</a:t>
            </a:r>
            <a:r>
              <a:rPr lang="en-US" sz="2400" dirty="0" smtClean="0">
                <a:solidFill>
                  <a:schemeClr val="tx1"/>
                </a:solidFill>
              </a:rPr>
              <a:t> mutants shows developmental and virulence defects.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Results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Using a novel sequencing protocol, we </a:t>
            </a:r>
            <a:r>
              <a:rPr lang="en-US" sz="2400" dirty="0">
                <a:solidFill>
                  <a:schemeClr val="tx1"/>
                </a:solidFill>
              </a:rPr>
              <a:t>mapped the polyadenylation sites of </a:t>
            </a:r>
            <a:r>
              <a:rPr lang="en-US" sz="2400" i="1" dirty="0">
                <a:solidFill>
                  <a:schemeClr val="tx1"/>
                </a:solidFill>
              </a:rPr>
              <a:t>M. oryzae </a:t>
            </a:r>
            <a:r>
              <a:rPr lang="en-US" sz="2400" dirty="0">
                <a:solidFill>
                  <a:schemeClr val="tx1"/>
                </a:solidFill>
              </a:rPr>
              <a:t>in four different growing conditions and identified more than 14000 high-confidence </a:t>
            </a:r>
            <a:r>
              <a:rPr lang="en-US" sz="2400" dirty="0" smtClean="0">
                <a:solidFill>
                  <a:schemeClr val="tx1"/>
                </a:solidFill>
              </a:rPr>
              <a:t>polyadenylation </a:t>
            </a:r>
            <a:r>
              <a:rPr lang="en-US" sz="2400" dirty="0">
                <a:solidFill>
                  <a:schemeClr val="tx1"/>
                </a:solidFill>
              </a:rPr>
              <a:t>sites, accounting for more than 7,000 protein coding </a:t>
            </a:r>
            <a:r>
              <a:rPr lang="en-US" sz="2400" dirty="0" smtClean="0">
                <a:solidFill>
                  <a:schemeClr val="tx1"/>
                </a:solidFill>
              </a:rPr>
              <a:t>genes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30% of </a:t>
            </a:r>
            <a:r>
              <a:rPr lang="en-US" sz="2400" i="1" dirty="0">
                <a:solidFill>
                  <a:schemeClr val="tx1"/>
                </a:solidFill>
              </a:rPr>
              <a:t>M. oryzae </a:t>
            </a:r>
            <a:r>
              <a:rPr lang="en-US" sz="2400" dirty="0">
                <a:solidFill>
                  <a:schemeClr val="tx1"/>
                </a:solidFill>
              </a:rPr>
              <a:t>genes are alternatively polyadenylated, and grouped in specific functional </a:t>
            </a:r>
            <a:r>
              <a:rPr lang="en-US" sz="2400" dirty="0" smtClean="0">
                <a:solidFill>
                  <a:schemeClr val="tx1"/>
                </a:solidFill>
              </a:rPr>
              <a:t>groups.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he </a:t>
            </a:r>
            <a:r>
              <a:rPr lang="en-US" sz="2400" dirty="0">
                <a:solidFill>
                  <a:schemeClr val="tx1"/>
                </a:solidFill>
              </a:rPr>
              <a:t>nucleotide </a:t>
            </a:r>
            <a:r>
              <a:rPr lang="en-US" sz="2400" dirty="0" smtClean="0">
                <a:solidFill>
                  <a:schemeClr val="tx1"/>
                </a:solidFill>
              </a:rPr>
              <a:t>context and  </a:t>
            </a:r>
            <a:r>
              <a:rPr lang="en-US" sz="2400" dirty="0">
                <a:solidFill>
                  <a:schemeClr val="tx1"/>
                </a:solidFill>
              </a:rPr>
              <a:t>protein-binding regions </a:t>
            </a:r>
            <a:r>
              <a:rPr lang="en-US" sz="2400" dirty="0" smtClean="0">
                <a:solidFill>
                  <a:schemeClr val="tx1"/>
                </a:solidFill>
              </a:rPr>
              <a:t>differ </a:t>
            </a:r>
            <a:r>
              <a:rPr lang="en-US" sz="2400" dirty="0">
                <a:solidFill>
                  <a:schemeClr val="tx1"/>
                </a:solidFill>
              </a:rPr>
              <a:t>from budding </a:t>
            </a:r>
            <a:r>
              <a:rPr lang="en-US" sz="2400" dirty="0" smtClean="0">
                <a:solidFill>
                  <a:schemeClr val="tx1"/>
                </a:solidFill>
              </a:rPr>
              <a:t>yeast.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Polyadenylation sites possess a specific predicted RNA secondary structure, also depending on the elements defining the polyadenylation site.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Under carbon starvation, </a:t>
            </a:r>
            <a:r>
              <a:rPr lang="en-US" sz="2400" dirty="0" smtClean="0">
                <a:solidFill>
                  <a:schemeClr val="tx1"/>
                </a:solidFill>
              </a:rPr>
              <a:t>polyadenylation </a:t>
            </a:r>
            <a:r>
              <a:rPr lang="en-US" sz="2400" dirty="0">
                <a:solidFill>
                  <a:schemeClr val="tx1"/>
                </a:solidFill>
              </a:rPr>
              <a:t>site selection is </a:t>
            </a:r>
            <a:r>
              <a:rPr lang="en-US" sz="2400" dirty="0" smtClean="0">
                <a:solidFill>
                  <a:schemeClr val="tx1"/>
                </a:solidFill>
              </a:rPr>
              <a:t>altered in </a:t>
            </a:r>
            <a:r>
              <a:rPr lang="en-US" sz="2400" dirty="0">
                <a:solidFill>
                  <a:schemeClr val="tx1"/>
                </a:solidFill>
              </a:rPr>
              <a:t>more than 400 genes, producing longer 3'UTR isoforms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25</a:t>
            </a:r>
            <a:r>
              <a:rPr lang="en-US" sz="2400" dirty="0">
                <a:solidFill>
                  <a:schemeClr val="tx1"/>
                </a:solidFill>
              </a:rPr>
              <a:t>% of the alternatively-polyadenylated transcripts found in the wild type were affected in the Δrbp35 </a:t>
            </a:r>
            <a:r>
              <a:rPr lang="en-US" sz="2400" dirty="0" smtClean="0">
                <a:solidFill>
                  <a:schemeClr val="tx1"/>
                </a:solidFill>
              </a:rPr>
              <a:t>mutant, which indicated that alternative site selection was Rbp35-dependent. Lack of Rbp35 in Δrbp35 affects poly(A) site selection by </a:t>
            </a:r>
            <a:r>
              <a:rPr lang="en-US" sz="2400" dirty="0">
                <a:solidFill>
                  <a:schemeClr val="tx1"/>
                </a:solidFill>
              </a:rPr>
              <a:t>promoting proximal cuts, resulting in a global shortening of </a:t>
            </a:r>
            <a:r>
              <a:rPr lang="en-US" sz="2400" dirty="0" smtClean="0">
                <a:solidFill>
                  <a:schemeClr val="tx1"/>
                </a:solidFill>
              </a:rPr>
              <a:t>3'UTRs.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UGUAH motif is enriched in Rbp35-dependent poly(A) sites, suggesting that these are the ribonucleotides recognized by Rbp35.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i="1" dirty="0">
                <a:solidFill>
                  <a:schemeClr val="tx1"/>
                </a:solidFill>
              </a:rPr>
              <a:t>Δrbp35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mutant seems to have lost the ability to adapt to nitrogen starvation.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998" y="9289332"/>
            <a:ext cx="9836616" cy="9649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8284" y="18938404"/>
            <a:ext cx="15301700" cy="11953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Gruber AR, Lorenz R, </a:t>
            </a:r>
            <a:r>
              <a:rPr lang="en-US" dirty="0" err="1"/>
              <a:t>Bernhart</a:t>
            </a:r>
            <a:r>
              <a:rPr lang="en-US" dirty="0"/>
              <a:t> SH, </a:t>
            </a:r>
            <a:r>
              <a:rPr lang="en-US" dirty="0" err="1"/>
              <a:t>Neuböck</a:t>
            </a:r>
            <a:r>
              <a:rPr lang="en-US" dirty="0"/>
              <a:t> R, </a:t>
            </a:r>
            <a:r>
              <a:rPr lang="en-US" dirty="0" err="1"/>
              <a:t>Hofacker</a:t>
            </a:r>
            <a:r>
              <a:rPr lang="en-US" dirty="0"/>
              <a:t> IL The Vienna </a:t>
            </a:r>
            <a:r>
              <a:rPr lang="en-US" dirty="0" err="1" smtClean="0"/>
              <a:t>RNbsuite</a:t>
            </a:r>
            <a:r>
              <a:rPr lang="en-US" dirty="0"/>
              <a:t>. Nucleic Acids Res. 2008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69983" y="18938404"/>
            <a:ext cx="16373801" cy="1260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4928" y="30891732"/>
            <a:ext cx="15301699" cy="10081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69983" y="31539803"/>
            <a:ext cx="16373802" cy="943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1" y="11160870"/>
            <a:ext cx="860425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1" y="14953209"/>
            <a:ext cx="8669337" cy="391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10225361" y="9289332"/>
            <a:ext cx="9566895" cy="9649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890" y="10729492"/>
            <a:ext cx="59721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4" name="Straight Arrow Connector 1023"/>
          <p:cNvCxnSpPr>
            <a:stCxn id="1030" idx="1"/>
          </p:cNvCxnSpPr>
          <p:nvPr/>
        </p:nvCxnSpPr>
        <p:spPr>
          <a:xfrm flipH="1" flipV="1">
            <a:off x="13681745" y="11737604"/>
            <a:ext cx="3024336" cy="74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1029"/>
          <p:cNvSpPr/>
          <p:nvPr/>
        </p:nvSpPr>
        <p:spPr>
          <a:xfrm>
            <a:off x="16706081" y="10657484"/>
            <a:ext cx="2880321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Most </a:t>
            </a:r>
            <a:r>
              <a:rPr lang="en-US" sz="2400" dirty="0" smtClean="0">
                <a:solidFill>
                  <a:schemeClr val="tx1"/>
                </a:solidFill>
              </a:rPr>
              <a:t>alternative </a:t>
            </a:r>
            <a:r>
              <a:rPr lang="en-US" sz="2400" dirty="0" smtClean="0">
                <a:solidFill>
                  <a:schemeClr val="tx1"/>
                </a:solidFill>
              </a:rPr>
              <a:t>polyadenylation events are located in the 3’UTR and are composed of 2 alternatives only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" name="Picture 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374" y="15554388"/>
            <a:ext cx="756000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374" y="10441460"/>
            <a:ext cx="756000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6 Conector recto de flecha"/>
          <p:cNvCxnSpPr>
            <a:stCxn id="87" idx="0"/>
          </p:cNvCxnSpPr>
          <p:nvPr/>
        </p:nvCxnSpPr>
        <p:spPr>
          <a:xfrm flipH="1" flipV="1">
            <a:off x="26859209" y="12023899"/>
            <a:ext cx="432048" cy="1774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5 Conector recto de flecha"/>
          <p:cNvCxnSpPr>
            <a:stCxn id="89" idx="0"/>
          </p:cNvCxnSpPr>
          <p:nvPr/>
        </p:nvCxnSpPr>
        <p:spPr>
          <a:xfrm flipV="1">
            <a:off x="25443445" y="12023899"/>
            <a:ext cx="695684" cy="1776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8 Conector recto de flecha"/>
          <p:cNvCxnSpPr>
            <a:stCxn id="90" idx="0"/>
          </p:cNvCxnSpPr>
          <p:nvPr/>
        </p:nvCxnSpPr>
        <p:spPr>
          <a:xfrm flipV="1">
            <a:off x="24477151" y="11917289"/>
            <a:ext cx="1084996" cy="18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1 Conector recto de flecha"/>
          <p:cNvCxnSpPr>
            <a:stCxn id="91" idx="0"/>
          </p:cNvCxnSpPr>
          <p:nvPr/>
        </p:nvCxnSpPr>
        <p:spPr>
          <a:xfrm flipV="1">
            <a:off x="23381939" y="12061460"/>
            <a:ext cx="1418208" cy="1737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14 Rectángulo"/>
          <p:cNvSpPr/>
          <p:nvPr/>
        </p:nvSpPr>
        <p:spPr>
          <a:xfrm>
            <a:off x="24914993" y="14546277"/>
            <a:ext cx="1008112" cy="5006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  <a:r>
              <a:rPr lang="en-US" sz="2400" dirty="0" smtClean="0"/>
              <a:t>-rich</a:t>
            </a:r>
            <a:endParaRPr lang="es-ES" sz="2400" dirty="0"/>
          </a:p>
        </p:txBody>
      </p:sp>
      <p:sp>
        <p:nvSpPr>
          <p:cNvPr id="53" name="16 Rectángulo"/>
          <p:cNvSpPr/>
          <p:nvPr/>
        </p:nvSpPr>
        <p:spPr>
          <a:xfrm>
            <a:off x="23978889" y="14546277"/>
            <a:ext cx="936104" cy="500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A-rich</a:t>
            </a:r>
            <a:endParaRPr lang="es-ES" sz="2400" dirty="0"/>
          </a:p>
        </p:txBody>
      </p:sp>
      <p:sp>
        <p:nvSpPr>
          <p:cNvPr id="54" name="17 Rectángulo"/>
          <p:cNvSpPr/>
          <p:nvPr/>
        </p:nvSpPr>
        <p:spPr>
          <a:xfrm>
            <a:off x="22898769" y="14546277"/>
            <a:ext cx="1079946" cy="50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UAGA</a:t>
            </a:r>
            <a:endParaRPr lang="es-ES" sz="2400" dirty="0"/>
          </a:p>
        </p:txBody>
      </p:sp>
      <p:sp>
        <p:nvSpPr>
          <p:cNvPr id="55" name="19 Rectángulo"/>
          <p:cNvSpPr/>
          <p:nvPr/>
        </p:nvSpPr>
        <p:spPr>
          <a:xfrm>
            <a:off x="26787201" y="14546277"/>
            <a:ext cx="1501824" cy="5006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 peak</a:t>
            </a:r>
            <a:endParaRPr lang="es-ES" sz="2400" dirty="0"/>
          </a:p>
        </p:txBody>
      </p:sp>
      <p:sp>
        <p:nvSpPr>
          <p:cNvPr id="56" name="20 Rectángulo"/>
          <p:cNvSpPr/>
          <p:nvPr/>
        </p:nvSpPr>
        <p:spPr>
          <a:xfrm>
            <a:off x="25923105" y="14546277"/>
            <a:ext cx="848508" cy="5006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 A</a:t>
            </a:r>
            <a:endParaRPr lang="es-ES" sz="2400" dirty="0"/>
          </a:p>
        </p:txBody>
      </p:sp>
      <p:cxnSp>
        <p:nvCxnSpPr>
          <p:cNvPr id="57" name="22 Conector recto"/>
          <p:cNvCxnSpPr/>
          <p:nvPr/>
        </p:nvCxnSpPr>
        <p:spPr>
          <a:xfrm flipH="1">
            <a:off x="26314950" y="10297444"/>
            <a:ext cx="36424" cy="763284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23 Conector recto de flecha"/>
          <p:cNvCxnSpPr>
            <a:stCxn id="55" idx="2"/>
          </p:cNvCxnSpPr>
          <p:nvPr/>
        </p:nvCxnSpPr>
        <p:spPr>
          <a:xfrm flipH="1">
            <a:off x="26859209" y="15046885"/>
            <a:ext cx="678904" cy="1947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24 Conector recto de flecha"/>
          <p:cNvCxnSpPr>
            <a:stCxn id="52" idx="2"/>
          </p:cNvCxnSpPr>
          <p:nvPr/>
        </p:nvCxnSpPr>
        <p:spPr>
          <a:xfrm>
            <a:off x="25419049" y="15046885"/>
            <a:ext cx="600298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25 Conector recto de flecha"/>
          <p:cNvCxnSpPr>
            <a:stCxn id="53" idx="2"/>
          </p:cNvCxnSpPr>
          <p:nvPr/>
        </p:nvCxnSpPr>
        <p:spPr>
          <a:xfrm>
            <a:off x="24446941" y="15046885"/>
            <a:ext cx="1115206" cy="1443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26 Conector recto de flecha"/>
          <p:cNvCxnSpPr>
            <a:stCxn id="54" idx="2"/>
          </p:cNvCxnSpPr>
          <p:nvPr/>
        </p:nvCxnSpPr>
        <p:spPr>
          <a:xfrm>
            <a:off x="23438742" y="15046885"/>
            <a:ext cx="1116211" cy="18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9 Rectángulo"/>
          <p:cNvSpPr/>
          <p:nvPr/>
        </p:nvSpPr>
        <p:spPr>
          <a:xfrm>
            <a:off x="21818649" y="14546277"/>
            <a:ext cx="1080120" cy="50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UGUA</a:t>
            </a:r>
            <a:endParaRPr lang="es-ES" sz="2400" dirty="0"/>
          </a:p>
        </p:txBody>
      </p:sp>
      <p:sp>
        <p:nvSpPr>
          <p:cNvPr id="63" name="27 CuadroTexto"/>
          <p:cNvSpPr txBox="1"/>
          <p:nvPr/>
        </p:nvSpPr>
        <p:spPr>
          <a:xfrm>
            <a:off x="20306481" y="11583174"/>
            <a:ext cx="1949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S. cerevisiae</a:t>
            </a:r>
            <a:endParaRPr lang="es-ES" sz="2800" i="1" dirty="0"/>
          </a:p>
        </p:txBody>
      </p:sp>
      <p:sp>
        <p:nvSpPr>
          <p:cNvPr id="64" name="28 CuadroTexto"/>
          <p:cNvSpPr txBox="1"/>
          <p:nvPr/>
        </p:nvSpPr>
        <p:spPr>
          <a:xfrm>
            <a:off x="20378489" y="16862910"/>
            <a:ext cx="1544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M.oryzae</a:t>
            </a:r>
            <a:endParaRPr lang="es-ES" sz="2800" i="1" dirty="0"/>
          </a:p>
        </p:txBody>
      </p:sp>
      <p:cxnSp>
        <p:nvCxnSpPr>
          <p:cNvPr id="77" name="26 Conector recto de flecha"/>
          <p:cNvCxnSpPr>
            <a:stCxn id="62" idx="2"/>
          </p:cNvCxnSpPr>
          <p:nvPr/>
        </p:nvCxnSpPr>
        <p:spPr>
          <a:xfrm>
            <a:off x="22358709" y="15046885"/>
            <a:ext cx="2088232" cy="18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4 Rectángulo"/>
          <p:cNvSpPr/>
          <p:nvPr/>
        </p:nvSpPr>
        <p:spPr>
          <a:xfrm>
            <a:off x="26787201" y="13798720"/>
            <a:ext cx="1008112" cy="5006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  <a:r>
              <a:rPr lang="en-US" sz="2400" dirty="0" smtClean="0"/>
              <a:t>-rich</a:t>
            </a:r>
            <a:endParaRPr lang="es-ES" sz="2400" dirty="0"/>
          </a:p>
        </p:txBody>
      </p:sp>
      <p:sp>
        <p:nvSpPr>
          <p:cNvPr id="89" name="14 Rectángulo"/>
          <p:cNvSpPr/>
          <p:nvPr/>
        </p:nvSpPr>
        <p:spPr>
          <a:xfrm>
            <a:off x="24939389" y="13800635"/>
            <a:ext cx="1008112" cy="5006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  <a:r>
              <a:rPr lang="en-US" sz="2400" dirty="0" smtClean="0"/>
              <a:t>-rich</a:t>
            </a:r>
            <a:endParaRPr lang="es-ES" sz="2400" dirty="0"/>
          </a:p>
        </p:txBody>
      </p:sp>
      <p:sp>
        <p:nvSpPr>
          <p:cNvPr id="90" name="16 Rectángulo"/>
          <p:cNvSpPr/>
          <p:nvPr/>
        </p:nvSpPr>
        <p:spPr>
          <a:xfrm>
            <a:off x="24009099" y="13798719"/>
            <a:ext cx="936104" cy="5025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A-rich</a:t>
            </a:r>
            <a:endParaRPr lang="es-ES" sz="2400" dirty="0"/>
          </a:p>
        </p:txBody>
      </p:sp>
      <p:sp>
        <p:nvSpPr>
          <p:cNvPr id="91" name="17 Rectángulo"/>
          <p:cNvSpPr/>
          <p:nvPr/>
        </p:nvSpPr>
        <p:spPr>
          <a:xfrm>
            <a:off x="22754753" y="13798719"/>
            <a:ext cx="1254371" cy="50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AU-rich</a:t>
            </a:r>
            <a:endParaRPr lang="es-ES" sz="2400" dirty="0"/>
          </a:p>
        </p:txBody>
      </p:sp>
      <p:sp>
        <p:nvSpPr>
          <p:cNvPr id="65" name="Rectangle 64"/>
          <p:cNvSpPr/>
          <p:nvPr/>
        </p:nvSpPr>
        <p:spPr>
          <a:xfrm>
            <a:off x="19960188" y="9549791"/>
            <a:ext cx="12709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Nucleotide Profile of poly(A) site slightly differs from yeast</a:t>
            </a:r>
            <a:endParaRPr lang="en-US" sz="3600" b="1" dirty="0"/>
          </a:p>
        </p:txBody>
      </p:sp>
      <p:sp>
        <p:nvSpPr>
          <p:cNvPr id="66" name="Rectangle 65"/>
          <p:cNvSpPr/>
          <p:nvPr/>
        </p:nvSpPr>
        <p:spPr>
          <a:xfrm>
            <a:off x="10123207" y="9289332"/>
            <a:ext cx="9499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b="1" dirty="0" smtClean="0"/>
              <a:t>Alternative polyadenylation seems to be involved in specific biological processes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20305" y="9361340"/>
            <a:ext cx="9499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b="1" dirty="0" smtClean="0"/>
              <a:t>More than 14000 poly(A) sites were identified using a novel sequencing protocol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495" y="14113868"/>
            <a:ext cx="756881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1" y="20594588"/>
            <a:ext cx="70389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264" y="20522580"/>
            <a:ext cx="69056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9" y="26067196"/>
            <a:ext cx="67056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19 Rectángulo"/>
          <p:cNvSpPr/>
          <p:nvPr/>
        </p:nvSpPr>
        <p:spPr>
          <a:xfrm>
            <a:off x="576289" y="19226436"/>
            <a:ext cx="14674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polyadenylation site region has a defined </a:t>
            </a:r>
            <a:r>
              <a:rPr lang="en-US" sz="3600" b="1" dirty="0" smtClean="0"/>
              <a:t>predicted secondary structure</a:t>
            </a:r>
            <a:endParaRPr lang="en-US" sz="3600" b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9" y="25851172"/>
            <a:ext cx="77057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Rectángulo"/>
          <p:cNvSpPr/>
          <p:nvPr/>
        </p:nvSpPr>
        <p:spPr>
          <a:xfrm>
            <a:off x="8168725" y="20162540"/>
            <a:ext cx="6704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i="1" dirty="0" smtClean="0">
                <a:solidFill>
                  <a:prstClr val="black"/>
                </a:solidFill>
              </a:rPr>
              <a:t>B) Different cut sites </a:t>
            </a:r>
            <a:r>
              <a:rPr lang="en-US" sz="2400" b="1" i="1" dirty="0">
                <a:solidFill>
                  <a:prstClr val="black"/>
                </a:solidFill>
              </a:rPr>
              <a:t>have different </a:t>
            </a:r>
            <a:r>
              <a:rPr lang="en-US" sz="2400" b="1" i="1" dirty="0" smtClean="0">
                <a:solidFill>
                  <a:prstClr val="black"/>
                </a:solidFill>
              </a:rPr>
              <a:t>conformations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382998" y="20162540"/>
            <a:ext cx="8078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i="1" dirty="0" smtClean="0">
                <a:solidFill>
                  <a:prstClr val="black"/>
                </a:solidFill>
              </a:rPr>
              <a:t> A) RNA structure prediction reveals a defined pattern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395419" y="25389507"/>
            <a:ext cx="6704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i="1" dirty="0">
                <a:solidFill>
                  <a:prstClr val="black"/>
                </a:solidFill>
              </a:rPr>
              <a:t>C</a:t>
            </a:r>
            <a:r>
              <a:rPr lang="en-US" sz="2400" b="1" i="1" dirty="0" smtClean="0">
                <a:solidFill>
                  <a:prstClr val="black"/>
                </a:solidFill>
              </a:rPr>
              <a:t>) Different </a:t>
            </a:r>
            <a:r>
              <a:rPr lang="en-US" sz="2400" b="1" i="1" dirty="0" smtClean="0">
                <a:solidFill>
                  <a:prstClr val="black"/>
                </a:solidFill>
              </a:rPr>
              <a:t>polyadenylation signals </a:t>
            </a:r>
            <a:r>
              <a:rPr lang="en-US" sz="2400" b="1" i="1" dirty="0" smtClean="0">
                <a:solidFill>
                  <a:prstClr val="black"/>
                </a:solidFill>
              </a:rPr>
              <a:t>have </a:t>
            </a:r>
            <a:r>
              <a:rPr lang="en-US" sz="2400" b="1" i="1" dirty="0">
                <a:solidFill>
                  <a:prstClr val="black"/>
                </a:solidFill>
              </a:rPr>
              <a:t>different </a:t>
            </a:r>
            <a:r>
              <a:rPr lang="en-US" sz="2400" b="1" i="1" dirty="0" smtClean="0">
                <a:solidFill>
                  <a:prstClr val="black"/>
                </a:solidFill>
              </a:rPr>
              <a:t>conformations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8072264" y="25380215"/>
            <a:ext cx="6704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i="1" dirty="0">
                <a:solidFill>
                  <a:prstClr val="black"/>
                </a:solidFill>
              </a:rPr>
              <a:t>D</a:t>
            </a:r>
            <a:r>
              <a:rPr lang="en-US" sz="2400" b="1" i="1" dirty="0" smtClean="0">
                <a:solidFill>
                  <a:prstClr val="black"/>
                </a:solidFill>
              </a:rPr>
              <a:t>) An example,  the poly(A) </a:t>
            </a:r>
            <a:r>
              <a:rPr lang="en-US" sz="2400" b="1" i="1" dirty="0">
                <a:solidFill>
                  <a:prstClr val="black"/>
                </a:solidFill>
              </a:rPr>
              <a:t>site  of 40S ribosomal protein S15 (</a:t>
            </a:r>
            <a:r>
              <a:rPr lang="en-US" sz="2400" b="1" i="1" dirty="0" smtClean="0">
                <a:solidFill>
                  <a:prstClr val="black"/>
                </a:solidFill>
              </a:rPr>
              <a:t>MGG_10370)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15918061" y="19298444"/>
            <a:ext cx="156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Carbon starvation medium and </a:t>
            </a:r>
            <a:r>
              <a:rPr lang="el-GR" sz="3600" b="1" i="1" dirty="0"/>
              <a:t>Δ</a:t>
            </a:r>
            <a:r>
              <a:rPr lang="en-US" sz="3600" b="1" i="1" dirty="0" smtClean="0"/>
              <a:t>rbp35 </a:t>
            </a:r>
            <a:r>
              <a:rPr lang="en-US" sz="3600" b="1" dirty="0" smtClean="0"/>
              <a:t>gene deletion affect poly(A) site selection</a:t>
            </a:r>
            <a:endParaRPr lang="en-US" sz="3600" b="1" dirty="0"/>
          </a:p>
        </p:txBody>
      </p:sp>
      <p:sp>
        <p:nvSpPr>
          <p:cNvPr id="24" name="23 Rectángulo"/>
          <p:cNvSpPr/>
          <p:nvPr/>
        </p:nvSpPr>
        <p:spPr>
          <a:xfrm>
            <a:off x="24621167" y="20624205"/>
            <a:ext cx="73506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Carbon </a:t>
            </a:r>
            <a:r>
              <a:rPr lang="en-US" sz="3200" b="1" dirty="0" smtClean="0">
                <a:solidFill>
                  <a:srgbClr val="FF0000"/>
                </a:solidFill>
              </a:rPr>
              <a:t>starvation usually lengthens 3’UTRs in Wild-type (455 genes affected)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9" name="78 Rectángulo"/>
          <p:cNvSpPr/>
          <p:nvPr/>
        </p:nvSpPr>
        <p:spPr>
          <a:xfrm>
            <a:off x="24723263" y="26499244"/>
            <a:ext cx="71863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Deletion of </a:t>
            </a:r>
            <a:r>
              <a:rPr lang="el-GR" sz="3200" b="1" i="1" dirty="0">
                <a:solidFill>
                  <a:srgbClr val="FF0000"/>
                </a:solidFill>
              </a:rPr>
              <a:t>Δ</a:t>
            </a:r>
            <a:r>
              <a:rPr lang="en-US" sz="3200" b="1" i="1" dirty="0">
                <a:solidFill>
                  <a:srgbClr val="FF0000"/>
                </a:solidFill>
              </a:rPr>
              <a:t>rbp35 </a:t>
            </a:r>
            <a:r>
              <a:rPr lang="en-US" sz="3200" b="1" dirty="0">
                <a:solidFill>
                  <a:srgbClr val="FF0000"/>
                </a:solidFill>
              </a:rPr>
              <a:t>gene</a:t>
            </a:r>
            <a:r>
              <a:rPr lang="en-US" sz="3200" b="1" dirty="0" smtClean="0">
                <a:solidFill>
                  <a:srgbClr val="FF0000"/>
                </a:solidFill>
              </a:rPr>
              <a:t> usually shortens 3’UTRs (%25 of genes affected)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847" y="23588287"/>
            <a:ext cx="6734913" cy="74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445" y="22410114"/>
            <a:ext cx="638431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84 Rectángulo"/>
          <p:cNvSpPr/>
          <p:nvPr/>
        </p:nvSpPr>
        <p:spPr>
          <a:xfrm>
            <a:off x="25431224" y="24330293"/>
            <a:ext cx="6172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MGG_01058 3’UTR</a:t>
            </a:r>
            <a:endParaRPr lang="en-US" sz="3200" dirty="0"/>
          </a:p>
        </p:txBody>
      </p:sp>
      <p:sp>
        <p:nvSpPr>
          <p:cNvPr id="25" name="24 Elipse"/>
          <p:cNvSpPr/>
          <p:nvPr/>
        </p:nvSpPr>
        <p:spPr>
          <a:xfrm>
            <a:off x="27795313" y="22034748"/>
            <a:ext cx="1220660" cy="1553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91 Elipse"/>
          <p:cNvSpPr/>
          <p:nvPr/>
        </p:nvSpPr>
        <p:spPr>
          <a:xfrm>
            <a:off x="30747641" y="22057206"/>
            <a:ext cx="1220660" cy="1553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856" y="29379564"/>
            <a:ext cx="6734913" cy="74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93 Rectángulo"/>
          <p:cNvSpPr/>
          <p:nvPr/>
        </p:nvSpPr>
        <p:spPr>
          <a:xfrm>
            <a:off x="25503233" y="30121570"/>
            <a:ext cx="6172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MGG_01620 3’UTR</a:t>
            </a:r>
            <a:endParaRPr lang="en-US" sz="3200" dirty="0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42" y="28398215"/>
            <a:ext cx="6238119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94 Elipse"/>
          <p:cNvSpPr/>
          <p:nvPr/>
        </p:nvSpPr>
        <p:spPr>
          <a:xfrm>
            <a:off x="25849728" y="27853133"/>
            <a:ext cx="1220660" cy="1553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95 Elipse"/>
          <p:cNvSpPr/>
          <p:nvPr/>
        </p:nvSpPr>
        <p:spPr>
          <a:xfrm>
            <a:off x="30688972" y="27826025"/>
            <a:ext cx="1220660" cy="1553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30 Rectángulo"/>
          <p:cNvSpPr/>
          <p:nvPr/>
        </p:nvSpPr>
        <p:spPr>
          <a:xfrm>
            <a:off x="984670" y="31035748"/>
            <a:ext cx="1396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Rbp35/CfI25 complex recognizes the UGUAH motif</a:t>
            </a:r>
            <a:endParaRPr lang="en-US" sz="3600" b="1" dirty="0"/>
          </a:p>
        </p:txBody>
      </p:sp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142" y="32403900"/>
            <a:ext cx="1225867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98 Rectángulo"/>
          <p:cNvSpPr/>
          <p:nvPr/>
        </p:nvSpPr>
        <p:spPr>
          <a:xfrm>
            <a:off x="2890108" y="31755829"/>
            <a:ext cx="9907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Frequency of UGUAH motif</a:t>
            </a:r>
            <a:endParaRPr lang="en-US" sz="3200" i="1" dirty="0"/>
          </a:p>
        </p:txBody>
      </p:sp>
      <p:sp>
        <p:nvSpPr>
          <p:cNvPr id="100" name="99 Rectángulo redondeado"/>
          <p:cNvSpPr/>
          <p:nvPr/>
        </p:nvSpPr>
        <p:spPr>
          <a:xfrm>
            <a:off x="576289" y="38498384"/>
            <a:ext cx="4176464" cy="23304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</a:endParaRPr>
          </a:p>
        </p:txBody>
      </p:sp>
      <p:grpSp>
        <p:nvGrpSpPr>
          <p:cNvPr id="101" name="6 Grupo"/>
          <p:cNvGrpSpPr/>
          <p:nvPr/>
        </p:nvGrpSpPr>
        <p:grpSpPr>
          <a:xfrm>
            <a:off x="780608" y="38757426"/>
            <a:ext cx="3790615" cy="1441085"/>
            <a:chOff x="722686" y="2641250"/>
            <a:chExt cx="3790614" cy="1441086"/>
          </a:xfrm>
        </p:grpSpPr>
        <p:sp>
          <p:nvSpPr>
            <p:cNvPr id="102" name="101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102 CuadroTexto"/>
            <p:cNvSpPr txBox="1"/>
            <p:nvPr/>
          </p:nvSpPr>
          <p:spPr>
            <a:xfrm>
              <a:off x="3411716" y="3774559"/>
              <a:ext cx="1101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Poly(A) site</a:t>
              </a:r>
            </a:p>
          </p:txBody>
        </p:sp>
        <p:sp>
          <p:nvSpPr>
            <p:cNvPr id="104" name="103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105" name="104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sp>
          <p:nvSpPr>
            <p:cNvPr id="108" name="107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111" name="110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112" name="111 CuadroTexto"/>
          <p:cNvSpPr txBox="1"/>
          <p:nvPr/>
        </p:nvSpPr>
        <p:spPr>
          <a:xfrm>
            <a:off x="485302" y="37948516"/>
            <a:ext cx="4681144" cy="461568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Wild type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strain (common situation)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112 Elipse"/>
          <p:cNvSpPr/>
          <p:nvPr/>
        </p:nvSpPr>
        <p:spPr>
          <a:xfrm>
            <a:off x="995424" y="39216096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</a:endParaRPr>
          </a:p>
        </p:txBody>
      </p:sp>
      <p:sp>
        <p:nvSpPr>
          <p:cNvPr id="127" name="7 Rectángulo redondeado"/>
          <p:cNvSpPr/>
          <p:nvPr/>
        </p:nvSpPr>
        <p:spPr>
          <a:xfrm>
            <a:off x="6048897" y="38524580"/>
            <a:ext cx="4176464" cy="23042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</a:endParaRPr>
          </a:p>
        </p:txBody>
      </p:sp>
      <p:grpSp>
        <p:nvGrpSpPr>
          <p:cNvPr id="128" name="6 Grupo"/>
          <p:cNvGrpSpPr/>
          <p:nvPr/>
        </p:nvGrpSpPr>
        <p:grpSpPr>
          <a:xfrm>
            <a:off x="6236563" y="38697244"/>
            <a:ext cx="3669387" cy="1094485"/>
            <a:chOff x="722686" y="2641250"/>
            <a:chExt cx="3669386" cy="1094486"/>
          </a:xfrm>
        </p:grpSpPr>
        <p:sp>
          <p:nvSpPr>
            <p:cNvPr id="129" name="3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19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132" name="24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sp>
          <p:nvSpPr>
            <p:cNvPr id="134" name="5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56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136" name="62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137" name="1 CuadroTexto"/>
          <p:cNvSpPr txBox="1"/>
          <p:nvPr/>
        </p:nvSpPr>
        <p:spPr>
          <a:xfrm>
            <a:off x="5352136" y="37952545"/>
            <a:ext cx="5440256" cy="461568"/>
          </a:xfrm>
          <a:prstGeom prst="rect">
            <a:avLst/>
          </a:prstGeom>
          <a:noFill/>
        </p:spPr>
        <p:txBody>
          <a:bodyPr wrap="square" lIns="91340" tIns="45672" rIns="91340" bIns="45672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Wild type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strain (alternative poly(A) site)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10 Elipse"/>
          <p:cNvSpPr/>
          <p:nvPr/>
        </p:nvSpPr>
        <p:spPr>
          <a:xfrm>
            <a:off x="6451379" y="39155914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</a:endParaRPr>
          </a:p>
        </p:txBody>
      </p:sp>
      <p:cxnSp>
        <p:nvCxnSpPr>
          <p:cNvPr id="139" name="Straight Connector 74"/>
          <p:cNvCxnSpPr/>
          <p:nvPr/>
        </p:nvCxnSpPr>
        <p:spPr>
          <a:xfrm flipV="1">
            <a:off x="9030995" y="39227295"/>
            <a:ext cx="138897" cy="370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7 Rectángulo redondeado"/>
          <p:cNvSpPr/>
          <p:nvPr/>
        </p:nvSpPr>
        <p:spPr>
          <a:xfrm>
            <a:off x="11377489" y="38470679"/>
            <a:ext cx="4176464" cy="22141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</a:endParaRPr>
          </a:p>
        </p:txBody>
      </p:sp>
      <p:grpSp>
        <p:nvGrpSpPr>
          <p:cNvPr id="141" name="6 Grupo"/>
          <p:cNvGrpSpPr/>
          <p:nvPr/>
        </p:nvGrpSpPr>
        <p:grpSpPr>
          <a:xfrm>
            <a:off x="11581808" y="38657713"/>
            <a:ext cx="3669387" cy="1094485"/>
            <a:chOff x="722686" y="2641250"/>
            <a:chExt cx="3669386" cy="1094486"/>
          </a:xfrm>
        </p:grpSpPr>
        <p:sp>
          <p:nvSpPr>
            <p:cNvPr id="142" name="3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19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144" name="24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sp>
          <p:nvSpPr>
            <p:cNvPr id="145" name="5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56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147" name="62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149" name="1 CuadroTexto"/>
          <p:cNvSpPr txBox="1"/>
          <p:nvPr/>
        </p:nvSpPr>
        <p:spPr>
          <a:xfrm>
            <a:off x="12349291" y="37862566"/>
            <a:ext cx="2412574" cy="523123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l-GR" sz="2800" i="1" dirty="0"/>
              <a:t>Δ</a:t>
            </a:r>
            <a:r>
              <a:rPr lang="en-US" sz="2800" i="1" dirty="0" smtClean="0"/>
              <a:t>rbp35</a:t>
            </a:r>
            <a:r>
              <a:rPr lang="en-US" sz="2800" b="1" i="1" dirty="0" smtClean="0"/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mutant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50" name="10 Elipse"/>
          <p:cNvSpPr/>
          <p:nvPr/>
        </p:nvSpPr>
        <p:spPr>
          <a:xfrm>
            <a:off x="11796624" y="39116384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</a:endParaRPr>
          </a:p>
        </p:txBody>
      </p:sp>
      <p:cxnSp>
        <p:nvCxnSpPr>
          <p:cNvPr id="151" name="Straight Connector 105"/>
          <p:cNvCxnSpPr/>
          <p:nvPr/>
        </p:nvCxnSpPr>
        <p:spPr>
          <a:xfrm flipV="1">
            <a:off x="14397105" y="39187765"/>
            <a:ext cx="138897" cy="370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67 Multiplicar"/>
          <p:cNvSpPr/>
          <p:nvPr/>
        </p:nvSpPr>
        <p:spPr>
          <a:xfrm>
            <a:off x="13536485" y="38414113"/>
            <a:ext cx="847117" cy="910616"/>
          </a:xfrm>
          <a:prstGeom prst="mathMultiply">
            <a:avLst>
              <a:gd name="adj1" fmla="val 33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8 CuadroTexto"/>
          <p:cNvSpPr txBox="1"/>
          <p:nvPr/>
        </p:nvSpPr>
        <p:spPr>
          <a:xfrm>
            <a:off x="7740922" y="40036748"/>
            <a:ext cx="16623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Poly(A) site “occluded” by Rbp35</a:t>
            </a:r>
            <a:endParaRPr lang="en-US" sz="1600" b="0" dirty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56" name="25 Conector recto de flecha"/>
          <p:cNvCxnSpPr/>
          <p:nvPr/>
        </p:nvCxnSpPr>
        <p:spPr>
          <a:xfrm flipV="1">
            <a:off x="8762977" y="39676708"/>
            <a:ext cx="230116" cy="349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8 CuadroTexto"/>
          <p:cNvSpPr txBox="1"/>
          <p:nvPr/>
        </p:nvSpPr>
        <p:spPr>
          <a:xfrm>
            <a:off x="12920538" y="39748716"/>
            <a:ext cx="16623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Poly(A) site “revealed” in the mutant</a:t>
            </a:r>
            <a:endParaRPr lang="en-US" sz="1600" b="0" dirty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66" name="25 Conector recto de flecha"/>
          <p:cNvCxnSpPr/>
          <p:nvPr/>
        </p:nvCxnSpPr>
        <p:spPr>
          <a:xfrm flipV="1">
            <a:off x="14271071" y="39748716"/>
            <a:ext cx="112531" cy="23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05"/>
          <p:cNvCxnSpPr/>
          <p:nvPr/>
        </p:nvCxnSpPr>
        <p:spPr>
          <a:xfrm flipV="1">
            <a:off x="3893776" y="39378327"/>
            <a:ext cx="138897" cy="37038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74"/>
          <p:cNvCxnSpPr/>
          <p:nvPr/>
        </p:nvCxnSpPr>
        <p:spPr>
          <a:xfrm flipV="1">
            <a:off x="9366384" y="39316668"/>
            <a:ext cx="138897" cy="37038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9214896" y="39252035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Connector 105"/>
          <p:cNvCxnSpPr/>
          <p:nvPr/>
        </p:nvCxnSpPr>
        <p:spPr>
          <a:xfrm flipV="1">
            <a:off x="14744399" y="39292461"/>
            <a:ext cx="138897" cy="37038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14245616" y="39143521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3752093" y="39330886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45 Rectángulo"/>
          <p:cNvSpPr/>
          <p:nvPr/>
        </p:nvSpPr>
        <p:spPr>
          <a:xfrm>
            <a:off x="3559311" y="41234750"/>
            <a:ext cx="26005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Marco Marconi</a:t>
            </a:r>
            <a:r>
              <a:rPr lang="en-US" sz="3600" dirty="0"/>
              <a:t>, </a:t>
            </a:r>
            <a:r>
              <a:rPr lang="en-US" sz="3600" dirty="0" smtClean="0"/>
              <a:t>Julio Rodriguez-Romero, </a:t>
            </a:r>
            <a:r>
              <a:rPr lang="en-US" sz="3600" dirty="0" err="1" smtClean="0"/>
              <a:t>Ane</a:t>
            </a:r>
            <a:r>
              <a:rPr lang="en-US" sz="3600" dirty="0" smtClean="0"/>
              <a:t> </a:t>
            </a:r>
            <a:r>
              <a:rPr lang="en-US" sz="3600" dirty="0" err="1" smtClean="0"/>
              <a:t>Sesma</a:t>
            </a:r>
            <a:r>
              <a:rPr lang="en-US" sz="3600" dirty="0"/>
              <a:t> and Mark Wilkinson </a:t>
            </a:r>
            <a:endParaRPr lang="en-US" sz="3600" dirty="0" smtClean="0"/>
          </a:p>
          <a:p>
            <a:pPr algn="ctr"/>
            <a:r>
              <a:rPr lang="en-US" sz="3600" dirty="0" smtClean="0"/>
              <a:t>Centre </a:t>
            </a:r>
            <a:r>
              <a:rPr lang="en-US" sz="3600" dirty="0"/>
              <a:t>for Plant Biotechnology and Genomics (CBGP), Universidad Politécnica de Madrid, Campus Montegancedo 28223 Madrid – Spain </a:t>
            </a:r>
            <a:r>
              <a:rPr lang="en-US" sz="3600" i="1" dirty="0" smtClean="0"/>
              <a:t>marco.marconi@gmail.com</a:t>
            </a:r>
            <a:endParaRPr lang="en-US" sz="3600" i="1" dirty="0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2" y="41234750"/>
            <a:ext cx="36392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523" y="41552220"/>
            <a:ext cx="2491270" cy="114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825" y="3096644"/>
            <a:ext cx="6889935" cy="5618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7" name="186 CuadroTexto"/>
          <p:cNvSpPr txBox="1"/>
          <p:nvPr/>
        </p:nvSpPr>
        <p:spPr>
          <a:xfrm>
            <a:off x="20501721" y="4966081"/>
            <a:ext cx="3355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RBP35 ortholog found in animals, </a:t>
            </a:r>
          </a:p>
          <a:p>
            <a:pPr algn="ctr"/>
            <a:r>
              <a:rPr lang="en-US" sz="2800" b="1" dirty="0"/>
              <a:t>b</a:t>
            </a:r>
            <a:r>
              <a:rPr lang="en-US" sz="2800" b="1" dirty="0" smtClean="0"/>
              <a:t>ut not in yeast</a:t>
            </a:r>
            <a:endParaRPr lang="es-ES" sz="2800" b="1" dirty="0"/>
          </a:p>
        </p:txBody>
      </p:sp>
      <p:cxnSp>
        <p:nvCxnSpPr>
          <p:cNvPr id="188" name="187 Conector recto de flecha"/>
          <p:cNvCxnSpPr/>
          <p:nvPr/>
        </p:nvCxnSpPr>
        <p:spPr>
          <a:xfrm flipV="1">
            <a:off x="23856884" y="4723907"/>
            <a:ext cx="1793914" cy="9346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 de flecha"/>
          <p:cNvCxnSpPr>
            <a:stCxn id="187" idx="3"/>
          </p:cNvCxnSpPr>
          <p:nvPr/>
        </p:nvCxnSpPr>
        <p:spPr>
          <a:xfrm>
            <a:off x="23856884" y="5658579"/>
            <a:ext cx="431199" cy="19745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193 CuadroTexto"/>
          <p:cNvSpPr txBox="1"/>
          <p:nvPr/>
        </p:nvSpPr>
        <p:spPr>
          <a:xfrm>
            <a:off x="24165229" y="7633148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!</a:t>
            </a:r>
            <a:endParaRPr lang="es-ES" sz="3200" dirty="0"/>
          </a:p>
        </p:txBody>
      </p:sp>
      <p:sp>
        <p:nvSpPr>
          <p:cNvPr id="199" name="Oval 60"/>
          <p:cNvSpPr>
            <a:spLocks noChangeArrowheads="1"/>
          </p:cNvSpPr>
          <p:nvPr/>
        </p:nvSpPr>
        <p:spPr bwMode="auto">
          <a:xfrm>
            <a:off x="25805666" y="4392788"/>
            <a:ext cx="765511" cy="66223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" name="204 Rectángulo"/>
          <p:cNvSpPr/>
          <p:nvPr/>
        </p:nvSpPr>
        <p:spPr>
          <a:xfrm>
            <a:off x="15927691" y="31875877"/>
            <a:ext cx="15748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Carbon starvation presents a big number of genes differentially expressed, while nitrogen starvation recognition is inhibited in the mutant</a:t>
            </a:r>
            <a:endParaRPr lang="en-US" sz="3600" b="1" dirty="0"/>
          </a:p>
        </p:txBody>
      </p:sp>
      <p:sp>
        <p:nvSpPr>
          <p:cNvPr id="83" name="82 Rectángulo"/>
          <p:cNvSpPr/>
          <p:nvPr/>
        </p:nvSpPr>
        <p:spPr>
          <a:xfrm>
            <a:off x="20053882" y="33267996"/>
            <a:ext cx="2079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Wild-type</a:t>
            </a:r>
            <a:endParaRPr lang="en-US" sz="3600" dirty="0"/>
          </a:p>
        </p:txBody>
      </p:sp>
      <p:sp>
        <p:nvSpPr>
          <p:cNvPr id="208" name="207 Rectángulo"/>
          <p:cNvSpPr/>
          <p:nvPr/>
        </p:nvSpPr>
        <p:spPr>
          <a:xfrm>
            <a:off x="26975649" y="33340004"/>
            <a:ext cx="3083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1" i="1" dirty="0">
                <a:solidFill>
                  <a:srgbClr val="FF0000"/>
                </a:solidFill>
              </a:rPr>
              <a:t>Δ</a:t>
            </a:r>
            <a:r>
              <a:rPr lang="en-US" sz="3600" b="1" i="1" dirty="0" smtClean="0">
                <a:solidFill>
                  <a:srgbClr val="FF0000"/>
                </a:solidFill>
              </a:rPr>
              <a:t>rbp35 mutant</a:t>
            </a:r>
            <a:endParaRPr lang="en-US" sz="3600" dirty="0"/>
          </a:p>
        </p:txBody>
      </p: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1893" y="33916068"/>
            <a:ext cx="666750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9" name="218 Rectángulo"/>
          <p:cNvSpPr/>
          <p:nvPr/>
        </p:nvSpPr>
        <p:spPr>
          <a:xfrm>
            <a:off x="16213391" y="38692403"/>
            <a:ext cx="255421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GATA</a:t>
            </a:r>
            <a:r>
              <a:rPr lang="en-US" sz="2400" dirty="0" smtClean="0"/>
              <a:t> genes are up-regulated in nitrogen starvation</a:t>
            </a:r>
            <a:endParaRPr lang="en-US" sz="2400" dirty="0"/>
          </a:p>
        </p:txBody>
      </p:sp>
      <p:sp>
        <p:nvSpPr>
          <p:cNvPr id="220" name="219 Rectángulo"/>
          <p:cNvSpPr/>
          <p:nvPr/>
        </p:nvSpPr>
        <p:spPr>
          <a:xfrm>
            <a:off x="15913993" y="35010704"/>
            <a:ext cx="2554213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Most </a:t>
            </a:r>
            <a:r>
              <a:rPr lang="en-US" sz="2400" dirty="0" smtClean="0"/>
              <a:t>metabolic </a:t>
            </a:r>
            <a:r>
              <a:rPr lang="en-US" sz="2400" dirty="0" smtClean="0"/>
              <a:t>pathways are down-regulated in carbon starvation</a:t>
            </a:r>
            <a:endParaRPr lang="en-US" sz="2400" dirty="0"/>
          </a:p>
        </p:txBody>
      </p:sp>
      <p:sp>
        <p:nvSpPr>
          <p:cNvPr id="1025" name="1024 Rectángulo"/>
          <p:cNvSpPr/>
          <p:nvPr/>
        </p:nvSpPr>
        <p:spPr>
          <a:xfrm>
            <a:off x="20119417" y="33986335"/>
            <a:ext cx="2053767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+mj-lt"/>
              </a:rPr>
              <a:t>CM -&gt; MM-C</a:t>
            </a:r>
            <a:endParaRPr lang="en-US" sz="2800" dirty="0">
              <a:latin typeface="+mj-lt"/>
            </a:endParaRPr>
          </a:p>
        </p:txBody>
      </p:sp>
      <p:sp>
        <p:nvSpPr>
          <p:cNvPr id="224" name="223 Rectángulo"/>
          <p:cNvSpPr/>
          <p:nvPr/>
        </p:nvSpPr>
        <p:spPr>
          <a:xfrm>
            <a:off x="20043168" y="37713328"/>
            <a:ext cx="2095445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smtClean="0"/>
              <a:t>CM -&gt; MM-N</a:t>
            </a:r>
            <a:endParaRPr lang="en-US" sz="2800" dirty="0"/>
          </a:p>
        </p:txBody>
      </p:sp>
      <p:sp>
        <p:nvSpPr>
          <p:cNvPr id="148" name="147 Rectángulo"/>
          <p:cNvSpPr/>
          <p:nvPr/>
        </p:nvSpPr>
        <p:spPr>
          <a:xfrm>
            <a:off x="25164856" y="40069847"/>
            <a:ext cx="587081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Both RNA-seq and plate growing display failed adaptation to nitrogen lacking medium</a:t>
            </a:r>
            <a:endParaRPr 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689" y="34560543"/>
            <a:ext cx="5410200" cy="295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5290" y="38457510"/>
            <a:ext cx="4621593" cy="201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798" y="8732758"/>
            <a:ext cx="617696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669633" y="13927123"/>
            <a:ext cx="9365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Wilkening</a:t>
            </a:r>
            <a:r>
              <a:rPr lang="en-US" sz="1800" dirty="0"/>
              <a:t>, S. et al. An efficient method for genome-wide polyadenylation site mapping and RNA quantification. Nucleic acids research 1–8 (2013).doi:10.1093/</a:t>
            </a:r>
            <a:r>
              <a:rPr lang="en-US" sz="1800" dirty="0" err="1"/>
              <a:t>nar</a:t>
            </a:r>
            <a:r>
              <a:rPr lang="en-US" sz="1800" dirty="0"/>
              <a:t>/gks1249</a:t>
            </a: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206" y="37352137"/>
            <a:ext cx="9715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Rectángulo"/>
          <p:cNvSpPr/>
          <p:nvPr/>
        </p:nvSpPr>
        <p:spPr>
          <a:xfrm>
            <a:off x="5198989" y="30413957"/>
            <a:ext cx="10315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Gruber AR, Lorenz R, </a:t>
            </a:r>
            <a:r>
              <a:rPr lang="en-US" sz="1800" dirty="0" err="1"/>
              <a:t>Bernhart</a:t>
            </a:r>
            <a:r>
              <a:rPr lang="en-US" sz="1800" dirty="0"/>
              <a:t> SH, </a:t>
            </a:r>
            <a:r>
              <a:rPr lang="en-US" sz="1800" dirty="0" err="1"/>
              <a:t>Neuböck</a:t>
            </a:r>
            <a:r>
              <a:rPr lang="en-US" sz="1800" dirty="0"/>
              <a:t> R, </a:t>
            </a:r>
            <a:r>
              <a:rPr lang="en-US" sz="1800" dirty="0" err="1"/>
              <a:t>Hofacker</a:t>
            </a:r>
            <a:r>
              <a:rPr lang="en-US" sz="1800" dirty="0"/>
              <a:t> IL The Vienna RNA </a:t>
            </a:r>
            <a:r>
              <a:rPr lang="en-US" sz="1800" dirty="0" err="1"/>
              <a:t>Websuite</a:t>
            </a:r>
            <a:r>
              <a:rPr lang="en-US" sz="1800" dirty="0"/>
              <a:t>. Nucleic Acids Res. 2008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0526935" y="18292073"/>
            <a:ext cx="9333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Supek</a:t>
            </a:r>
            <a:r>
              <a:rPr lang="en-US" sz="1800" dirty="0"/>
              <a:t> F, </a:t>
            </a:r>
            <a:r>
              <a:rPr lang="en-US" sz="1800" dirty="0" err="1"/>
              <a:t>Bošnjak</a:t>
            </a:r>
            <a:r>
              <a:rPr lang="en-US" sz="1800" dirty="0"/>
              <a:t> M, </a:t>
            </a:r>
            <a:r>
              <a:rPr lang="en-US" sz="1800" dirty="0" err="1"/>
              <a:t>Škunca</a:t>
            </a:r>
            <a:r>
              <a:rPr lang="en-US" sz="1800" dirty="0"/>
              <a:t> N, </a:t>
            </a:r>
            <a:r>
              <a:rPr lang="en-US" sz="1800" dirty="0" err="1"/>
              <a:t>Šmuc</a:t>
            </a:r>
            <a:r>
              <a:rPr lang="en-US" sz="1800" dirty="0"/>
              <a:t> T. "REVIGO summarizes and visualizes long lists of Gene Ontology terms" </a:t>
            </a:r>
            <a:r>
              <a:rPr lang="en-US" sz="1800" dirty="0" err="1"/>
              <a:t>PLoS</a:t>
            </a:r>
            <a:r>
              <a:rPr lang="en-US" sz="1800" dirty="0"/>
              <a:t> ONE 2011. doi:10.1371/journal.pone.0021800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4486748" y="28875508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>
                <a:latin typeface="Courier New" pitchFamily="49" charset="0"/>
                <a:cs typeface="Courier New" pitchFamily="49" charset="0"/>
              </a:rPr>
              <a:t>Δ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rbp35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151 Rectángulo"/>
          <p:cNvSpPr/>
          <p:nvPr/>
        </p:nvSpPr>
        <p:spPr>
          <a:xfrm>
            <a:off x="25081716" y="28413843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156 Rectángulo"/>
          <p:cNvSpPr/>
          <p:nvPr/>
        </p:nvSpPr>
        <p:spPr>
          <a:xfrm>
            <a:off x="24937700" y="22365171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" name="157 Rectángulo"/>
          <p:cNvSpPr/>
          <p:nvPr/>
        </p:nvSpPr>
        <p:spPr>
          <a:xfrm>
            <a:off x="24569010" y="22869227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MM-C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" name="Picture 4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980" y="20704618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21 Rectángulo"/>
          <p:cNvSpPr/>
          <p:nvPr/>
        </p:nvSpPr>
        <p:spPr>
          <a:xfrm>
            <a:off x="21849656" y="20899100"/>
            <a:ext cx="2417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Longer 3’UTR</a:t>
            </a:r>
            <a:endParaRPr lang="en-US" sz="3200" dirty="0"/>
          </a:p>
        </p:txBody>
      </p:sp>
      <p:pic>
        <p:nvPicPr>
          <p:cNvPr id="26" name="Picture 6"/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321" y="26127843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162 Rectángulo"/>
          <p:cNvSpPr/>
          <p:nvPr/>
        </p:nvSpPr>
        <p:spPr>
          <a:xfrm>
            <a:off x="21921664" y="26220504"/>
            <a:ext cx="2417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Longer 3’UTR</a:t>
            </a:r>
            <a:endParaRPr lang="en-US" sz="3200" dirty="0"/>
          </a:p>
        </p:txBody>
      </p:sp>
      <p:sp>
        <p:nvSpPr>
          <p:cNvPr id="164" name="163 Rectángulo"/>
          <p:cNvSpPr/>
          <p:nvPr/>
        </p:nvSpPr>
        <p:spPr>
          <a:xfrm>
            <a:off x="21820098" y="29425453"/>
            <a:ext cx="2518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Shorter 3’UTR</a:t>
            </a:r>
            <a:endParaRPr lang="en-US" sz="3200" dirty="0"/>
          </a:p>
        </p:txBody>
      </p:sp>
      <p:sp>
        <p:nvSpPr>
          <p:cNvPr id="167" name="166 Rectángulo"/>
          <p:cNvSpPr/>
          <p:nvPr/>
        </p:nvSpPr>
        <p:spPr>
          <a:xfrm>
            <a:off x="21748090" y="23959290"/>
            <a:ext cx="2518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Shorter 3’UTR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92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2047</TotalTime>
  <Words>742</Words>
  <Application>Microsoft Office PowerPoint</Application>
  <PresentationFormat>Personalizado</PresentationFormat>
  <Paragraphs>93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99</cp:revision>
  <dcterms:created xsi:type="dcterms:W3CDTF">2015-06-24T10:35:13Z</dcterms:created>
  <dcterms:modified xsi:type="dcterms:W3CDTF">2015-06-26T13:48:24Z</dcterms:modified>
</cp:coreProperties>
</file>