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6728" autoAdjust="0"/>
  </p:normalViewPr>
  <p:slideViewPr>
    <p:cSldViewPr>
      <p:cViewPr varScale="1">
        <p:scale>
          <a:sx n="14" d="100"/>
          <a:sy n="14" d="100"/>
        </p:scale>
        <p:origin x="-2664" y="-198"/>
      </p:cViewPr>
      <p:guideLst>
        <p:guide orient="horz" pos="13608"/>
        <p:guide pos="10206"/>
      </p:guideLst>
    </p:cSldViewPr>
  </p:slideViewPr>
  <p:outlineViewPr>
    <p:cViewPr>
      <p:scale>
        <a:sx n="33" d="100"/>
        <a:sy n="33" d="100"/>
      </p:scale>
      <p:origin x="0" y="0"/>
    </p:cViewPr>
  </p:outlineViewPr>
  <p:notesTextViewPr>
    <p:cViewPr>
      <p:scale>
        <a:sx n="1" d="1"/>
        <a:sy n="1" d="1"/>
      </p:scale>
      <p:origin x="0" y="6"/>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83077-1033-4381-820A-AC92D2649409}" type="datetimeFigureOut">
              <a:rPr lang="en-US" smtClean="0"/>
              <a:t>6/25/2015</a:t>
            </a:fld>
            <a:endParaRPr lang="en-US"/>
          </a:p>
        </p:txBody>
      </p:sp>
      <p:sp>
        <p:nvSpPr>
          <p:cNvPr id="4" name="3 Marcador de imagen de diapositiva"/>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F30AC2-3D23-47CA-86C1-84B20248F6A0}" type="slidenum">
              <a:rPr lang="en-US" smtClean="0"/>
              <a:t>‹Nº›</a:t>
            </a:fld>
            <a:endParaRPr lang="en-US"/>
          </a:p>
        </p:txBody>
      </p:sp>
    </p:spTree>
    <p:extLst>
      <p:ext uri="{BB962C8B-B14F-4D97-AF65-F5344CB8AC3E}">
        <p14:creationId xmlns:p14="http://schemas.microsoft.com/office/powerpoint/2010/main" val="3933606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C6F30AC2-3D23-47CA-86C1-84B20248F6A0}" type="slidenum">
              <a:rPr lang="en-US" smtClean="0"/>
              <a:t>1</a:t>
            </a:fld>
            <a:endParaRPr lang="en-US"/>
          </a:p>
        </p:txBody>
      </p:sp>
    </p:spTree>
    <p:extLst>
      <p:ext uri="{BB962C8B-B14F-4D97-AF65-F5344CB8AC3E}">
        <p14:creationId xmlns:p14="http://schemas.microsoft.com/office/powerpoint/2010/main" val="290821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smtClean="0"/>
              <a:t>Click to edit Master title style</a:t>
            </a:r>
            <a:endParaRPr lang="en-US"/>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734D92-E82E-4278-8021-1BECFDB70FF8}"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329956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34D92-E82E-4278-8021-1BECFDB70FF8}"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1287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92936" y="1730222"/>
            <a:ext cx="7290911" cy="368646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20203" y="1730222"/>
            <a:ext cx="21332666" cy="368646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34D92-E82E-4278-8021-1BECFDB70FF8}"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364768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34D92-E82E-4278-8021-1BECFDB70FF8}"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155401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34D92-E82E-4278-8021-1BECFDB70FF8}"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120033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20202"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472059"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734D92-E82E-4278-8021-1BECFDB70FF8}" type="datetimeFigureOut">
              <a:rPr lang="en-US" smtClean="0"/>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132848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734D92-E82E-4278-8021-1BECFDB70FF8}" type="datetimeFigureOut">
              <a:rPr lang="en-US" smtClean="0"/>
              <a:t>6/25/2015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70156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734D92-E82E-4278-8021-1BECFDB70FF8}" type="datetimeFigureOut">
              <a:rPr lang="en-US" smtClean="0"/>
              <a:t>6/25/2015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51294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34D92-E82E-4278-8021-1BECFDB70FF8}" type="datetimeFigureOut">
              <a:rPr lang="en-US" smtClean="0"/>
              <a:t>6/25/2015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133307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smtClean="0"/>
              <a:t>Click to edit Master title style</a:t>
            </a:r>
            <a:endParaRPr lang="en-US"/>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34D92-E82E-4278-8021-1BECFDB70FF8}" type="datetimeFigureOut">
              <a:rPr lang="en-US" smtClean="0"/>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256959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smtClean="0"/>
              <a:t>Click to edit Master title style</a:t>
            </a:r>
            <a:endParaRPr lang="en-US"/>
          </a:p>
        </p:txBody>
      </p:sp>
      <p:sp>
        <p:nvSpPr>
          <p:cNvPr id="3" name="Picture Placeholder 2"/>
          <p:cNvSpPr>
            <a:spLocks noGrp="1"/>
          </p:cNvSpPr>
          <p:nvPr>
            <p:ph type="pic" idx="1"/>
          </p:nvPr>
        </p:nvSpPr>
        <p:spPr>
          <a:xfrm>
            <a:off x="6351421" y="3860482"/>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34D92-E82E-4278-8021-1BECFDB70FF8}" type="datetimeFigureOut">
              <a:rPr lang="en-US" smtClean="0"/>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DDF4A-5D03-4050-820C-F8B9EE3F2BCA}" type="slidenum">
              <a:rPr lang="en-US" smtClean="0"/>
              <a:t>‹Nº›</a:t>
            </a:fld>
            <a:endParaRPr lang="en-US"/>
          </a:p>
        </p:txBody>
      </p:sp>
    </p:spTree>
    <p:extLst>
      <p:ext uri="{BB962C8B-B14F-4D97-AF65-F5344CB8AC3E}">
        <p14:creationId xmlns:p14="http://schemas.microsoft.com/office/powerpoint/2010/main" val="225810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20202"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F8734D92-E82E-4278-8021-1BECFDB70FF8}" type="datetimeFigureOut">
              <a:rPr lang="en-US" smtClean="0"/>
              <a:t>6/25/2015</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B29DDF4A-5D03-4050-820C-F8B9EE3F2BCA}" type="slidenum">
              <a:rPr lang="en-US" smtClean="0"/>
              <a:t>‹Nº›</a:t>
            </a:fld>
            <a:endParaRPr lang="en-US"/>
          </a:p>
        </p:txBody>
      </p:sp>
    </p:spTree>
    <p:extLst>
      <p:ext uri="{BB962C8B-B14F-4D97-AF65-F5344CB8AC3E}">
        <p14:creationId xmlns:p14="http://schemas.microsoft.com/office/powerpoint/2010/main" val="207170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w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19812594" y="9289332"/>
            <a:ext cx="12231191" cy="9649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8" name="20 Rectángulo"/>
          <p:cNvSpPr/>
          <p:nvPr/>
        </p:nvSpPr>
        <p:spPr>
          <a:xfrm>
            <a:off x="25950566" y="13799195"/>
            <a:ext cx="848508" cy="5006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Y</a:t>
            </a:r>
            <a:r>
              <a:rPr lang="en-US" sz="2400" dirty="0" smtClean="0"/>
              <a:t> A</a:t>
            </a:r>
            <a:endParaRPr lang="es-ES" sz="2400" dirty="0"/>
          </a:p>
        </p:txBody>
      </p:sp>
      <p:sp>
        <p:nvSpPr>
          <p:cNvPr id="5" name="Rectangle 4"/>
          <p:cNvSpPr/>
          <p:nvPr/>
        </p:nvSpPr>
        <p:spPr>
          <a:xfrm>
            <a:off x="382998" y="216324"/>
            <a:ext cx="31660787"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mj-lt"/>
              </a:rPr>
              <a:t>Bioinformatic</a:t>
            </a:r>
            <a:r>
              <a:rPr lang="en-US" b="1" dirty="0" smtClean="0">
                <a:solidFill>
                  <a:schemeClr val="tx1"/>
                </a:solidFill>
                <a:latin typeface="+mj-lt"/>
              </a:rPr>
              <a:t> analysis of </a:t>
            </a:r>
            <a:r>
              <a:rPr lang="en-US" b="1" dirty="0" err="1" smtClean="0">
                <a:solidFill>
                  <a:schemeClr val="tx1"/>
                </a:solidFill>
                <a:latin typeface="+mj-lt"/>
              </a:rPr>
              <a:t>Magnaporthe</a:t>
            </a:r>
            <a:r>
              <a:rPr lang="en-US" b="1" dirty="0" smtClean="0">
                <a:solidFill>
                  <a:schemeClr val="tx1"/>
                </a:solidFill>
                <a:latin typeface="+mj-lt"/>
              </a:rPr>
              <a:t> </a:t>
            </a:r>
            <a:r>
              <a:rPr lang="en-US" b="1" dirty="0" err="1" smtClean="0">
                <a:solidFill>
                  <a:schemeClr val="tx1"/>
                </a:solidFill>
                <a:latin typeface="+mj-lt"/>
              </a:rPr>
              <a:t>oryzae</a:t>
            </a:r>
            <a:r>
              <a:rPr lang="en-US" b="1" dirty="0" smtClean="0">
                <a:solidFill>
                  <a:schemeClr val="tx1"/>
                </a:solidFill>
                <a:latin typeface="+mj-lt"/>
              </a:rPr>
              <a:t> polyadenylation sites from next generation sequencing data</a:t>
            </a:r>
            <a:endParaRPr lang="en-US" b="1" dirty="0">
              <a:solidFill>
                <a:schemeClr val="tx1"/>
              </a:solidFill>
              <a:latin typeface="+mj-lt"/>
            </a:endParaRPr>
          </a:p>
        </p:txBody>
      </p:sp>
      <p:sp>
        <p:nvSpPr>
          <p:cNvPr id="6" name="Rectangle 5"/>
          <p:cNvSpPr/>
          <p:nvPr/>
        </p:nvSpPr>
        <p:spPr>
          <a:xfrm>
            <a:off x="382999" y="2952628"/>
            <a:ext cx="19995490" cy="6336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smtClean="0">
                <a:solidFill>
                  <a:schemeClr val="tx1"/>
                </a:solidFill>
              </a:rPr>
              <a:t>Background</a:t>
            </a:r>
          </a:p>
          <a:p>
            <a:pPr algn="just"/>
            <a:r>
              <a:rPr lang="en-US" sz="2400" dirty="0" smtClean="0">
                <a:solidFill>
                  <a:schemeClr val="tx1"/>
                </a:solidFill>
              </a:rPr>
              <a:t>Several proteins have been shown to regulate alternative polyadenylation (APA), including Cleavage Factor I (</a:t>
            </a:r>
            <a:r>
              <a:rPr lang="en-US" sz="2400" dirty="0" err="1" smtClean="0">
                <a:solidFill>
                  <a:schemeClr val="tx1"/>
                </a:solidFill>
              </a:rPr>
              <a:t>CFIm</a:t>
            </a:r>
            <a:r>
              <a:rPr lang="en-US" sz="2400" dirty="0" smtClean="0">
                <a:solidFill>
                  <a:schemeClr val="tx1"/>
                </a:solidFill>
              </a:rPr>
              <a:t>) in </a:t>
            </a:r>
            <a:r>
              <a:rPr lang="en-US" sz="2400" dirty="0" smtClean="0">
                <a:solidFill>
                  <a:schemeClr val="tx1"/>
                </a:solidFill>
              </a:rPr>
              <a:t>metazoan. The </a:t>
            </a:r>
            <a:r>
              <a:rPr lang="en-US" sz="2400" dirty="0" err="1" smtClean="0">
                <a:solidFill>
                  <a:schemeClr val="tx1"/>
                </a:solidFill>
              </a:rPr>
              <a:t>ascomycetous</a:t>
            </a:r>
            <a:r>
              <a:rPr lang="en-US" sz="2400" dirty="0" smtClean="0">
                <a:solidFill>
                  <a:schemeClr val="tx1"/>
                </a:solidFill>
              </a:rPr>
              <a:t> fungus </a:t>
            </a:r>
            <a:r>
              <a:rPr lang="en-US" sz="2400" dirty="0" err="1" smtClean="0">
                <a:solidFill>
                  <a:schemeClr val="tx1"/>
                </a:solidFill>
              </a:rPr>
              <a:t>Magnaporthe</a:t>
            </a:r>
            <a:r>
              <a:rPr lang="en-US" sz="2400" dirty="0" smtClean="0">
                <a:solidFill>
                  <a:schemeClr val="tx1"/>
                </a:solidFill>
              </a:rPr>
              <a:t> </a:t>
            </a:r>
            <a:r>
              <a:rPr lang="en-US" sz="2400" dirty="0" err="1" smtClean="0">
                <a:solidFill>
                  <a:schemeClr val="tx1"/>
                </a:solidFill>
              </a:rPr>
              <a:t>oryzae</a:t>
            </a:r>
            <a:r>
              <a:rPr lang="en-US" sz="2400" dirty="0" smtClean="0">
                <a:solidFill>
                  <a:schemeClr val="tx1"/>
                </a:solidFill>
              </a:rPr>
              <a:t>, also known as rice blast, is a plant-pathogenic fungus that causes a serious disease affecting rice. Rbp35 is the functional </a:t>
            </a:r>
            <a:r>
              <a:rPr lang="en-US" sz="2400" i="1" dirty="0" smtClean="0">
                <a:solidFill>
                  <a:schemeClr val="tx1"/>
                </a:solidFill>
              </a:rPr>
              <a:t>M. </a:t>
            </a:r>
            <a:r>
              <a:rPr lang="en-US" sz="2400" i="1" dirty="0" err="1" smtClean="0">
                <a:solidFill>
                  <a:schemeClr val="tx1"/>
                </a:solidFill>
              </a:rPr>
              <a:t>oryzae</a:t>
            </a:r>
            <a:r>
              <a:rPr lang="en-US" sz="2400" i="1" dirty="0" smtClean="0">
                <a:solidFill>
                  <a:schemeClr val="tx1"/>
                </a:solidFill>
              </a:rPr>
              <a:t> </a:t>
            </a:r>
            <a:r>
              <a:rPr lang="en-US" sz="2400" dirty="0" smtClean="0">
                <a:solidFill>
                  <a:schemeClr val="tx1"/>
                </a:solidFill>
              </a:rPr>
              <a:t>equivalent of CFIm68. </a:t>
            </a:r>
            <a:r>
              <a:rPr lang="en-US" sz="2400" i="1" dirty="0" smtClean="0">
                <a:solidFill>
                  <a:schemeClr val="tx1"/>
                </a:solidFill>
              </a:rPr>
              <a:t>∆rbp35 </a:t>
            </a:r>
            <a:r>
              <a:rPr lang="en-US" sz="2400" dirty="0" smtClean="0">
                <a:solidFill>
                  <a:schemeClr val="tx1"/>
                </a:solidFill>
              </a:rPr>
              <a:t>is viable </a:t>
            </a:r>
            <a:r>
              <a:rPr lang="en-US" sz="2400" dirty="0" smtClean="0">
                <a:solidFill>
                  <a:schemeClr val="tx1"/>
                </a:solidFill>
              </a:rPr>
              <a:t>indicating that Rbp35 </a:t>
            </a:r>
            <a:r>
              <a:rPr lang="en-US" sz="2400" dirty="0" smtClean="0">
                <a:solidFill>
                  <a:schemeClr val="tx1"/>
                </a:solidFill>
              </a:rPr>
              <a:t>is</a:t>
            </a:r>
            <a:r>
              <a:rPr lang="en-US" sz="2400" dirty="0" smtClean="0">
                <a:solidFill>
                  <a:schemeClr val="tx1"/>
                </a:solidFill>
              </a:rPr>
              <a:t> </a:t>
            </a:r>
            <a:r>
              <a:rPr lang="en-US" sz="2400" dirty="0" smtClean="0">
                <a:solidFill>
                  <a:schemeClr val="tx1"/>
                </a:solidFill>
              </a:rPr>
              <a:t>not essential components of the polyadenylation machinery in the rice blast fungus. However, </a:t>
            </a:r>
            <a:r>
              <a:rPr lang="en-US" sz="2400" i="1" dirty="0" smtClean="0">
                <a:solidFill>
                  <a:schemeClr val="tx1"/>
                </a:solidFill>
              </a:rPr>
              <a:t>Δrbp35</a:t>
            </a:r>
            <a:r>
              <a:rPr lang="en-US" sz="2400" dirty="0" smtClean="0">
                <a:solidFill>
                  <a:schemeClr val="tx1"/>
                </a:solidFill>
              </a:rPr>
              <a:t> mutants shows developmental </a:t>
            </a:r>
            <a:r>
              <a:rPr lang="en-US" sz="2400" dirty="0" smtClean="0">
                <a:solidFill>
                  <a:schemeClr val="tx1"/>
                </a:solidFill>
              </a:rPr>
              <a:t>and virulence defects.</a:t>
            </a:r>
          </a:p>
          <a:p>
            <a:pPr algn="just"/>
            <a:endParaRPr lang="en-US" sz="2400" b="1" dirty="0" smtClean="0">
              <a:solidFill>
                <a:schemeClr val="tx1"/>
              </a:solidFill>
            </a:endParaRPr>
          </a:p>
          <a:p>
            <a:pPr algn="just"/>
            <a:r>
              <a:rPr lang="en-US" sz="2400" b="1" dirty="0" smtClean="0">
                <a:solidFill>
                  <a:schemeClr val="tx1"/>
                </a:solidFill>
              </a:rPr>
              <a:t>Results</a:t>
            </a:r>
            <a:endParaRPr lang="en-US" sz="2400" b="1" dirty="0" smtClean="0">
              <a:solidFill>
                <a:schemeClr val="tx1"/>
              </a:solidFill>
            </a:endParaRPr>
          </a:p>
          <a:p>
            <a:pPr algn="just"/>
            <a:r>
              <a:rPr lang="en-US" sz="2400" dirty="0" smtClean="0">
                <a:solidFill>
                  <a:schemeClr val="tx1"/>
                </a:solidFill>
              </a:rPr>
              <a:t>We mapped the polyadenylation sites of M. </a:t>
            </a:r>
            <a:r>
              <a:rPr lang="en-US" sz="2400" dirty="0" err="1" smtClean="0">
                <a:solidFill>
                  <a:schemeClr val="tx1"/>
                </a:solidFill>
              </a:rPr>
              <a:t>oryzae</a:t>
            </a:r>
            <a:r>
              <a:rPr lang="en-US" sz="2400" dirty="0" smtClean="0">
                <a:solidFill>
                  <a:schemeClr val="tx1"/>
                </a:solidFill>
              </a:rPr>
              <a:t> in four different growing conditions and identified more than 14000 high-confidence poly(A) sites, accounting for more than 7,000 protein coding genes. 30% of M. </a:t>
            </a:r>
            <a:r>
              <a:rPr lang="en-US" sz="2400" dirty="0" err="1" smtClean="0">
                <a:solidFill>
                  <a:schemeClr val="tx1"/>
                </a:solidFill>
              </a:rPr>
              <a:t>oryzae</a:t>
            </a:r>
            <a:r>
              <a:rPr lang="en-US" sz="2400" dirty="0" smtClean="0">
                <a:solidFill>
                  <a:schemeClr val="tx1"/>
                </a:solidFill>
              </a:rPr>
              <a:t> genes are alternatively </a:t>
            </a:r>
            <a:r>
              <a:rPr lang="en-US" sz="2400" dirty="0" err="1" smtClean="0">
                <a:solidFill>
                  <a:schemeClr val="tx1"/>
                </a:solidFill>
              </a:rPr>
              <a:t>polyadenylated</a:t>
            </a:r>
            <a:r>
              <a:rPr lang="en-US" sz="2400" dirty="0" smtClean="0">
                <a:solidFill>
                  <a:schemeClr val="tx1"/>
                </a:solidFill>
              </a:rPr>
              <a:t>, and grouped in specific functional groups. We also identified the nucleotide context, protein-binding regions and RNA secondary structure of poly(A) sites, and demonstrated that these differ from budding yeast. Under carbon starvation, alternative poly(A) site selection is observed in more than 400 genes, producing longer 3'UTR isoforms. , ~25% of the alternatively-</a:t>
            </a:r>
            <a:r>
              <a:rPr lang="en-US" sz="2400" dirty="0" err="1" smtClean="0">
                <a:solidFill>
                  <a:schemeClr val="tx1"/>
                </a:solidFill>
              </a:rPr>
              <a:t>polyadenylated</a:t>
            </a:r>
            <a:r>
              <a:rPr lang="en-US" sz="2400" dirty="0" smtClean="0">
                <a:solidFill>
                  <a:schemeClr val="tx1"/>
                </a:solidFill>
              </a:rPr>
              <a:t> transcripts found in the wild type were affected in the Δrbp35 mutant, which indicated that alternative site selection was Rbp35-dependent. Lack of Rbp35 in Δrbp35 affects poly(A) site selection by promoting proximal cuts, resulting in a global shortening of 3'UTRs. A UGUAH motif is enriched in Rbp35-dependent poly(A) sites, suggesting that these are the </a:t>
            </a:r>
            <a:r>
              <a:rPr lang="en-US" sz="2400" dirty="0" err="1" smtClean="0">
                <a:solidFill>
                  <a:schemeClr val="tx1"/>
                </a:solidFill>
              </a:rPr>
              <a:t>ribonucleotides</a:t>
            </a:r>
            <a:r>
              <a:rPr lang="en-US" sz="2400" dirty="0" smtClean="0">
                <a:solidFill>
                  <a:schemeClr val="tx1"/>
                </a:solidFill>
              </a:rPr>
              <a:t> recognized by Rbp35.</a:t>
            </a:r>
            <a:endParaRPr lang="en-US" sz="2400" dirty="0">
              <a:solidFill>
                <a:schemeClr val="tx1"/>
              </a:solidFill>
            </a:endParaRPr>
          </a:p>
        </p:txBody>
      </p:sp>
      <p:sp>
        <p:nvSpPr>
          <p:cNvPr id="7" name="Rectangle 6"/>
          <p:cNvSpPr/>
          <p:nvPr/>
        </p:nvSpPr>
        <p:spPr>
          <a:xfrm>
            <a:off x="382998" y="9289332"/>
            <a:ext cx="9836616" cy="9649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68284" y="18938404"/>
            <a:ext cx="15301700" cy="11953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5669983" y="18938404"/>
            <a:ext cx="16373801" cy="12601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54928" y="30891732"/>
            <a:ext cx="15301699" cy="10081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UG</a:t>
            </a:r>
            <a:endParaRPr lang="en-US" dirty="0"/>
          </a:p>
        </p:txBody>
      </p:sp>
      <p:sp>
        <p:nvSpPr>
          <p:cNvPr id="12" name="Rectangle 11"/>
          <p:cNvSpPr/>
          <p:nvPr/>
        </p:nvSpPr>
        <p:spPr>
          <a:xfrm>
            <a:off x="15669983" y="31539803"/>
            <a:ext cx="16373802" cy="9433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321" y="11160870"/>
            <a:ext cx="8604250" cy="2520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321" y="14881201"/>
            <a:ext cx="8669337" cy="391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10225361" y="9289332"/>
            <a:ext cx="9566895" cy="9649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9890" y="10870035"/>
            <a:ext cx="59721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4" name="Straight Arrow Connector 1023"/>
          <p:cNvCxnSpPr>
            <a:stCxn id="1030" idx="1"/>
          </p:cNvCxnSpPr>
          <p:nvPr/>
        </p:nvCxnSpPr>
        <p:spPr>
          <a:xfrm flipH="1">
            <a:off x="13681745" y="11811646"/>
            <a:ext cx="3024336" cy="331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0" name="Rectangle 1029"/>
          <p:cNvSpPr/>
          <p:nvPr/>
        </p:nvSpPr>
        <p:spPr>
          <a:xfrm>
            <a:off x="16706081" y="10657484"/>
            <a:ext cx="2880321" cy="2308324"/>
          </a:xfrm>
          <a:prstGeom prst="rect">
            <a:avLst/>
          </a:prstGeom>
          <a:ln>
            <a:solidFill>
              <a:schemeClr val="tx1"/>
            </a:solidFill>
          </a:ln>
        </p:spPr>
        <p:txBody>
          <a:bodyPr wrap="square">
            <a:spAutoFit/>
          </a:bodyPr>
          <a:lstStyle/>
          <a:p>
            <a:pPr algn="ctr"/>
            <a:r>
              <a:rPr lang="en-US" sz="2400" dirty="0" smtClean="0">
                <a:solidFill>
                  <a:schemeClr val="tx1"/>
                </a:solidFill>
              </a:rPr>
              <a:t>Most of alternative polyadenylation events are located in the 3’UTR and are composed of 2 alternatives only</a:t>
            </a:r>
            <a:endParaRPr lang="en-US" sz="2400" dirty="0">
              <a:solidFill>
                <a:schemeClr val="tx1"/>
              </a:solidFill>
            </a:endParaRPr>
          </a:p>
        </p:txBody>
      </p:sp>
      <p:pic>
        <p:nvPicPr>
          <p:cNvPr id="40"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71374" y="15554388"/>
            <a:ext cx="7560000" cy="32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71374" y="10441460"/>
            <a:ext cx="7560000" cy="32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8" name="6 Conector recto de flecha"/>
          <p:cNvCxnSpPr>
            <a:stCxn id="87" idx="0"/>
          </p:cNvCxnSpPr>
          <p:nvPr/>
        </p:nvCxnSpPr>
        <p:spPr>
          <a:xfrm flipH="1" flipV="1">
            <a:off x="26859209" y="12023899"/>
            <a:ext cx="432048" cy="17748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15 Conector recto de flecha"/>
          <p:cNvCxnSpPr>
            <a:stCxn id="89" idx="0"/>
          </p:cNvCxnSpPr>
          <p:nvPr/>
        </p:nvCxnSpPr>
        <p:spPr>
          <a:xfrm flipV="1">
            <a:off x="25443445" y="12023899"/>
            <a:ext cx="695684" cy="1776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18 Conector recto de flecha"/>
          <p:cNvCxnSpPr>
            <a:stCxn id="90" idx="0"/>
          </p:cNvCxnSpPr>
          <p:nvPr/>
        </p:nvCxnSpPr>
        <p:spPr>
          <a:xfrm flipV="1">
            <a:off x="24477151" y="11917289"/>
            <a:ext cx="1084996" cy="188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21 Conector recto de flecha"/>
          <p:cNvCxnSpPr>
            <a:stCxn id="91" idx="0"/>
          </p:cNvCxnSpPr>
          <p:nvPr/>
        </p:nvCxnSpPr>
        <p:spPr>
          <a:xfrm flipV="1">
            <a:off x="23381939" y="12061460"/>
            <a:ext cx="1418208" cy="1737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14 Rectángulo"/>
          <p:cNvSpPr/>
          <p:nvPr/>
        </p:nvSpPr>
        <p:spPr>
          <a:xfrm>
            <a:off x="24914993" y="14546277"/>
            <a:ext cx="1008112" cy="500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a:t>
            </a:r>
            <a:r>
              <a:rPr lang="en-US" sz="2400" dirty="0" smtClean="0"/>
              <a:t>-rich</a:t>
            </a:r>
            <a:endParaRPr lang="es-ES" sz="2400" dirty="0"/>
          </a:p>
        </p:txBody>
      </p:sp>
      <p:sp>
        <p:nvSpPr>
          <p:cNvPr id="53" name="16 Rectángulo"/>
          <p:cNvSpPr/>
          <p:nvPr/>
        </p:nvSpPr>
        <p:spPr>
          <a:xfrm>
            <a:off x="23978889" y="14546277"/>
            <a:ext cx="936104" cy="50060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A-rich</a:t>
            </a:r>
            <a:endParaRPr lang="es-ES" sz="2400" dirty="0"/>
          </a:p>
        </p:txBody>
      </p:sp>
      <p:sp>
        <p:nvSpPr>
          <p:cNvPr id="54" name="17 Rectángulo"/>
          <p:cNvSpPr/>
          <p:nvPr/>
        </p:nvSpPr>
        <p:spPr>
          <a:xfrm>
            <a:off x="22898769" y="14546277"/>
            <a:ext cx="1079946" cy="50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UAGA</a:t>
            </a:r>
            <a:endParaRPr lang="es-ES" sz="2400" dirty="0"/>
          </a:p>
        </p:txBody>
      </p:sp>
      <p:sp>
        <p:nvSpPr>
          <p:cNvPr id="55" name="19 Rectángulo"/>
          <p:cNvSpPr/>
          <p:nvPr/>
        </p:nvSpPr>
        <p:spPr>
          <a:xfrm>
            <a:off x="26787201" y="14546277"/>
            <a:ext cx="1501824" cy="50060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 peak</a:t>
            </a:r>
            <a:endParaRPr lang="es-ES" sz="2400" dirty="0"/>
          </a:p>
        </p:txBody>
      </p:sp>
      <p:sp>
        <p:nvSpPr>
          <p:cNvPr id="56" name="20 Rectángulo"/>
          <p:cNvSpPr/>
          <p:nvPr/>
        </p:nvSpPr>
        <p:spPr>
          <a:xfrm>
            <a:off x="25923105" y="14546277"/>
            <a:ext cx="848508" cy="5006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 A</a:t>
            </a:r>
            <a:endParaRPr lang="es-ES" sz="2400" dirty="0"/>
          </a:p>
        </p:txBody>
      </p:sp>
      <p:cxnSp>
        <p:nvCxnSpPr>
          <p:cNvPr id="57" name="22 Conector recto"/>
          <p:cNvCxnSpPr/>
          <p:nvPr/>
        </p:nvCxnSpPr>
        <p:spPr>
          <a:xfrm flipH="1">
            <a:off x="26314950" y="10297444"/>
            <a:ext cx="36424" cy="7632848"/>
          </a:xfrm>
          <a:prstGeom prst="line">
            <a:avLst/>
          </a:prstGeom>
          <a:ln>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23 Conector recto de flecha"/>
          <p:cNvCxnSpPr>
            <a:stCxn id="55" idx="2"/>
          </p:cNvCxnSpPr>
          <p:nvPr/>
        </p:nvCxnSpPr>
        <p:spPr>
          <a:xfrm flipH="1">
            <a:off x="26859209" y="15046885"/>
            <a:ext cx="678904" cy="1947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24 Conector recto de flecha"/>
          <p:cNvCxnSpPr>
            <a:stCxn id="52" idx="2"/>
          </p:cNvCxnSpPr>
          <p:nvPr/>
        </p:nvCxnSpPr>
        <p:spPr>
          <a:xfrm>
            <a:off x="25419049" y="15046885"/>
            <a:ext cx="600298"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25 Conector recto de flecha"/>
          <p:cNvCxnSpPr>
            <a:stCxn id="53" idx="2"/>
          </p:cNvCxnSpPr>
          <p:nvPr/>
        </p:nvCxnSpPr>
        <p:spPr>
          <a:xfrm>
            <a:off x="24446941" y="15046885"/>
            <a:ext cx="1115206" cy="1443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26 Conector recto de flecha"/>
          <p:cNvCxnSpPr>
            <a:stCxn id="54" idx="2"/>
          </p:cNvCxnSpPr>
          <p:nvPr/>
        </p:nvCxnSpPr>
        <p:spPr>
          <a:xfrm>
            <a:off x="23438742" y="15046885"/>
            <a:ext cx="1116211" cy="1816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39 Rectángulo"/>
          <p:cNvSpPr/>
          <p:nvPr/>
        </p:nvSpPr>
        <p:spPr>
          <a:xfrm>
            <a:off x="21818649" y="14546277"/>
            <a:ext cx="1080120" cy="50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UGUA</a:t>
            </a:r>
            <a:endParaRPr lang="es-ES" sz="2400" dirty="0"/>
          </a:p>
        </p:txBody>
      </p:sp>
      <p:sp>
        <p:nvSpPr>
          <p:cNvPr id="63" name="27 CuadroTexto"/>
          <p:cNvSpPr txBox="1"/>
          <p:nvPr/>
        </p:nvSpPr>
        <p:spPr>
          <a:xfrm>
            <a:off x="20306481" y="11583174"/>
            <a:ext cx="1949508" cy="523220"/>
          </a:xfrm>
          <a:prstGeom prst="rect">
            <a:avLst/>
          </a:prstGeom>
          <a:noFill/>
        </p:spPr>
        <p:txBody>
          <a:bodyPr wrap="none" rtlCol="0">
            <a:spAutoFit/>
          </a:bodyPr>
          <a:lstStyle/>
          <a:p>
            <a:r>
              <a:rPr lang="en-US" sz="2800" i="1" dirty="0" smtClean="0"/>
              <a:t>S. </a:t>
            </a:r>
            <a:r>
              <a:rPr lang="en-US" sz="2800" i="1" dirty="0" err="1" smtClean="0"/>
              <a:t>cerevisiae</a:t>
            </a:r>
            <a:endParaRPr lang="es-ES" sz="2800" i="1" dirty="0"/>
          </a:p>
        </p:txBody>
      </p:sp>
      <p:sp>
        <p:nvSpPr>
          <p:cNvPr id="64" name="28 CuadroTexto"/>
          <p:cNvSpPr txBox="1"/>
          <p:nvPr/>
        </p:nvSpPr>
        <p:spPr>
          <a:xfrm>
            <a:off x="20378489" y="16862910"/>
            <a:ext cx="1544269" cy="523220"/>
          </a:xfrm>
          <a:prstGeom prst="rect">
            <a:avLst/>
          </a:prstGeom>
          <a:noFill/>
        </p:spPr>
        <p:txBody>
          <a:bodyPr wrap="none" rtlCol="0">
            <a:spAutoFit/>
          </a:bodyPr>
          <a:lstStyle/>
          <a:p>
            <a:r>
              <a:rPr lang="en-US" sz="2800" i="1" dirty="0" err="1" smtClean="0"/>
              <a:t>M.oryzae</a:t>
            </a:r>
            <a:endParaRPr lang="es-ES" sz="2800" i="1" dirty="0"/>
          </a:p>
        </p:txBody>
      </p:sp>
      <p:cxnSp>
        <p:nvCxnSpPr>
          <p:cNvPr id="77" name="26 Conector recto de flecha"/>
          <p:cNvCxnSpPr>
            <a:stCxn id="62" idx="2"/>
          </p:cNvCxnSpPr>
          <p:nvPr/>
        </p:nvCxnSpPr>
        <p:spPr>
          <a:xfrm>
            <a:off x="22358709" y="15046885"/>
            <a:ext cx="2088232" cy="18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14 Rectángulo"/>
          <p:cNvSpPr/>
          <p:nvPr/>
        </p:nvSpPr>
        <p:spPr>
          <a:xfrm>
            <a:off x="26787201" y="13798720"/>
            <a:ext cx="1008112" cy="500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a:t>
            </a:r>
            <a:r>
              <a:rPr lang="en-US" sz="2400" dirty="0" smtClean="0"/>
              <a:t>-rich</a:t>
            </a:r>
            <a:endParaRPr lang="es-ES" sz="2400" dirty="0"/>
          </a:p>
        </p:txBody>
      </p:sp>
      <p:sp>
        <p:nvSpPr>
          <p:cNvPr id="89" name="14 Rectángulo"/>
          <p:cNvSpPr/>
          <p:nvPr/>
        </p:nvSpPr>
        <p:spPr>
          <a:xfrm>
            <a:off x="24939389" y="13800635"/>
            <a:ext cx="1008112" cy="500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a:t>
            </a:r>
            <a:r>
              <a:rPr lang="en-US" sz="2400" dirty="0" smtClean="0"/>
              <a:t>-rich</a:t>
            </a:r>
            <a:endParaRPr lang="es-ES" sz="2400" dirty="0"/>
          </a:p>
        </p:txBody>
      </p:sp>
      <p:sp>
        <p:nvSpPr>
          <p:cNvPr id="90" name="16 Rectángulo"/>
          <p:cNvSpPr/>
          <p:nvPr/>
        </p:nvSpPr>
        <p:spPr>
          <a:xfrm>
            <a:off x="24009099" y="13798719"/>
            <a:ext cx="936104" cy="50252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A-rich</a:t>
            </a:r>
            <a:endParaRPr lang="es-ES" sz="2400" dirty="0"/>
          </a:p>
        </p:txBody>
      </p:sp>
      <p:sp>
        <p:nvSpPr>
          <p:cNvPr id="91" name="17 Rectángulo"/>
          <p:cNvSpPr/>
          <p:nvPr/>
        </p:nvSpPr>
        <p:spPr>
          <a:xfrm>
            <a:off x="22754753" y="13798719"/>
            <a:ext cx="1254371" cy="50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AU-rich</a:t>
            </a:r>
            <a:endParaRPr lang="es-ES" sz="2400" dirty="0"/>
          </a:p>
        </p:txBody>
      </p:sp>
      <p:sp>
        <p:nvSpPr>
          <p:cNvPr id="65" name="Rectangle 64"/>
          <p:cNvSpPr/>
          <p:nvPr/>
        </p:nvSpPr>
        <p:spPr>
          <a:xfrm>
            <a:off x="19960188" y="9549791"/>
            <a:ext cx="12709524" cy="646331"/>
          </a:xfrm>
          <a:prstGeom prst="rect">
            <a:avLst/>
          </a:prstGeom>
        </p:spPr>
        <p:txBody>
          <a:bodyPr wrap="square">
            <a:spAutoFit/>
          </a:bodyPr>
          <a:lstStyle/>
          <a:p>
            <a:r>
              <a:rPr lang="en-US" sz="3600" b="1" dirty="0" smtClean="0"/>
              <a:t>Nucleotide Profile of poly(A) site slightly differs from yeast</a:t>
            </a:r>
            <a:endParaRPr lang="en-US" sz="3600" b="1" dirty="0"/>
          </a:p>
        </p:txBody>
      </p:sp>
      <p:sp>
        <p:nvSpPr>
          <p:cNvPr id="66" name="Rectangle 65"/>
          <p:cNvSpPr/>
          <p:nvPr/>
        </p:nvSpPr>
        <p:spPr>
          <a:xfrm>
            <a:off x="10123207" y="9289332"/>
            <a:ext cx="9499309" cy="1200329"/>
          </a:xfrm>
          <a:prstGeom prst="rect">
            <a:avLst/>
          </a:prstGeom>
        </p:spPr>
        <p:txBody>
          <a:bodyPr wrap="square">
            <a:spAutoFit/>
          </a:bodyPr>
          <a:lstStyle/>
          <a:p>
            <a:pPr algn="ctr"/>
            <a:r>
              <a:rPr lang="en-CA" sz="3600" b="1" dirty="0" smtClean="0"/>
              <a:t>Alternative polyadenylation seems to be involved in specific biological processes</a:t>
            </a:r>
          </a:p>
        </p:txBody>
      </p:sp>
      <p:sp>
        <p:nvSpPr>
          <p:cNvPr id="110" name="Rectangle 109"/>
          <p:cNvSpPr/>
          <p:nvPr/>
        </p:nvSpPr>
        <p:spPr>
          <a:xfrm>
            <a:off x="720305" y="9361340"/>
            <a:ext cx="9499309" cy="1200329"/>
          </a:xfrm>
          <a:prstGeom prst="rect">
            <a:avLst/>
          </a:prstGeom>
        </p:spPr>
        <p:txBody>
          <a:bodyPr wrap="square">
            <a:spAutoFit/>
          </a:bodyPr>
          <a:lstStyle/>
          <a:p>
            <a:pPr algn="ctr"/>
            <a:r>
              <a:rPr lang="en-CA" sz="3600" b="1" dirty="0" smtClean="0"/>
              <a:t>More than 14000 poly(A) sites were identified using a novel sequencing protocol</a:t>
            </a:r>
          </a:p>
        </p:txBody>
      </p:sp>
      <p:pic>
        <p:nvPicPr>
          <p:cNvPr id="3"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7449" y="14342819"/>
            <a:ext cx="8208913" cy="445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281" y="20594588"/>
            <a:ext cx="70389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2264" y="20522580"/>
            <a:ext cx="69056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289" y="26067196"/>
            <a:ext cx="67056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19 Rectángulo"/>
          <p:cNvSpPr/>
          <p:nvPr/>
        </p:nvSpPr>
        <p:spPr>
          <a:xfrm>
            <a:off x="2070536" y="19226436"/>
            <a:ext cx="11521503" cy="646331"/>
          </a:xfrm>
          <a:prstGeom prst="rect">
            <a:avLst/>
          </a:prstGeom>
        </p:spPr>
        <p:txBody>
          <a:bodyPr wrap="square">
            <a:spAutoFit/>
          </a:bodyPr>
          <a:lstStyle/>
          <a:p>
            <a:r>
              <a:rPr lang="en-US" sz="3600" b="1" dirty="0"/>
              <a:t>The polyadenylation site region has a defined structure</a:t>
            </a:r>
          </a:p>
        </p:txBody>
      </p:sp>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3839" y="26132283"/>
            <a:ext cx="77057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22 Rectángulo"/>
          <p:cNvSpPr/>
          <p:nvPr/>
        </p:nvSpPr>
        <p:spPr>
          <a:xfrm>
            <a:off x="8168725" y="20162540"/>
            <a:ext cx="6704135" cy="461665"/>
          </a:xfrm>
          <a:prstGeom prst="rect">
            <a:avLst/>
          </a:prstGeom>
        </p:spPr>
        <p:txBody>
          <a:bodyPr wrap="square">
            <a:spAutoFit/>
          </a:bodyPr>
          <a:lstStyle/>
          <a:p>
            <a:pPr lvl="0"/>
            <a:r>
              <a:rPr lang="en-US" sz="2400" b="1" i="1" dirty="0" smtClean="0">
                <a:solidFill>
                  <a:prstClr val="black"/>
                </a:solidFill>
              </a:rPr>
              <a:t>B) Different </a:t>
            </a:r>
            <a:r>
              <a:rPr lang="en-US" sz="2400" b="1" i="1" dirty="0" err="1">
                <a:solidFill>
                  <a:prstClr val="black"/>
                </a:solidFill>
              </a:rPr>
              <a:t>cutsites</a:t>
            </a:r>
            <a:r>
              <a:rPr lang="en-US" sz="2400" b="1" i="1" dirty="0">
                <a:solidFill>
                  <a:prstClr val="black"/>
                </a:solidFill>
              </a:rPr>
              <a:t> have different </a:t>
            </a:r>
            <a:r>
              <a:rPr lang="en-US" sz="2400" b="1" i="1" dirty="0" smtClean="0">
                <a:solidFill>
                  <a:prstClr val="black"/>
                </a:solidFill>
              </a:rPr>
              <a:t>conformations</a:t>
            </a:r>
            <a:endParaRPr lang="en-US" sz="2400" b="1" dirty="0">
              <a:solidFill>
                <a:prstClr val="black"/>
              </a:solidFill>
            </a:endParaRPr>
          </a:p>
        </p:txBody>
      </p:sp>
      <p:sp>
        <p:nvSpPr>
          <p:cNvPr id="68" name="67 Rectángulo"/>
          <p:cNvSpPr/>
          <p:nvPr/>
        </p:nvSpPr>
        <p:spPr>
          <a:xfrm>
            <a:off x="382998" y="20162540"/>
            <a:ext cx="8078717" cy="461665"/>
          </a:xfrm>
          <a:prstGeom prst="rect">
            <a:avLst/>
          </a:prstGeom>
        </p:spPr>
        <p:txBody>
          <a:bodyPr wrap="square">
            <a:spAutoFit/>
          </a:bodyPr>
          <a:lstStyle/>
          <a:p>
            <a:pPr lvl="0"/>
            <a:r>
              <a:rPr lang="en-US" sz="2400" b="1" i="1" dirty="0" smtClean="0">
                <a:solidFill>
                  <a:prstClr val="black"/>
                </a:solidFill>
              </a:rPr>
              <a:t> A) RNA structure prediction reveals a defined pattern</a:t>
            </a:r>
            <a:endParaRPr lang="en-US" sz="2400" b="1" dirty="0">
              <a:solidFill>
                <a:prstClr val="black"/>
              </a:solidFill>
            </a:endParaRPr>
          </a:p>
        </p:txBody>
      </p:sp>
      <p:sp>
        <p:nvSpPr>
          <p:cNvPr id="69" name="68 Rectángulo"/>
          <p:cNvSpPr/>
          <p:nvPr/>
        </p:nvSpPr>
        <p:spPr>
          <a:xfrm>
            <a:off x="395419" y="25491132"/>
            <a:ext cx="6704135" cy="461665"/>
          </a:xfrm>
          <a:prstGeom prst="rect">
            <a:avLst/>
          </a:prstGeom>
        </p:spPr>
        <p:txBody>
          <a:bodyPr wrap="square">
            <a:spAutoFit/>
          </a:bodyPr>
          <a:lstStyle/>
          <a:p>
            <a:pPr lvl="0"/>
            <a:r>
              <a:rPr lang="en-US" sz="2400" b="1" i="1" dirty="0" smtClean="0">
                <a:solidFill>
                  <a:prstClr val="black"/>
                </a:solidFill>
              </a:rPr>
              <a:t>B) Different motifs have </a:t>
            </a:r>
            <a:r>
              <a:rPr lang="en-US" sz="2400" b="1" i="1" dirty="0">
                <a:solidFill>
                  <a:prstClr val="black"/>
                </a:solidFill>
              </a:rPr>
              <a:t>different </a:t>
            </a:r>
            <a:r>
              <a:rPr lang="en-US" sz="2400" b="1" i="1" dirty="0" smtClean="0">
                <a:solidFill>
                  <a:prstClr val="black"/>
                </a:solidFill>
              </a:rPr>
              <a:t>conformations</a:t>
            </a:r>
            <a:endParaRPr lang="en-US" sz="2400" b="1" dirty="0">
              <a:solidFill>
                <a:prstClr val="black"/>
              </a:solidFill>
            </a:endParaRPr>
          </a:p>
        </p:txBody>
      </p:sp>
      <p:sp>
        <p:nvSpPr>
          <p:cNvPr id="70" name="69 Rectángulo"/>
          <p:cNvSpPr/>
          <p:nvPr/>
        </p:nvSpPr>
        <p:spPr>
          <a:xfrm>
            <a:off x="8072264" y="25452223"/>
            <a:ext cx="6704135" cy="830997"/>
          </a:xfrm>
          <a:prstGeom prst="rect">
            <a:avLst/>
          </a:prstGeom>
        </p:spPr>
        <p:txBody>
          <a:bodyPr wrap="square">
            <a:spAutoFit/>
          </a:bodyPr>
          <a:lstStyle/>
          <a:p>
            <a:pPr lvl="0"/>
            <a:r>
              <a:rPr lang="en-US" sz="2400" b="1" i="1" dirty="0">
                <a:solidFill>
                  <a:prstClr val="black"/>
                </a:solidFill>
              </a:rPr>
              <a:t>D</a:t>
            </a:r>
            <a:r>
              <a:rPr lang="en-US" sz="2400" b="1" i="1" dirty="0" smtClean="0">
                <a:solidFill>
                  <a:prstClr val="black"/>
                </a:solidFill>
              </a:rPr>
              <a:t>) An example,  the poly(A) </a:t>
            </a:r>
            <a:r>
              <a:rPr lang="en-US" sz="2400" b="1" i="1" dirty="0">
                <a:solidFill>
                  <a:prstClr val="black"/>
                </a:solidFill>
              </a:rPr>
              <a:t>site  of 40S ribosomal protein S15 (</a:t>
            </a:r>
            <a:r>
              <a:rPr lang="en-US" sz="2400" b="1" i="1" dirty="0" smtClean="0">
                <a:solidFill>
                  <a:prstClr val="black"/>
                </a:solidFill>
              </a:rPr>
              <a:t>MGG_10370)</a:t>
            </a:r>
            <a:endParaRPr lang="en-US" sz="2400" b="1" dirty="0">
              <a:solidFill>
                <a:prstClr val="black"/>
              </a:solidFill>
            </a:endParaRPr>
          </a:p>
        </p:txBody>
      </p:sp>
      <p:pic>
        <p:nvPicPr>
          <p:cNvPr id="1042"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69977" y="20510698"/>
            <a:ext cx="88773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97969" y="26283220"/>
            <a:ext cx="892492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77 Rectángulo"/>
          <p:cNvSpPr/>
          <p:nvPr/>
        </p:nvSpPr>
        <p:spPr>
          <a:xfrm>
            <a:off x="15918061" y="19298444"/>
            <a:ext cx="15653000" cy="646331"/>
          </a:xfrm>
          <a:prstGeom prst="rect">
            <a:avLst/>
          </a:prstGeom>
        </p:spPr>
        <p:txBody>
          <a:bodyPr wrap="square">
            <a:spAutoFit/>
          </a:bodyPr>
          <a:lstStyle/>
          <a:p>
            <a:r>
              <a:rPr lang="en-US" sz="3600" b="1" dirty="0" smtClean="0"/>
              <a:t>Carbon starvation medium and </a:t>
            </a:r>
            <a:r>
              <a:rPr lang="el-GR" sz="3600" b="1" i="1" dirty="0"/>
              <a:t>Δ</a:t>
            </a:r>
            <a:r>
              <a:rPr lang="en-US" sz="3600" b="1" i="1" dirty="0" smtClean="0"/>
              <a:t>rbp35 </a:t>
            </a:r>
            <a:r>
              <a:rPr lang="en-US" sz="3600" b="1" dirty="0" smtClean="0"/>
              <a:t>gene deletion affect poly(A) site selection</a:t>
            </a:r>
            <a:endParaRPr lang="en-US" sz="3600" b="1" dirty="0"/>
          </a:p>
        </p:txBody>
      </p:sp>
      <p:sp>
        <p:nvSpPr>
          <p:cNvPr id="24" name="23 Rectángulo"/>
          <p:cNvSpPr/>
          <p:nvPr/>
        </p:nvSpPr>
        <p:spPr>
          <a:xfrm>
            <a:off x="24621167" y="20624205"/>
            <a:ext cx="7350610" cy="1077218"/>
          </a:xfrm>
          <a:prstGeom prst="rect">
            <a:avLst/>
          </a:prstGeom>
        </p:spPr>
        <p:txBody>
          <a:bodyPr wrap="square">
            <a:spAutoFit/>
          </a:bodyPr>
          <a:lstStyle/>
          <a:p>
            <a:pPr algn="ctr"/>
            <a:r>
              <a:rPr lang="en-US" sz="3200" b="1" dirty="0">
                <a:solidFill>
                  <a:srgbClr val="FF0000"/>
                </a:solidFill>
              </a:rPr>
              <a:t>Carbon </a:t>
            </a:r>
            <a:r>
              <a:rPr lang="en-US" sz="3200" b="1" dirty="0" smtClean="0">
                <a:solidFill>
                  <a:srgbClr val="FF0000"/>
                </a:solidFill>
              </a:rPr>
              <a:t>starvation usually lengthens 3’UTRs in Wild-type (455 genes affected)</a:t>
            </a:r>
            <a:endParaRPr lang="en-US" sz="3200" dirty="0">
              <a:solidFill>
                <a:srgbClr val="FF0000"/>
              </a:solidFill>
            </a:endParaRPr>
          </a:p>
        </p:txBody>
      </p:sp>
      <p:sp>
        <p:nvSpPr>
          <p:cNvPr id="79" name="78 Rectángulo"/>
          <p:cNvSpPr/>
          <p:nvPr/>
        </p:nvSpPr>
        <p:spPr>
          <a:xfrm>
            <a:off x="24723263" y="26499244"/>
            <a:ext cx="7186369" cy="1077218"/>
          </a:xfrm>
          <a:prstGeom prst="rect">
            <a:avLst/>
          </a:prstGeom>
        </p:spPr>
        <p:txBody>
          <a:bodyPr wrap="square">
            <a:spAutoFit/>
          </a:bodyPr>
          <a:lstStyle/>
          <a:p>
            <a:pPr algn="ctr"/>
            <a:r>
              <a:rPr lang="en-US" sz="3200" b="1" dirty="0" smtClean="0">
                <a:solidFill>
                  <a:srgbClr val="FF0000"/>
                </a:solidFill>
              </a:rPr>
              <a:t>Deletion of </a:t>
            </a:r>
            <a:r>
              <a:rPr lang="el-GR" sz="3200" b="1" i="1" dirty="0">
                <a:solidFill>
                  <a:srgbClr val="FF0000"/>
                </a:solidFill>
              </a:rPr>
              <a:t>Δ</a:t>
            </a:r>
            <a:r>
              <a:rPr lang="en-US" sz="3200" b="1" i="1" dirty="0">
                <a:solidFill>
                  <a:srgbClr val="FF0000"/>
                </a:solidFill>
              </a:rPr>
              <a:t>rbp35 </a:t>
            </a:r>
            <a:r>
              <a:rPr lang="en-US" sz="3200" b="1" dirty="0">
                <a:solidFill>
                  <a:srgbClr val="FF0000"/>
                </a:solidFill>
              </a:rPr>
              <a:t>gene</a:t>
            </a:r>
            <a:r>
              <a:rPr lang="en-US" sz="3200" b="1" dirty="0" smtClean="0">
                <a:solidFill>
                  <a:srgbClr val="FF0000"/>
                </a:solidFill>
              </a:rPr>
              <a:t> usually shortens 3’UTRs (%25 of genes affected)</a:t>
            </a:r>
            <a:endParaRPr lang="en-US" sz="3200" dirty="0">
              <a:solidFill>
                <a:srgbClr val="FF0000"/>
              </a:solidFill>
            </a:endParaRPr>
          </a:p>
        </p:txBody>
      </p:sp>
      <p:pic>
        <p:nvPicPr>
          <p:cNvPr id="1047"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92847" y="23588287"/>
            <a:ext cx="6734913" cy="742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8"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443445" y="22410114"/>
            <a:ext cx="6384316"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84 Rectángulo"/>
          <p:cNvSpPr/>
          <p:nvPr/>
        </p:nvSpPr>
        <p:spPr>
          <a:xfrm>
            <a:off x="25431224" y="24330293"/>
            <a:ext cx="6172836" cy="584775"/>
          </a:xfrm>
          <a:prstGeom prst="rect">
            <a:avLst/>
          </a:prstGeom>
        </p:spPr>
        <p:txBody>
          <a:bodyPr wrap="square">
            <a:spAutoFit/>
          </a:bodyPr>
          <a:lstStyle/>
          <a:p>
            <a:pPr algn="ctr"/>
            <a:r>
              <a:rPr lang="en-US" sz="3200" dirty="0" smtClean="0"/>
              <a:t>MGG_01058 3’UTR</a:t>
            </a:r>
            <a:endParaRPr lang="en-US" sz="3200" dirty="0"/>
          </a:p>
        </p:txBody>
      </p:sp>
      <p:sp>
        <p:nvSpPr>
          <p:cNvPr id="25" name="24 Elipse"/>
          <p:cNvSpPr/>
          <p:nvPr/>
        </p:nvSpPr>
        <p:spPr>
          <a:xfrm>
            <a:off x="27795313" y="22034748"/>
            <a:ext cx="1220660" cy="1553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91 Elipse"/>
          <p:cNvSpPr/>
          <p:nvPr/>
        </p:nvSpPr>
        <p:spPr>
          <a:xfrm>
            <a:off x="30823124" y="22057206"/>
            <a:ext cx="1220660" cy="1553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64856" y="29379564"/>
            <a:ext cx="6734913" cy="742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93 Rectángulo"/>
          <p:cNvSpPr/>
          <p:nvPr/>
        </p:nvSpPr>
        <p:spPr>
          <a:xfrm>
            <a:off x="25503233" y="30121570"/>
            <a:ext cx="6172836" cy="584775"/>
          </a:xfrm>
          <a:prstGeom prst="rect">
            <a:avLst/>
          </a:prstGeom>
        </p:spPr>
        <p:txBody>
          <a:bodyPr wrap="square">
            <a:spAutoFit/>
          </a:bodyPr>
          <a:lstStyle/>
          <a:p>
            <a:pPr algn="ctr"/>
            <a:r>
              <a:rPr lang="en-US" sz="3200" dirty="0" smtClean="0"/>
              <a:t>MGG_01620 3’UTR</a:t>
            </a:r>
            <a:endParaRPr lang="en-US" sz="3200" dirty="0"/>
          </a:p>
        </p:txBody>
      </p:sp>
      <p:pic>
        <p:nvPicPr>
          <p:cNvPr id="1049" name="Picture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589642" y="28398215"/>
            <a:ext cx="623811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94 Elipse"/>
          <p:cNvSpPr/>
          <p:nvPr/>
        </p:nvSpPr>
        <p:spPr>
          <a:xfrm>
            <a:off x="25849728" y="27853133"/>
            <a:ext cx="1220660" cy="1553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95 Elipse"/>
          <p:cNvSpPr/>
          <p:nvPr/>
        </p:nvSpPr>
        <p:spPr>
          <a:xfrm>
            <a:off x="30688972" y="27826025"/>
            <a:ext cx="1220660" cy="1553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30 Rectángulo"/>
          <p:cNvSpPr/>
          <p:nvPr/>
        </p:nvSpPr>
        <p:spPr>
          <a:xfrm>
            <a:off x="984670" y="31035748"/>
            <a:ext cx="13969552" cy="646331"/>
          </a:xfrm>
          <a:prstGeom prst="rect">
            <a:avLst/>
          </a:prstGeom>
        </p:spPr>
        <p:txBody>
          <a:bodyPr wrap="square">
            <a:spAutoFit/>
          </a:bodyPr>
          <a:lstStyle/>
          <a:p>
            <a:pPr algn="ctr"/>
            <a:r>
              <a:rPr lang="en-US" sz="3600" b="1" dirty="0" smtClean="0"/>
              <a:t>Rbp35/CfI25 complex recognizes the UGUAH motif</a:t>
            </a:r>
            <a:endParaRPr lang="en-US" sz="3600" b="1" dirty="0"/>
          </a:p>
        </p:txBody>
      </p:sp>
      <p:pic>
        <p:nvPicPr>
          <p:cNvPr id="1050" name="Picture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71142" y="32403900"/>
            <a:ext cx="12258675"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98 Rectángulo"/>
          <p:cNvSpPr/>
          <p:nvPr/>
        </p:nvSpPr>
        <p:spPr>
          <a:xfrm>
            <a:off x="2890108" y="31755829"/>
            <a:ext cx="9907461" cy="584775"/>
          </a:xfrm>
          <a:prstGeom prst="rect">
            <a:avLst/>
          </a:prstGeom>
        </p:spPr>
        <p:txBody>
          <a:bodyPr wrap="square">
            <a:spAutoFit/>
          </a:bodyPr>
          <a:lstStyle/>
          <a:p>
            <a:pPr algn="ctr"/>
            <a:r>
              <a:rPr lang="en-US" sz="3200" i="1" dirty="0" smtClean="0"/>
              <a:t>Frequency of UGUAH motif</a:t>
            </a:r>
            <a:endParaRPr lang="en-US" sz="3200" i="1" dirty="0"/>
          </a:p>
        </p:txBody>
      </p:sp>
      <p:sp>
        <p:nvSpPr>
          <p:cNvPr id="100" name="99 Rectángulo redondeado"/>
          <p:cNvSpPr/>
          <p:nvPr/>
        </p:nvSpPr>
        <p:spPr>
          <a:xfrm>
            <a:off x="576289" y="38498384"/>
            <a:ext cx="4176464" cy="2096322"/>
          </a:xfrm>
          <a:prstGeom prst="roundRect">
            <a:avLst/>
          </a:prstGeom>
          <a:solidFill>
            <a:schemeClr val="bg1">
              <a:lumMod val="95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40" tIns="45672" rIns="91340" bIns="45672" rtlCol="0" anchor="ctr"/>
          <a:lstStyle/>
          <a:p>
            <a:pPr algn="ctr" fontAlgn="auto">
              <a:spcBef>
                <a:spcPts val="0"/>
              </a:spcBef>
              <a:spcAft>
                <a:spcPts val="0"/>
              </a:spcAft>
              <a:buFontTx/>
              <a:buNone/>
            </a:pPr>
            <a:endParaRPr lang="en-US" sz="1800" b="0">
              <a:solidFill>
                <a:prstClr val="white"/>
              </a:solidFill>
            </a:endParaRPr>
          </a:p>
        </p:txBody>
      </p:sp>
      <p:grpSp>
        <p:nvGrpSpPr>
          <p:cNvPr id="101" name="6 Grupo"/>
          <p:cNvGrpSpPr/>
          <p:nvPr/>
        </p:nvGrpSpPr>
        <p:grpSpPr>
          <a:xfrm>
            <a:off x="780608" y="38757426"/>
            <a:ext cx="3790615" cy="1441085"/>
            <a:chOff x="722686" y="2641250"/>
            <a:chExt cx="3790614" cy="1441086"/>
          </a:xfrm>
        </p:grpSpPr>
        <p:sp>
          <p:nvSpPr>
            <p:cNvPr id="102" name="101 Forma libre"/>
            <p:cNvSpPr/>
            <p:nvPr/>
          </p:nvSpPr>
          <p:spPr>
            <a:xfrm rot="10253461">
              <a:off x="1038687" y="2867487"/>
              <a:ext cx="3036865" cy="868249"/>
            </a:xfrm>
            <a:custGeom>
              <a:avLst/>
              <a:gdLst>
                <a:gd name="connsiteX0" fmla="*/ 0 w 3036865"/>
                <a:gd name="connsiteY0" fmla="*/ 0 h 868249"/>
                <a:gd name="connsiteX1" fmla="*/ 1944210 w 3036865"/>
                <a:gd name="connsiteY1" fmla="*/ 861134 h 868249"/>
                <a:gd name="connsiteX2" fmla="*/ 1988598 w 3036865"/>
                <a:gd name="connsiteY2" fmla="*/ 390618 h 868249"/>
                <a:gd name="connsiteX3" fmla="*/ 2645546 w 3036865"/>
                <a:gd name="connsiteY3" fmla="*/ 44389 h 868249"/>
                <a:gd name="connsiteX4" fmla="*/ 3009530 w 3036865"/>
                <a:gd name="connsiteY4" fmla="*/ 754602 h 868249"/>
                <a:gd name="connsiteX5" fmla="*/ 2982897 w 3036865"/>
                <a:gd name="connsiteY5" fmla="*/ 790113 h 86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865" h="868249">
                  <a:moveTo>
                    <a:pt x="0" y="0"/>
                  </a:moveTo>
                  <a:cubicBezTo>
                    <a:pt x="806388" y="398015"/>
                    <a:pt x="1612777" y="796031"/>
                    <a:pt x="1944210" y="861134"/>
                  </a:cubicBezTo>
                  <a:cubicBezTo>
                    <a:pt x="2275643" y="926237"/>
                    <a:pt x="1871709" y="526742"/>
                    <a:pt x="1988598" y="390618"/>
                  </a:cubicBezTo>
                  <a:cubicBezTo>
                    <a:pt x="2105487" y="254494"/>
                    <a:pt x="2475391" y="-16275"/>
                    <a:pt x="2645546" y="44389"/>
                  </a:cubicBezTo>
                  <a:cubicBezTo>
                    <a:pt x="2815701" y="105053"/>
                    <a:pt x="2953305" y="630315"/>
                    <a:pt x="3009530" y="754602"/>
                  </a:cubicBezTo>
                  <a:cubicBezTo>
                    <a:pt x="3065755" y="878889"/>
                    <a:pt x="3024326" y="834501"/>
                    <a:pt x="2982897" y="7901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en-US" sz="1800" b="0">
                <a:solidFill>
                  <a:prstClr val="white"/>
                </a:solidFill>
                <a:latin typeface="Arial" pitchFamily="34" charset="0"/>
                <a:cs typeface="Arial" pitchFamily="34" charset="0"/>
              </a:endParaRPr>
            </a:p>
          </p:txBody>
        </p:sp>
        <p:sp>
          <p:nvSpPr>
            <p:cNvPr id="103" name="102 CuadroTexto"/>
            <p:cNvSpPr txBox="1"/>
            <p:nvPr/>
          </p:nvSpPr>
          <p:spPr>
            <a:xfrm>
              <a:off x="3411716" y="3774559"/>
              <a:ext cx="1101584" cy="307777"/>
            </a:xfrm>
            <a:prstGeom prst="rect">
              <a:avLst/>
            </a:prstGeom>
            <a:noFill/>
          </p:spPr>
          <p:txBody>
            <a:bodyPr wrap="none" rtlCol="0">
              <a:spAutoFit/>
            </a:bodyPr>
            <a:lstStyle/>
            <a:p>
              <a:pPr fontAlgn="auto">
                <a:spcBef>
                  <a:spcPts val="0"/>
                </a:spcBef>
                <a:spcAft>
                  <a:spcPts val="0"/>
                </a:spcAft>
                <a:buFontTx/>
                <a:buNone/>
              </a:pPr>
              <a:r>
                <a:rPr lang="en-US" sz="1400" b="0" dirty="0">
                  <a:solidFill>
                    <a:prstClr val="black"/>
                  </a:solidFill>
                  <a:latin typeface="Arial" pitchFamily="34" charset="0"/>
                  <a:cs typeface="Arial" pitchFamily="34" charset="0"/>
                </a:rPr>
                <a:t>Poly(A) site</a:t>
              </a:r>
            </a:p>
          </p:txBody>
        </p:sp>
        <p:sp>
          <p:nvSpPr>
            <p:cNvPr id="104" name="103 CuadroTexto"/>
            <p:cNvSpPr txBox="1"/>
            <p:nvPr/>
          </p:nvSpPr>
          <p:spPr>
            <a:xfrm rot="915438">
              <a:off x="2670371" y="3048353"/>
              <a:ext cx="713657" cy="307777"/>
            </a:xfrm>
            <a:prstGeom prst="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fontAlgn="auto">
                <a:spcBef>
                  <a:spcPts val="0"/>
                </a:spcBef>
                <a:spcAft>
                  <a:spcPts val="0"/>
                </a:spcAft>
                <a:buFontTx/>
                <a:buNone/>
              </a:pPr>
              <a:r>
                <a:rPr lang="en-US" sz="1400" dirty="0">
                  <a:solidFill>
                    <a:prstClr val="black"/>
                  </a:solidFill>
                  <a:latin typeface="Arial" pitchFamily="34" charset="0"/>
                  <a:cs typeface="Arial" pitchFamily="34" charset="0"/>
                </a:rPr>
                <a:t>UGUA</a:t>
              </a:r>
            </a:p>
          </p:txBody>
        </p:sp>
        <p:sp>
          <p:nvSpPr>
            <p:cNvPr id="105" name="104 CuadroTexto"/>
            <p:cNvSpPr txBox="1"/>
            <p:nvPr/>
          </p:nvSpPr>
          <p:spPr>
            <a:xfrm rot="827881">
              <a:off x="3046159" y="3367500"/>
              <a:ext cx="405880" cy="276999"/>
            </a:xfrm>
            <a:prstGeom prst="rect">
              <a:avLst/>
            </a:prstGeom>
            <a:noFill/>
          </p:spPr>
          <p:txBody>
            <a:bodyPr wrap="none" rtlCol="0">
              <a:spAutoFit/>
            </a:bodyPr>
            <a:lstStyle/>
            <a:p>
              <a:pPr fontAlgn="auto">
                <a:spcBef>
                  <a:spcPts val="0"/>
                </a:spcBef>
                <a:spcAft>
                  <a:spcPts val="0"/>
                </a:spcAft>
                <a:buFontTx/>
                <a:buNone/>
              </a:pPr>
              <a:r>
                <a:rPr lang="en-US" sz="1200" b="0" dirty="0">
                  <a:solidFill>
                    <a:prstClr val="black"/>
                  </a:solidFill>
                  <a:latin typeface="Arial" pitchFamily="34" charset="0"/>
                  <a:cs typeface="Arial" pitchFamily="34" charset="0"/>
                </a:rPr>
                <a:t>-45</a:t>
              </a:r>
            </a:p>
          </p:txBody>
        </p:sp>
        <p:sp>
          <p:nvSpPr>
            <p:cNvPr id="108" name="107 Elipse"/>
            <p:cNvSpPr/>
            <p:nvPr/>
          </p:nvSpPr>
          <p:spPr>
            <a:xfrm>
              <a:off x="2650462" y="2641250"/>
              <a:ext cx="936104" cy="42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en-US" sz="1200" b="0" dirty="0">
                <a:solidFill>
                  <a:prstClr val="white"/>
                </a:solidFill>
                <a:latin typeface="Arial" pitchFamily="34" charset="0"/>
                <a:cs typeface="Arial" pitchFamily="34" charset="0"/>
              </a:endParaRPr>
            </a:p>
            <a:p>
              <a:pPr algn="ctr" fontAlgn="auto">
                <a:spcBef>
                  <a:spcPts val="0"/>
                </a:spcBef>
                <a:spcAft>
                  <a:spcPts val="0"/>
                </a:spcAft>
                <a:buFontTx/>
                <a:buNone/>
              </a:pPr>
              <a:r>
                <a:rPr lang="en-US" sz="1200" b="0" dirty="0">
                  <a:solidFill>
                    <a:prstClr val="white"/>
                  </a:solidFill>
                  <a:latin typeface="Arial" pitchFamily="34" charset="0"/>
                  <a:cs typeface="Arial" pitchFamily="34" charset="0"/>
                </a:rPr>
                <a:t>Rbp35/CFI25</a:t>
              </a:r>
              <a:endParaRPr lang="en-US" b="0" dirty="0" smtClean="0">
                <a:solidFill>
                  <a:prstClr val="white"/>
                </a:solidFill>
                <a:latin typeface="Arial" pitchFamily="34" charset="0"/>
                <a:cs typeface="Arial" pitchFamily="34" charset="0"/>
              </a:endParaRPr>
            </a:p>
            <a:p>
              <a:pPr algn="ctr" fontAlgn="auto">
                <a:spcBef>
                  <a:spcPts val="0"/>
                </a:spcBef>
                <a:spcAft>
                  <a:spcPts val="0"/>
                </a:spcAft>
                <a:buFontTx/>
                <a:buNone/>
              </a:pPr>
              <a:endParaRPr lang="en-US" sz="1200" b="0" dirty="0">
                <a:solidFill>
                  <a:prstClr val="white"/>
                </a:solidFill>
                <a:latin typeface="Arial" pitchFamily="34" charset="0"/>
                <a:cs typeface="Arial" pitchFamily="34" charset="0"/>
              </a:endParaRPr>
            </a:p>
          </p:txBody>
        </p:sp>
        <p:sp>
          <p:nvSpPr>
            <p:cNvPr id="109" name="108 CuadroTexto"/>
            <p:cNvSpPr txBox="1"/>
            <p:nvPr/>
          </p:nvSpPr>
          <p:spPr>
            <a:xfrm>
              <a:off x="722686" y="2894464"/>
              <a:ext cx="324128" cy="307777"/>
            </a:xfrm>
            <a:prstGeom prst="rect">
              <a:avLst/>
            </a:prstGeom>
            <a:noFill/>
          </p:spPr>
          <p:txBody>
            <a:bodyPr wrap="none" rtlCol="0">
              <a:spAutoFit/>
            </a:bodyPr>
            <a:lstStyle/>
            <a:p>
              <a:pPr fontAlgn="auto">
                <a:spcBef>
                  <a:spcPts val="0"/>
                </a:spcBef>
                <a:spcAft>
                  <a:spcPts val="0"/>
                </a:spcAft>
                <a:buFontTx/>
                <a:buNone/>
              </a:pPr>
              <a:r>
                <a:rPr lang="en-US" sz="1400" b="0" dirty="0">
                  <a:solidFill>
                    <a:prstClr val="black"/>
                  </a:solidFill>
                  <a:latin typeface="Arial" pitchFamily="34" charset="0"/>
                  <a:cs typeface="Arial" pitchFamily="34" charset="0"/>
                </a:rPr>
                <a:t>5’</a:t>
              </a:r>
            </a:p>
          </p:txBody>
        </p:sp>
        <p:sp>
          <p:nvSpPr>
            <p:cNvPr id="111" name="110 CuadroTexto"/>
            <p:cNvSpPr txBox="1"/>
            <p:nvPr/>
          </p:nvSpPr>
          <p:spPr>
            <a:xfrm>
              <a:off x="4067944" y="3368025"/>
              <a:ext cx="324128" cy="307777"/>
            </a:xfrm>
            <a:prstGeom prst="rect">
              <a:avLst/>
            </a:prstGeom>
            <a:noFill/>
          </p:spPr>
          <p:txBody>
            <a:bodyPr wrap="none" rtlCol="0">
              <a:spAutoFit/>
            </a:bodyPr>
            <a:lstStyle/>
            <a:p>
              <a:pPr fontAlgn="auto">
                <a:spcBef>
                  <a:spcPts val="0"/>
                </a:spcBef>
                <a:spcAft>
                  <a:spcPts val="0"/>
                </a:spcAft>
                <a:buFontTx/>
                <a:buNone/>
              </a:pPr>
              <a:r>
                <a:rPr lang="en-US" sz="1400" b="0" dirty="0">
                  <a:solidFill>
                    <a:prstClr val="black"/>
                  </a:solidFill>
                  <a:latin typeface="Arial" pitchFamily="34" charset="0"/>
                  <a:cs typeface="Arial" pitchFamily="34" charset="0"/>
                </a:rPr>
                <a:t>3’</a:t>
              </a:r>
            </a:p>
          </p:txBody>
        </p:sp>
      </p:grpSp>
      <p:sp>
        <p:nvSpPr>
          <p:cNvPr id="112" name="111 CuadroTexto"/>
          <p:cNvSpPr txBox="1"/>
          <p:nvPr/>
        </p:nvSpPr>
        <p:spPr>
          <a:xfrm>
            <a:off x="485302" y="37876508"/>
            <a:ext cx="4681144" cy="461568"/>
          </a:xfrm>
          <a:prstGeom prst="rect">
            <a:avLst/>
          </a:prstGeom>
          <a:noFill/>
        </p:spPr>
        <p:txBody>
          <a:bodyPr wrap="none" lIns="91340" tIns="45672" rIns="91340" bIns="45672" rtlCol="0">
            <a:spAutoFit/>
          </a:bodyPr>
          <a:lstStyle/>
          <a:p>
            <a:pPr fontAlgn="auto">
              <a:spcBef>
                <a:spcPts val="0"/>
              </a:spcBef>
              <a:spcAft>
                <a:spcPts val="0"/>
              </a:spcAft>
              <a:buFontTx/>
              <a:buNone/>
            </a:pPr>
            <a:r>
              <a:rPr lang="en-US" sz="2400" dirty="0">
                <a:solidFill>
                  <a:prstClr val="black"/>
                </a:solidFill>
                <a:latin typeface="Calibri"/>
              </a:rPr>
              <a:t>Wild type </a:t>
            </a:r>
            <a:r>
              <a:rPr lang="en-US" sz="2400" dirty="0" smtClean="0">
                <a:solidFill>
                  <a:prstClr val="black"/>
                </a:solidFill>
                <a:latin typeface="Calibri"/>
              </a:rPr>
              <a:t>strain (common situation)</a:t>
            </a:r>
            <a:endParaRPr lang="en-US" sz="2400" dirty="0">
              <a:solidFill>
                <a:prstClr val="black"/>
              </a:solidFill>
              <a:latin typeface="Calibri"/>
            </a:endParaRPr>
          </a:p>
        </p:txBody>
      </p:sp>
      <p:sp>
        <p:nvSpPr>
          <p:cNvPr id="113" name="112 Elipse"/>
          <p:cNvSpPr/>
          <p:nvPr/>
        </p:nvSpPr>
        <p:spPr>
          <a:xfrm>
            <a:off x="995424" y="39216096"/>
            <a:ext cx="162064" cy="128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340" tIns="45672" rIns="91340" bIns="45672" rtlCol="0" anchor="ctr"/>
          <a:lstStyle/>
          <a:p>
            <a:pPr algn="ctr" fontAlgn="auto">
              <a:spcBef>
                <a:spcPts val="0"/>
              </a:spcBef>
              <a:spcAft>
                <a:spcPts val="0"/>
              </a:spcAft>
              <a:buFontTx/>
              <a:buNone/>
            </a:pPr>
            <a:endParaRPr lang="en-US" sz="1800" b="0">
              <a:solidFill>
                <a:prstClr val="white"/>
              </a:solidFill>
            </a:endParaRPr>
          </a:p>
        </p:txBody>
      </p:sp>
      <p:sp>
        <p:nvSpPr>
          <p:cNvPr id="127" name="7 Rectángulo redondeado"/>
          <p:cNvSpPr/>
          <p:nvPr/>
        </p:nvSpPr>
        <p:spPr>
          <a:xfrm>
            <a:off x="6048897" y="38524580"/>
            <a:ext cx="4176464" cy="2304256"/>
          </a:xfrm>
          <a:prstGeom prst="roundRect">
            <a:avLst/>
          </a:prstGeom>
          <a:solidFill>
            <a:schemeClr val="bg1">
              <a:lumMod val="95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40" tIns="45672" rIns="91340" bIns="45672" rtlCol="0" anchor="ctr"/>
          <a:lstStyle/>
          <a:p>
            <a:pPr algn="ctr" fontAlgn="auto">
              <a:spcBef>
                <a:spcPts val="0"/>
              </a:spcBef>
              <a:spcAft>
                <a:spcPts val="0"/>
              </a:spcAft>
              <a:buFontTx/>
              <a:buNone/>
            </a:pPr>
            <a:endParaRPr lang="en-US" sz="1800" b="0">
              <a:solidFill>
                <a:prstClr val="white"/>
              </a:solidFill>
            </a:endParaRPr>
          </a:p>
        </p:txBody>
      </p:sp>
      <p:grpSp>
        <p:nvGrpSpPr>
          <p:cNvPr id="128" name="6 Grupo"/>
          <p:cNvGrpSpPr/>
          <p:nvPr/>
        </p:nvGrpSpPr>
        <p:grpSpPr>
          <a:xfrm>
            <a:off x="6236563" y="38697244"/>
            <a:ext cx="3669387" cy="1094485"/>
            <a:chOff x="722686" y="2641250"/>
            <a:chExt cx="3669386" cy="1094486"/>
          </a:xfrm>
        </p:grpSpPr>
        <p:sp>
          <p:nvSpPr>
            <p:cNvPr id="129" name="3 Forma libre"/>
            <p:cNvSpPr/>
            <p:nvPr/>
          </p:nvSpPr>
          <p:spPr>
            <a:xfrm rot="10253461">
              <a:off x="1038687" y="2867487"/>
              <a:ext cx="3036865" cy="868249"/>
            </a:xfrm>
            <a:custGeom>
              <a:avLst/>
              <a:gdLst>
                <a:gd name="connsiteX0" fmla="*/ 0 w 3036865"/>
                <a:gd name="connsiteY0" fmla="*/ 0 h 868249"/>
                <a:gd name="connsiteX1" fmla="*/ 1944210 w 3036865"/>
                <a:gd name="connsiteY1" fmla="*/ 861134 h 868249"/>
                <a:gd name="connsiteX2" fmla="*/ 1988598 w 3036865"/>
                <a:gd name="connsiteY2" fmla="*/ 390618 h 868249"/>
                <a:gd name="connsiteX3" fmla="*/ 2645546 w 3036865"/>
                <a:gd name="connsiteY3" fmla="*/ 44389 h 868249"/>
                <a:gd name="connsiteX4" fmla="*/ 3009530 w 3036865"/>
                <a:gd name="connsiteY4" fmla="*/ 754602 h 868249"/>
                <a:gd name="connsiteX5" fmla="*/ 2982897 w 3036865"/>
                <a:gd name="connsiteY5" fmla="*/ 790113 h 86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865" h="868249">
                  <a:moveTo>
                    <a:pt x="0" y="0"/>
                  </a:moveTo>
                  <a:cubicBezTo>
                    <a:pt x="806388" y="398015"/>
                    <a:pt x="1612777" y="796031"/>
                    <a:pt x="1944210" y="861134"/>
                  </a:cubicBezTo>
                  <a:cubicBezTo>
                    <a:pt x="2275643" y="926237"/>
                    <a:pt x="1871709" y="526742"/>
                    <a:pt x="1988598" y="390618"/>
                  </a:cubicBezTo>
                  <a:cubicBezTo>
                    <a:pt x="2105487" y="254494"/>
                    <a:pt x="2475391" y="-16275"/>
                    <a:pt x="2645546" y="44389"/>
                  </a:cubicBezTo>
                  <a:cubicBezTo>
                    <a:pt x="2815701" y="105053"/>
                    <a:pt x="2953305" y="630315"/>
                    <a:pt x="3009530" y="754602"/>
                  </a:cubicBezTo>
                  <a:cubicBezTo>
                    <a:pt x="3065755" y="878889"/>
                    <a:pt x="3024326" y="834501"/>
                    <a:pt x="2982897" y="7901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en-US" sz="1800" b="0">
                <a:solidFill>
                  <a:prstClr val="white"/>
                </a:solidFill>
                <a:latin typeface="Arial" pitchFamily="34" charset="0"/>
                <a:cs typeface="Arial" pitchFamily="34" charset="0"/>
              </a:endParaRPr>
            </a:p>
          </p:txBody>
        </p:sp>
        <p:sp>
          <p:nvSpPr>
            <p:cNvPr id="131" name="19 CuadroTexto"/>
            <p:cNvSpPr txBox="1"/>
            <p:nvPr/>
          </p:nvSpPr>
          <p:spPr>
            <a:xfrm rot="915438">
              <a:off x="2670371" y="3048353"/>
              <a:ext cx="713657" cy="307777"/>
            </a:xfrm>
            <a:prstGeom prst="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fontAlgn="auto">
                <a:spcBef>
                  <a:spcPts val="0"/>
                </a:spcBef>
                <a:spcAft>
                  <a:spcPts val="0"/>
                </a:spcAft>
                <a:buFontTx/>
                <a:buNone/>
              </a:pPr>
              <a:r>
                <a:rPr lang="en-US" sz="1400" dirty="0">
                  <a:solidFill>
                    <a:prstClr val="black"/>
                  </a:solidFill>
                  <a:latin typeface="Arial" pitchFamily="34" charset="0"/>
                  <a:cs typeface="Arial" pitchFamily="34" charset="0"/>
                </a:rPr>
                <a:t>UGUA</a:t>
              </a:r>
            </a:p>
          </p:txBody>
        </p:sp>
        <p:sp>
          <p:nvSpPr>
            <p:cNvPr id="132" name="24 CuadroTexto"/>
            <p:cNvSpPr txBox="1"/>
            <p:nvPr/>
          </p:nvSpPr>
          <p:spPr>
            <a:xfrm rot="827881">
              <a:off x="3046159" y="3367500"/>
              <a:ext cx="405880" cy="276999"/>
            </a:xfrm>
            <a:prstGeom prst="rect">
              <a:avLst/>
            </a:prstGeom>
            <a:noFill/>
          </p:spPr>
          <p:txBody>
            <a:bodyPr wrap="none" rtlCol="0">
              <a:spAutoFit/>
            </a:bodyPr>
            <a:lstStyle/>
            <a:p>
              <a:pPr fontAlgn="auto">
                <a:spcBef>
                  <a:spcPts val="0"/>
                </a:spcBef>
                <a:spcAft>
                  <a:spcPts val="0"/>
                </a:spcAft>
                <a:buFontTx/>
                <a:buNone/>
              </a:pPr>
              <a:r>
                <a:rPr lang="en-US" sz="1200" b="0" dirty="0">
                  <a:solidFill>
                    <a:prstClr val="black"/>
                  </a:solidFill>
                  <a:latin typeface="Arial" pitchFamily="34" charset="0"/>
                  <a:cs typeface="Arial" pitchFamily="34" charset="0"/>
                </a:rPr>
                <a:t>-45</a:t>
              </a:r>
            </a:p>
          </p:txBody>
        </p:sp>
        <p:sp>
          <p:nvSpPr>
            <p:cNvPr id="134" name="5 Elipse"/>
            <p:cNvSpPr/>
            <p:nvPr/>
          </p:nvSpPr>
          <p:spPr>
            <a:xfrm>
              <a:off x="2650462" y="2641250"/>
              <a:ext cx="936104" cy="42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en-US" sz="1200" b="0" dirty="0">
                <a:solidFill>
                  <a:prstClr val="white"/>
                </a:solidFill>
                <a:latin typeface="Arial" pitchFamily="34" charset="0"/>
                <a:cs typeface="Arial" pitchFamily="34" charset="0"/>
              </a:endParaRPr>
            </a:p>
            <a:p>
              <a:pPr algn="ctr" fontAlgn="auto">
                <a:spcBef>
                  <a:spcPts val="0"/>
                </a:spcBef>
                <a:spcAft>
                  <a:spcPts val="0"/>
                </a:spcAft>
                <a:buFontTx/>
                <a:buNone/>
              </a:pPr>
              <a:r>
                <a:rPr lang="en-US" sz="1200" b="0" dirty="0">
                  <a:solidFill>
                    <a:prstClr val="white"/>
                  </a:solidFill>
                  <a:latin typeface="Arial" pitchFamily="34" charset="0"/>
                  <a:cs typeface="Arial" pitchFamily="34" charset="0"/>
                </a:rPr>
                <a:t>Rbp35/CFI25</a:t>
              </a:r>
              <a:endParaRPr lang="en-US" b="0" dirty="0" smtClean="0">
                <a:solidFill>
                  <a:prstClr val="white"/>
                </a:solidFill>
                <a:latin typeface="Arial" pitchFamily="34" charset="0"/>
                <a:cs typeface="Arial" pitchFamily="34" charset="0"/>
              </a:endParaRPr>
            </a:p>
            <a:p>
              <a:pPr algn="ctr" fontAlgn="auto">
                <a:spcBef>
                  <a:spcPts val="0"/>
                </a:spcBef>
                <a:spcAft>
                  <a:spcPts val="0"/>
                </a:spcAft>
                <a:buFontTx/>
                <a:buNone/>
              </a:pPr>
              <a:endParaRPr lang="en-US" sz="1200" b="0" dirty="0">
                <a:solidFill>
                  <a:prstClr val="white"/>
                </a:solidFill>
                <a:latin typeface="Arial" pitchFamily="34" charset="0"/>
                <a:cs typeface="Arial" pitchFamily="34" charset="0"/>
              </a:endParaRPr>
            </a:p>
          </p:txBody>
        </p:sp>
        <p:sp>
          <p:nvSpPr>
            <p:cNvPr id="135" name="56 CuadroTexto"/>
            <p:cNvSpPr txBox="1"/>
            <p:nvPr/>
          </p:nvSpPr>
          <p:spPr>
            <a:xfrm>
              <a:off x="722686" y="2894464"/>
              <a:ext cx="324128" cy="307777"/>
            </a:xfrm>
            <a:prstGeom prst="rect">
              <a:avLst/>
            </a:prstGeom>
            <a:noFill/>
          </p:spPr>
          <p:txBody>
            <a:bodyPr wrap="none" rtlCol="0">
              <a:spAutoFit/>
            </a:bodyPr>
            <a:lstStyle/>
            <a:p>
              <a:pPr fontAlgn="auto">
                <a:spcBef>
                  <a:spcPts val="0"/>
                </a:spcBef>
                <a:spcAft>
                  <a:spcPts val="0"/>
                </a:spcAft>
                <a:buFontTx/>
                <a:buNone/>
              </a:pPr>
              <a:r>
                <a:rPr lang="en-US" sz="1400" b="0" dirty="0">
                  <a:solidFill>
                    <a:prstClr val="black"/>
                  </a:solidFill>
                  <a:latin typeface="Arial" pitchFamily="34" charset="0"/>
                  <a:cs typeface="Arial" pitchFamily="34" charset="0"/>
                </a:rPr>
                <a:t>5’</a:t>
              </a:r>
            </a:p>
          </p:txBody>
        </p:sp>
        <p:sp>
          <p:nvSpPr>
            <p:cNvPr id="136" name="62 CuadroTexto"/>
            <p:cNvSpPr txBox="1"/>
            <p:nvPr/>
          </p:nvSpPr>
          <p:spPr>
            <a:xfrm>
              <a:off x="4067944" y="3368025"/>
              <a:ext cx="324128" cy="307777"/>
            </a:xfrm>
            <a:prstGeom prst="rect">
              <a:avLst/>
            </a:prstGeom>
            <a:noFill/>
          </p:spPr>
          <p:txBody>
            <a:bodyPr wrap="none" rtlCol="0">
              <a:spAutoFit/>
            </a:bodyPr>
            <a:lstStyle/>
            <a:p>
              <a:pPr fontAlgn="auto">
                <a:spcBef>
                  <a:spcPts val="0"/>
                </a:spcBef>
                <a:spcAft>
                  <a:spcPts val="0"/>
                </a:spcAft>
                <a:buFontTx/>
                <a:buNone/>
              </a:pPr>
              <a:r>
                <a:rPr lang="en-US" sz="1400" b="0" dirty="0">
                  <a:solidFill>
                    <a:prstClr val="black"/>
                  </a:solidFill>
                  <a:latin typeface="Arial" pitchFamily="34" charset="0"/>
                  <a:cs typeface="Arial" pitchFamily="34" charset="0"/>
                </a:rPr>
                <a:t>3’</a:t>
              </a:r>
            </a:p>
          </p:txBody>
        </p:sp>
      </p:grpSp>
      <p:sp>
        <p:nvSpPr>
          <p:cNvPr id="137" name="1 CuadroTexto"/>
          <p:cNvSpPr txBox="1"/>
          <p:nvPr/>
        </p:nvSpPr>
        <p:spPr>
          <a:xfrm>
            <a:off x="5352136" y="37952545"/>
            <a:ext cx="5440256" cy="461568"/>
          </a:xfrm>
          <a:prstGeom prst="rect">
            <a:avLst/>
          </a:prstGeom>
          <a:noFill/>
        </p:spPr>
        <p:txBody>
          <a:bodyPr wrap="square" lIns="91340" tIns="45672" rIns="91340" bIns="45672" rtlCol="0">
            <a:spAutoFit/>
          </a:bodyPr>
          <a:lstStyle/>
          <a:p>
            <a:pPr algn="ctr" fontAlgn="auto">
              <a:spcBef>
                <a:spcPts val="0"/>
              </a:spcBef>
              <a:spcAft>
                <a:spcPts val="0"/>
              </a:spcAft>
              <a:buFontTx/>
              <a:buNone/>
            </a:pPr>
            <a:r>
              <a:rPr lang="en-US" sz="2400" dirty="0">
                <a:solidFill>
                  <a:prstClr val="black"/>
                </a:solidFill>
                <a:latin typeface="Calibri"/>
              </a:rPr>
              <a:t>Wild type </a:t>
            </a:r>
            <a:r>
              <a:rPr lang="en-US" sz="2400" dirty="0" smtClean="0">
                <a:solidFill>
                  <a:prstClr val="black"/>
                </a:solidFill>
                <a:latin typeface="Calibri"/>
              </a:rPr>
              <a:t>strain (alternative poly(A) site)</a:t>
            </a:r>
            <a:endParaRPr lang="en-US" sz="2400" dirty="0">
              <a:solidFill>
                <a:prstClr val="black"/>
              </a:solidFill>
              <a:latin typeface="Calibri"/>
            </a:endParaRPr>
          </a:p>
        </p:txBody>
      </p:sp>
      <p:sp>
        <p:nvSpPr>
          <p:cNvPr id="138" name="10 Elipse"/>
          <p:cNvSpPr/>
          <p:nvPr/>
        </p:nvSpPr>
        <p:spPr>
          <a:xfrm>
            <a:off x="6451379" y="39155914"/>
            <a:ext cx="162064" cy="128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340" tIns="45672" rIns="91340" bIns="45672" rtlCol="0" anchor="ctr"/>
          <a:lstStyle/>
          <a:p>
            <a:pPr algn="ctr" fontAlgn="auto">
              <a:spcBef>
                <a:spcPts val="0"/>
              </a:spcBef>
              <a:spcAft>
                <a:spcPts val="0"/>
              </a:spcAft>
              <a:buFontTx/>
              <a:buNone/>
            </a:pPr>
            <a:endParaRPr lang="en-US" sz="1800" b="0">
              <a:solidFill>
                <a:prstClr val="white"/>
              </a:solidFill>
            </a:endParaRPr>
          </a:p>
        </p:txBody>
      </p:sp>
      <p:cxnSp>
        <p:nvCxnSpPr>
          <p:cNvPr id="139" name="Straight Connector 74"/>
          <p:cNvCxnSpPr/>
          <p:nvPr/>
        </p:nvCxnSpPr>
        <p:spPr>
          <a:xfrm flipV="1">
            <a:off x="9030995" y="39227295"/>
            <a:ext cx="138897" cy="3703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0" name="7 Rectángulo redondeado"/>
          <p:cNvSpPr/>
          <p:nvPr/>
        </p:nvSpPr>
        <p:spPr>
          <a:xfrm>
            <a:off x="11377489" y="38470679"/>
            <a:ext cx="4176464" cy="2214141"/>
          </a:xfrm>
          <a:prstGeom prst="roundRect">
            <a:avLst/>
          </a:prstGeom>
          <a:solidFill>
            <a:schemeClr val="bg1">
              <a:lumMod val="95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40" tIns="45672" rIns="91340" bIns="45672" rtlCol="0" anchor="ctr"/>
          <a:lstStyle/>
          <a:p>
            <a:pPr algn="ctr" fontAlgn="auto">
              <a:spcBef>
                <a:spcPts val="0"/>
              </a:spcBef>
              <a:spcAft>
                <a:spcPts val="0"/>
              </a:spcAft>
              <a:buFontTx/>
              <a:buNone/>
            </a:pPr>
            <a:endParaRPr lang="en-US" sz="1800" b="0">
              <a:solidFill>
                <a:prstClr val="white"/>
              </a:solidFill>
            </a:endParaRPr>
          </a:p>
        </p:txBody>
      </p:sp>
      <p:grpSp>
        <p:nvGrpSpPr>
          <p:cNvPr id="141" name="6 Grupo"/>
          <p:cNvGrpSpPr/>
          <p:nvPr/>
        </p:nvGrpSpPr>
        <p:grpSpPr>
          <a:xfrm>
            <a:off x="11581808" y="38657713"/>
            <a:ext cx="3669387" cy="1094485"/>
            <a:chOff x="722686" y="2641250"/>
            <a:chExt cx="3669386" cy="1094486"/>
          </a:xfrm>
        </p:grpSpPr>
        <p:sp>
          <p:nvSpPr>
            <p:cNvPr id="142" name="3 Forma libre"/>
            <p:cNvSpPr/>
            <p:nvPr/>
          </p:nvSpPr>
          <p:spPr>
            <a:xfrm rot="10253461">
              <a:off x="1038687" y="2867487"/>
              <a:ext cx="3036865" cy="868249"/>
            </a:xfrm>
            <a:custGeom>
              <a:avLst/>
              <a:gdLst>
                <a:gd name="connsiteX0" fmla="*/ 0 w 3036865"/>
                <a:gd name="connsiteY0" fmla="*/ 0 h 868249"/>
                <a:gd name="connsiteX1" fmla="*/ 1944210 w 3036865"/>
                <a:gd name="connsiteY1" fmla="*/ 861134 h 868249"/>
                <a:gd name="connsiteX2" fmla="*/ 1988598 w 3036865"/>
                <a:gd name="connsiteY2" fmla="*/ 390618 h 868249"/>
                <a:gd name="connsiteX3" fmla="*/ 2645546 w 3036865"/>
                <a:gd name="connsiteY3" fmla="*/ 44389 h 868249"/>
                <a:gd name="connsiteX4" fmla="*/ 3009530 w 3036865"/>
                <a:gd name="connsiteY4" fmla="*/ 754602 h 868249"/>
                <a:gd name="connsiteX5" fmla="*/ 2982897 w 3036865"/>
                <a:gd name="connsiteY5" fmla="*/ 790113 h 86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865" h="868249">
                  <a:moveTo>
                    <a:pt x="0" y="0"/>
                  </a:moveTo>
                  <a:cubicBezTo>
                    <a:pt x="806388" y="398015"/>
                    <a:pt x="1612777" y="796031"/>
                    <a:pt x="1944210" y="861134"/>
                  </a:cubicBezTo>
                  <a:cubicBezTo>
                    <a:pt x="2275643" y="926237"/>
                    <a:pt x="1871709" y="526742"/>
                    <a:pt x="1988598" y="390618"/>
                  </a:cubicBezTo>
                  <a:cubicBezTo>
                    <a:pt x="2105487" y="254494"/>
                    <a:pt x="2475391" y="-16275"/>
                    <a:pt x="2645546" y="44389"/>
                  </a:cubicBezTo>
                  <a:cubicBezTo>
                    <a:pt x="2815701" y="105053"/>
                    <a:pt x="2953305" y="630315"/>
                    <a:pt x="3009530" y="754602"/>
                  </a:cubicBezTo>
                  <a:cubicBezTo>
                    <a:pt x="3065755" y="878889"/>
                    <a:pt x="3024326" y="834501"/>
                    <a:pt x="2982897" y="7901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en-US" sz="1800" b="0">
                <a:solidFill>
                  <a:prstClr val="white"/>
                </a:solidFill>
                <a:latin typeface="Arial" pitchFamily="34" charset="0"/>
                <a:cs typeface="Arial" pitchFamily="34" charset="0"/>
              </a:endParaRPr>
            </a:p>
          </p:txBody>
        </p:sp>
        <p:sp>
          <p:nvSpPr>
            <p:cNvPr id="143" name="19 CuadroTexto"/>
            <p:cNvSpPr txBox="1"/>
            <p:nvPr/>
          </p:nvSpPr>
          <p:spPr>
            <a:xfrm rot="915438">
              <a:off x="2670371" y="3048353"/>
              <a:ext cx="713657" cy="307777"/>
            </a:xfrm>
            <a:prstGeom prst="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fontAlgn="auto">
                <a:spcBef>
                  <a:spcPts val="0"/>
                </a:spcBef>
                <a:spcAft>
                  <a:spcPts val="0"/>
                </a:spcAft>
                <a:buFontTx/>
                <a:buNone/>
              </a:pPr>
              <a:r>
                <a:rPr lang="en-US" sz="1400" dirty="0">
                  <a:solidFill>
                    <a:prstClr val="black"/>
                  </a:solidFill>
                  <a:latin typeface="Arial" pitchFamily="34" charset="0"/>
                  <a:cs typeface="Arial" pitchFamily="34" charset="0"/>
                </a:rPr>
                <a:t>UGUA</a:t>
              </a:r>
            </a:p>
          </p:txBody>
        </p:sp>
        <p:sp>
          <p:nvSpPr>
            <p:cNvPr id="144" name="24 CuadroTexto"/>
            <p:cNvSpPr txBox="1"/>
            <p:nvPr/>
          </p:nvSpPr>
          <p:spPr>
            <a:xfrm rot="827881">
              <a:off x="3046159" y="3367500"/>
              <a:ext cx="405880" cy="276999"/>
            </a:xfrm>
            <a:prstGeom prst="rect">
              <a:avLst/>
            </a:prstGeom>
            <a:noFill/>
          </p:spPr>
          <p:txBody>
            <a:bodyPr wrap="none" rtlCol="0">
              <a:spAutoFit/>
            </a:bodyPr>
            <a:lstStyle/>
            <a:p>
              <a:pPr fontAlgn="auto">
                <a:spcBef>
                  <a:spcPts val="0"/>
                </a:spcBef>
                <a:spcAft>
                  <a:spcPts val="0"/>
                </a:spcAft>
                <a:buFontTx/>
                <a:buNone/>
              </a:pPr>
              <a:r>
                <a:rPr lang="en-US" sz="1200" b="0" dirty="0">
                  <a:solidFill>
                    <a:prstClr val="black"/>
                  </a:solidFill>
                  <a:latin typeface="Arial" pitchFamily="34" charset="0"/>
                  <a:cs typeface="Arial" pitchFamily="34" charset="0"/>
                </a:rPr>
                <a:t>-45</a:t>
              </a:r>
            </a:p>
          </p:txBody>
        </p:sp>
        <p:sp>
          <p:nvSpPr>
            <p:cNvPr id="145" name="5 Elipse"/>
            <p:cNvSpPr/>
            <p:nvPr/>
          </p:nvSpPr>
          <p:spPr>
            <a:xfrm>
              <a:off x="2650462" y="2641250"/>
              <a:ext cx="936104" cy="42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en-US" sz="1200" b="0" dirty="0">
                <a:solidFill>
                  <a:prstClr val="white"/>
                </a:solidFill>
                <a:latin typeface="Arial" pitchFamily="34" charset="0"/>
                <a:cs typeface="Arial" pitchFamily="34" charset="0"/>
              </a:endParaRPr>
            </a:p>
            <a:p>
              <a:pPr algn="ctr" fontAlgn="auto">
                <a:spcBef>
                  <a:spcPts val="0"/>
                </a:spcBef>
                <a:spcAft>
                  <a:spcPts val="0"/>
                </a:spcAft>
                <a:buFontTx/>
                <a:buNone/>
              </a:pPr>
              <a:r>
                <a:rPr lang="en-US" sz="1200" b="0" dirty="0">
                  <a:solidFill>
                    <a:prstClr val="white"/>
                  </a:solidFill>
                  <a:latin typeface="Arial" pitchFamily="34" charset="0"/>
                  <a:cs typeface="Arial" pitchFamily="34" charset="0"/>
                </a:rPr>
                <a:t>Rbp35/CFI25</a:t>
              </a:r>
              <a:endParaRPr lang="en-US" b="0" dirty="0" smtClean="0">
                <a:solidFill>
                  <a:prstClr val="white"/>
                </a:solidFill>
                <a:latin typeface="Arial" pitchFamily="34" charset="0"/>
                <a:cs typeface="Arial" pitchFamily="34" charset="0"/>
              </a:endParaRPr>
            </a:p>
            <a:p>
              <a:pPr algn="ctr" fontAlgn="auto">
                <a:spcBef>
                  <a:spcPts val="0"/>
                </a:spcBef>
                <a:spcAft>
                  <a:spcPts val="0"/>
                </a:spcAft>
                <a:buFontTx/>
                <a:buNone/>
              </a:pPr>
              <a:endParaRPr lang="en-US" sz="1200" b="0" dirty="0">
                <a:solidFill>
                  <a:prstClr val="white"/>
                </a:solidFill>
                <a:latin typeface="Arial" pitchFamily="34" charset="0"/>
                <a:cs typeface="Arial" pitchFamily="34" charset="0"/>
              </a:endParaRPr>
            </a:p>
          </p:txBody>
        </p:sp>
        <p:sp>
          <p:nvSpPr>
            <p:cNvPr id="146" name="56 CuadroTexto"/>
            <p:cNvSpPr txBox="1"/>
            <p:nvPr/>
          </p:nvSpPr>
          <p:spPr>
            <a:xfrm>
              <a:off x="722686" y="2894464"/>
              <a:ext cx="324128" cy="307777"/>
            </a:xfrm>
            <a:prstGeom prst="rect">
              <a:avLst/>
            </a:prstGeom>
            <a:noFill/>
          </p:spPr>
          <p:txBody>
            <a:bodyPr wrap="none" rtlCol="0">
              <a:spAutoFit/>
            </a:bodyPr>
            <a:lstStyle/>
            <a:p>
              <a:pPr fontAlgn="auto">
                <a:spcBef>
                  <a:spcPts val="0"/>
                </a:spcBef>
                <a:spcAft>
                  <a:spcPts val="0"/>
                </a:spcAft>
                <a:buFontTx/>
                <a:buNone/>
              </a:pPr>
              <a:r>
                <a:rPr lang="en-US" sz="1400" b="0" dirty="0">
                  <a:solidFill>
                    <a:prstClr val="black"/>
                  </a:solidFill>
                  <a:latin typeface="Arial" pitchFamily="34" charset="0"/>
                  <a:cs typeface="Arial" pitchFamily="34" charset="0"/>
                </a:rPr>
                <a:t>5’</a:t>
              </a:r>
            </a:p>
          </p:txBody>
        </p:sp>
        <p:sp>
          <p:nvSpPr>
            <p:cNvPr id="147" name="62 CuadroTexto"/>
            <p:cNvSpPr txBox="1"/>
            <p:nvPr/>
          </p:nvSpPr>
          <p:spPr>
            <a:xfrm>
              <a:off x="4067944" y="3368025"/>
              <a:ext cx="324128" cy="307777"/>
            </a:xfrm>
            <a:prstGeom prst="rect">
              <a:avLst/>
            </a:prstGeom>
            <a:noFill/>
          </p:spPr>
          <p:txBody>
            <a:bodyPr wrap="none" rtlCol="0">
              <a:spAutoFit/>
            </a:bodyPr>
            <a:lstStyle/>
            <a:p>
              <a:pPr fontAlgn="auto">
                <a:spcBef>
                  <a:spcPts val="0"/>
                </a:spcBef>
                <a:spcAft>
                  <a:spcPts val="0"/>
                </a:spcAft>
                <a:buFontTx/>
                <a:buNone/>
              </a:pPr>
              <a:r>
                <a:rPr lang="en-US" sz="1400" b="0" dirty="0">
                  <a:solidFill>
                    <a:prstClr val="black"/>
                  </a:solidFill>
                  <a:latin typeface="Arial" pitchFamily="34" charset="0"/>
                  <a:cs typeface="Arial" pitchFamily="34" charset="0"/>
                </a:rPr>
                <a:t>3’</a:t>
              </a:r>
            </a:p>
          </p:txBody>
        </p:sp>
      </p:grpSp>
      <p:sp>
        <p:nvSpPr>
          <p:cNvPr id="149" name="1 CuadroTexto"/>
          <p:cNvSpPr txBox="1"/>
          <p:nvPr/>
        </p:nvSpPr>
        <p:spPr>
          <a:xfrm>
            <a:off x="12658831" y="37862566"/>
            <a:ext cx="1877171" cy="523123"/>
          </a:xfrm>
          <a:prstGeom prst="rect">
            <a:avLst/>
          </a:prstGeom>
          <a:noFill/>
        </p:spPr>
        <p:txBody>
          <a:bodyPr wrap="none" lIns="91340" tIns="45672" rIns="91340" bIns="45672" rtlCol="0">
            <a:spAutoFit/>
          </a:bodyPr>
          <a:lstStyle/>
          <a:p>
            <a:pPr fontAlgn="auto">
              <a:spcBef>
                <a:spcPts val="0"/>
              </a:spcBef>
              <a:spcAft>
                <a:spcPts val="0"/>
              </a:spcAft>
              <a:buFontTx/>
              <a:buNone/>
            </a:pPr>
            <a:r>
              <a:rPr lang="en-US" sz="2800" dirty="0" smtClean="0">
                <a:solidFill>
                  <a:prstClr val="black"/>
                </a:solidFill>
                <a:latin typeface="Calibri"/>
              </a:rPr>
              <a:t>The mutant</a:t>
            </a:r>
            <a:endParaRPr lang="en-US" sz="2800" dirty="0">
              <a:solidFill>
                <a:prstClr val="black"/>
              </a:solidFill>
              <a:latin typeface="Calibri"/>
            </a:endParaRPr>
          </a:p>
        </p:txBody>
      </p:sp>
      <p:sp>
        <p:nvSpPr>
          <p:cNvPr id="150" name="10 Elipse"/>
          <p:cNvSpPr/>
          <p:nvPr/>
        </p:nvSpPr>
        <p:spPr>
          <a:xfrm>
            <a:off x="11796624" y="39116384"/>
            <a:ext cx="162064" cy="128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340" tIns="45672" rIns="91340" bIns="45672" rtlCol="0" anchor="ctr"/>
          <a:lstStyle/>
          <a:p>
            <a:pPr algn="ctr" fontAlgn="auto">
              <a:spcBef>
                <a:spcPts val="0"/>
              </a:spcBef>
              <a:spcAft>
                <a:spcPts val="0"/>
              </a:spcAft>
              <a:buFontTx/>
              <a:buNone/>
            </a:pPr>
            <a:endParaRPr lang="en-US" sz="1800" b="0">
              <a:solidFill>
                <a:prstClr val="white"/>
              </a:solidFill>
            </a:endParaRPr>
          </a:p>
        </p:txBody>
      </p:sp>
      <p:cxnSp>
        <p:nvCxnSpPr>
          <p:cNvPr id="151" name="Straight Connector 105"/>
          <p:cNvCxnSpPr/>
          <p:nvPr/>
        </p:nvCxnSpPr>
        <p:spPr>
          <a:xfrm flipV="1">
            <a:off x="14397105" y="39187765"/>
            <a:ext cx="138897" cy="3703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3" name="67 Multiplicar"/>
          <p:cNvSpPr/>
          <p:nvPr/>
        </p:nvSpPr>
        <p:spPr>
          <a:xfrm>
            <a:off x="13536485" y="38414113"/>
            <a:ext cx="847117" cy="910616"/>
          </a:xfrm>
          <a:prstGeom prst="mathMultiply">
            <a:avLst>
              <a:gd name="adj1" fmla="val 3346"/>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en-US" sz="1800" b="0">
              <a:solidFill>
                <a:prstClr val="white"/>
              </a:solidFill>
              <a:latin typeface="Arial" pitchFamily="34" charset="0"/>
              <a:cs typeface="Arial" pitchFamily="34" charset="0"/>
            </a:endParaRPr>
          </a:p>
        </p:txBody>
      </p:sp>
      <p:sp>
        <p:nvSpPr>
          <p:cNvPr id="154" name="8 CuadroTexto"/>
          <p:cNvSpPr txBox="1"/>
          <p:nvPr/>
        </p:nvSpPr>
        <p:spPr>
          <a:xfrm>
            <a:off x="7740922" y="40036748"/>
            <a:ext cx="1662367" cy="830997"/>
          </a:xfrm>
          <a:prstGeom prst="rect">
            <a:avLst/>
          </a:prstGeom>
          <a:noFill/>
          <a:ln>
            <a:noFill/>
          </a:ln>
        </p:spPr>
        <p:txBody>
          <a:bodyPr wrap="square" rtlCol="0">
            <a:spAutoFit/>
          </a:bodyPr>
          <a:lstStyle/>
          <a:p>
            <a:pPr algn="ctr" fontAlgn="auto">
              <a:spcBef>
                <a:spcPts val="0"/>
              </a:spcBef>
              <a:spcAft>
                <a:spcPts val="0"/>
              </a:spcAft>
              <a:buFontTx/>
              <a:buNone/>
            </a:pPr>
            <a:r>
              <a:rPr lang="en-US" sz="1600" dirty="0" smtClean="0">
                <a:solidFill>
                  <a:prstClr val="black"/>
                </a:solidFill>
                <a:cs typeface="Arial" pitchFamily="34" charset="0"/>
              </a:rPr>
              <a:t>Poly(A) site “occluded” by Rbp35</a:t>
            </a:r>
            <a:endParaRPr lang="en-US" sz="1600" b="0" dirty="0">
              <a:solidFill>
                <a:prstClr val="black"/>
              </a:solidFill>
              <a:cs typeface="Arial" pitchFamily="34" charset="0"/>
            </a:endParaRPr>
          </a:p>
        </p:txBody>
      </p:sp>
      <p:cxnSp>
        <p:nvCxnSpPr>
          <p:cNvPr id="156" name="25 Conector recto de flecha"/>
          <p:cNvCxnSpPr/>
          <p:nvPr/>
        </p:nvCxnSpPr>
        <p:spPr>
          <a:xfrm flipV="1">
            <a:off x="8762977" y="39676708"/>
            <a:ext cx="230116" cy="349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5" name="8 CuadroTexto"/>
          <p:cNvSpPr txBox="1"/>
          <p:nvPr/>
        </p:nvSpPr>
        <p:spPr>
          <a:xfrm>
            <a:off x="12920538" y="39748716"/>
            <a:ext cx="1662367" cy="830997"/>
          </a:xfrm>
          <a:prstGeom prst="rect">
            <a:avLst/>
          </a:prstGeom>
          <a:noFill/>
          <a:ln>
            <a:noFill/>
          </a:ln>
        </p:spPr>
        <p:txBody>
          <a:bodyPr wrap="square" rtlCol="0">
            <a:spAutoFit/>
          </a:bodyPr>
          <a:lstStyle/>
          <a:p>
            <a:pPr algn="ctr" fontAlgn="auto">
              <a:spcBef>
                <a:spcPts val="0"/>
              </a:spcBef>
              <a:spcAft>
                <a:spcPts val="0"/>
              </a:spcAft>
              <a:buFontTx/>
              <a:buNone/>
            </a:pPr>
            <a:r>
              <a:rPr lang="en-US" sz="1600" dirty="0" smtClean="0">
                <a:solidFill>
                  <a:prstClr val="black"/>
                </a:solidFill>
                <a:cs typeface="Arial" pitchFamily="34" charset="0"/>
              </a:rPr>
              <a:t>Poly(A) site “revealed” in the mutant</a:t>
            </a:r>
            <a:endParaRPr lang="en-US" sz="1600" b="0" dirty="0">
              <a:solidFill>
                <a:prstClr val="black"/>
              </a:solidFill>
              <a:cs typeface="Arial" pitchFamily="34" charset="0"/>
            </a:endParaRPr>
          </a:p>
        </p:txBody>
      </p:sp>
      <p:cxnSp>
        <p:nvCxnSpPr>
          <p:cNvPr id="166" name="25 Conector recto de flecha"/>
          <p:cNvCxnSpPr/>
          <p:nvPr/>
        </p:nvCxnSpPr>
        <p:spPr>
          <a:xfrm flipV="1">
            <a:off x="14271071" y="39748716"/>
            <a:ext cx="112531" cy="238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Straight Connector 105"/>
          <p:cNvCxnSpPr/>
          <p:nvPr/>
        </p:nvCxnSpPr>
        <p:spPr>
          <a:xfrm flipV="1">
            <a:off x="3893776" y="39378327"/>
            <a:ext cx="138897" cy="37038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0" name="Straight Connector 74"/>
          <p:cNvCxnSpPr/>
          <p:nvPr/>
        </p:nvCxnSpPr>
        <p:spPr>
          <a:xfrm flipV="1">
            <a:off x="9366384" y="39316668"/>
            <a:ext cx="138897" cy="37038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171" name="Picture 3" descr="C:\Users\Usuario\AppData\Local\Microsoft\Windows\Temporary Internet Files\Content.IE5\BRC3PDW5\MC900325662[1].wm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9412031">
            <a:off x="9214896" y="39252035"/>
            <a:ext cx="441872" cy="494945"/>
          </a:xfrm>
          <a:prstGeom prst="rect">
            <a:avLst/>
          </a:prstGeom>
          <a:noFill/>
          <a:extLst>
            <a:ext uri="{909E8E84-426E-40DD-AFC4-6F175D3DCCD1}">
              <a14:hiddenFill xmlns:a14="http://schemas.microsoft.com/office/drawing/2010/main">
                <a:solidFill>
                  <a:srgbClr val="FFFFFF"/>
                </a:solidFill>
              </a14:hiddenFill>
            </a:ext>
          </a:extLst>
        </p:spPr>
      </p:pic>
      <p:cxnSp>
        <p:nvCxnSpPr>
          <p:cNvPr id="172" name="Straight Connector 105"/>
          <p:cNvCxnSpPr/>
          <p:nvPr/>
        </p:nvCxnSpPr>
        <p:spPr>
          <a:xfrm flipV="1">
            <a:off x="14744399" y="39292461"/>
            <a:ext cx="138897" cy="37038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180" name="Picture 3" descr="C:\Users\Usuario\AppData\Local\Microsoft\Windows\Temporary Internet Files\Content.IE5\BRC3PDW5\MC900325662[1].wm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9412031">
            <a:off x="14245616" y="39143521"/>
            <a:ext cx="441872" cy="494945"/>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3" descr="C:\Users\Usuario\AppData\Local\Microsoft\Windows\Temporary Internet Files\Content.IE5\BRC3PDW5\MC900325662[1].wm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9412031">
            <a:off x="3752093" y="39330886"/>
            <a:ext cx="441872" cy="494945"/>
          </a:xfrm>
          <a:prstGeom prst="rect">
            <a:avLst/>
          </a:prstGeom>
          <a:noFill/>
          <a:extLst>
            <a:ext uri="{909E8E84-426E-40DD-AFC4-6F175D3DCCD1}">
              <a14:hiddenFill xmlns:a14="http://schemas.microsoft.com/office/drawing/2010/main">
                <a:solidFill>
                  <a:srgbClr val="FFFFFF"/>
                </a:solidFill>
              </a14:hiddenFill>
            </a:ext>
          </a:extLst>
        </p:spPr>
      </p:pic>
      <p:sp>
        <p:nvSpPr>
          <p:cNvPr id="46" name="45 Rectángulo"/>
          <p:cNvSpPr/>
          <p:nvPr/>
        </p:nvSpPr>
        <p:spPr>
          <a:xfrm>
            <a:off x="3559311" y="41234750"/>
            <a:ext cx="26005508" cy="1754326"/>
          </a:xfrm>
          <a:prstGeom prst="rect">
            <a:avLst/>
          </a:prstGeom>
        </p:spPr>
        <p:txBody>
          <a:bodyPr wrap="square">
            <a:spAutoFit/>
          </a:bodyPr>
          <a:lstStyle/>
          <a:p>
            <a:pPr algn="ctr"/>
            <a:r>
              <a:rPr lang="en-US" sz="3600" b="1" dirty="0"/>
              <a:t>Marco Marconi</a:t>
            </a:r>
            <a:r>
              <a:rPr lang="en-US" sz="3600" dirty="0"/>
              <a:t>, </a:t>
            </a:r>
            <a:r>
              <a:rPr lang="en-US" sz="3600" dirty="0" smtClean="0"/>
              <a:t>Julio Rodriguez-Romero, Mark </a:t>
            </a:r>
            <a:r>
              <a:rPr lang="en-US" sz="3600" dirty="0"/>
              <a:t>Wilkinson and </a:t>
            </a:r>
            <a:r>
              <a:rPr lang="en-US" sz="3600" dirty="0" err="1"/>
              <a:t>Ane</a:t>
            </a:r>
            <a:r>
              <a:rPr lang="en-US" sz="3600" dirty="0"/>
              <a:t> </a:t>
            </a:r>
            <a:r>
              <a:rPr lang="en-US" sz="3600" dirty="0" err="1" smtClean="0"/>
              <a:t>Sesma</a:t>
            </a:r>
            <a:endParaRPr lang="en-US" sz="3600" dirty="0" smtClean="0"/>
          </a:p>
          <a:p>
            <a:pPr algn="ctr"/>
            <a:r>
              <a:rPr lang="en-US" sz="3600" dirty="0" smtClean="0"/>
              <a:t>Centre </a:t>
            </a:r>
            <a:r>
              <a:rPr lang="en-US" sz="3600" dirty="0"/>
              <a:t>for Plant Biotechnology and Genomics (CBGP), Universidad </a:t>
            </a:r>
            <a:r>
              <a:rPr lang="en-US" sz="3600" dirty="0" err="1"/>
              <a:t>Politécnica</a:t>
            </a:r>
            <a:r>
              <a:rPr lang="en-US" sz="3600" dirty="0"/>
              <a:t> de Madrid, Campus </a:t>
            </a:r>
            <a:r>
              <a:rPr lang="en-US" sz="3600" dirty="0" err="1"/>
              <a:t>Montegancedo</a:t>
            </a:r>
            <a:r>
              <a:rPr lang="en-US" sz="3600" dirty="0"/>
              <a:t> 28223 Madrid – Spain </a:t>
            </a:r>
            <a:r>
              <a:rPr lang="en-US" sz="3600" i="1" dirty="0" smtClean="0"/>
              <a:t>marco.marconi@gmail.com</a:t>
            </a:r>
            <a:endParaRPr lang="en-US" sz="3600" i="1" dirty="0"/>
          </a:p>
        </p:txBody>
      </p:sp>
      <p:pic>
        <p:nvPicPr>
          <p:cNvPr id="1051" name="Picture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342" y="41234750"/>
            <a:ext cx="363929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2" name="Picture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624523" y="41552220"/>
            <a:ext cx="2491270" cy="114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3" name="Picture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241439" y="3211466"/>
            <a:ext cx="7290178" cy="594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7" name="186 CuadroTexto"/>
          <p:cNvSpPr txBox="1"/>
          <p:nvPr/>
        </p:nvSpPr>
        <p:spPr>
          <a:xfrm>
            <a:off x="20501721" y="4966081"/>
            <a:ext cx="3355163" cy="1384995"/>
          </a:xfrm>
          <a:prstGeom prst="rect">
            <a:avLst/>
          </a:prstGeom>
          <a:noFill/>
        </p:spPr>
        <p:txBody>
          <a:bodyPr wrap="square" rtlCol="0">
            <a:spAutoFit/>
          </a:bodyPr>
          <a:lstStyle/>
          <a:p>
            <a:pPr algn="ctr"/>
            <a:r>
              <a:rPr lang="en-US" sz="2800" b="1" dirty="0" smtClean="0"/>
              <a:t>RBP35 </a:t>
            </a:r>
            <a:r>
              <a:rPr lang="en-US" sz="2800" b="1" dirty="0" err="1" smtClean="0"/>
              <a:t>ortholog</a:t>
            </a:r>
            <a:r>
              <a:rPr lang="en-US" sz="2800" b="1" dirty="0" smtClean="0"/>
              <a:t> found in animals, </a:t>
            </a:r>
          </a:p>
          <a:p>
            <a:pPr algn="ctr"/>
            <a:r>
              <a:rPr lang="en-US" sz="2800" b="1" dirty="0"/>
              <a:t>b</a:t>
            </a:r>
            <a:r>
              <a:rPr lang="en-US" sz="2800" b="1" dirty="0" smtClean="0"/>
              <a:t>ut not in yeast!</a:t>
            </a:r>
            <a:endParaRPr lang="es-ES" sz="2800" b="1" dirty="0"/>
          </a:p>
        </p:txBody>
      </p:sp>
      <p:cxnSp>
        <p:nvCxnSpPr>
          <p:cNvPr id="188" name="187 Conector recto de flecha"/>
          <p:cNvCxnSpPr/>
          <p:nvPr/>
        </p:nvCxnSpPr>
        <p:spPr>
          <a:xfrm flipV="1">
            <a:off x="23856884" y="4966081"/>
            <a:ext cx="1732758" cy="6924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1" name="190 Conector recto de flecha"/>
          <p:cNvCxnSpPr>
            <a:stCxn id="187" idx="3"/>
            <a:endCxn id="194" idx="0"/>
          </p:cNvCxnSpPr>
          <p:nvPr/>
        </p:nvCxnSpPr>
        <p:spPr>
          <a:xfrm>
            <a:off x="23856884" y="5658579"/>
            <a:ext cx="431199" cy="2262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4" name="193 CuadroTexto"/>
          <p:cNvSpPr txBox="1"/>
          <p:nvPr/>
        </p:nvSpPr>
        <p:spPr>
          <a:xfrm>
            <a:off x="24129225" y="7921180"/>
            <a:ext cx="317716" cy="584775"/>
          </a:xfrm>
          <a:prstGeom prst="rect">
            <a:avLst/>
          </a:prstGeom>
          <a:noFill/>
        </p:spPr>
        <p:txBody>
          <a:bodyPr wrap="none" rtlCol="0">
            <a:spAutoFit/>
          </a:bodyPr>
          <a:lstStyle/>
          <a:p>
            <a:r>
              <a:rPr lang="en-US" sz="3200" dirty="0" smtClean="0"/>
              <a:t>!</a:t>
            </a:r>
            <a:endParaRPr lang="es-ES" sz="3200" dirty="0"/>
          </a:p>
        </p:txBody>
      </p:sp>
      <p:sp>
        <p:nvSpPr>
          <p:cNvPr id="199" name="Oval 60"/>
          <p:cNvSpPr>
            <a:spLocks noChangeArrowheads="1"/>
          </p:cNvSpPr>
          <p:nvPr/>
        </p:nvSpPr>
        <p:spPr bwMode="auto">
          <a:xfrm>
            <a:off x="25733658" y="4594646"/>
            <a:ext cx="765511" cy="662238"/>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pPr>
              <a:buFontTx/>
              <a:buNone/>
            </a:pPr>
            <a:endParaRPr lang="en-US">
              <a:solidFill>
                <a:srgbClr val="000000"/>
              </a:solidFill>
              <a:cs typeface="Arial" charset="0"/>
            </a:endParaRPr>
          </a:p>
        </p:txBody>
      </p:sp>
      <p:pic>
        <p:nvPicPr>
          <p:cNvPr id="1054" name="Picture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722305" y="34636148"/>
            <a:ext cx="5270558"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 name="204 Rectángulo"/>
          <p:cNvSpPr/>
          <p:nvPr/>
        </p:nvSpPr>
        <p:spPr>
          <a:xfrm>
            <a:off x="15927691" y="31875877"/>
            <a:ext cx="15748377" cy="1200329"/>
          </a:xfrm>
          <a:prstGeom prst="rect">
            <a:avLst/>
          </a:prstGeom>
        </p:spPr>
        <p:txBody>
          <a:bodyPr wrap="square">
            <a:spAutoFit/>
          </a:bodyPr>
          <a:lstStyle/>
          <a:p>
            <a:pPr algn="ctr"/>
            <a:r>
              <a:rPr lang="en-US" sz="3600" b="1" dirty="0" smtClean="0"/>
              <a:t>Carbon starvation presents a big number of genes differentially expressed, while nitrogen starvation is inhibited in the mutant</a:t>
            </a:r>
            <a:endParaRPr lang="en-US" sz="3600" b="1" dirty="0"/>
          </a:p>
        </p:txBody>
      </p:sp>
      <p:sp>
        <p:nvSpPr>
          <p:cNvPr id="83" name="82 Rectángulo"/>
          <p:cNvSpPr/>
          <p:nvPr/>
        </p:nvSpPr>
        <p:spPr>
          <a:xfrm>
            <a:off x="20378489" y="33610227"/>
            <a:ext cx="2079415" cy="646331"/>
          </a:xfrm>
          <a:prstGeom prst="rect">
            <a:avLst/>
          </a:prstGeom>
        </p:spPr>
        <p:txBody>
          <a:bodyPr wrap="none">
            <a:spAutoFit/>
          </a:bodyPr>
          <a:lstStyle/>
          <a:p>
            <a:r>
              <a:rPr lang="en-US" sz="3600" b="1" dirty="0" smtClean="0">
                <a:solidFill>
                  <a:srgbClr val="FF0000"/>
                </a:solidFill>
              </a:rPr>
              <a:t>Wild-type</a:t>
            </a:r>
            <a:endParaRPr lang="en-US" sz="3600" dirty="0"/>
          </a:p>
        </p:txBody>
      </p:sp>
      <p:sp>
        <p:nvSpPr>
          <p:cNvPr id="208" name="207 Rectángulo"/>
          <p:cNvSpPr/>
          <p:nvPr/>
        </p:nvSpPr>
        <p:spPr>
          <a:xfrm>
            <a:off x="26859209" y="33772052"/>
            <a:ext cx="3083986" cy="646331"/>
          </a:xfrm>
          <a:prstGeom prst="rect">
            <a:avLst/>
          </a:prstGeom>
        </p:spPr>
        <p:txBody>
          <a:bodyPr wrap="none">
            <a:spAutoFit/>
          </a:bodyPr>
          <a:lstStyle/>
          <a:p>
            <a:r>
              <a:rPr lang="el-GR" sz="3600" b="1" i="1" dirty="0">
                <a:solidFill>
                  <a:srgbClr val="FF0000"/>
                </a:solidFill>
              </a:rPr>
              <a:t>Δ</a:t>
            </a:r>
            <a:r>
              <a:rPr lang="en-US" sz="3600" b="1" i="1" dirty="0" smtClean="0">
                <a:solidFill>
                  <a:srgbClr val="FF0000"/>
                </a:solidFill>
              </a:rPr>
              <a:t>rbp35 mutant</a:t>
            </a:r>
            <a:endParaRPr lang="en-US" sz="3600" dirty="0"/>
          </a:p>
        </p:txBody>
      </p:sp>
      <p:pic>
        <p:nvPicPr>
          <p:cNvPr id="1055" name="Picture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071893" y="34564437"/>
            <a:ext cx="6667500"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85 Rectángulo"/>
          <p:cNvSpPr/>
          <p:nvPr/>
        </p:nvSpPr>
        <p:spPr>
          <a:xfrm>
            <a:off x="13681745" y="38733053"/>
            <a:ext cx="4739222" cy="1200329"/>
          </a:xfrm>
          <a:prstGeom prst="rect">
            <a:avLst/>
          </a:prstGeom>
        </p:spPr>
        <p:txBody>
          <a:bodyPr wrap="square">
            <a:spAutoFit/>
          </a:bodyPr>
          <a:lstStyle/>
          <a:p>
            <a:pPr lvl="1" algn="ctr"/>
            <a:r>
              <a:rPr lang="en-US" sz="2400" b="1" dirty="0" smtClean="0"/>
              <a:t>GATA</a:t>
            </a:r>
            <a:r>
              <a:rPr lang="en-US" sz="2400" dirty="0" smtClean="0"/>
              <a:t> genes </a:t>
            </a:r>
            <a:r>
              <a:rPr lang="en-US" sz="2400" dirty="0" err="1" smtClean="0"/>
              <a:t>upregulated</a:t>
            </a:r>
            <a:r>
              <a:rPr lang="en-US" sz="2400" dirty="0" smtClean="0"/>
              <a:t> in nitrogen starvation</a:t>
            </a:r>
            <a:endParaRPr lang="en-US" sz="2400" dirty="0"/>
          </a:p>
        </p:txBody>
      </p:sp>
    </p:spTree>
    <p:extLst>
      <p:ext uri="{BB962C8B-B14F-4D97-AF65-F5344CB8AC3E}">
        <p14:creationId xmlns:p14="http://schemas.microsoft.com/office/powerpoint/2010/main" val="1569257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904</TotalTime>
  <Words>582</Words>
  <Application>Microsoft Office PowerPoint</Application>
  <PresentationFormat>Personalizado</PresentationFormat>
  <Paragraphs>70</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Office Theme</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dc:creator>
  <cp:lastModifiedBy>marco</cp:lastModifiedBy>
  <cp:revision>65</cp:revision>
  <dcterms:created xsi:type="dcterms:W3CDTF">2015-06-24T10:35:13Z</dcterms:created>
  <dcterms:modified xsi:type="dcterms:W3CDTF">2015-06-25T15:58:41Z</dcterms:modified>
</cp:coreProperties>
</file>