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2.xml" ContentType="application/vnd.openxmlformats-officedocument.presentationml.notesSlid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theme/themeOverride1.xml" ContentType="application/vnd.openxmlformats-officedocument.themeOverride+xml"/>
  <Override PartName="/ppt/charts/chart79.xml" ContentType="application/vnd.openxmlformats-officedocument.drawingml.chart+xml"/>
  <Override PartName="/ppt/theme/themeOverride2.xml" ContentType="application/vnd.openxmlformats-officedocument.themeOverride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8" r:id="rId23"/>
    <p:sldId id="299" r:id="rId24"/>
    <p:sldId id="269" r:id="rId25"/>
    <p:sldId id="312" r:id="rId26"/>
    <p:sldId id="300" r:id="rId27"/>
    <p:sldId id="281" r:id="rId28"/>
    <p:sldId id="301" r:id="rId29"/>
    <p:sldId id="314" r:id="rId30"/>
    <p:sldId id="302" r:id="rId31"/>
    <p:sldId id="313" r:id="rId32"/>
    <p:sldId id="303" r:id="rId33"/>
    <p:sldId id="315" r:id="rId34"/>
    <p:sldId id="304" r:id="rId35"/>
    <p:sldId id="307" r:id="rId36"/>
    <p:sldId id="305" r:id="rId37"/>
    <p:sldId id="308" r:id="rId38"/>
    <p:sldId id="310" r:id="rId39"/>
    <p:sldId id="311" r:id="rId40"/>
    <p:sldId id="282" r:id="rId41"/>
    <p:sldId id="283" r:id="rId42"/>
    <p:sldId id="284" r:id="rId43"/>
    <p:sldId id="286" r:id="rId44"/>
    <p:sldId id="290" r:id="rId45"/>
    <p:sldId id="295" r:id="rId46"/>
    <p:sldId id="296" r:id="rId47"/>
    <p:sldId id="297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5" r:id="rId63"/>
    <p:sldId id="323" r:id="rId64"/>
    <p:sldId id="32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1.xml"/></Relationships>
</file>

<file path=ppt/charts/_rels/chart79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141888"/>
        <c:axId val="102400000"/>
      </c:barChart>
      <c:catAx>
        <c:axId val="99141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400000"/>
        <c:crosses val="autoZero"/>
        <c:auto val="1"/>
        <c:lblAlgn val="ctr"/>
        <c:lblOffset val="100"/>
        <c:noMultiLvlLbl val="0"/>
      </c:catAx>
      <c:valAx>
        <c:axId val="10240000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1418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4560128"/>
        <c:axId val="104567168"/>
      </c:scatterChart>
      <c:valAx>
        <c:axId val="104560128"/>
        <c:scaling>
          <c:orientation val="minMax"/>
        </c:scaling>
        <c:delete val="0"/>
        <c:axPos val="t"/>
        <c:majorTickMark val="out"/>
        <c:minorTickMark val="none"/>
        <c:tickLblPos val="nextTo"/>
        <c:crossAx val="104567168"/>
        <c:crosses val="autoZero"/>
        <c:crossBetween val="midCat"/>
      </c:valAx>
      <c:valAx>
        <c:axId val="10456716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560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4582528"/>
        <c:axId val="104618240"/>
      </c:scatterChart>
      <c:valAx>
        <c:axId val="104582528"/>
        <c:scaling>
          <c:orientation val="minMax"/>
        </c:scaling>
        <c:delete val="0"/>
        <c:axPos val="t"/>
        <c:majorTickMark val="out"/>
        <c:minorTickMark val="none"/>
        <c:tickLblPos val="nextTo"/>
        <c:crossAx val="104618240"/>
        <c:crosses val="autoZero"/>
        <c:crossBetween val="midCat"/>
      </c:valAx>
      <c:valAx>
        <c:axId val="10461824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582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604168164321611"/>
          <c:y val="3.80404355943021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WT_1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4.3164034664473376E-2</c:v>
                </c:pt>
                <c:pt idx="1">
                  <c:v>0.20088326754043301</c:v>
                </c:pt>
                <c:pt idx="2">
                  <c:v>0.75595269779509355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11067397740129"/>
          <c:y val="0.2362433585810727"/>
          <c:w val="0.34451466176960732"/>
          <c:h val="0.413305384369057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WT_2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sequencing!$B$22:$D$22</c:f>
              <c:numCache>
                <c:formatCode>0.00%</c:formatCode>
                <c:ptCount val="3"/>
                <c:pt idx="0">
                  <c:v>0.10318696502395747</c:v>
                </c:pt>
                <c:pt idx="1">
                  <c:v>0.17666424472127659</c:v>
                </c:pt>
                <c:pt idx="2">
                  <c:v>0.72014879025476597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226596675417"/>
          <c:y val="8.14814814814814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sequencing!$A$23</c:f>
              <c:strCache>
                <c:ptCount val="1"/>
                <c:pt idx="0">
                  <c:v>WT_3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sequencing!$B$23:$D$23</c:f>
              <c:numCache>
                <c:formatCode>0.00%</c:formatCode>
                <c:ptCount val="3"/>
                <c:pt idx="0">
                  <c:v>7.5278786421549254E-2</c:v>
                </c:pt>
                <c:pt idx="1">
                  <c:v>0.19876531134829523</c:v>
                </c:pt>
                <c:pt idx="2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0.00%</c:formatCode>
                <c:ptCount val="9"/>
                <c:pt idx="0">
                  <c:v>8.4092547683030747E-2</c:v>
                </c:pt>
                <c:pt idx="1">
                  <c:v>7.8325678631649076E-2</c:v>
                </c:pt>
                <c:pt idx="2">
                  <c:v>6.1769235072594346E-2</c:v>
                </c:pt>
                <c:pt idx="3">
                  <c:v>0.132741095439151</c:v>
                </c:pt>
                <c:pt idx="4">
                  <c:v>0.18913433338542465</c:v>
                </c:pt>
                <c:pt idx="5">
                  <c:v>0.25403136192974146</c:v>
                </c:pt>
                <c:pt idx="6">
                  <c:v>4.3164034664473376E-2</c:v>
                </c:pt>
                <c:pt idx="7">
                  <c:v>0.10318696502395747</c:v>
                </c:pt>
                <c:pt idx="8">
                  <c:v>7.5278786421549254E-2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0.00%</c:formatCode>
                <c:ptCount val="9"/>
                <c:pt idx="0">
                  <c:v>0.18781518622902907</c:v>
                </c:pt>
                <c:pt idx="1">
                  <c:v>0.15532135057880861</c:v>
                </c:pt>
                <c:pt idx="2">
                  <c:v>0.20074670152844148</c:v>
                </c:pt>
                <c:pt idx="3">
                  <c:v>0.19446424073049373</c:v>
                </c:pt>
                <c:pt idx="4">
                  <c:v>0.16578730964544022</c:v>
                </c:pt>
                <c:pt idx="5">
                  <c:v>0.14108497523571545</c:v>
                </c:pt>
                <c:pt idx="6">
                  <c:v>0.20088326754043301</c:v>
                </c:pt>
                <c:pt idx="7">
                  <c:v>0.17666424472127659</c:v>
                </c:pt>
                <c:pt idx="8">
                  <c:v>0.19876531134829523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0.00%</c:formatCode>
                <c:ptCount val="9"/>
                <c:pt idx="0">
                  <c:v>0.7280922660879402</c:v>
                </c:pt>
                <c:pt idx="1">
                  <c:v>0.76635297078954234</c:v>
                </c:pt>
                <c:pt idx="2">
                  <c:v>0.73748406339896411</c:v>
                </c:pt>
                <c:pt idx="3">
                  <c:v>0.67279466383035524</c:v>
                </c:pt>
                <c:pt idx="4">
                  <c:v>0.64507835696913518</c:v>
                </c:pt>
                <c:pt idx="5">
                  <c:v>0.60488366283454309</c:v>
                </c:pt>
                <c:pt idx="6">
                  <c:v>0.75595269779509355</c:v>
                </c:pt>
                <c:pt idx="7">
                  <c:v>0.72014879025476597</c:v>
                </c:pt>
                <c:pt idx="8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084224"/>
        <c:axId val="108102400"/>
      </c:barChart>
      <c:catAx>
        <c:axId val="108084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08102400"/>
        <c:crosses val="autoZero"/>
        <c:auto val="1"/>
        <c:lblAlgn val="ctr"/>
        <c:lblOffset val="100"/>
        <c:noMultiLvlLbl val="0"/>
      </c:catAx>
      <c:valAx>
        <c:axId val="10810240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084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132992"/>
        <c:axId val="108396928"/>
      </c:barChart>
      <c:catAx>
        <c:axId val="108132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08396928"/>
        <c:crosses val="autoZero"/>
        <c:auto val="1"/>
        <c:lblAlgn val="ctr"/>
        <c:lblOffset val="100"/>
        <c:noMultiLvlLbl val="0"/>
      </c:catAx>
      <c:valAx>
        <c:axId val="10839692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132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(10nt)'!$B$3:$B$11</c:f>
              <c:numCache>
                <c:formatCode>0.0%</c:formatCode>
                <c:ptCount val="9"/>
                <c:pt idx="0">
                  <c:v>4.9409528583458607E-3</c:v>
                </c:pt>
                <c:pt idx="1">
                  <c:v>4.0451883893695972E-3</c:v>
                </c:pt>
                <c:pt idx="2">
                  <c:v>3.9524087181796036E-3</c:v>
                </c:pt>
                <c:pt idx="3">
                  <c:v>7.6323886288784887E-3</c:v>
                </c:pt>
                <c:pt idx="4">
                  <c:v>7.5430467163788489E-3</c:v>
                </c:pt>
                <c:pt idx="5">
                  <c:v>9.3743643292062764E-3</c:v>
                </c:pt>
                <c:pt idx="6">
                  <c:v>4.2497875106244686E-3</c:v>
                </c:pt>
                <c:pt idx="7">
                  <c:v>7.2813369208210004E-3</c:v>
                </c:pt>
                <c:pt idx="8">
                  <c:v>7.0540540171742574E-3</c:v>
                </c:pt>
              </c:numCache>
            </c:numRef>
          </c:val>
        </c:ser>
        <c:ser>
          <c:idx val="1"/>
          <c:order val="1"/>
          <c:tx>
            <c:strRef>
              <c:f>'classification (10nt)'!$C$2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(10nt)'!$C$3:$C$11</c:f>
              <c:numCache>
                <c:formatCode>0.0%</c:formatCode>
                <c:ptCount val="9"/>
                <c:pt idx="0">
                  <c:v>3.2259307135344466E-2</c:v>
                </c:pt>
                <c:pt idx="1">
                  <c:v>2.1327022849158838E-2</c:v>
                </c:pt>
                <c:pt idx="2">
                  <c:v>2.5440079121982182E-2</c:v>
                </c:pt>
                <c:pt idx="3">
                  <c:v>4.4198517940717628E-2</c:v>
                </c:pt>
                <c:pt idx="4">
                  <c:v>3.327036016026113E-2</c:v>
                </c:pt>
                <c:pt idx="5">
                  <c:v>2.8237344218277484E-2</c:v>
                </c:pt>
                <c:pt idx="6">
                  <c:v>3.185013163134947E-2</c:v>
                </c:pt>
                <c:pt idx="7">
                  <c:v>3.5237261122679782E-2</c:v>
                </c:pt>
                <c:pt idx="8">
                  <c:v>3.3514091051128417E-2</c:v>
                </c:pt>
              </c:numCache>
            </c:numRef>
          </c:val>
        </c:ser>
        <c:ser>
          <c:idx val="2"/>
          <c:order val="2"/>
          <c:tx>
            <c:strRef>
              <c:f>'classification (10nt)'!$D$2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(10nt)'!$D$3:$D$11</c:f>
              <c:numCache>
                <c:formatCode>0.0%</c:formatCode>
                <c:ptCount val="9"/>
                <c:pt idx="0">
                  <c:v>0.11507256369284662</c:v>
                </c:pt>
                <c:pt idx="1">
                  <c:v>9.5613742422101161E-2</c:v>
                </c:pt>
                <c:pt idx="2">
                  <c:v>0.12553824352151868</c:v>
                </c:pt>
                <c:pt idx="3">
                  <c:v>0.13549575316345988</c:v>
                </c:pt>
                <c:pt idx="4">
                  <c:v>0.10386148140065969</c:v>
                </c:pt>
                <c:pt idx="5">
                  <c:v>9.3280196905385068E-2</c:v>
                </c:pt>
                <c:pt idx="6">
                  <c:v>0.13545788227829988</c:v>
                </c:pt>
                <c:pt idx="7">
                  <c:v>0.11995758831750927</c:v>
                </c:pt>
                <c:pt idx="8">
                  <c:v>0.13167999607008887</c:v>
                </c:pt>
              </c:numCache>
            </c:numRef>
          </c:val>
        </c:ser>
        <c:ser>
          <c:idx val="3"/>
          <c:order val="3"/>
          <c:tx>
            <c:strRef>
              <c:f>'classification (10nt)'!$E$2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(10nt)'!$E$3:$E$11</c:f>
              <c:numCache>
                <c:formatCode>0.0%</c:formatCode>
                <c:ptCount val="9"/>
                <c:pt idx="0">
                  <c:v>0.14562669840683162</c:v>
                </c:pt>
                <c:pt idx="1">
                  <c:v>0.13430309555619338</c:v>
                </c:pt>
                <c:pt idx="2">
                  <c:v>0.13158753238318066</c:v>
                </c:pt>
                <c:pt idx="3">
                  <c:v>0.18241679667186689</c:v>
                </c:pt>
                <c:pt idx="4">
                  <c:v>0.23624477438385608</c:v>
                </c:pt>
                <c:pt idx="5">
                  <c:v>0.33185202261970953</c:v>
                </c:pt>
                <c:pt idx="6">
                  <c:v>0.10452494616648478</c:v>
                </c:pt>
                <c:pt idx="7">
                  <c:v>0.17955497647580856</c:v>
                </c:pt>
                <c:pt idx="8">
                  <c:v>0.16203855952382576</c:v>
                </c:pt>
              </c:numCache>
            </c:numRef>
          </c:val>
        </c:ser>
        <c:ser>
          <c:idx val="4"/>
          <c:order val="4"/>
          <c:tx>
            <c:strRef>
              <c:f>'classification (10nt)'!$F$2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(10nt)'!$F$3:$F$11</c:f>
              <c:numCache>
                <c:formatCode>0.0%</c:formatCode>
                <c:ptCount val="9"/>
                <c:pt idx="0">
                  <c:v>1.9548287781613102E-3</c:v>
                </c:pt>
                <c:pt idx="1">
                  <c:v>1.3931969736483622E-3</c:v>
                </c:pt>
                <c:pt idx="2">
                  <c:v>1.2635898647102674E-3</c:v>
                </c:pt>
                <c:pt idx="3">
                  <c:v>2.9792858381001907E-3</c:v>
                </c:pt>
                <c:pt idx="4">
                  <c:v>5.2212288772183358E-3</c:v>
                </c:pt>
                <c:pt idx="5">
                  <c:v>6.7591299277199928E-3</c:v>
                </c:pt>
                <c:pt idx="6">
                  <c:v>1.1223576752196873E-3</c:v>
                </c:pt>
                <c:pt idx="7">
                  <c:v>2.3166882990621898E-3</c:v>
                </c:pt>
                <c:pt idx="8">
                  <c:v>1.7630017971156089E-3</c:v>
                </c:pt>
              </c:numCache>
            </c:numRef>
          </c:val>
        </c:ser>
        <c:ser>
          <c:idx val="5"/>
          <c:order val="5"/>
          <c:tx>
            <c:strRef>
              <c:f>'classification (10nt)'!$G$2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(10nt)'!$G$3:$G$11</c:f>
              <c:numCache>
                <c:formatCode>0.0%</c:formatCode>
                <c:ptCount val="9"/>
                <c:pt idx="0">
                  <c:v>1.1546118892013386E-2</c:v>
                </c:pt>
                <c:pt idx="1">
                  <c:v>8.4141812518302786E-3</c:v>
                </c:pt>
                <c:pt idx="2">
                  <c:v>8.4960180681541396E-3</c:v>
                </c:pt>
                <c:pt idx="3">
                  <c:v>1.468300398682614E-2</c:v>
                </c:pt>
                <c:pt idx="4">
                  <c:v>2.5401129702100775E-2</c:v>
                </c:pt>
                <c:pt idx="5">
                  <c:v>3.2124259231635047E-2</c:v>
                </c:pt>
                <c:pt idx="6">
                  <c:v>8.0901127357425225E-3</c:v>
                </c:pt>
                <c:pt idx="7">
                  <c:v>1.1911389719377143E-2</c:v>
                </c:pt>
                <c:pt idx="8">
                  <c:v>1.0002851914671805E-2</c:v>
                </c:pt>
              </c:numCache>
            </c:numRef>
          </c:val>
        </c:ser>
        <c:ser>
          <c:idx val="6"/>
          <c:order val="6"/>
          <c:tx>
            <c:strRef>
              <c:f>'classification (10nt)'!$H$2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(10nt)'!$H$3:$H$11</c:f>
              <c:numCache>
                <c:formatCode>0.0%</c:formatCode>
                <c:ptCount val="9"/>
                <c:pt idx="0">
                  <c:v>1.5166623675711996E-2</c:v>
                </c:pt>
                <c:pt idx="1">
                  <c:v>3.1367875391005738E-2</c:v>
                </c:pt>
                <c:pt idx="2">
                  <c:v>4.034113974034409E-2</c:v>
                </c:pt>
                <c:pt idx="3">
                  <c:v>2.7521017507366963E-2</c:v>
                </c:pt>
                <c:pt idx="4">
                  <c:v>2.4938368440368654E-2</c:v>
                </c:pt>
                <c:pt idx="5">
                  <c:v>2.1833511886196283E-2</c:v>
                </c:pt>
                <c:pt idx="6">
                  <c:v>4.7688132834737572E-2</c:v>
                </c:pt>
                <c:pt idx="7">
                  <c:v>4.2072654934762123E-2</c:v>
                </c:pt>
                <c:pt idx="8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451328"/>
        <c:axId val="108452864"/>
      </c:barChart>
      <c:catAx>
        <c:axId val="108451328"/>
        <c:scaling>
          <c:orientation val="minMax"/>
        </c:scaling>
        <c:delete val="0"/>
        <c:axPos val="b"/>
        <c:majorTickMark val="out"/>
        <c:minorTickMark val="none"/>
        <c:tickLblPos val="nextTo"/>
        <c:crossAx val="108452864"/>
        <c:crosses val="autoZero"/>
        <c:auto val="1"/>
        <c:lblAlgn val="ctr"/>
        <c:lblOffset val="100"/>
        <c:noMultiLvlLbl val="0"/>
      </c:catAx>
      <c:valAx>
        <c:axId val="108452864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451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164224"/>
        <c:axId val="108165760"/>
      </c:barChart>
      <c:catAx>
        <c:axId val="108164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08165760"/>
        <c:crosses val="autoZero"/>
        <c:auto val="1"/>
        <c:lblAlgn val="ctr"/>
        <c:lblOffset val="100"/>
        <c:noMultiLvlLbl val="0"/>
      </c:catAx>
      <c:valAx>
        <c:axId val="108165760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164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(10nt)'!$B$21:$H$21</c:f>
              <c:numCache>
                <c:formatCode>0.00%</c:formatCode>
                <c:ptCount val="7"/>
                <c:pt idx="0">
                  <c:v>1.9983855670117762E-3</c:v>
                </c:pt>
                <c:pt idx="1">
                  <c:v>3.1142049468958988E-2</c:v>
                </c:pt>
                <c:pt idx="2">
                  <c:v>0.18938094072561967</c:v>
                </c:pt>
                <c:pt idx="3">
                  <c:v>5.3177120873287999E-2</c:v>
                </c:pt>
                <c:pt idx="4">
                  <c:v>5.4822415928882414E-4</c:v>
                </c:pt>
                <c:pt idx="5">
                  <c:v>3.1763915679495561E-3</c:v>
                </c:pt>
                <c:pt idx="6">
                  <c:v>0.10975831888360073</c:v>
                </c:pt>
              </c:numCache>
            </c:numRef>
          </c:val>
        </c:ser>
        <c:ser>
          <c:idx val="1"/>
          <c:order val="1"/>
          <c:tx>
            <c:strRef>
              <c:f>'classification (10nt)'!$A$22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(10nt)'!$B$22:$H$22</c:f>
              <c:numCache>
                <c:formatCode>0.00%</c:formatCode>
                <c:ptCount val="7"/>
                <c:pt idx="0">
                  <c:v>8.0368941687093999E-3</c:v>
                </c:pt>
                <c:pt idx="1">
                  <c:v>6.9698514539564604E-2</c:v>
                </c:pt>
                <c:pt idx="2">
                  <c:v>0.21026078905636217</c:v>
                </c:pt>
                <c:pt idx="3">
                  <c:v>0.12332039384390886</c:v>
                </c:pt>
                <c:pt idx="4">
                  <c:v>2.1022815140656578E-3</c:v>
                </c:pt>
                <c:pt idx="5">
                  <c:v>4.2088333748336471E-3</c:v>
                </c:pt>
                <c:pt idx="6">
                  <c:v>0.11474319914243304</c:v>
                </c:pt>
              </c:numCache>
            </c:numRef>
          </c:val>
        </c:ser>
        <c:ser>
          <c:idx val="2"/>
          <c:order val="2"/>
          <c:tx>
            <c:strRef>
              <c:f>'classification (10nt)'!$A$23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(10nt)'!$B$23:$H$23</c:f>
              <c:numCache>
                <c:formatCode>0.00%</c:formatCode>
                <c:ptCount val="7"/>
                <c:pt idx="0">
                  <c:v>4.6862436298769896E-3</c:v>
                </c:pt>
                <c:pt idx="1">
                  <c:v>4.7666822735486565E-2</c:v>
                </c:pt>
                <c:pt idx="2">
                  <c:v>0.21055538572860277</c:v>
                </c:pt>
                <c:pt idx="3">
                  <c:v>9.3353325620180089E-2</c:v>
                </c:pt>
                <c:pt idx="4">
                  <c:v>1.8607530771998931E-3</c:v>
                </c:pt>
                <c:pt idx="5">
                  <c:v>4.4037719641067509E-3</c:v>
                </c:pt>
                <c:pt idx="6">
                  <c:v>0.1171286948648199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195840"/>
        <c:axId val="108197376"/>
      </c:barChart>
      <c:catAx>
        <c:axId val="108195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08197376"/>
        <c:crosses val="autoZero"/>
        <c:auto val="1"/>
        <c:lblAlgn val="ctr"/>
        <c:lblOffset val="100"/>
        <c:noMultiLvlLbl val="0"/>
      </c:catAx>
      <c:valAx>
        <c:axId val="108197376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195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22240"/>
        <c:axId val="82124160"/>
      </c:lineChart>
      <c:catAx>
        <c:axId val="82122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124160"/>
        <c:crosses val="autoZero"/>
        <c:auto val="1"/>
        <c:lblAlgn val="ctr"/>
        <c:lblOffset val="100"/>
        <c:noMultiLvlLbl val="0"/>
      </c:catAx>
      <c:valAx>
        <c:axId val="8212416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122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230144"/>
        <c:axId val="108231680"/>
      </c:barChart>
      <c:catAx>
        <c:axId val="1082301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8231680"/>
        <c:crosses val="autoZero"/>
        <c:auto val="1"/>
        <c:lblAlgn val="ctr"/>
        <c:lblOffset val="100"/>
        <c:noMultiLvlLbl val="0"/>
      </c:catAx>
      <c:valAx>
        <c:axId val="10823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230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278912"/>
        <c:axId val="108280448"/>
      </c:barChart>
      <c:catAx>
        <c:axId val="108278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8280448"/>
        <c:crosses val="autoZero"/>
        <c:auto val="1"/>
        <c:lblAlgn val="ctr"/>
        <c:lblOffset val="100"/>
        <c:noMultiLvlLbl val="0"/>
      </c:catAx>
      <c:valAx>
        <c:axId val="108280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278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329216"/>
        <c:axId val="108351488"/>
      </c:lineChart>
      <c:catAx>
        <c:axId val="10832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351488"/>
        <c:crosses val="autoZero"/>
        <c:auto val="1"/>
        <c:lblAlgn val="ctr"/>
        <c:lblOffset val="100"/>
        <c:noMultiLvlLbl val="0"/>
      </c:catAx>
      <c:valAx>
        <c:axId val="10835148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329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373120"/>
        <c:axId val="108374656"/>
      </c:scatterChart>
      <c:valAx>
        <c:axId val="108373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374656"/>
        <c:crosses val="autoZero"/>
        <c:crossBetween val="midCat"/>
      </c:valAx>
      <c:valAx>
        <c:axId val="10837465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3731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462848"/>
        <c:axId val="108464384"/>
      </c:scatterChart>
      <c:valAx>
        <c:axId val="108462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464384"/>
        <c:crosses val="autoZero"/>
        <c:crossBetween val="midCat"/>
      </c:valAx>
      <c:valAx>
        <c:axId val="108464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462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499328"/>
        <c:axId val="108500864"/>
      </c:scatterChart>
      <c:valAx>
        <c:axId val="10849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500864"/>
        <c:crosses val="autoZero"/>
        <c:crossBetween val="midCat"/>
      </c:valAx>
      <c:valAx>
        <c:axId val="108500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499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920832"/>
        <c:axId val="108922368"/>
      </c:scatterChart>
      <c:valAx>
        <c:axId val="10892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922368"/>
        <c:crosses val="autoZero"/>
        <c:crossBetween val="midCat"/>
      </c:valAx>
      <c:valAx>
        <c:axId val="108922368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9208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957056"/>
        <c:axId val="108971136"/>
      </c:scatterChart>
      <c:valAx>
        <c:axId val="10895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971136"/>
        <c:crosses val="autoZero"/>
        <c:crossBetween val="midCat"/>
      </c:valAx>
      <c:valAx>
        <c:axId val="10897113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9570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621824"/>
        <c:axId val="108623360"/>
      </c:scatterChart>
      <c:valAx>
        <c:axId val="10862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623360"/>
        <c:crosses val="autoZero"/>
        <c:crossBetween val="midCat"/>
      </c:valAx>
      <c:valAx>
        <c:axId val="10862336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621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649856"/>
        <c:axId val="108651648"/>
      </c:scatterChart>
      <c:valAx>
        <c:axId val="10864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651648"/>
        <c:crosses val="autoZero"/>
        <c:crossBetween val="midCat"/>
      </c:valAx>
      <c:valAx>
        <c:axId val="108651648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6498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40160"/>
        <c:axId val="82150528"/>
      </c:lineChart>
      <c:catAx>
        <c:axId val="82140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150528"/>
        <c:crosses val="autoZero"/>
        <c:auto val="1"/>
        <c:lblAlgn val="ctr"/>
        <c:lblOffset val="100"/>
        <c:noMultiLvlLbl val="0"/>
      </c:catAx>
      <c:valAx>
        <c:axId val="8215052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140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01728"/>
        <c:axId val="109011712"/>
      </c:scatterChart>
      <c:valAx>
        <c:axId val="10900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011712"/>
        <c:crosses val="autoZero"/>
        <c:crossBetween val="midCat"/>
      </c:valAx>
      <c:valAx>
        <c:axId val="109011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001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34112"/>
        <c:axId val="109040000"/>
      </c:scatterChart>
      <c:valAx>
        <c:axId val="109034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040000"/>
        <c:crosses val="autoZero"/>
        <c:crossBetween val="midCat"/>
      </c:valAx>
      <c:valAx>
        <c:axId val="10904000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0341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755200"/>
        <c:axId val="108761088"/>
      </c:scatterChart>
      <c:valAx>
        <c:axId val="108755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761088"/>
        <c:crosses val="autoZero"/>
        <c:crossBetween val="midCat"/>
      </c:valAx>
      <c:valAx>
        <c:axId val="108761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755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784640"/>
        <c:axId val="108659456"/>
      </c:barChart>
      <c:catAx>
        <c:axId val="108784640"/>
        <c:scaling>
          <c:orientation val="minMax"/>
        </c:scaling>
        <c:delete val="0"/>
        <c:axPos val="l"/>
        <c:majorTickMark val="out"/>
        <c:minorTickMark val="none"/>
        <c:tickLblPos val="nextTo"/>
        <c:crossAx val="108659456"/>
        <c:crosses val="autoZero"/>
        <c:auto val="1"/>
        <c:lblAlgn val="ctr"/>
        <c:lblOffset val="100"/>
        <c:noMultiLvlLbl val="0"/>
      </c:catAx>
      <c:valAx>
        <c:axId val="10865945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08784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706432"/>
        <c:axId val="108716416"/>
      </c:barChart>
      <c:catAx>
        <c:axId val="10870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716416"/>
        <c:crosses val="autoZero"/>
        <c:auto val="1"/>
        <c:lblAlgn val="ctr"/>
        <c:lblOffset val="100"/>
        <c:noMultiLvlLbl val="0"/>
      </c:catAx>
      <c:valAx>
        <c:axId val="10871641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706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826624"/>
        <c:axId val="108828160"/>
      </c:barChart>
      <c:catAx>
        <c:axId val="108826624"/>
        <c:scaling>
          <c:orientation val="minMax"/>
        </c:scaling>
        <c:delete val="0"/>
        <c:axPos val="l"/>
        <c:majorTickMark val="out"/>
        <c:minorTickMark val="none"/>
        <c:tickLblPos val="nextTo"/>
        <c:crossAx val="108828160"/>
        <c:crosses val="autoZero"/>
        <c:auto val="1"/>
        <c:lblAlgn val="ctr"/>
        <c:lblOffset val="100"/>
        <c:noMultiLvlLbl val="0"/>
      </c:catAx>
      <c:valAx>
        <c:axId val="108828160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8826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068288"/>
        <c:axId val="109069824"/>
      </c:barChart>
      <c:catAx>
        <c:axId val="109068288"/>
        <c:scaling>
          <c:orientation val="minMax"/>
        </c:scaling>
        <c:delete val="0"/>
        <c:axPos val="l"/>
        <c:majorTickMark val="out"/>
        <c:minorTickMark val="none"/>
        <c:tickLblPos val="nextTo"/>
        <c:crossAx val="109069824"/>
        <c:crosses val="autoZero"/>
        <c:auto val="1"/>
        <c:lblAlgn val="ctr"/>
        <c:lblOffset val="100"/>
        <c:noMultiLvlLbl val="0"/>
      </c:catAx>
      <c:valAx>
        <c:axId val="109069824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06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088768"/>
        <c:axId val="109090304"/>
      </c:barChart>
      <c:catAx>
        <c:axId val="109088768"/>
        <c:scaling>
          <c:orientation val="minMax"/>
        </c:scaling>
        <c:delete val="0"/>
        <c:axPos val="l"/>
        <c:majorTickMark val="out"/>
        <c:minorTickMark val="none"/>
        <c:tickLblPos val="nextTo"/>
        <c:crossAx val="109090304"/>
        <c:crosses val="autoZero"/>
        <c:auto val="1"/>
        <c:lblAlgn val="ctr"/>
        <c:lblOffset val="100"/>
        <c:noMultiLvlLbl val="0"/>
      </c:catAx>
      <c:valAx>
        <c:axId val="10909030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088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449216"/>
        <c:axId val="109450752"/>
      </c:barChart>
      <c:catAx>
        <c:axId val="109449216"/>
        <c:scaling>
          <c:orientation val="minMax"/>
        </c:scaling>
        <c:delete val="0"/>
        <c:axPos val="l"/>
        <c:majorTickMark val="out"/>
        <c:minorTickMark val="none"/>
        <c:tickLblPos val="nextTo"/>
        <c:crossAx val="109450752"/>
        <c:crosses val="autoZero"/>
        <c:auto val="1"/>
        <c:lblAlgn val="ctr"/>
        <c:lblOffset val="100"/>
        <c:noMultiLvlLbl val="0"/>
      </c:catAx>
      <c:valAx>
        <c:axId val="1094507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449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65664"/>
        <c:axId val="109267200"/>
      </c:barChart>
      <c:catAx>
        <c:axId val="109265664"/>
        <c:scaling>
          <c:orientation val="minMax"/>
        </c:scaling>
        <c:delete val="0"/>
        <c:axPos val="l"/>
        <c:majorTickMark val="out"/>
        <c:minorTickMark val="none"/>
        <c:tickLblPos val="nextTo"/>
        <c:crossAx val="109267200"/>
        <c:crosses val="autoZero"/>
        <c:auto val="1"/>
        <c:lblAlgn val="ctr"/>
        <c:lblOffset val="100"/>
        <c:noMultiLvlLbl val="0"/>
      </c:catAx>
      <c:valAx>
        <c:axId val="10926720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09265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203392"/>
        <c:axId val="82205312"/>
      </c:lineChart>
      <c:catAx>
        <c:axId val="82203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205312"/>
        <c:crosses val="autoZero"/>
        <c:auto val="1"/>
        <c:lblAlgn val="ctr"/>
        <c:lblOffset val="100"/>
        <c:noMultiLvlLbl val="0"/>
      </c:catAx>
      <c:valAx>
        <c:axId val="82205312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203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715776"/>
        <c:axId val="82717312"/>
      </c:barChart>
      <c:catAx>
        <c:axId val="82715776"/>
        <c:scaling>
          <c:orientation val="minMax"/>
        </c:scaling>
        <c:delete val="0"/>
        <c:axPos val="l"/>
        <c:majorTickMark val="out"/>
        <c:minorTickMark val="none"/>
        <c:tickLblPos val="nextTo"/>
        <c:crossAx val="82717312"/>
        <c:crosses val="autoZero"/>
        <c:auto val="1"/>
        <c:lblAlgn val="ctr"/>
        <c:lblOffset val="100"/>
        <c:noMultiLvlLbl val="0"/>
      </c:catAx>
      <c:valAx>
        <c:axId val="827173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2715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425792"/>
        <c:axId val="109427328"/>
      </c:barChart>
      <c:catAx>
        <c:axId val="109425792"/>
        <c:scaling>
          <c:orientation val="minMax"/>
        </c:scaling>
        <c:delete val="0"/>
        <c:axPos val="l"/>
        <c:majorTickMark val="out"/>
        <c:minorTickMark val="none"/>
        <c:tickLblPos val="nextTo"/>
        <c:crossAx val="109427328"/>
        <c:crosses val="autoZero"/>
        <c:auto val="1"/>
        <c:lblAlgn val="ctr"/>
        <c:lblOffset val="100"/>
        <c:noMultiLvlLbl val="0"/>
      </c:catAx>
      <c:valAx>
        <c:axId val="1094273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425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319296"/>
        <c:axId val="109320832"/>
      </c:barChart>
      <c:catAx>
        <c:axId val="109319296"/>
        <c:scaling>
          <c:orientation val="minMax"/>
        </c:scaling>
        <c:delete val="0"/>
        <c:axPos val="l"/>
        <c:majorTickMark val="out"/>
        <c:minorTickMark val="none"/>
        <c:tickLblPos val="nextTo"/>
        <c:crossAx val="109320832"/>
        <c:crosses val="autoZero"/>
        <c:auto val="1"/>
        <c:lblAlgn val="ctr"/>
        <c:lblOffset val="100"/>
        <c:noMultiLvlLbl val="0"/>
      </c:catAx>
      <c:valAx>
        <c:axId val="1093208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319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356160"/>
        <c:axId val="109357696"/>
      </c:barChart>
      <c:catAx>
        <c:axId val="109356160"/>
        <c:scaling>
          <c:orientation val="minMax"/>
        </c:scaling>
        <c:delete val="0"/>
        <c:axPos val="l"/>
        <c:majorTickMark val="out"/>
        <c:minorTickMark val="none"/>
        <c:tickLblPos val="nextTo"/>
        <c:crossAx val="109357696"/>
        <c:crosses val="autoZero"/>
        <c:auto val="1"/>
        <c:lblAlgn val="ctr"/>
        <c:lblOffset val="100"/>
        <c:noMultiLvlLbl val="0"/>
      </c:catAx>
      <c:valAx>
        <c:axId val="1093576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356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68160"/>
        <c:axId val="109869696"/>
      </c:barChart>
      <c:catAx>
        <c:axId val="10986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869696"/>
        <c:crosses val="autoZero"/>
        <c:auto val="1"/>
        <c:lblAlgn val="ctr"/>
        <c:lblOffset val="100"/>
        <c:noMultiLvlLbl val="0"/>
      </c:catAx>
      <c:valAx>
        <c:axId val="1098696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9868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900928"/>
        <c:axId val="109902464"/>
      </c:barChart>
      <c:catAx>
        <c:axId val="10990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902464"/>
        <c:crosses val="autoZero"/>
        <c:auto val="1"/>
        <c:lblAlgn val="ctr"/>
        <c:lblOffset val="100"/>
        <c:noMultiLvlLbl val="0"/>
      </c:catAx>
      <c:valAx>
        <c:axId val="1099024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9900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14912"/>
        <c:axId val="109816448"/>
      </c:barChart>
      <c:catAx>
        <c:axId val="10981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816448"/>
        <c:crosses val="autoZero"/>
        <c:auto val="1"/>
        <c:lblAlgn val="ctr"/>
        <c:lblOffset val="100"/>
        <c:noMultiLvlLbl val="0"/>
      </c:catAx>
      <c:valAx>
        <c:axId val="10981644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9814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528768"/>
        <c:axId val="108530304"/>
      </c:barChart>
      <c:catAx>
        <c:axId val="10852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8530304"/>
        <c:crosses val="autoZero"/>
        <c:auto val="1"/>
        <c:lblAlgn val="ctr"/>
        <c:lblOffset val="100"/>
        <c:noMultiLvlLbl val="0"/>
      </c:catAx>
      <c:valAx>
        <c:axId val="10853030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8528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579456"/>
        <c:axId val="108585344"/>
      </c:barChart>
      <c:catAx>
        <c:axId val="108579456"/>
        <c:scaling>
          <c:orientation val="minMax"/>
        </c:scaling>
        <c:delete val="0"/>
        <c:axPos val="l"/>
        <c:majorTickMark val="out"/>
        <c:minorTickMark val="none"/>
        <c:tickLblPos val="nextTo"/>
        <c:crossAx val="108585344"/>
        <c:crosses val="autoZero"/>
        <c:auto val="1"/>
        <c:lblAlgn val="ctr"/>
        <c:lblOffset val="100"/>
        <c:noMultiLvlLbl val="0"/>
      </c:catAx>
      <c:valAx>
        <c:axId val="10858534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08579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41632"/>
        <c:axId val="109547520"/>
      </c:barChart>
      <c:catAx>
        <c:axId val="109541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547520"/>
        <c:crosses val="autoZero"/>
        <c:auto val="1"/>
        <c:lblAlgn val="ctr"/>
        <c:lblOffset val="100"/>
        <c:noMultiLvlLbl val="0"/>
      </c:catAx>
      <c:valAx>
        <c:axId val="10954752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541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236160"/>
        <c:axId val="82237696"/>
      </c:lineChart>
      <c:catAx>
        <c:axId val="82236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237696"/>
        <c:crosses val="autoZero"/>
        <c:auto val="1"/>
        <c:lblAlgn val="ctr"/>
        <c:lblOffset val="100"/>
        <c:noMultiLvlLbl val="0"/>
      </c:catAx>
      <c:valAx>
        <c:axId val="8223769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2361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55072"/>
        <c:axId val="109577344"/>
      </c:barChart>
      <c:catAx>
        <c:axId val="109555072"/>
        <c:scaling>
          <c:orientation val="minMax"/>
        </c:scaling>
        <c:delete val="0"/>
        <c:axPos val="l"/>
        <c:majorTickMark val="out"/>
        <c:minorTickMark val="none"/>
        <c:tickLblPos val="nextTo"/>
        <c:crossAx val="109577344"/>
        <c:crosses val="autoZero"/>
        <c:auto val="1"/>
        <c:lblAlgn val="ctr"/>
        <c:lblOffset val="100"/>
        <c:noMultiLvlLbl val="0"/>
      </c:catAx>
      <c:valAx>
        <c:axId val="10957734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09555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36608"/>
        <c:axId val="109642496"/>
      </c:barChart>
      <c:catAx>
        <c:axId val="10963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642496"/>
        <c:crosses val="autoZero"/>
        <c:auto val="1"/>
        <c:lblAlgn val="ctr"/>
        <c:lblOffset val="100"/>
        <c:noMultiLvlLbl val="0"/>
      </c:catAx>
      <c:valAx>
        <c:axId val="1096424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9636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73472"/>
        <c:axId val="109679360"/>
      </c:barChart>
      <c:catAx>
        <c:axId val="10967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679360"/>
        <c:crosses val="autoZero"/>
        <c:auto val="1"/>
        <c:lblAlgn val="ctr"/>
        <c:lblOffset val="100"/>
        <c:noMultiLvlLbl val="0"/>
      </c:catAx>
      <c:valAx>
        <c:axId val="1096793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9673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98048"/>
        <c:axId val="109699840"/>
      </c:barChart>
      <c:catAx>
        <c:axId val="10969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699840"/>
        <c:crosses val="autoZero"/>
        <c:auto val="1"/>
        <c:lblAlgn val="ctr"/>
        <c:lblOffset val="100"/>
        <c:noMultiLvlLbl val="0"/>
      </c:catAx>
      <c:valAx>
        <c:axId val="10969984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9698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485056"/>
        <c:axId val="109724416"/>
      </c:barChart>
      <c:catAx>
        <c:axId val="1094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724416"/>
        <c:crosses val="autoZero"/>
        <c:auto val="1"/>
        <c:lblAlgn val="ctr"/>
        <c:lblOffset val="100"/>
        <c:noMultiLvlLbl val="0"/>
      </c:catAx>
      <c:valAx>
        <c:axId val="10972441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9485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modification!$B$2:$B$10</c:f>
              <c:numCache>
                <c:formatCode>0.00%</c:formatCode>
                <c:ptCount val="9"/>
                <c:pt idx="0">
                  <c:v>2.2599999999999999E-2</c:v>
                </c:pt>
                <c:pt idx="1">
                  <c:v>2.2700000000000001E-2</c:v>
                </c:pt>
                <c:pt idx="2">
                  <c:v>1.84E-2</c:v>
                </c:pt>
                <c:pt idx="3">
                  <c:v>1.72E-2</c:v>
                </c:pt>
                <c:pt idx="4">
                  <c:v>2.58E-2</c:v>
                </c:pt>
                <c:pt idx="5">
                  <c:v>3.2000000000000001E-2</c:v>
                </c:pt>
                <c:pt idx="6">
                  <c:v>1.7000000000000001E-2</c:v>
                </c:pt>
                <c:pt idx="7">
                  <c:v>2.12E-2</c:v>
                </c:pt>
                <c:pt idx="8">
                  <c:v>2.06E-2</c:v>
                </c:pt>
              </c:numCache>
            </c:numRef>
          </c:val>
        </c:ser>
        <c:ser>
          <c:idx val="1"/>
          <c:order val="1"/>
          <c:tx>
            <c:strRef>
              <c:f>modification!$C$1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modification!$C$2:$C$10</c:f>
              <c:numCache>
                <c:formatCode>0.00%</c:formatCode>
                <c:ptCount val="9"/>
                <c:pt idx="0">
                  <c:v>0.27450000000000002</c:v>
                </c:pt>
                <c:pt idx="1">
                  <c:v>0.22090000000000001</c:v>
                </c:pt>
                <c:pt idx="2">
                  <c:v>0.26269999999999999</c:v>
                </c:pt>
                <c:pt idx="3">
                  <c:v>0.27500000000000002</c:v>
                </c:pt>
                <c:pt idx="4">
                  <c:v>0.27529999999999999</c:v>
                </c:pt>
                <c:pt idx="5">
                  <c:v>0.2858</c:v>
                </c:pt>
                <c:pt idx="6">
                  <c:v>0.2462</c:v>
                </c:pt>
                <c:pt idx="7">
                  <c:v>0.24909999999999999</c:v>
                </c:pt>
                <c:pt idx="8">
                  <c:v>0.25790000000000002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730816"/>
        <c:axId val="109757184"/>
      </c:barChart>
      <c:catAx>
        <c:axId val="109730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09757184"/>
        <c:crosses val="autoZero"/>
        <c:auto val="1"/>
        <c:lblAlgn val="ctr"/>
        <c:lblOffset val="100"/>
        <c:noMultiLvlLbl val="0"/>
      </c:catAx>
      <c:valAx>
        <c:axId val="10975718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7308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374720"/>
        <c:axId val="111376256"/>
      </c:barChart>
      <c:catAx>
        <c:axId val="11137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11376256"/>
        <c:crosses val="autoZero"/>
        <c:auto val="1"/>
        <c:lblAlgn val="ctr"/>
        <c:lblOffset val="100"/>
        <c:noMultiLvlLbl val="0"/>
      </c:catAx>
      <c:valAx>
        <c:axId val="11137625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137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399296"/>
        <c:axId val="111400832"/>
      </c:barChart>
      <c:catAx>
        <c:axId val="111399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1400832"/>
        <c:crosses val="autoZero"/>
        <c:auto val="1"/>
        <c:lblAlgn val="ctr"/>
        <c:lblOffset val="100"/>
        <c:noMultiLvlLbl val="0"/>
      </c:catAx>
      <c:valAx>
        <c:axId val="11140083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13992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291008"/>
        <c:axId val="111309184"/>
      </c:barChart>
      <c:catAx>
        <c:axId val="111291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11309184"/>
        <c:crosses val="autoZero"/>
        <c:auto val="1"/>
        <c:lblAlgn val="ctr"/>
        <c:lblOffset val="100"/>
        <c:noMultiLvlLbl val="0"/>
      </c:catAx>
      <c:valAx>
        <c:axId val="11130918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1291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343872"/>
        <c:axId val="111083520"/>
      </c:barChart>
      <c:catAx>
        <c:axId val="111343872"/>
        <c:scaling>
          <c:orientation val="minMax"/>
        </c:scaling>
        <c:delete val="0"/>
        <c:axPos val="l"/>
        <c:majorTickMark val="out"/>
        <c:minorTickMark val="none"/>
        <c:tickLblPos val="nextTo"/>
        <c:crossAx val="111083520"/>
        <c:crosses val="autoZero"/>
        <c:auto val="1"/>
        <c:lblAlgn val="ctr"/>
        <c:lblOffset val="100"/>
        <c:noMultiLvlLbl val="0"/>
      </c:catAx>
      <c:valAx>
        <c:axId val="11108352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11343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58336"/>
        <c:axId val="84159872"/>
      </c:lineChart>
      <c:catAx>
        <c:axId val="8415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159872"/>
        <c:crosses val="autoZero"/>
        <c:auto val="1"/>
        <c:lblAlgn val="ctr"/>
        <c:lblOffset val="100"/>
        <c:noMultiLvlLbl val="0"/>
      </c:catAx>
      <c:valAx>
        <c:axId val="8415987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1583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30112"/>
        <c:axId val="111131648"/>
      </c:barChart>
      <c:catAx>
        <c:axId val="1111301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131648"/>
        <c:crosses val="autoZero"/>
        <c:auto val="1"/>
        <c:lblAlgn val="ctr"/>
        <c:lblOffset val="100"/>
        <c:noMultiLvlLbl val="0"/>
      </c:catAx>
      <c:valAx>
        <c:axId val="111131648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1130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44320"/>
        <c:axId val="111146112"/>
      </c:barChart>
      <c:catAx>
        <c:axId val="11114432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146112"/>
        <c:crosses val="autoZero"/>
        <c:auto val="1"/>
        <c:lblAlgn val="ctr"/>
        <c:lblOffset val="100"/>
        <c:noMultiLvlLbl val="0"/>
      </c:catAx>
      <c:valAx>
        <c:axId val="111146112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1144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71072"/>
        <c:axId val="111172608"/>
      </c:barChart>
      <c:catAx>
        <c:axId val="1111710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172608"/>
        <c:crosses val="autoZero"/>
        <c:auto val="1"/>
        <c:lblAlgn val="ctr"/>
        <c:lblOffset val="100"/>
        <c:noMultiLvlLbl val="0"/>
      </c:catAx>
      <c:valAx>
        <c:axId val="11117260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1171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93472"/>
        <c:axId val="111207552"/>
      </c:barChart>
      <c:catAx>
        <c:axId val="1111934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207552"/>
        <c:crosses val="autoZero"/>
        <c:auto val="1"/>
        <c:lblAlgn val="ctr"/>
        <c:lblOffset val="100"/>
        <c:noMultiLvlLbl val="0"/>
      </c:catAx>
      <c:valAx>
        <c:axId val="111207552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1193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232512"/>
        <c:axId val="111234048"/>
      </c:barChart>
      <c:catAx>
        <c:axId val="1112325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234048"/>
        <c:crosses val="autoZero"/>
        <c:auto val="1"/>
        <c:lblAlgn val="ctr"/>
        <c:lblOffset val="100"/>
        <c:noMultiLvlLbl val="0"/>
      </c:catAx>
      <c:valAx>
        <c:axId val="11123404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12325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268608"/>
        <c:axId val="111270144"/>
      </c:barChart>
      <c:catAx>
        <c:axId val="1112686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270144"/>
        <c:crosses val="autoZero"/>
        <c:auto val="1"/>
        <c:lblAlgn val="ctr"/>
        <c:lblOffset val="100"/>
        <c:noMultiLvlLbl val="0"/>
      </c:catAx>
      <c:valAx>
        <c:axId val="11127014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1268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684608"/>
        <c:axId val="111698688"/>
      </c:barChart>
      <c:catAx>
        <c:axId val="1116846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698688"/>
        <c:crosses val="autoZero"/>
        <c:auto val="1"/>
        <c:lblAlgn val="ctr"/>
        <c:lblOffset val="100"/>
        <c:noMultiLvlLbl val="0"/>
      </c:catAx>
      <c:valAx>
        <c:axId val="1116986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1684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'clusters (14nt)'!$A$2</c:f>
              <c:strCache>
                <c:ptCount val="1"/>
                <c:pt idx="0">
                  <c:v>ALL</c:v>
                </c:pt>
              </c:strCache>
            </c:strRef>
          </c:tx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(14nt)'!$B$2:$G$2</c:f>
              <c:numCache>
                <c:formatCode>General</c:formatCode>
                <c:ptCount val="6"/>
                <c:pt idx="0">
                  <c:v>368</c:v>
                </c:pt>
                <c:pt idx="1">
                  <c:v>230</c:v>
                </c:pt>
                <c:pt idx="2">
                  <c:v>482</c:v>
                </c:pt>
                <c:pt idx="3">
                  <c:v>2325</c:v>
                </c:pt>
                <c:pt idx="4">
                  <c:v>155</c:v>
                </c:pt>
                <c:pt idx="5">
                  <c:v>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(14nt)'!$A$4</c:f>
              <c:strCache>
                <c:ptCount val="1"/>
                <c:pt idx="0">
                  <c:v>WT_vs_∆exp5.up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(14nt)'!$B$4:$G$4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41</c:v>
                </c:pt>
                <c:pt idx="3">
                  <c:v>29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(14nt)'!$A$3</c:f>
              <c:strCache>
                <c:ptCount val="1"/>
                <c:pt idx="0">
                  <c:v>WT_vs_∆exp5.down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(14nt)'!$B$3:$G$3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1</c:v>
                </c:pt>
                <c:pt idx="3">
                  <c:v>91</c:v>
                </c:pt>
                <c:pt idx="4">
                  <c:v>7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200448"/>
        <c:axId val="83428096"/>
      </c:lineChart>
      <c:catAx>
        <c:axId val="8420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428096"/>
        <c:crosses val="autoZero"/>
        <c:auto val="1"/>
        <c:lblAlgn val="ctr"/>
        <c:lblOffset val="100"/>
        <c:noMultiLvlLbl val="0"/>
      </c:catAx>
      <c:valAx>
        <c:axId val="8342809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2004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(14nt)'!$A$6</c:f>
              <c:strCache>
                <c:ptCount val="1"/>
                <c:pt idx="0">
                  <c:v>WT_vs_∆rbp35.up</c:v>
                </c:pt>
              </c:strCache>
            </c:strRef>
          </c:tx>
          <c:dLbls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(14nt)'!$B$6:$G$6</c:f>
              <c:numCache>
                <c:formatCode>General</c:formatCode>
                <c:ptCount val="6"/>
                <c:pt idx="0">
                  <c:v>195</c:v>
                </c:pt>
                <c:pt idx="1">
                  <c:v>1</c:v>
                </c:pt>
                <c:pt idx="2">
                  <c:v>4</c:v>
                </c:pt>
                <c:pt idx="3">
                  <c:v>128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(14nt)'!$A$5</c:f>
              <c:strCache>
                <c:ptCount val="1"/>
                <c:pt idx="0">
                  <c:v>WT_vs_∆rbp35.down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172</c:v>
                </c:pt>
                <c:pt idx="3">
                  <c:v>68</c:v>
                </c:pt>
                <c:pt idx="4">
                  <c:v>3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'assembly (10nt) '!$A$2</c:f>
              <c:strCache>
                <c:ptCount val="1"/>
                <c:pt idx="0">
                  <c:v>ALL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'!$B$2:$I$2</c:f>
              <c:numCache>
                <c:formatCode>General</c:formatCode>
                <c:ptCount val="8"/>
                <c:pt idx="0">
                  <c:v>1409</c:v>
                </c:pt>
                <c:pt idx="1">
                  <c:v>3773</c:v>
                </c:pt>
                <c:pt idx="2">
                  <c:v>38846</c:v>
                </c:pt>
                <c:pt idx="3">
                  <c:v>7387</c:v>
                </c:pt>
                <c:pt idx="4">
                  <c:v>356</c:v>
                </c:pt>
                <c:pt idx="5">
                  <c:v>501</c:v>
                </c:pt>
                <c:pt idx="6">
                  <c:v>4033</c:v>
                </c:pt>
                <c:pt idx="7">
                  <c:v>20287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'!$B$3:$I$3</c:f>
              <c:numCache>
                <c:formatCode>General</c:formatCode>
                <c:ptCount val="8"/>
                <c:pt idx="0">
                  <c:v>131</c:v>
                </c:pt>
                <c:pt idx="1">
                  <c:v>372</c:v>
                </c:pt>
                <c:pt idx="2">
                  <c:v>271</c:v>
                </c:pt>
                <c:pt idx="3">
                  <c:v>120</c:v>
                </c:pt>
                <c:pt idx="4">
                  <c:v>5</c:v>
                </c:pt>
                <c:pt idx="5">
                  <c:v>12</c:v>
                </c:pt>
                <c:pt idx="6">
                  <c:v>179</c:v>
                </c:pt>
                <c:pt idx="7">
                  <c:v>677</c:v>
                </c:pt>
              </c:numCache>
            </c:numRef>
          </c:val>
        </c:ser>
        <c:ser>
          <c:idx val="1"/>
          <c:order val="1"/>
          <c:tx>
            <c:strRef>
              <c:f>'assembly (10nt) 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'!$B$4:$I$4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75</c:v>
                </c:pt>
                <c:pt idx="3">
                  <c:v>94</c:v>
                </c:pt>
                <c:pt idx="4">
                  <c:v>4</c:v>
                </c:pt>
                <c:pt idx="5">
                  <c:v>2</c:v>
                </c:pt>
                <c:pt idx="6">
                  <c:v>52</c:v>
                </c:pt>
                <c:pt idx="7">
                  <c:v>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475712"/>
        <c:axId val="111485696"/>
      </c:barChart>
      <c:catAx>
        <c:axId val="111475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11485696"/>
        <c:crosses val="autoZero"/>
        <c:auto val="1"/>
        <c:lblAlgn val="ctr"/>
        <c:lblOffset val="100"/>
        <c:noMultiLvlLbl val="0"/>
      </c:catAx>
      <c:valAx>
        <c:axId val="111485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475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'!$B$5:$I$5</c:f>
              <c:numCache>
                <c:formatCode>General</c:formatCode>
                <c:ptCount val="8"/>
                <c:pt idx="0">
                  <c:v>7</c:v>
                </c:pt>
                <c:pt idx="1">
                  <c:v>37</c:v>
                </c:pt>
                <c:pt idx="2">
                  <c:v>545</c:v>
                </c:pt>
                <c:pt idx="3">
                  <c:v>68</c:v>
                </c:pt>
                <c:pt idx="4">
                  <c:v>9</c:v>
                </c:pt>
                <c:pt idx="5">
                  <c:v>6</c:v>
                </c:pt>
                <c:pt idx="6">
                  <c:v>1343</c:v>
                </c:pt>
                <c:pt idx="7">
                  <c:v>2870</c:v>
                </c:pt>
              </c:numCache>
            </c:numRef>
          </c:val>
        </c:ser>
        <c:ser>
          <c:idx val="1"/>
          <c:order val="1"/>
          <c:tx>
            <c:strRef>
              <c:f>'assembly (10nt) 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'!$B$6:$I$6</c:f>
              <c:numCache>
                <c:formatCode>General</c:formatCode>
                <c:ptCount val="8"/>
                <c:pt idx="0">
                  <c:v>137</c:v>
                </c:pt>
                <c:pt idx="1">
                  <c:v>76</c:v>
                </c:pt>
                <c:pt idx="2">
                  <c:v>763</c:v>
                </c:pt>
                <c:pt idx="3">
                  <c:v>655</c:v>
                </c:pt>
                <c:pt idx="4">
                  <c:v>30</c:v>
                </c:pt>
                <c:pt idx="5">
                  <c:v>97</c:v>
                </c:pt>
                <c:pt idx="6">
                  <c:v>45</c:v>
                </c:pt>
                <c:pt idx="7">
                  <c:v>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498368"/>
        <c:axId val="111499904"/>
      </c:barChart>
      <c:catAx>
        <c:axId val="111498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11499904"/>
        <c:crosses val="autoZero"/>
        <c:auto val="1"/>
        <c:lblAlgn val="ctr"/>
        <c:lblOffset val="100"/>
        <c:noMultiLvlLbl val="0"/>
      </c:catAx>
      <c:valAx>
        <c:axId val="11149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498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328960"/>
        <c:axId val="98399360"/>
      </c:barChart>
      <c:catAx>
        <c:axId val="98328960"/>
        <c:scaling>
          <c:orientation val="minMax"/>
        </c:scaling>
        <c:delete val="0"/>
        <c:axPos val="b"/>
        <c:majorTickMark val="out"/>
        <c:minorTickMark val="none"/>
        <c:tickLblPos val="nextTo"/>
        <c:crossAx val="98399360"/>
        <c:crosses val="autoZero"/>
        <c:auto val="1"/>
        <c:lblAlgn val="ctr"/>
        <c:lblOffset val="100"/>
        <c:noMultiLvlLbl val="0"/>
      </c:catAx>
      <c:valAx>
        <c:axId val="98399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328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varie!$B$33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varie!$B$34:$B$49</c:f>
              <c:numCache>
                <c:formatCode>General</c:formatCode>
                <c:ptCount val="16"/>
                <c:pt idx="0">
                  <c:v>9</c:v>
                </c:pt>
                <c:pt idx="1">
                  <c:v>105</c:v>
                </c:pt>
                <c:pt idx="2">
                  <c:v>153</c:v>
                </c:pt>
                <c:pt idx="3">
                  <c:v>11</c:v>
                </c:pt>
                <c:pt idx="4">
                  <c:v>187</c:v>
                </c:pt>
                <c:pt idx="5">
                  <c:v>30</c:v>
                </c:pt>
                <c:pt idx="6">
                  <c:v>175</c:v>
                </c:pt>
                <c:pt idx="7">
                  <c:v>6</c:v>
                </c:pt>
                <c:pt idx="8">
                  <c:v>17</c:v>
                </c:pt>
                <c:pt idx="9">
                  <c:v>9</c:v>
                </c:pt>
                <c:pt idx="10">
                  <c:v>11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varie!$C$33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varie!$C$34:$C$49</c:f>
              <c:numCache>
                <c:formatCode>General</c:formatCode>
                <c:ptCount val="16"/>
                <c:pt idx="0">
                  <c:v>12</c:v>
                </c:pt>
                <c:pt idx="1">
                  <c:v>177</c:v>
                </c:pt>
                <c:pt idx="2">
                  <c:v>312</c:v>
                </c:pt>
                <c:pt idx="3">
                  <c:v>13</c:v>
                </c:pt>
                <c:pt idx="4">
                  <c:v>308</c:v>
                </c:pt>
                <c:pt idx="5">
                  <c:v>27</c:v>
                </c:pt>
                <c:pt idx="6">
                  <c:v>241</c:v>
                </c:pt>
                <c:pt idx="7">
                  <c:v>17</c:v>
                </c:pt>
                <c:pt idx="8">
                  <c:v>27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675712"/>
        <c:axId val="98758016"/>
      </c:barChart>
      <c:catAx>
        <c:axId val="98675712"/>
        <c:scaling>
          <c:orientation val="minMax"/>
        </c:scaling>
        <c:delete val="0"/>
        <c:axPos val="b"/>
        <c:majorTickMark val="out"/>
        <c:minorTickMark val="none"/>
        <c:tickLblPos val="nextTo"/>
        <c:crossAx val="98758016"/>
        <c:crosses val="autoZero"/>
        <c:auto val="1"/>
        <c:lblAlgn val="ctr"/>
        <c:lblOffset val="100"/>
        <c:noMultiLvlLbl val="0"/>
      </c:catAx>
      <c:valAx>
        <c:axId val="98758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675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943808"/>
        <c:axId val="147945344"/>
      </c:barChart>
      <c:catAx>
        <c:axId val="147943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47945344"/>
        <c:crosses val="autoZero"/>
        <c:auto val="1"/>
        <c:lblAlgn val="ctr"/>
        <c:lblOffset val="100"/>
        <c:noMultiLvlLbl val="0"/>
      </c:catAx>
      <c:valAx>
        <c:axId val="147945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9438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490880"/>
        <c:axId val="130716800"/>
      </c:barChart>
      <c:catAx>
        <c:axId val="10649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130716800"/>
        <c:crosses val="autoZero"/>
        <c:auto val="1"/>
        <c:lblAlgn val="ctr"/>
        <c:lblOffset val="100"/>
        <c:noMultiLvlLbl val="0"/>
      </c:catAx>
      <c:valAx>
        <c:axId val="13071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4908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5446528"/>
        <c:axId val="95453568"/>
      </c:scatterChart>
      <c:valAx>
        <c:axId val="95446528"/>
        <c:scaling>
          <c:orientation val="minMax"/>
        </c:scaling>
        <c:delete val="0"/>
        <c:axPos val="t"/>
        <c:majorTickMark val="out"/>
        <c:minorTickMark val="none"/>
        <c:tickLblPos val="nextTo"/>
        <c:crossAx val="95453568"/>
        <c:crosses val="autoZero"/>
        <c:crossBetween val="midCat"/>
      </c:valAx>
      <c:valAx>
        <c:axId val="9545356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5446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modification!$F$168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modification!$G$168:$O$168</c:f>
              <c:numCache>
                <c:formatCode>0.00%</c:formatCode>
                <c:ptCount val="9"/>
                <c:pt idx="0">
                  <c:v>4.0000000000000002E-4</c:v>
                </c:pt>
                <c:pt idx="1">
                  <c:v>2.9999999999999997E-4</c:v>
                </c:pt>
                <c:pt idx="2">
                  <c:v>2.9999999999999997E-4</c:v>
                </c:pt>
                <c:pt idx="3">
                  <c:v>1.1999999999999999E-3</c:v>
                </c:pt>
                <c:pt idx="4">
                  <c:v>1.2999999999999999E-3</c:v>
                </c:pt>
                <c:pt idx="5">
                  <c:v>1.4E-3</c:v>
                </c:pt>
                <c:pt idx="6">
                  <c:v>4.0000000000000002E-4</c:v>
                </c:pt>
                <c:pt idx="7">
                  <c:v>4.0000000000000002E-4</c:v>
                </c:pt>
                <c:pt idx="8">
                  <c:v>4.0000000000000002E-4</c:v>
                </c:pt>
              </c:numCache>
            </c:numRef>
          </c:val>
        </c:ser>
        <c:ser>
          <c:idx val="1"/>
          <c:order val="1"/>
          <c:tx>
            <c:strRef>
              <c:f>modification!$F$169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modification!$G$169:$O$169</c:f>
              <c:numCache>
                <c:formatCode>0.00%</c:formatCode>
                <c:ptCount val="9"/>
                <c:pt idx="0">
                  <c:v>0.01</c:v>
                </c:pt>
                <c:pt idx="1">
                  <c:v>7.1999999999999998E-3</c:v>
                </c:pt>
                <c:pt idx="2">
                  <c:v>8.0999999999999996E-3</c:v>
                </c:pt>
                <c:pt idx="3">
                  <c:v>1.55E-2</c:v>
                </c:pt>
                <c:pt idx="4">
                  <c:v>1.38E-2</c:v>
                </c:pt>
                <c:pt idx="5">
                  <c:v>1.46E-2</c:v>
                </c:pt>
                <c:pt idx="6">
                  <c:v>1.35E-2</c:v>
                </c:pt>
                <c:pt idx="7">
                  <c:v>1.17E-2</c:v>
                </c:pt>
                <c:pt idx="8">
                  <c:v>8.8000000000000005E-3</c:v>
                </c:pt>
              </c:numCache>
            </c:numRef>
          </c:val>
        </c:ser>
        <c:ser>
          <c:idx val="2"/>
          <c:order val="2"/>
          <c:tx>
            <c:strRef>
              <c:f>modification!$F$170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modification!$G$170:$O$170</c:f>
              <c:numCache>
                <c:formatCode>0.00%</c:formatCode>
                <c:ptCount val="9"/>
                <c:pt idx="0">
                  <c:v>0.64690000000000003</c:v>
                </c:pt>
                <c:pt idx="1">
                  <c:v>0.60040000000000004</c:v>
                </c:pt>
                <c:pt idx="2">
                  <c:v>0.58430000000000004</c:v>
                </c:pt>
                <c:pt idx="3">
                  <c:v>0.69450000000000001</c:v>
                </c:pt>
                <c:pt idx="4">
                  <c:v>0.60850000000000004</c:v>
                </c:pt>
                <c:pt idx="5">
                  <c:v>0.63139999999999996</c:v>
                </c:pt>
                <c:pt idx="6">
                  <c:v>0.54530000000000001</c:v>
                </c:pt>
                <c:pt idx="7">
                  <c:v>0.55210000000000004</c:v>
                </c:pt>
                <c:pt idx="8">
                  <c:v>0.52900000000000003</c:v>
                </c:pt>
              </c:numCache>
            </c:numRef>
          </c:val>
        </c:ser>
        <c:ser>
          <c:idx val="3"/>
          <c:order val="3"/>
          <c:tx>
            <c:strRef>
              <c:f>modification!$F$171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modification!$G$171:$O$171</c:f>
              <c:numCache>
                <c:formatCode>0.00%</c:formatCode>
                <c:ptCount val="9"/>
                <c:pt idx="0">
                  <c:v>0.18529999999999999</c:v>
                </c:pt>
                <c:pt idx="1">
                  <c:v>0.16819999999999999</c:v>
                </c:pt>
                <c:pt idx="2">
                  <c:v>0.1782</c:v>
                </c:pt>
                <c:pt idx="3">
                  <c:v>0.1638</c:v>
                </c:pt>
                <c:pt idx="4">
                  <c:v>0.20699999999999999</c:v>
                </c:pt>
                <c:pt idx="5">
                  <c:v>0.20649999999999999</c:v>
                </c:pt>
                <c:pt idx="6">
                  <c:v>0.1143</c:v>
                </c:pt>
                <c:pt idx="7">
                  <c:v>0.1457</c:v>
                </c:pt>
                <c:pt idx="8">
                  <c:v>0.14860000000000001</c:v>
                </c:pt>
              </c:numCache>
            </c:numRef>
          </c:val>
        </c:ser>
        <c:ser>
          <c:idx val="4"/>
          <c:order val="4"/>
          <c:tx>
            <c:strRef>
              <c:f>modification!$F$172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modification!$G$172:$O$172</c:f>
              <c:numCache>
                <c:formatCode>0.00%</c:formatCode>
                <c:ptCount val="9"/>
                <c:pt idx="0">
                  <c:v>2.0000000000000001E-4</c:v>
                </c:pt>
                <c:pt idx="1">
                  <c:v>1E-4</c:v>
                </c:pt>
                <c:pt idx="2">
                  <c:v>2.0000000000000001E-4</c:v>
                </c:pt>
                <c:pt idx="3">
                  <c:v>6.9999999999999999E-4</c:v>
                </c:pt>
                <c:pt idx="4">
                  <c:v>8.0000000000000004E-4</c:v>
                </c:pt>
                <c:pt idx="5">
                  <c:v>1.1999999999999999E-3</c:v>
                </c:pt>
                <c:pt idx="6">
                  <c:v>2.0000000000000001E-4</c:v>
                </c:pt>
                <c:pt idx="7">
                  <c:v>2.9999999999999997E-4</c:v>
                </c:pt>
                <c:pt idx="8">
                  <c:v>2.9999999999999997E-4</c:v>
                </c:pt>
              </c:numCache>
            </c:numRef>
          </c:val>
        </c:ser>
        <c:ser>
          <c:idx val="5"/>
          <c:order val="5"/>
          <c:tx>
            <c:strRef>
              <c:f>modification!$F$173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modification!$G$173:$O$173</c:f>
              <c:numCache>
                <c:formatCode>0.00%</c:formatCode>
                <c:ptCount val="9"/>
                <c:pt idx="0">
                  <c:v>2.5999999999999999E-3</c:v>
                </c:pt>
                <c:pt idx="1">
                  <c:v>2.0999999999999999E-3</c:v>
                </c:pt>
                <c:pt idx="2">
                  <c:v>2.5999999999999999E-3</c:v>
                </c:pt>
                <c:pt idx="3">
                  <c:v>6.1000000000000004E-3</c:v>
                </c:pt>
                <c:pt idx="4">
                  <c:v>5.8999999999999999E-3</c:v>
                </c:pt>
                <c:pt idx="5">
                  <c:v>8.3000000000000001E-3</c:v>
                </c:pt>
                <c:pt idx="6">
                  <c:v>2.5999999999999999E-3</c:v>
                </c:pt>
                <c:pt idx="7">
                  <c:v>3.0000000000000001E-3</c:v>
                </c:pt>
                <c:pt idx="8">
                  <c:v>2.7000000000000001E-3</c:v>
                </c:pt>
              </c:numCache>
            </c:numRef>
          </c:val>
        </c:ser>
        <c:ser>
          <c:idx val="6"/>
          <c:order val="6"/>
          <c:tx>
            <c:strRef>
              <c:f>modification!$F$174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modification!$G$174:$O$174</c:f>
              <c:numCache>
                <c:formatCode>0.00%</c:formatCode>
                <c:ptCount val="9"/>
                <c:pt idx="0">
                  <c:v>0.15459999999999999</c:v>
                </c:pt>
                <c:pt idx="1">
                  <c:v>0.22159999999999999</c:v>
                </c:pt>
                <c:pt idx="2">
                  <c:v>0.2263</c:v>
                </c:pt>
                <c:pt idx="3">
                  <c:v>0.1182</c:v>
                </c:pt>
                <c:pt idx="4">
                  <c:v>0.1628</c:v>
                </c:pt>
                <c:pt idx="5">
                  <c:v>0.13669999999999999</c:v>
                </c:pt>
                <c:pt idx="6">
                  <c:v>0.32369999999999999</c:v>
                </c:pt>
                <c:pt idx="7">
                  <c:v>0.2868</c:v>
                </c:pt>
                <c:pt idx="8">
                  <c:v>0.31009999999999999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765312"/>
        <c:axId val="106767104"/>
      </c:barChart>
      <c:catAx>
        <c:axId val="1067653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6767104"/>
        <c:crosses val="autoZero"/>
        <c:auto val="1"/>
        <c:lblAlgn val="ctr"/>
        <c:lblOffset val="100"/>
        <c:noMultiLvlLbl val="0"/>
      </c:catAx>
      <c:valAx>
        <c:axId val="10676710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6765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modification!$B$177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modification!$B$178:$B$193</c:f>
              <c:numCache>
                <c:formatCode>General</c:formatCode>
                <c:ptCount val="16"/>
                <c:pt idx="0">
                  <c:v>8893</c:v>
                </c:pt>
                <c:pt idx="1">
                  <c:v>205355</c:v>
                </c:pt>
                <c:pt idx="2">
                  <c:v>84866</c:v>
                </c:pt>
                <c:pt idx="3">
                  <c:v>237</c:v>
                </c:pt>
                <c:pt idx="4">
                  <c:v>514007</c:v>
                </c:pt>
                <c:pt idx="5">
                  <c:v>3287</c:v>
                </c:pt>
                <c:pt idx="6">
                  <c:v>31579</c:v>
                </c:pt>
                <c:pt idx="7">
                  <c:v>423</c:v>
                </c:pt>
                <c:pt idx="8">
                  <c:v>397</c:v>
                </c:pt>
                <c:pt idx="9">
                  <c:v>66</c:v>
                </c:pt>
                <c:pt idx="10">
                  <c:v>101</c:v>
                </c:pt>
                <c:pt idx="11">
                  <c:v>65</c:v>
                </c:pt>
                <c:pt idx="12">
                  <c:v>49</c:v>
                </c:pt>
                <c:pt idx="13">
                  <c:v>634</c:v>
                </c:pt>
                <c:pt idx="14">
                  <c:v>15</c:v>
                </c:pt>
                <c:pt idx="15">
                  <c:v>1620</c:v>
                </c:pt>
              </c:numCache>
            </c:numRef>
          </c:val>
        </c:ser>
        <c:ser>
          <c:idx val="1"/>
          <c:order val="1"/>
          <c:tx>
            <c:strRef>
              <c:f>modification!$C$177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modification!$C$178:$C$193</c:f>
              <c:numCache>
                <c:formatCode>General</c:formatCode>
                <c:ptCount val="16"/>
                <c:pt idx="0">
                  <c:v>13671</c:v>
                </c:pt>
                <c:pt idx="1">
                  <c:v>194479</c:v>
                </c:pt>
                <c:pt idx="2">
                  <c:v>116461</c:v>
                </c:pt>
                <c:pt idx="3">
                  <c:v>271</c:v>
                </c:pt>
                <c:pt idx="4">
                  <c:v>509171</c:v>
                </c:pt>
                <c:pt idx="5">
                  <c:v>3300</c:v>
                </c:pt>
                <c:pt idx="6">
                  <c:v>32540</c:v>
                </c:pt>
                <c:pt idx="7">
                  <c:v>356</c:v>
                </c:pt>
                <c:pt idx="8">
                  <c:v>864</c:v>
                </c:pt>
                <c:pt idx="9">
                  <c:v>33</c:v>
                </c:pt>
                <c:pt idx="10">
                  <c:v>56</c:v>
                </c:pt>
                <c:pt idx="11">
                  <c:v>48</c:v>
                </c:pt>
                <c:pt idx="12">
                  <c:v>34</c:v>
                </c:pt>
                <c:pt idx="13">
                  <c:v>417</c:v>
                </c:pt>
                <c:pt idx="14">
                  <c:v>35</c:v>
                </c:pt>
                <c:pt idx="15">
                  <c:v>1138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459136"/>
        <c:axId val="106461056"/>
      </c:barChart>
      <c:catAx>
        <c:axId val="106459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06461056"/>
        <c:crosses val="autoZero"/>
        <c:auto val="1"/>
        <c:lblAlgn val="ctr"/>
        <c:lblOffset val="100"/>
        <c:noMultiLvlLbl val="0"/>
      </c:catAx>
      <c:valAx>
        <c:axId val="10646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459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5468928"/>
        <c:axId val="104532224"/>
      </c:scatterChart>
      <c:valAx>
        <c:axId val="95468928"/>
        <c:scaling>
          <c:orientation val="minMax"/>
        </c:scaling>
        <c:delete val="0"/>
        <c:axPos val="t"/>
        <c:majorTickMark val="out"/>
        <c:minorTickMark val="none"/>
        <c:tickLblPos val="nextTo"/>
        <c:crossAx val="104532224"/>
        <c:crosses val="autoZero"/>
        <c:crossBetween val="midCat"/>
      </c:valAx>
      <c:valAx>
        <c:axId val="10453222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5468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A04ED-16B2-4DB6-879F-96C0717F0C0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43197"/>
              </p:ext>
            </p:extLst>
          </p:nvPr>
        </p:nvGraphicFramePr>
        <p:xfrm>
          <a:off x="2483768" y="1340768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5846"/>
              </p:ext>
            </p:extLst>
          </p:nvPr>
        </p:nvGraphicFramePr>
        <p:xfrm>
          <a:off x="-1404664" y="3573016"/>
          <a:ext cx="5877045" cy="35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56018"/>
              </p:ext>
            </p:extLst>
          </p:nvPr>
        </p:nvGraphicFramePr>
        <p:xfrm>
          <a:off x="4572000" y="3645024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53931"/>
              </p:ext>
            </p:extLst>
          </p:nvPr>
        </p:nvGraphicFramePr>
        <p:xfrm>
          <a:off x="0" y="1268760"/>
          <a:ext cx="9036496" cy="542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5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07290"/>
              </p:ext>
            </p:extLst>
          </p:nvPr>
        </p:nvGraphicFramePr>
        <p:xfrm>
          <a:off x="179512" y="1484783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33417"/>
              </p:ext>
            </p:extLst>
          </p:nvPr>
        </p:nvGraphicFramePr>
        <p:xfrm>
          <a:off x="107504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81117"/>
              </p:ext>
            </p:extLst>
          </p:nvPr>
        </p:nvGraphicFramePr>
        <p:xfrm>
          <a:off x="4589412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745973"/>
              </p:ext>
            </p:extLst>
          </p:nvPr>
        </p:nvGraphicFramePr>
        <p:xfrm>
          <a:off x="0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725"/>
              </p:ext>
            </p:extLst>
          </p:nvPr>
        </p:nvGraphicFramePr>
        <p:xfrm>
          <a:off x="1259632" y="2492896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</a:t>
            </a:r>
            <a:r>
              <a:rPr lang="en-US" dirty="0" err="1" smtClean="0"/>
              <a:t>sRNA</a:t>
            </a:r>
            <a:r>
              <a:rPr lang="en-US" dirty="0" smtClean="0"/>
              <a:t> loci (4131) are located in mRNAs</a:t>
            </a:r>
            <a:endParaRPr lang="en-US" dirty="0"/>
          </a:p>
        </p:txBody>
      </p:sp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21412"/>
              </p:ext>
            </p:extLst>
          </p:nvPr>
        </p:nvGraphicFramePr>
        <p:xfrm>
          <a:off x="251520" y="1628800"/>
          <a:ext cx="8136904" cy="4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loci are down regulated</a:t>
            </a:r>
            <a:endParaRPr lang="en-US" sz="2800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157188"/>
              </p:ext>
            </p:extLst>
          </p:nvPr>
        </p:nvGraphicFramePr>
        <p:xfrm>
          <a:off x="3683901" y="1988840"/>
          <a:ext cx="700878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963343"/>
              </p:ext>
            </p:extLst>
          </p:nvPr>
        </p:nvGraphicFramePr>
        <p:xfrm>
          <a:off x="-1116632" y="1988840"/>
          <a:ext cx="6732240" cy="41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</a:t>
            </a:r>
            <a:r>
              <a:rPr lang="en-US" sz="2800" dirty="0" smtClean="0">
                <a:solidFill>
                  <a:prstClr val="black"/>
                </a:solidFill>
              </a:rPr>
              <a:t>loci are 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loci are </a:t>
            </a:r>
            <a:r>
              <a:rPr lang="en-US" sz="2800" dirty="0">
                <a:solidFill>
                  <a:prstClr val="black"/>
                </a:solidFill>
              </a:rPr>
              <a:t>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68151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49059"/>
              </p:ext>
            </p:extLst>
          </p:nvPr>
        </p:nvGraphicFramePr>
        <p:xfrm>
          <a:off x="3923928" y="2060848"/>
          <a:ext cx="6492213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706665"/>
              </p:ext>
            </p:extLst>
          </p:nvPr>
        </p:nvGraphicFramePr>
        <p:xfrm>
          <a:off x="-972616" y="2053342"/>
          <a:ext cx="6624736" cy="397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34 endogenous short RNAs mapping to protein-coding genes were identified</a:t>
            </a:r>
            <a:endParaRPr lang="en-U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74683"/>
              </p:ext>
            </p:extLst>
          </p:nvPr>
        </p:nvGraphicFramePr>
        <p:xfrm>
          <a:off x="971600" y="1421766"/>
          <a:ext cx="7128792" cy="5407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38"/>
                <a:gridCol w="1259985"/>
                <a:gridCol w="3295989"/>
                <a:gridCol w="1679980"/>
              </a:tblGrid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MGG_00083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MGG_00174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MGG_00259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MGG_00354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Nuclear transcription factor Y subunit A-7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MGG_00504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Zinc finger protein 740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MGG_00868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Global transactivator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MGG_01240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RING-8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MGG_01579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Pre-</a:t>
                      </a:r>
                      <a:r>
                        <a:rPr lang="es-ES" sz="1000" u="none" strike="noStrike" dirty="0" err="1">
                          <a:effectLst/>
                        </a:rPr>
                        <a:t>mRNA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branch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site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p14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MGG_01754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MGG_01824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NMA111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Pro-</a:t>
                      </a:r>
                      <a:r>
                        <a:rPr lang="es-ES" sz="1000" u="none" strike="noStrike" dirty="0" err="1">
                          <a:effectLst/>
                        </a:rPr>
                        <a:t>apoptotic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serine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protease</a:t>
                      </a:r>
                      <a:r>
                        <a:rPr lang="es-ES" sz="1000" u="none" strike="noStrike" dirty="0">
                          <a:effectLst/>
                        </a:rPr>
                        <a:t> NMA111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MGG_01842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MGG_02160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MGG_02489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Branched</a:t>
                      </a:r>
                      <a:r>
                        <a:rPr lang="es-ES" sz="1000" u="none" strike="noStrike" dirty="0">
                          <a:effectLst/>
                        </a:rPr>
                        <a:t>-</a:t>
                      </a:r>
                      <a:r>
                        <a:rPr lang="es-ES" sz="1000" u="none" strike="noStrike" dirty="0" err="1">
                          <a:effectLst/>
                        </a:rPr>
                        <a:t>chain</a:t>
                      </a:r>
                      <a:r>
                        <a:rPr lang="es-ES" sz="1000" u="none" strike="noStrike" dirty="0">
                          <a:effectLst/>
                        </a:rPr>
                        <a:t>-amino-</a:t>
                      </a:r>
                      <a:r>
                        <a:rPr lang="es-ES" sz="1000" u="none" strike="noStrike" dirty="0" err="1">
                          <a:effectLst/>
                        </a:rPr>
                        <a:t>acid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aminotransferase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MGG_02741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RRM </a:t>
                      </a:r>
                      <a:r>
                        <a:rPr lang="es-ES" sz="1000" u="none" strike="noStrike" dirty="0" err="1">
                          <a:effectLst/>
                        </a:rPr>
                        <a:t>domain-containing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MGG_02925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MGG_03367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MGG_03537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Importin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subunit</a:t>
                      </a:r>
                      <a:r>
                        <a:rPr lang="es-ES" sz="1000" u="none" strike="noStrike" dirty="0">
                          <a:effectLst/>
                        </a:rPr>
                        <a:t> beta-3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MGG_03670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SPM1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Subtilisin-like proteinase Spm1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PHI:2117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MGG_04538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PHI:786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MGG_05116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Malic acid transporter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MGG_05218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MGG_05638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MGG_05883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MGG_06500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WD repeat-containing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MGG_07190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Dolichyl-phosphate-mannose-protein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mannosyltransferase</a:t>
                      </a:r>
                      <a:r>
                        <a:rPr lang="es-ES" sz="1000" u="none" strike="noStrike" dirty="0">
                          <a:effectLst/>
                        </a:rPr>
                        <a:t> 2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MGG_09408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Cyclic nucleotide-binding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MGG_09850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GYF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MGG_10968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MGG_16062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MGG_17005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MGG_17324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PHI:879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76592 </a:t>
            </a:r>
            <a:r>
              <a:rPr lang="es-ES" dirty="0" err="1" smtClean="0"/>
              <a:t>transcripts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271491"/>
              </p:ext>
            </p:extLst>
          </p:nvPr>
        </p:nvGraphicFramePr>
        <p:xfrm>
          <a:off x="611560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differentially expressed transcripts are of unknown origin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77756"/>
              </p:ext>
            </p:extLst>
          </p:nvPr>
        </p:nvGraphicFramePr>
        <p:xfrm>
          <a:off x="323528" y="1484784"/>
          <a:ext cx="85689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967109"/>
              </p:ext>
            </p:extLst>
          </p:nvPr>
        </p:nvGraphicFramePr>
        <p:xfrm>
          <a:off x="251520" y="4114800"/>
          <a:ext cx="87129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 smtClean="0"/>
              <a:t>In-depth analysis of specific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They come mostly from transposable elements</a:t>
            </a: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2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Usually, antisense to some specific </a:t>
            </a:r>
            <a:r>
              <a:rPr lang="en-US" sz="2000" i="1" dirty="0" err="1" smtClean="0"/>
              <a:t>retrotransposons</a:t>
            </a:r>
            <a:endParaRPr lang="en-US" sz="3600" i="1" dirty="0"/>
          </a:p>
        </p:txBody>
      </p:sp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88021"/>
              </p:ext>
            </p:extLst>
          </p:nvPr>
        </p:nvGraphicFramePr>
        <p:xfrm>
          <a:off x="755576" y="1772816"/>
          <a:ext cx="7615238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319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V="1">
            <a:off x="4211960" y="530120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961186" y="5973742"/>
            <a:ext cx="49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protein-coding genes overlapping transposons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3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H="1" flipV="1">
            <a:off x="3059832" y="5229200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5973742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to 18s and 26s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09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700" i="1" dirty="0" smtClean="0"/>
              <a:t>They usually come from </a:t>
            </a:r>
            <a:r>
              <a:rPr lang="en-US" sz="2700" i="1" dirty="0" err="1" smtClean="0"/>
              <a:t>transposables</a:t>
            </a:r>
            <a:r>
              <a:rPr lang="en-US" sz="2700" i="1" dirty="0" smtClean="0"/>
              <a:t> and </a:t>
            </a:r>
            <a:r>
              <a:rPr lang="en-US" sz="2700" i="1" dirty="0" err="1" smtClean="0"/>
              <a:t>naEST</a:t>
            </a:r>
            <a:endParaRPr lang="en-US" sz="2700" i="1" dirty="0"/>
          </a:p>
        </p:txBody>
      </p:sp>
      <p:graphicFrame>
        <p:nvGraphicFramePr>
          <p:cNvPr id="5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867929"/>
              </p:ext>
            </p:extLst>
          </p:nvPr>
        </p:nvGraphicFramePr>
        <p:xfrm>
          <a:off x="611560" y="2132856"/>
          <a:ext cx="7948613" cy="413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6478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800" i="1" dirty="0"/>
              <a:t>Usually, </a:t>
            </a:r>
            <a:r>
              <a:rPr lang="en-US" sz="2800" i="1" dirty="0" smtClean="0"/>
              <a:t>to </a:t>
            </a:r>
            <a:r>
              <a:rPr lang="en-US" sz="2800" i="1" dirty="0"/>
              <a:t>some specific </a:t>
            </a:r>
            <a:r>
              <a:rPr lang="en-US" sz="2800" i="1" dirty="0" err="1"/>
              <a:t>retrotransposons</a:t>
            </a:r>
            <a:endParaRPr lang="en-US" sz="2700" i="1" dirty="0"/>
          </a:p>
        </p:txBody>
      </p:sp>
      <p:graphicFrame>
        <p:nvGraphicFramePr>
          <p:cNvPr id="6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03529"/>
              </p:ext>
            </p:extLst>
          </p:nvPr>
        </p:nvGraphicFramePr>
        <p:xfrm>
          <a:off x="323528" y="1556791"/>
          <a:ext cx="7992888" cy="479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352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GRH retro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6" y="1700808"/>
            <a:ext cx="30117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" y="1700808"/>
            <a:ext cx="3004113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802363" cy="204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6031"/>
            <a:ext cx="2989907" cy="215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45" y="4257054"/>
            <a:ext cx="2903549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50" y="4354554"/>
            <a:ext cx="2727836" cy="19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retros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err="1" smtClean="0"/>
              <a:t>Pyret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At least 12 protein-coding 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24087237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37807985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8351051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23961924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2636396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26039242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2974243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11280697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19757242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12950535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1296</Words>
  <Application>Microsoft Office PowerPoint</Application>
  <PresentationFormat>Presentación en pantalla (4:3)</PresentationFormat>
  <Paragraphs>338</Paragraphs>
  <Slides>64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65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Classification of unique reads: ∆rbp35 produces more reads from cDNA</vt:lpstr>
      <vt:lpstr>Expression levels of unique reads: transposable elements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Three approaches to identify changes in expression</vt:lpstr>
      <vt:lpstr>Most of genome sRNA loci (4131) are located in mRNAs</vt:lpstr>
      <vt:lpstr>In ∆exp5, a lot of protein-coding related loci are down regulated</vt:lpstr>
      <vt:lpstr>In ∆rbp35, a lot of transposable elements related loci are down regulated, and many ncRNA related loci are up regulated </vt:lpstr>
      <vt:lpstr>34 endogenous short RNAs mapping to protein-coding genes were identified</vt:lpstr>
      <vt:lpstr>Three approaches to identify changes in expression</vt:lpstr>
      <vt:lpstr>76592 transcripts assembled from all the samples</vt:lpstr>
      <vt:lpstr>Most of differentially expressed transcripts are of unknown origin</vt:lpstr>
      <vt:lpstr>In-depth analysis of specific classes</vt:lpstr>
      <vt:lpstr>19nt U-beginning up-regulated in ∆rbp35 They come mostly from transposable elements</vt:lpstr>
      <vt:lpstr>19nt U-beginning up-regulated in ∆rbp35 Usually, antisense to some specific retrotransposons</vt:lpstr>
      <vt:lpstr>19nt U-beginning up-regulated in ∆rbp35 </vt:lpstr>
      <vt:lpstr>19nt U-beginning up-regulated in ∆rbp35 </vt:lpstr>
      <vt:lpstr>A-modified reads They usually come from transposables and naEST</vt:lpstr>
      <vt:lpstr>A-modified reads Usually, to some specific retrotransposons</vt:lpstr>
      <vt:lpstr>Probes proposals</vt:lpstr>
      <vt:lpstr>Rbp35 antisense 5’UTR</vt:lpstr>
      <vt:lpstr>ITS2 antisense up-regulated in rbp35</vt:lpstr>
      <vt:lpstr>ITS2 antisense up-regulated in rbp35</vt:lpstr>
      <vt:lpstr>GRH retro</vt:lpstr>
      <vt:lpstr>Other retros?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159</cp:revision>
  <dcterms:created xsi:type="dcterms:W3CDTF">2015-04-28T23:04:26Z</dcterms:created>
  <dcterms:modified xsi:type="dcterms:W3CDTF">2015-06-22T14:25:53Z</dcterms:modified>
</cp:coreProperties>
</file>