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4" r:id="rId15"/>
    <p:sldId id="275" r:id="rId16"/>
    <p:sldId id="277" r:id="rId17"/>
    <p:sldId id="278" r:id="rId18"/>
    <p:sldId id="280" r:id="rId19"/>
    <p:sldId id="281" r:id="rId20"/>
    <p:sldId id="308" r:id="rId21"/>
    <p:sldId id="309" r:id="rId22"/>
    <p:sldId id="284" r:id="rId23"/>
    <p:sldId id="310" r:id="rId24"/>
    <p:sldId id="311" r:id="rId25"/>
    <p:sldId id="286" r:id="rId26"/>
    <p:sldId id="287" r:id="rId27"/>
    <p:sldId id="312" r:id="rId28"/>
    <p:sldId id="313" r:id="rId29"/>
    <p:sldId id="315" r:id="rId30"/>
    <p:sldId id="316" r:id="rId31"/>
    <p:sldId id="288" r:id="rId32"/>
    <p:sldId id="317" r:id="rId33"/>
    <p:sldId id="289" r:id="rId34"/>
    <p:sldId id="318" r:id="rId35"/>
    <p:sldId id="31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6" autoAdjust="0"/>
  </p:normalViewPr>
  <p:slideViewPr>
    <p:cSldViewPr>
      <p:cViewPr varScale="1">
        <p:scale>
          <a:sx n="87" d="100"/>
          <a:sy n="87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8310E-2135-4281-9543-9CA06C31B9E0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78E0-8AF9-4C58-8B4C-B80F7D6B1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5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interesting because there IS 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orthologue</a:t>
            </a:r>
            <a:r>
              <a:rPr lang="en-CA" baseline="0" dirty="0" smtClean="0"/>
              <a:t> of HRP1 in M. </a:t>
            </a:r>
            <a:r>
              <a:rPr lang="en-CA" baseline="0" dirty="0" err="1" smtClean="0"/>
              <a:t>oryzae</a:t>
            </a:r>
            <a:r>
              <a:rPr lang="en-CA" baseline="0" dirty="0" smtClean="0"/>
              <a:t>.  We will be looking at this more closely in the future, as we have some ideas of what might be happening.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interesting because there IS 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orthologue</a:t>
            </a:r>
            <a:r>
              <a:rPr lang="en-CA" baseline="0" dirty="0" smtClean="0"/>
              <a:t> of HRP1 in M. </a:t>
            </a:r>
            <a:r>
              <a:rPr lang="en-CA" baseline="0" dirty="0" err="1" smtClean="0"/>
              <a:t>oryzae</a:t>
            </a:r>
            <a:r>
              <a:rPr lang="en-CA" baseline="0" dirty="0" smtClean="0"/>
              <a:t>.  We will be looking at this more closely in the future, as we have some ideas of what might be happening.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way to read this is that “there are 745 </a:t>
            </a:r>
            <a:r>
              <a:rPr lang="en-CA" dirty="0" err="1" smtClean="0"/>
              <a:t>PolyA</a:t>
            </a:r>
            <a:r>
              <a:rPr lang="en-CA" baseline="0" dirty="0" smtClean="0"/>
              <a:t> sites that are affected by a change from Complete to Complete – C, and these affected sites are associated with 455 genes.”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way to read this is that “there are 745 </a:t>
            </a:r>
            <a:r>
              <a:rPr lang="en-CA" dirty="0" err="1" smtClean="0"/>
              <a:t>PolyA</a:t>
            </a:r>
            <a:r>
              <a:rPr lang="en-CA" baseline="0" dirty="0" smtClean="0"/>
              <a:t> sites that are affected by a change from Complete to Complete – C, and these affected sites are associated with 455 genes.”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you push all data together, the</a:t>
            </a:r>
            <a:r>
              <a:rPr lang="en-CA" baseline="0" dirty="0" smtClean="0"/>
              <a:t> signal is hard to see, but if you only look at the genes that have an RBP35 dependent site, you can see the difference much more strongly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an interesting result,</a:t>
            </a:r>
            <a:r>
              <a:rPr lang="en-CA" baseline="0" dirty="0" smtClean="0"/>
              <a:t> but we don’t know what it means….  It may mean that RBP35 is somehow </a:t>
            </a:r>
            <a:r>
              <a:rPr lang="en-CA" baseline="0" dirty="0" err="1" smtClean="0"/>
              <a:t>epistatic</a:t>
            </a:r>
            <a:r>
              <a:rPr lang="en-CA" baseline="0" dirty="0" smtClean="0"/>
              <a:t> to the main Poly-A signal sequence?</a:t>
            </a:r>
          </a:p>
          <a:p>
            <a:endParaRPr lang="en-CA" baseline="0" dirty="0" smtClean="0"/>
          </a:p>
          <a:p>
            <a:r>
              <a:rPr lang="en-CA" baseline="0" dirty="0" smtClean="0"/>
              <a:t>Is there a binding site for RBP35 (as there is in Metazoans)?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0A62-4FB9-4E95-82FC-55C1B88214C4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9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0A62-4FB9-4E95-82FC-55C1B88214C4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9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1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1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Follow only the blue</a:t>
            </a:r>
            <a:r>
              <a:rPr lang="en-CA" baseline="0" dirty="0" smtClean="0"/>
              <a:t> line – the orange is a different story that I wont be telling.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interesting because there IS 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orthologue</a:t>
            </a:r>
            <a:r>
              <a:rPr lang="en-CA" baseline="0" dirty="0" smtClean="0"/>
              <a:t> of HRP1 in M. </a:t>
            </a:r>
            <a:r>
              <a:rPr lang="en-CA" baseline="0" dirty="0" err="1" smtClean="0"/>
              <a:t>oryzae</a:t>
            </a:r>
            <a:r>
              <a:rPr lang="en-CA" baseline="0" dirty="0" smtClean="0"/>
              <a:t>.  We will be looking at this more closely in the future, as we have some ideas of what might be happening.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3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7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0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9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5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C714-66E9-4EBF-BE2C-122EA42E97D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5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FreeMono" pitchFamily="49" charset="0"/>
                <a:cs typeface="Arial" pitchFamily="34" charset="0"/>
              </a:rPr>
              <a:t>Bioinformatics approaches to understand RNA biology in the rice blast fungus</a:t>
            </a:r>
            <a:endParaRPr lang="es-ES" dirty="0">
              <a:ea typeface="FreeMono" pitchFamily="49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Marco Marconi</a:t>
            </a:r>
          </a:p>
          <a:p>
            <a:r>
              <a:rPr lang="en-US" sz="1900" noProof="0" dirty="0" smtClean="0"/>
              <a:t>Center for Plant Biotechnology and Genomics</a:t>
            </a:r>
            <a:br>
              <a:rPr lang="en-US" sz="1900" noProof="0" dirty="0" smtClean="0"/>
            </a:br>
            <a:r>
              <a:rPr lang="en-US" sz="1900" noProof="0" dirty="0" smtClean="0"/>
              <a:t>Technical University of Madrid</a:t>
            </a:r>
          </a:p>
          <a:p>
            <a:endParaRPr lang="es-ES" dirty="0"/>
          </a:p>
        </p:txBody>
      </p:sp>
      <p:pic>
        <p:nvPicPr>
          <p:cNvPr id="4" name="19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175015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16632"/>
            <a:ext cx="4000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0 Imagen" descr="universidad_politecnica_log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5859462"/>
            <a:ext cx="1000125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3 Imagen" descr="universidad_politecnica_logo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1215" y="5862637"/>
            <a:ext cx="944563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7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72 Conector recto"/>
          <p:cNvCxnSpPr>
            <a:cxnSpLocks noChangeShapeType="1"/>
          </p:cNvCxnSpPr>
          <p:nvPr/>
        </p:nvCxnSpPr>
        <p:spPr bwMode="auto">
          <a:xfrm>
            <a:off x="2590800" y="33723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1981200"/>
            <a:ext cx="76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Perform a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 designed to sequence the polyadenylation sites, in order to understand the effect of </a:t>
            </a:r>
            <a:r>
              <a:rPr lang="el-GR" sz="2000" i="1" dirty="0"/>
              <a:t>Δ</a:t>
            </a:r>
            <a:r>
              <a:rPr lang="es-ES" sz="2000" i="1" dirty="0"/>
              <a:t>rbp35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alternative</a:t>
            </a:r>
            <a:r>
              <a:rPr lang="es-ES" sz="2000" dirty="0" smtClean="0"/>
              <a:t> </a:t>
            </a:r>
            <a:r>
              <a:rPr lang="es-ES" sz="2000" dirty="0" err="1" smtClean="0"/>
              <a:t>polyadenylation</a:t>
            </a:r>
            <a:r>
              <a:rPr lang="es-ES" sz="2000" dirty="0" smtClean="0"/>
              <a:t>:</a:t>
            </a:r>
            <a:endParaRPr lang="es-ES" dirty="0"/>
          </a:p>
        </p:txBody>
      </p: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3161904" y="32651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2590800" y="33104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2611464" y="41605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3182568" y="40462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2611464" y="40914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4875472" y="32453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5630368" y="40295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95" y="29718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33" y="37452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1981200"/>
            <a:ext cx="76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Perform a RNA-</a:t>
            </a:r>
            <a:r>
              <a:rPr lang="en-US" sz="2000" dirty="0" err="1" smtClean="0">
                <a:solidFill>
                  <a:schemeClr val="bg2"/>
                </a:solidFill>
              </a:rPr>
              <a:t>seq</a:t>
            </a:r>
            <a:r>
              <a:rPr lang="en-US" sz="2000" dirty="0" smtClean="0">
                <a:solidFill>
                  <a:schemeClr val="bg2"/>
                </a:solidFill>
              </a:rPr>
              <a:t> designed to sequence the polyadenylation sites, in order to understand the effect of </a:t>
            </a:r>
            <a:r>
              <a:rPr lang="el-GR" sz="2000" i="1" dirty="0">
                <a:solidFill>
                  <a:schemeClr val="bg2"/>
                </a:solidFill>
              </a:rPr>
              <a:t>Δ</a:t>
            </a:r>
            <a:r>
              <a:rPr lang="es-ES" sz="2000" i="1" dirty="0">
                <a:solidFill>
                  <a:schemeClr val="bg2"/>
                </a:solidFill>
              </a:rPr>
              <a:t>rbp35 </a:t>
            </a:r>
            <a:r>
              <a:rPr lang="es-ES" sz="2000" dirty="0" err="1" smtClean="0">
                <a:solidFill>
                  <a:schemeClr val="bg2"/>
                </a:solidFill>
              </a:rPr>
              <a:t>on</a:t>
            </a:r>
            <a:r>
              <a:rPr lang="es-ES" sz="2000" dirty="0" smtClean="0">
                <a:solidFill>
                  <a:schemeClr val="bg2"/>
                </a:solidFill>
              </a:rPr>
              <a:t> </a:t>
            </a:r>
            <a:r>
              <a:rPr lang="es-ES" sz="2000" dirty="0" err="1" smtClean="0">
                <a:solidFill>
                  <a:schemeClr val="bg2"/>
                </a:solidFill>
              </a:rPr>
              <a:t>alternative</a:t>
            </a:r>
            <a:r>
              <a:rPr lang="es-ES" sz="2000" dirty="0" smtClean="0">
                <a:solidFill>
                  <a:schemeClr val="bg2"/>
                </a:solidFill>
              </a:rPr>
              <a:t> </a:t>
            </a:r>
            <a:r>
              <a:rPr lang="es-ES" sz="2000" dirty="0" err="1" smtClean="0">
                <a:solidFill>
                  <a:schemeClr val="bg2"/>
                </a:solidFill>
              </a:rPr>
              <a:t>polyadenylation</a:t>
            </a:r>
            <a:r>
              <a:rPr lang="es-ES" sz="2000" dirty="0" smtClean="0">
                <a:solidFill>
                  <a:schemeClr val="bg2"/>
                </a:solidFill>
              </a:rPr>
              <a:t>: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48564" y="4374070"/>
            <a:ext cx="762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Perform a small RNA-</a:t>
            </a:r>
            <a:r>
              <a:rPr lang="en-US" sz="2000" dirty="0" err="1"/>
              <a:t>seq</a:t>
            </a:r>
            <a:r>
              <a:rPr lang="en-US" sz="2000" dirty="0"/>
              <a:t>, in order to understand the effect of </a:t>
            </a:r>
            <a:r>
              <a:rPr lang="el-GR" sz="2000" i="1" dirty="0"/>
              <a:t>Δ</a:t>
            </a:r>
            <a:r>
              <a:rPr lang="es-ES" sz="2000" i="1" dirty="0"/>
              <a:t>exp5 (</a:t>
            </a:r>
            <a:r>
              <a:rPr lang="es-ES" sz="2000" dirty="0"/>
              <a:t>and</a:t>
            </a:r>
            <a:r>
              <a:rPr lang="es-ES" sz="2000" b="1" dirty="0"/>
              <a:t> </a:t>
            </a:r>
            <a:r>
              <a:rPr lang="el-GR" sz="2000" i="1" dirty="0"/>
              <a:t>Δ</a:t>
            </a:r>
            <a:r>
              <a:rPr lang="es-ES" sz="2000" i="1" dirty="0"/>
              <a:t>rbp35)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non-</a:t>
            </a:r>
            <a:r>
              <a:rPr lang="es-ES" sz="2000" dirty="0" err="1"/>
              <a:t>coding</a:t>
            </a:r>
            <a:r>
              <a:rPr lang="es-ES" sz="2000" dirty="0"/>
              <a:t> </a:t>
            </a:r>
            <a:r>
              <a:rPr lang="es-ES" sz="2000" dirty="0" err="1"/>
              <a:t>RNAs</a:t>
            </a:r>
            <a:r>
              <a:rPr lang="es-ES" sz="2000" dirty="0"/>
              <a:t> </a:t>
            </a:r>
            <a:r>
              <a:rPr lang="es-ES" sz="2000" dirty="0" err="1" smtClean="0"/>
              <a:t>population</a:t>
            </a:r>
            <a:r>
              <a:rPr lang="es-ES" sz="2000" dirty="0" smtClean="0"/>
              <a:t>:</a:t>
            </a:r>
            <a:endParaRPr lang="es-ES" sz="20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10892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3923826" y="5874997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83530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86200" y="5482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611610" y="6172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122652" y="55612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38800" y="59370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77485" y="2016338"/>
            <a:ext cx="8927544" cy="3713543"/>
            <a:chOff x="211352" y="3613645"/>
            <a:chExt cx="8927544" cy="320150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52" y="3613645"/>
              <a:ext cx="8862340" cy="2740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2 CuadroTexto"/>
            <p:cNvSpPr txBox="1"/>
            <p:nvPr/>
          </p:nvSpPr>
          <p:spPr>
            <a:xfrm>
              <a:off x="211352" y="6553536"/>
              <a:ext cx="89275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US" sz="1100" b="0" dirty="0" smtClean="0">
                  <a:solidFill>
                    <a:srgbClr val="000000"/>
                  </a:solidFill>
                </a:rPr>
                <a:t>(</a:t>
              </a:r>
              <a:r>
                <a:rPr lang="en-US" sz="1100" b="0" dirty="0" err="1" smtClean="0">
                  <a:solidFill>
                    <a:srgbClr val="000000"/>
                  </a:solidFill>
                </a:rPr>
                <a:t>Wilkening</a:t>
              </a:r>
              <a:r>
                <a:rPr lang="en-US" sz="1100" b="0" dirty="0" smtClean="0">
                  <a:solidFill>
                    <a:srgbClr val="000000"/>
                  </a:solidFill>
                </a:rPr>
                <a:t> et al., Nucleic Acids Res. 2013 , 1–8. An </a:t>
              </a:r>
              <a:r>
                <a:rPr lang="en-US" sz="1100" b="0" dirty="0">
                  <a:solidFill>
                    <a:srgbClr val="000000"/>
                  </a:solidFill>
                </a:rPr>
                <a:t>efficient method for </a:t>
              </a:r>
              <a:r>
                <a:rPr lang="en-US" sz="1100" b="0" dirty="0" smtClean="0">
                  <a:solidFill>
                    <a:srgbClr val="000000"/>
                  </a:solidFill>
                </a:rPr>
                <a:t>genome-wide polyadenylation site </a:t>
              </a:r>
              <a:r>
                <a:rPr lang="en-US" sz="1100" b="0" dirty="0">
                  <a:solidFill>
                    <a:srgbClr val="000000"/>
                  </a:solidFill>
                </a:rPr>
                <a:t>mapping and </a:t>
              </a:r>
              <a:r>
                <a:rPr lang="en-US" sz="1100" b="0" dirty="0" smtClean="0">
                  <a:solidFill>
                    <a:srgbClr val="000000"/>
                  </a:solidFill>
                </a:rPr>
                <a:t>RNA quantification)</a:t>
              </a:r>
              <a:endParaRPr lang="en-US" sz="11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1 CuadroTexto"/>
          <p:cNvSpPr txBox="1"/>
          <p:nvPr/>
        </p:nvSpPr>
        <p:spPr>
          <a:xfrm>
            <a:off x="88998" y="135467"/>
            <a:ext cx="89703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Polyadenylation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sites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mapping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performed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a 3’ T-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filling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method</a:t>
            </a:r>
            <a:endParaRPr lang="es-ES" sz="3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9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83593" y="1295400"/>
            <a:ext cx="27811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2000" u="sng" dirty="0" smtClean="0">
                <a:solidFill>
                  <a:srgbClr val="000000"/>
                </a:solidFill>
              </a:rPr>
              <a:t>Four nutrient conditions: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Complete medium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Minimal medium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Nitrogen starvation</a:t>
            </a:r>
          </a:p>
          <a:p>
            <a:pPr marL="285750" indent="-285750" algn="ctr"/>
            <a:r>
              <a:rPr lang="en-GB" sz="2000" dirty="0" smtClean="0">
                <a:solidFill>
                  <a:srgbClr val="000000"/>
                </a:solidFill>
              </a:rPr>
              <a:t>Carbon starvation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marL="285750" indent="-285750" algn="ctr"/>
            <a:endParaRPr lang="en-GB" sz="2000" b="0" dirty="0" smtClean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2000" b="0" u="sng" dirty="0" smtClean="0">
                <a:solidFill>
                  <a:srgbClr val="000000"/>
                </a:solidFill>
              </a:rPr>
              <a:t>Two strains: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WT</a:t>
            </a:r>
          </a:p>
          <a:p>
            <a:pPr marL="285750" indent="-285750" algn="ctr"/>
            <a:r>
              <a:rPr lang="es-ES" sz="2000" b="0" i="1" dirty="0" smtClean="0">
                <a:solidFill>
                  <a:srgbClr val="000000"/>
                </a:solidFill>
              </a:rPr>
              <a:t>∆</a:t>
            </a:r>
            <a:r>
              <a:rPr lang="es-ES" sz="2000" b="0" i="1" dirty="0">
                <a:solidFill>
                  <a:srgbClr val="000000"/>
                </a:solidFill>
              </a:rPr>
              <a:t>rbp35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 algn="ctr"/>
            <a:endParaRPr lang="en-GB" sz="2000" dirty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2000" b="0" u="sng" dirty="0" smtClean="0">
                <a:solidFill>
                  <a:srgbClr val="000000"/>
                </a:solidFill>
              </a:rPr>
              <a:t>3 Replicates: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#1, #2, #3</a:t>
            </a:r>
          </a:p>
          <a:p>
            <a:pPr marL="285750" indent="-285750" algn="ctr"/>
            <a:endParaRPr lang="en-GB" sz="2000" dirty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2000" b="0" u="sng" dirty="0" smtClean="0">
                <a:solidFill>
                  <a:srgbClr val="000000"/>
                </a:solidFill>
              </a:rPr>
              <a:t>Coverage:</a:t>
            </a:r>
          </a:p>
          <a:p>
            <a:pPr marL="285750" indent="-285750" algn="ctr"/>
            <a:r>
              <a:rPr lang="en-GB" sz="2000" dirty="0" smtClean="0">
                <a:solidFill>
                  <a:srgbClr val="000000"/>
                </a:solidFill>
              </a:rPr>
              <a:t>400x poly(A) site</a:t>
            </a:r>
            <a:endParaRPr lang="en-GB" sz="2000" b="0" dirty="0">
              <a:solidFill>
                <a:srgbClr val="000000"/>
              </a:solidFill>
            </a:endParaRPr>
          </a:p>
        </p:txBody>
      </p:sp>
      <p:sp>
        <p:nvSpPr>
          <p:cNvPr id="3" name="1 CuadroTexto"/>
          <p:cNvSpPr txBox="1"/>
          <p:nvPr/>
        </p:nvSpPr>
        <p:spPr>
          <a:xfrm>
            <a:off x="88998" y="135467"/>
            <a:ext cx="89703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Sequencing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details</a:t>
            </a:r>
            <a:endParaRPr lang="es-E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4 Cerrar llave"/>
          <p:cNvSpPr/>
          <p:nvPr/>
        </p:nvSpPr>
        <p:spPr>
          <a:xfrm>
            <a:off x="5562600" y="2286000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986510" y="2436911"/>
            <a:ext cx="209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/>
            <a:r>
              <a:rPr lang="en-GB" sz="1400" dirty="0" smtClean="0">
                <a:solidFill>
                  <a:srgbClr val="000000"/>
                </a:solidFill>
              </a:rPr>
              <a:t>Typical on-plant situations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323" y="78319"/>
            <a:ext cx="9055001" cy="9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Comparative poly(A) sites mapping using WT and ∆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rbp35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strains in four different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growth conditions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29738" y="2442994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1798157"/>
            <a:ext cx="5658921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1. poly(A) site mapping analysis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859" y="4054428"/>
            <a:ext cx="5001690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2. Gene expression analysis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29737" y="4652783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149555" y="1844323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323" y="78319"/>
            <a:ext cx="9055001" cy="9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Comparative poly(A) sites mapping using WT and ∆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rbp35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strains in four different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growth conditions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29738" y="2442994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1798157"/>
            <a:ext cx="5658921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1. poly(A) site mapping analysis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859" y="4054428"/>
            <a:ext cx="5001690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2. Gene expression analysis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29737" y="4652783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10" name="10 Rectángulo"/>
          <p:cNvSpPr/>
          <p:nvPr/>
        </p:nvSpPr>
        <p:spPr bwMode="auto">
          <a:xfrm>
            <a:off x="1565978" y="2435994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+mn-lt"/>
              </a:rPr>
              <a:t>About 14000 </a:t>
            </a:r>
            <a:r>
              <a:rPr lang="en-US" sz="3600" dirty="0">
                <a:latin typeface="+mn-lt"/>
              </a:rPr>
              <a:t>poly(A) site could be assigned to  annotated </a:t>
            </a:r>
            <a:r>
              <a:rPr lang="en-US" sz="3600" dirty="0" smtClean="0">
                <a:latin typeface="+mn-lt"/>
              </a:rPr>
              <a:t>genes</a:t>
            </a:r>
            <a:br>
              <a:rPr lang="en-US" sz="3600" dirty="0" smtClean="0">
                <a:latin typeface="+mn-lt"/>
              </a:rPr>
            </a:br>
            <a:r>
              <a:rPr lang="en-US" sz="3100" dirty="0"/>
              <a:t/>
            </a:r>
            <a:br>
              <a:rPr lang="en-US" sz="3100" dirty="0"/>
            </a:br>
            <a:endParaRPr lang="es-ES" sz="3100" dirty="0"/>
          </a:p>
        </p:txBody>
      </p:sp>
      <p:sp>
        <p:nvSpPr>
          <p:cNvPr id="3" name="2 Rectángulo"/>
          <p:cNvSpPr/>
          <p:nvPr/>
        </p:nvSpPr>
        <p:spPr>
          <a:xfrm>
            <a:off x="2286000" y="14478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M.oryzae</a:t>
            </a:r>
            <a:r>
              <a:rPr lang="en-US" i="1" dirty="0"/>
              <a:t> genome has 13216 annotated genes)</a:t>
            </a:r>
            <a:endParaRPr lang="es-E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0" y="5181600"/>
            <a:ext cx="6962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06" y="1981200"/>
            <a:ext cx="4737384" cy="281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30314" y="57912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553347" y="578971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752600" y="5867400"/>
            <a:ext cx="0" cy="30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6172200" y="5867400"/>
            <a:ext cx="0" cy="30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291191" y="6170711"/>
            <a:ext cx="922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Start codon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661291" y="6116672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683110" y="4724400"/>
            <a:ext cx="1294075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7315200" y="4724400"/>
            <a:ext cx="661985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646192" y="4447401"/>
            <a:ext cx="97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Poly(A) sites</a:t>
            </a:r>
            <a:endParaRPr lang="es-E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&gt;90% of poly(A) sites are located in the 3'UTR</a:t>
            </a:r>
            <a:br>
              <a:rPr lang="en-US" sz="3200" dirty="0"/>
            </a:br>
            <a:endParaRPr lang="es-E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0" y="5181600"/>
            <a:ext cx="6962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30314" y="57912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553347" y="578971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752600" y="5867400"/>
            <a:ext cx="0" cy="30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6172200" y="5867400"/>
            <a:ext cx="0" cy="30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291191" y="6170711"/>
            <a:ext cx="922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Start codon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61291" y="6116672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6683110" y="4724400"/>
            <a:ext cx="1294075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7315200" y="4724400"/>
            <a:ext cx="661985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646192" y="4447401"/>
            <a:ext cx="97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Poly(A) sites</a:t>
            </a:r>
            <a:endParaRPr lang="es-ES" sz="1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3" y="1178709"/>
            <a:ext cx="5802452" cy="338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9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9260" y="497711"/>
            <a:ext cx="8080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i="1" dirty="0" err="1" smtClean="0"/>
              <a:t>Magnaporthe</a:t>
            </a:r>
            <a:r>
              <a:rPr lang="en-CA" sz="2800" i="1" dirty="0" smtClean="0"/>
              <a:t> </a:t>
            </a:r>
            <a:r>
              <a:rPr lang="en-CA" sz="2800" i="1" dirty="0" err="1" smtClean="0"/>
              <a:t>oryzae</a:t>
            </a:r>
            <a:r>
              <a:rPr lang="en-CA" sz="2800" dirty="0" smtClean="0"/>
              <a:t> 3’ UTR lengths are usually longer</a:t>
            </a:r>
            <a:br>
              <a:rPr lang="en-CA" sz="2800" dirty="0" smtClean="0"/>
            </a:br>
            <a:r>
              <a:rPr lang="en-CA" sz="2800" dirty="0" smtClean="0"/>
              <a:t>than Yeast</a:t>
            </a:r>
          </a:p>
          <a:p>
            <a:pPr algn="ctr"/>
            <a:endParaRPr lang="en-CA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838325"/>
            <a:ext cx="66865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192" y="219919"/>
            <a:ext cx="8547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000" i="1" dirty="0" smtClean="0"/>
              <a:t>M. </a:t>
            </a:r>
            <a:r>
              <a:rPr lang="en-CA" sz="4000" i="1" dirty="0" err="1" smtClean="0"/>
              <a:t>oryzae</a:t>
            </a:r>
            <a:r>
              <a:rPr lang="en-CA" sz="4000" dirty="0" smtClean="0"/>
              <a:t> prefers a different</a:t>
            </a:r>
            <a:br>
              <a:rPr lang="en-CA" sz="4000" dirty="0" smtClean="0"/>
            </a:br>
            <a:r>
              <a:rPr lang="en-CA" sz="4000" dirty="0" smtClean="0"/>
              <a:t>polyadenylation cleavage site than yeast</a:t>
            </a:r>
            <a:endParaRPr lang="en-CA" sz="4000" dirty="0"/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2796695" y="5825492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3367799" y="5711194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2796695" y="5756437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5815599" y="5638800"/>
            <a:ext cx="134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b="1" dirty="0">
                <a:solidFill>
                  <a:schemeClr val="accent3"/>
                </a:solidFill>
              </a:rPr>
              <a:t>Y</a:t>
            </a:r>
            <a:r>
              <a:rPr lang="es-ES" dirty="0" smtClean="0">
                <a:solidFill>
                  <a:srgbClr val="008E40"/>
                </a:solidFill>
              </a:rPr>
              <a:t> </a:t>
            </a:r>
            <a:r>
              <a:rPr lang="es-ES" sz="1050" dirty="0" smtClean="0"/>
              <a:t>AAAAAAAAA</a:t>
            </a:r>
            <a:endParaRPr lang="es-ES" sz="1050" baseline="-25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47" y="5356847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76 Conector recto"/>
          <p:cNvCxnSpPr>
            <a:cxnSpLocks noChangeShapeType="1"/>
          </p:cNvCxnSpPr>
          <p:nvPr/>
        </p:nvCxnSpPr>
        <p:spPr bwMode="auto">
          <a:xfrm>
            <a:off x="2796695" y="6446760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7" name="77 Flecha derecha"/>
          <p:cNvSpPr>
            <a:spLocks noChangeArrowheads="1"/>
          </p:cNvSpPr>
          <p:nvPr/>
        </p:nvSpPr>
        <p:spPr bwMode="auto">
          <a:xfrm>
            <a:off x="3367799" y="6332462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8" name="78 Elipse"/>
          <p:cNvSpPr>
            <a:spLocks noChangeArrowheads="1"/>
          </p:cNvSpPr>
          <p:nvPr/>
        </p:nvSpPr>
        <p:spPr bwMode="auto">
          <a:xfrm>
            <a:off x="2796695" y="6377705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 bwMode="auto">
          <a:xfrm>
            <a:off x="5815599" y="6260068"/>
            <a:ext cx="134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b="1" dirty="0" smtClean="0">
                <a:solidFill>
                  <a:schemeClr val="accent3"/>
                </a:solidFill>
              </a:rPr>
              <a:t>S</a:t>
            </a:r>
            <a:r>
              <a:rPr lang="es-ES" dirty="0" smtClean="0">
                <a:solidFill>
                  <a:srgbClr val="008E40"/>
                </a:solidFill>
              </a:rPr>
              <a:t> </a:t>
            </a:r>
            <a:r>
              <a:rPr lang="es-ES" sz="1050" dirty="0" smtClean="0"/>
              <a:t>AAAAAAAAA</a:t>
            </a:r>
            <a:endParaRPr lang="es-ES" sz="1050" baseline="-250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47" y="5978115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295400" y="560878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endParaRPr lang="es-ES" i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24000" y="626006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M. </a:t>
            </a:r>
            <a:r>
              <a:rPr lang="en-US" i="1" dirty="0" err="1" smtClean="0"/>
              <a:t>oryzae</a:t>
            </a:r>
            <a:endParaRPr lang="es-ES" i="1" dirty="0"/>
          </a:p>
        </p:txBody>
      </p:sp>
      <p:sp>
        <p:nvSpPr>
          <p:cNvPr id="21" name="20 Rectángulo"/>
          <p:cNvSpPr/>
          <p:nvPr/>
        </p:nvSpPr>
        <p:spPr>
          <a:xfrm>
            <a:off x="7162800" y="5650468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</a:rPr>
              <a:t>Y = U </a:t>
            </a:r>
            <a:r>
              <a:rPr lang="es-ES" b="1" dirty="0" err="1" smtClean="0">
                <a:solidFill>
                  <a:schemeClr val="accent3"/>
                </a:solidFill>
              </a:rPr>
              <a:t>or</a:t>
            </a:r>
            <a:r>
              <a:rPr lang="es-ES" b="1" dirty="0" smtClean="0">
                <a:solidFill>
                  <a:schemeClr val="accent3"/>
                </a:solidFill>
              </a:rPr>
              <a:t> C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7162800" y="624840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S</a:t>
            </a:r>
            <a:r>
              <a:rPr lang="es-ES" b="1" dirty="0" smtClean="0">
                <a:solidFill>
                  <a:schemeClr val="accent3"/>
                </a:solidFill>
              </a:rPr>
              <a:t> = G </a:t>
            </a:r>
            <a:r>
              <a:rPr lang="es-ES" b="1" dirty="0" err="1" smtClean="0">
                <a:solidFill>
                  <a:schemeClr val="accent3"/>
                </a:solidFill>
              </a:rPr>
              <a:t>or</a:t>
            </a:r>
            <a:r>
              <a:rPr lang="es-ES" b="1" dirty="0" smtClean="0">
                <a:solidFill>
                  <a:schemeClr val="accent3"/>
                </a:solidFill>
              </a:rPr>
              <a:t> C</a:t>
            </a:r>
            <a:endParaRPr lang="es-E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09713"/>
            <a:ext cx="68389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7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19" y="5425735"/>
            <a:ext cx="188716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29647" y="1413198"/>
            <a:ext cx="933249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b="0" u="none" dirty="0">
                <a:solidFill>
                  <a:srgbClr val="000000"/>
                </a:solidFill>
                <a:latin typeface="+mn-lt"/>
                <a:cs typeface="Arial" charset="0"/>
              </a:rPr>
              <a:t>panicle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10" name="Picture 77" descr="pani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1" r="14970" b="5379"/>
          <a:stretch>
            <a:fillRect/>
          </a:stretch>
        </p:blipFill>
        <p:spPr bwMode="auto">
          <a:xfrm>
            <a:off x="419992" y="1886597"/>
            <a:ext cx="1081098" cy="222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6" descr="node-blast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2" t="2229" b="5052"/>
          <a:stretch>
            <a:fillRect/>
          </a:stretch>
        </p:blipFill>
        <p:spPr bwMode="auto">
          <a:xfrm>
            <a:off x="3150579" y="2055672"/>
            <a:ext cx="892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3065835" y="2816663"/>
            <a:ext cx="53083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3217254" y="1667416"/>
            <a:ext cx="774551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b="0" u="none" dirty="0">
                <a:solidFill>
                  <a:srgbClr val="000000"/>
                </a:solidFill>
                <a:latin typeface="+mn-lt"/>
                <a:cs typeface="Arial" charset="0"/>
              </a:rPr>
              <a:t>node 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23" name="Picture 40" descr="collar-infe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2" y="5243511"/>
            <a:ext cx="1652675" cy="138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740559" y="4860246"/>
            <a:ext cx="757880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b="0" u="none" dirty="0">
                <a:solidFill>
                  <a:srgbClr val="000000"/>
                </a:solidFill>
                <a:latin typeface="+mn-lt"/>
                <a:cs typeface="Arial" charset="0"/>
              </a:rPr>
              <a:t>collar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28" name="Picture 24" descr="neck-blast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b="4129"/>
          <a:stretch>
            <a:fillRect/>
          </a:stretch>
        </p:blipFill>
        <p:spPr bwMode="auto">
          <a:xfrm>
            <a:off x="7010400" y="4494213"/>
            <a:ext cx="180181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7562734" y="4036872"/>
            <a:ext cx="731270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b="0" u="none" dirty="0">
                <a:solidFill>
                  <a:srgbClr val="000000"/>
                </a:solidFill>
                <a:latin typeface="+mn-lt"/>
                <a:cs typeface="Arial" charset="0"/>
              </a:rPr>
              <a:t>neck 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38" name="Picture 23" descr="leaf-roots copy copy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74" y="1970415"/>
            <a:ext cx="862013" cy="198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2 Grupo"/>
          <p:cNvGrpSpPr/>
          <p:nvPr/>
        </p:nvGrpSpPr>
        <p:grpSpPr>
          <a:xfrm>
            <a:off x="7253289" y="1613247"/>
            <a:ext cx="1281111" cy="2339948"/>
            <a:chOff x="7862889" y="1210367"/>
            <a:chExt cx="1281111" cy="3580458"/>
          </a:xfrm>
        </p:grpSpPr>
        <p:pic>
          <p:nvPicPr>
            <p:cNvPr id="43" name="Picture 22" descr="Guy11.t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4" r="21922" b="3400"/>
            <a:stretch>
              <a:fillRect/>
            </a:stretch>
          </p:blipFill>
          <p:spPr bwMode="auto">
            <a:xfrm>
              <a:off x="7996238" y="1210367"/>
              <a:ext cx="930275" cy="311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862889" y="4375337"/>
              <a:ext cx="1281111" cy="4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0" tIns="45715" rIns="91430" bIns="45715"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GB" sz="1050" b="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</a:t>
              </a:r>
              <a:r>
                <a:rPr lang="en-GB" sz="1050" b="0" dirty="0" err="1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Sesma</a:t>
              </a:r>
              <a:r>
                <a:rPr lang="en-GB" sz="1050" b="0" dirty="0" err="1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&amp;</a:t>
              </a:r>
              <a:r>
                <a:rPr lang="en-GB" sz="1050" b="0" dirty="0" err="1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Osbourn</a:t>
              </a:r>
              <a:r>
                <a:rPr lang="en-GB" sz="1050" b="0" dirty="0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 </a:t>
              </a:r>
              <a:r>
                <a:rPr lang="en-GB" sz="105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Nature</a:t>
              </a:r>
              <a:r>
                <a:rPr lang="en-GB" sz="1050" b="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(2004)</a:t>
              </a:r>
              <a:endParaRPr lang="en-US" sz="2400" b="0" dirty="0">
                <a:solidFill>
                  <a:srgbClr val="000000"/>
                </a:solidFill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8" name="7 Rectángulo"/>
          <p:cNvSpPr/>
          <p:nvPr/>
        </p:nvSpPr>
        <p:spPr>
          <a:xfrm>
            <a:off x="7566303" y="1208263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root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5297415" y="1595407"/>
            <a:ext cx="53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leaf</a:t>
            </a:r>
            <a:endParaRPr lang="es-ES" dirty="0"/>
          </a:p>
        </p:txBody>
      </p:sp>
      <p:cxnSp>
        <p:nvCxnSpPr>
          <p:cNvPr id="46" name="45 Conector recto de flecha"/>
          <p:cNvCxnSpPr/>
          <p:nvPr/>
        </p:nvCxnSpPr>
        <p:spPr>
          <a:xfrm flipH="1" flipV="1">
            <a:off x="1676400" y="4114800"/>
            <a:ext cx="1968576" cy="144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2209801" y="5410200"/>
            <a:ext cx="1394728" cy="665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V="1">
            <a:off x="5575681" y="3833750"/>
            <a:ext cx="1677608" cy="1436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V="1">
            <a:off x="4828496" y="4187252"/>
            <a:ext cx="533400" cy="108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 flipV="1">
            <a:off x="3505200" y="4187252"/>
            <a:ext cx="780220" cy="108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5830061" y="5715000"/>
            <a:ext cx="1104139" cy="22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Magnaporthe oryzae is </a:t>
            </a:r>
            <a:r>
              <a:rPr lang="en-US" sz="3600" dirty="0"/>
              <a:t>an </a:t>
            </a:r>
            <a:r>
              <a:rPr lang="en-US" sz="3600" dirty="0" smtClean="0"/>
              <a:t>ascomycete fungus that infects rice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848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4576762" y="3200400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A</a:t>
            </a:r>
            <a:endParaRPr lang="es-ES" dirty="0"/>
          </a:p>
        </p:txBody>
      </p:sp>
      <p:sp>
        <p:nvSpPr>
          <p:cNvPr id="4" name="TextBox 2"/>
          <p:cNvSpPr txBox="1"/>
          <p:nvPr/>
        </p:nvSpPr>
        <p:spPr>
          <a:xfrm>
            <a:off x="1122745" y="0"/>
            <a:ext cx="742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Nucleotide Profile of poly(A) site differs slightly from Yeast</a:t>
            </a:r>
            <a:endParaRPr lang="en-CA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533401"/>
            <a:ext cx="6391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738562" y="32004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900362" y="3189514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833562" y="3200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186362" y="32004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817554" y="461665"/>
            <a:ext cx="0" cy="327213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262562" y="1828801"/>
            <a:ext cx="228600" cy="129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4119562" y="1828801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3281362" y="1752600"/>
            <a:ext cx="838200" cy="137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443162" y="1905001"/>
            <a:ext cx="914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1026 CuadroTexto"/>
          <p:cNvSpPr txBox="1"/>
          <p:nvPr/>
        </p:nvSpPr>
        <p:spPr>
          <a:xfrm>
            <a:off x="366832" y="1524783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2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4576762" y="3200400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A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4114800"/>
            <a:ext cx="6362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2"/>
          <p:cNvSpPr txBox="1"/>
          <p:nvPr/>
        </p:nvSpPr>
        <p:spPr>
          <a:xfrm>
            <a:off x="1122745" y="0"/>
            <a:ext cx="742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Nucleotide Profile of poly(A) site differs slightly from Yeast</a:t>
            </a:r>
            <a:endParaRPr lang="en-CA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533401"/>
            <a:ext cx="6391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738562" y="32004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900362" y="3189514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833562" y="3200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186362" y="32004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817554" y="461665"/>
            <a:ext cx="0" cy="327213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262562" y="1828801"/>
            <a:ext cx="228600" cy="129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4119562" y="1828801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3281362" y="1752600"/>
            <a:ext cx="838200" cy="137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443162" y="1905001"/>
            <a:ext cx="914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3738562" y="36576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2900362" y="3646714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1985962" y="3657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186362" y="3657600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4585151" y="3657600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A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>
            <a:off x="4817554" y="3585865"/>
            <a:ext cx="0" cy="327213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5262562" y="3962400"/>
            <a:ext cx="304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5" idx="2"/>
          </p:cNvCxnSpPr>
          <p:nvPr/>
        </p:nvCxnSpPr>
        <p:spPr>
          <a:xfrm>
            <a:off x="4119562" y="3962400"/>
            <a:ext cx="457200" cy="125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2"/>
          </p:cNvCxnSpPr>
          <p:nvPr/>
        </p:nvCxnSpPr>
        <p:spPr>
          <a:xfrm>
            <a:off x="3281362" y="3951514"/>
            <a:ext cx="838200" cy="12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2443162" y="39624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1147762" y="3657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6832" y="1524783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7097" y="48884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M.oryzae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3789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754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Contrary to metazoan, fungal canonical AAUAAA polyadenylation signal is highly degenerated</a:t>
            </a:r>
            <a:endParaRPr lang="en-CA" sz="28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89" y="1219200"/>
            <a:ext cx="490460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H="1">
            <a:off x="4823386" y="1752600"/>
            <a:ext cx="2491814" cy="905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315200" y="1407663"/>
            <a:ext cx="1678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Polyadenylation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4066471" y="2590800"/>
            <a:ext cx="88678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754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Contrary to metazoan, fungal canonical AAUAAA polyadenylation signal is highly degenerated</a:t>
            </a:r>
            <a:endParaRPr lang="en-CA" sz="28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89" y="1219200"/>
            <a:ext cx="490460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60"/>
          <p:cNvSpPr>
            <a:spLocks noChangeArrowheads="1"/>
          </p:cNvSpPr>
          <p:nvPr/>
        </p:nvSpPr>
        <p:spPr bwMode="auto">
          <a:xfrm>
            <a:off x="4066471" y="2590800"/>
            <a:ext cx="88678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7" name="6 Conector recto de flecha"/>
          <p:cNvCxnSpPr>
            <a:endCxn id="8" idx="7"/>
          </p:cNvCxnSpPr>
          <p:nvPr/>
        </p:nvCxnSpPr>
        <p:spPr>
          <a:xfrm flipH="1">
            <a:off x="4823386" y="1752600"/>
            <a:ext cx="2491814" cy="905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315200" y="1407663"/>
            <a:ext cx="1678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Polyadenylation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" y="4114800"/>
            <a:ext cx="4507827" cy="254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>
            <a:off x="1752600" y="3276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41018" y="2820409"/>
            <a:ext cx="1782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7% in fungi!</a:t>
            </a:r>
            <a:endParaRPr lang="es-ES" dirty="0"/>
          </a:p>
        </p:txBody>
      </p:sp>
      <p:sp>
        <p:nvSpPr>
          <p:cNvPr id="12" name="Oval 60"/>
          <p:cNvSpPr>
            <a:spLocks noChangeArrowheads="1"/>
          </p:cNvSpPr>
          <p:nvPr/>
        </p:nvSpPr>
        <p:spPr bwMode="auto">
          <a:xfrm>
            <a:off x="2604608" y="4343400"/>
            <a:ext cx="886781" cy="60073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754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Contrary to metazoan, fungal canonical AAUAAA polyadenylation signal is highly degenerated</a:t>
            </a:r>
            <a:endParaRPr lang="en-CA" sz="2800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17804"/>
          <a:stretch>
            <a:fillRect/>
          </a:stretch>
        </p:blipFill>
        <p:spPr bwMode="auto">
          <a:xfrm>
            <a:off x="4597302" y="3978250"/>
            <a:ext cx="4557584" cy="268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89" y="1219200"/>
            <a:ext cx="490460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60"/>
          <p:cNvSpPr>
            <a:spLocks noChangeArrowheads="1"/>
          </p:cNvSpPr>
          <p:nvPr/>
        </p:nvSpPr>
        <p:spPr bwMode="auto">
          <a:xfrm>
            <a:off x="4066471" y="2590800"/>
            <a:ext cx="88678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7" name="6 Conector recto de flecha"/>
          <p:cNvCxnSpPr>
            <a:endCxn id="8" idx="7"/>
          </p:cNvCxnSpPr>
          <p:nvPr/>
        </p:nvCxnSpPr>
        <p:spPr>
          <a:xfrm flipH="1">
            <a:off x="4823386" y="1752600"/>
            <a:ext cx="2491814" cy="905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315200" y="1407663"/>
            <a:ext cx="1678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Polyadenylation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" y="4114800"/>
            <a:ext cx="4507827" cy="254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>
            <a:off x="1752600" y="3276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60"/>
          <p:cNvSpPr>
            <a:spLocks noChangeArrowheads="1"/>
          </p:cNvSpPr>
          <p:nvPr/>
        </p:nvSpPr>
        <p:spPr bwMode="auto">
          <a:xfrm>
            <a:off x="8305800" y="4753192"/>
            <a:ext cx="962981" cy="103800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1018" y="2820409"/>
            <a:ext cx="1782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7% in fungi!</a:t>
            </a:r>
            <a:endParaRPr lang="es-ES" dirty="0"/>
          </a:p>
        </p:txBody>
      </p:sp>
      <p:sp>
        <p:nvSpPr>
          <p:cNvPr id="12" name="Oval 60"/>
          <p:cNvSpPr>
            <a:spLocks noChangeArrowheads="1"/>
          </p:cNvSpPr>
          <p:nvPr/>
        </p:nvSpPr>
        <p:spPr bwMode="auto">
          <a:xfrm>
            <a:off x="2604608" y="4343400"/>
            <a:ext cx="886781" cy="6116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8458200" y="3886200"/>
            <a:ext cx="32909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931596" y="3440668"/>
            <a:ext cx="1925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Very degenerated!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2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 t="32517"/>
          <a:stretch>
            <a:fillRect/>
          </a:stretch>
        </p:blipFill>
        <p:spPr bwMode="auto">
          <a:xfrm>
            <a:off x="642152" y="938514"/>
            <a:ext cx="8488922" cy="41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14155" y="40888"/>
            <a:ext cx="7793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As in metazoan, </a:t>
            </a:r>
            <a:r>
              <a:rPr lang="en-CA" sz="3200" i="1" dirty="0" smtClean="0"/>
              <a:t>M. </a:t>
            </a:r>
            <a:r>
              <a:rPr lang="en-CA" sz="3200" i="1" dirty="0" err="1" smtClean="0"/>
              <a:t>oryzae</a:t>
            </a:r>
            <a:r>
              <a:rPr lang="en-CA" sz="3200" i="1" dirty="0" smtClean="0"/>
              <a:t> </a:t>
            </a:r>
            <a:r>
              <a:rPr lang="en-CA" sz="3200" dirty="0" smtClean="0"/>
              <a:t>has a UGUA motif, </a:t>
            </a:r>
          </a:p>
          <a:p>
            <a:pPr algn="ctr"/>
            <a:r>
              <a:rPr lang="en-CA" sz="3200" dirty="0" smtClean="0"/>
              <a:t>together with a new UAGA motif</a:t>
            </a:r>
            <a:endParaRPr lang="en-CA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76" y="5257800"/>
            <a:ext cx="4181761" cy="161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5867400" y="6064405"/>
            <a:ext cx="762000" cy="33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080005" y="58632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93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48" y="5410200"/>
            <a:ext cx="403595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381000" y="158536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mofif</a:t>
            </a:r>
            <a:r>
              <a:rPr lang="en-US" sz="2800" dirty="0" smtClean="0"/>
              <a:t> bound by Hrp1 in yeast is missing is </a:t>
            </a:r>
            <a:r>
              <a:rPr lang="en-US" sz="2800" i="1" dirty="0" smtClean="0"/>
              <a:t>M. </a:t>
            </a:r>
            <a:r>
              <a:rPr lang="en-US" sz="2800" i="1" dirty="0" err="1" smtClean="0"/>
              <a:t>oryzae</a:t>
            </a:r>
            <a:endParaRPr lang="en-US" sz="2800" i="1" dirty="0"/>
          </a:p>
        </p:txBody>
      </p:sp>
      <p:cxnSp>
        <p:nvCxnSpPr>
          <p:cNvPr id="23" name="22 Conector recto de flecha"/>
          <p:cNvCxnSpPr/>
          <p:nvPr/>
        </p:nvCxnSpPr>
        <p:spPr>
          <a:xfrm flipH="1">
            <a:off x="6096000" y="5065931"/>
            <a:ext cx="803245" cy="95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6899245" y="4419600"/>
            <a:ext cx="19399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M. </a:t>
            </a:r>
            <a:r>
              <a:rPr lang="en-US" i="1" dirty="0" err="1"/>
              <a:t>o</a:t>
            </a:r>
            <a:r>
              <a:rPr lang="en-US" i="1" dirty="0" err="1" smtClean="0"/>
              <a:t>ryzae</a:t>
            </a:r>
            <a:r>
              <a:rPr lang="en-US" i="1" dirty="0" smtClean="0"/>
              <a:t> </a:t>
            </a:r>
            <a:r>
              <a:rPr lang="en-US" b="1" dirty="0" smtClean="0"/>
              <a:t>has</a:t>
            </a:r>
            <a:r>
              <a:rPr lang="en-US" dirty="0" smtClean="0"/>
              <a:t> this </a:t>
            </a:r>
          </a:p>
          <a:p>
            <a:r>
              <a:rPr lang="en-US" dirty="0" smtClean="0"/>
              <a:t>protein, Hrp1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7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790575"/>
            <a:ext cx="7410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48" y="5410200"/>
            <a:ext cx="403595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6096000" y="5065931"/>
            <a:ext cx="803245" cy="95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027129" y="3410634"/>
            <a:ext cx="3017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the AU-rich element it binds in yeast is missing here! 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62200" y="3200400"/>
            <a:ext cx="366493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381000" y="158536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mofif</a:t>
            </a:r>
            <a:r>
              <a:rPr lang="en-US" sz="2800" dirty="0" smtClean="0"/>
              <a:t> bound by Hrp1 in yeast is missing is </a:t>
            </a:r>
            <a:r>
              <a:rPr lang="en-US" sz="2800" i="1" dirty="0" smtClean="0"/>
              <a:t>M. </a:t>
            </a:r>
            <a:r>
              <a:rPr lang="en-US" sz="2800" i="1" dirty="0" err="1" smtClean="0"/>
              <a:t>oryzae</a:t>
            </a:r>
            <a:endParaRPr lang="en-US" sz="28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99245" y="4419600"/>
            <a:ext cx="19399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M. </a:t>
            </a:r>
            <a:r>
              <a:rPr lang="en-US" i="1" dirty="0" err="1"/>
              <a:t>o</a:t>
            </a:r>
            <a:r>
              <a:rPr lang="en-US" i="1" dirty="0" err="1" smtClean="0"/>
              <a:t>ryzae</a:t>
            </a:r>
            <a:r>
              <a:rPr lang="en-US" i="1" dirty="0" smtClean="0"/>
              <a:t> </a:t>
            </a:r>
            <a:r>
              <a:rPr lang="en-US" b="1" dirty="0" smtClean="0"/>
              <a:t>has</a:t>
            </a:r>
            <a:r>
              <a:rPr lang="en-US" dirty="0" smtClean="0"/>
              <a:t> this </a:t>
            </a:r>
          </a:p>
          <a:p>
            <a:r>
              <a:rPr lang="en-US" dirty="0" smtClean="0"/>
              <a:t>protein, Hrp1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2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34959"/>
            <a:ext cx="4431883" cy="23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790575"/>
            <a:ext cx="7410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48" y="5410200"/>
            <a:ext cx="403595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027129" y="3410634"/>
            <a:ext cx="3017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the AU-rich element it binds in yeast is missing here! 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62200" y="3200400"/>
            <a:ext cx="366493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581400" y="4434959"/>
            <a:ext cx="291622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Maybe the AU-rich element is the “fusion” of UGUA and UAGA, when the CFI complex was lost in yeast</a:t>
            </a:r>
            <a:endParaRPr lang="es-ES" sz="1400" dirty="0"/>
          </a:p>
        </p:txBody>
      </p:sp>
      <p:cxnSp>
        <p:nvCxnSpPr>
          <p:cNvPr id="19" name="18 Conector recto de flecha"/>
          <p:cNvCxnSpPr>
            <a:stCxn id="17" idx="1"/>
          </p:cNvCxnSpPr>
          <p:nvPr/>
        </p:nvCxnSpPr>
        <p:spPr>
          <a:xfrm flipH="1">
            <a:off x="1524000" y="4804291"/>
            <a:ext cx="2057400" cy="82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381000" y="158536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mofif</a:t>
            </a:r>
            <a:r>
              <a:rPr lang="en-US" sz="2800" dirty="0" smtClean="0"/>
              <a:t> bound by Hrp1 in yeast is missing is </a:t>
            </a:r>
            <a:r>
              <a:rPr lang="en-US" sz="2800" i="1" dirty="0" smtClean="0"/>
              <a:t>M. </a:t>
            </a:r>
            <a:r>
              <a:rPr lang="en-US" sz="2800" i="1" dirty="0" err="1" smtClean="0"/>
              <a:t>oryzae</a:t>
            </a:r>
            <a:endParaRPr lang="en-US" sz="2800" i="1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6096000" y="5065931"/>
            <a:ext cx="803245" cy="95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99245" y="4419600"/>
            <a:ext cx="19399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M. </a:t>
            </a:r>
            <a:r>
              <a:rPr lang="en-US" i="1" dirty="0" err="1"/>
              <a:t>o</a:t>
            </a:r>
            <a:r>
              <a:rPr lang="en-US" i="1" dirty="0" err="1" smtClean="0"/>
              <a:t>ryzae</a:t>
            </a:r>
            <a:r>
              <a:rPr lang="en-US" i="1" dirty="0" smtClean="0"/>
              <a:t> </a:t>
            </a:r>
            <a:r>
              <a:rPr lang="en-US" b="1" dirty="0" smtClean="0"/>
              <a:t>has</a:t>
            </a:r>
            <a:r>
              <a:rPr lang="en-US" dirty="0" smtClean="0"/>
              <a:t> this </a:t>
            </a:r>
          </a:p>
          <a:p>
            <a:r>
              <a:rPr lang="en-US" dirty="0" smtClean="0"/>
              <a:t>protein, Hrp1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alternative polyadenylation?</a:t>
            </a:r>
            <a:endParaRPr lang="es-ES" dirty="0"/>
          </a:p>
        </p:txBody>
      </p:sp>
      <p:cxnSp>
        <p:nvCxnSpPr>
          <p:cNvPr id="3" name="72 Conector recto"/>
          <p:cNvCxnSpPr>
            <a:cxnSpLocks noChangeShapeType="1"/>
          </p:cNvCxnSpPr>
          <p:nvPr/>
        </p:nvCxnSpPr>
        <p:spPr bwMode="auto">
          <a:xfrm>
            <a:off x="685800" y="20769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1256904" y="19697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685800" y="20150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706464" y="28651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1277568" y="27508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706464" y="27960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2970472" y="19499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3725368" y="27341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95" y="16764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3" y="24498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 flipH="1" flipV="1">
            <a:off x="4572000" y="2155720"/>
            <a:ext cx="1143000" cy="57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3"/>
          </p:cNvCxnSpPr>
          <p:nvPr/>
        </p:nvCxnSpPr>
        <p:spPr>
          <a:xfrm flipH="1">
            <a:off x="4767769" y="2734192"/>
            <a:ext cx="947231" cy="12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809403" y="2085908"/>
            <a:ext cx="3181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cleavage sites produce</a:t>
            </a:r>
          </a:p>
          <a:p>
            <a:r>
              <a:rPr lang="en-US" dirty="0" smtClean="0"/>
              <a:t>Alternative mRNA isoforms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9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Magnaporthe oryzae life cycle</a:t>
            </a:r>
            <a:endParaRPr lang="es-ES" sz="36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057400"/>
            <a:ext cx="48101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4038600" y="6248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Richard A. Wilson &amp; Nicholas J. Talbot</a:t>
            </a:r>
          </a:p>
          <a:p>
            <a:r>
              <a:rPr lang="en-US" sz="1400" dirty="0"/>
              <a:t>Nature Reviews Microbiology 7, 185-195 (March 2009)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27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alternative polyadenylation?</a:t>
            </a:r>
            <a:endParaRPr lang="es-ES" dirty="0"/>
          </a:p>
        </p:txBody>
      </p:sp>
      <p:cxnSp>
        <p:nvCxnSpPr>
          <p:cNvPr id="3" name="72 Conector recto"/>
          <p:cNvCxnSpPr>
            <a:cxnSpLocks noChangeShapeType="1"/>
          </p:cNvCxnSpPr>
          <p:nvPr/>
        </p:nvCxnSpPr>
        <p:spPr bwMode="auto">
          <a:xfrm>
            <a:off x="685800" y="20769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1256904" y="19697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685800" y="20150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706464" y="28651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1277568" y="27508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706464" y="27960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2970472" y="19499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3725368" y="27341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95" y="16764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3" y="24498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 flipH="1" flipV="1">
            <a:off x="4572000" y="2155720"/>
            <a:ext cx="1143000" cy="57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3"/>
          </p:cNvCxnSpPr>
          <p:nvPr/>
        </p:nvCxnSpPr>
        <p:spPr>
          <a:xfrm flipH="1">
            <a:off x="4767769" y="2734192"/>
            <a:ext cx="947231" cy="12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809403" y="2085908"/>
            <a:ext cx="3181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cleavage sites produce</a:t>
            </a:r>
          </a:p>
          <a:p>
            <a:r>
              <a:rPr lang="en-US" dirty="0" smtClean="0"/>
              <a:t>Alternative mRNA isoforms </a:t>
            </a:r>
            <a:endParaRPr lang="es-ES" dirty="0"/>
          </a:p>
        </p:txBody>
      </p:sp>
      <p:sp>
        <p:nvSpPr>
          <p:cNvPr id="19" name="21 CuadroTexto"/>
          <p:cNvSpPr txBox="1">
            <a:spLocks noChangeArrowheads="1"/>
          </p:cNvSpPr>
          <p:nvPr/>
        </p:nvSpPr>
        <p:spPr bwMode="auto">
          <a:xfrm>
            <a:off x="1498139" y="4469955"/>
            <a:ext cx="1243161" cy="646331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sz="1800" b="0" dirty="0" err="1">
                <a:solidFill>
                  <a:srgbClr val="000000"/>
                </a:solidFill>
                <a:latin typeface="+mn-lt"/>
              </a:rPr>
              <a:t>Subcellular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buFontTx/>
              <a:buNone/>
            </a:pPr>
            <a:r>
              <a:rPr lang="es-ES" sz="1800" b="0" dirty="0" err="1">
                <a:solidFill>
                  <a:srgbClr val="000000"/>
                </a:solidFill>
                <a:latin typeface="+mn-lt"/>
              </a:rPr>
              <a:t>localisation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21 CuadroTexto"/>
          <p:cNvSpPr txBox="1">
            <a:spLocks noChangeArrowheads="1"/>
          </p:cNvSpPr>
          <p:nvPr/>
        </p:nvSpPr>
        <p:spPr bwMode="auto">
          <a:xfrm>
            <a:off x="3241903" y="4877582"/>
            <a:ext cx="1341008" cy="369332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degradation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5143500" y="4739082"/>
            <a:ext cx="1214692" cy="646331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Translation</a:t>
            </a:r>
          </a:p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efficiency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7059511" y="4550341"/>
            <a:ext cx="506870" cy="369332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???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741300" y="3124200"/>
            <a:ext cx="2026470" cy="134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0"/>
          </p:cNvCxnSpPr>
          <p:nvPr/>
        </p:nvCxnSpPr>
        <p:spPr>
          <a:xfrm flipH="1">
            <a:off x="3912407" y="3124200"/>
            <a:ext cx="855363" cy="1753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22" idx="0"/>
          </p:cNvCxnSpPr>
          <p:nvPr/>
        </p:nvCxnSpPr>
        <p:spPr>
          <a:xfrm>
            <a:off x="4767770" y="3124200"/>
            <a:ext cx="983076" cy="1614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23" idx="0"/>
          </p:cNvCxnSpPr>
          <p:nvPr/>
        </p:nvCxnSpPr>
        <p:spPr>
          <a:xfrm>
            <a:off x="4767770" y="3124200"/>
            <a:ext cx="2545176" cy="1426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19" y="1066800"/>
            <a:ext cx="5514981" cy="309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1589" y="328457"/>
            <a:ext cx="8940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/>
              <a:t>In </a:t>
            </a:r>
            <a:r>
              <a:rPr lang="en-CA" sz="2800" i="1" dirty="0" smtClean="0"/>
              <a:t>M. </a:t>
            </a:r>
            <a:r>
              <a:rPr lang="en-CA" sz="2800" i="1" dirty="0" err="1" smtClean="0"/>
              <a:t>oryzae</a:t>
            </a:r>
            <a:r>
              <a:rPr lang="en-CA" sz="2800" dirty="0" smtClean="0"/>
              <a:t> ~30</a:t>
            </a:r>
            <a:r>
              <a:rPr lang="en-CA" sz="2800" dirty="0" smtClean="0"/>
              <a:t>% of genes are alternatively polyadenylated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76600" y="4155177"/>
            <a:ext cx="2316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alternative polyadenylation</a:t>
            </a:r>
            <a:endParaRPr lang="es-E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91200"/>
            <a:ext cx="57435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19" y="1066800"/>
            <a:ext cx="5514981" cy="309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1589" y="328457"/>
            <a:ext cx="8940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/>
              <a:t>In </a:t>
            </a:r>
            <a:r>
              <a:rPr lang="en-CA" sz="2800" i="1" dirty="0" smtClean="0"/>
              <a:t>M. </a:t>
            </a:r>
            <a:r>
              <a:rPr lang="en-CA" sz="2800" i="1" dirty="0" err="1" smtClean="0"/>
              <a:t>oryzae</a:t>
            </a:r>
            <a:r>
              <a:rPr lang="en-CA" sz="2800" dirty="0" smtClean="0"/>
              <a:t> ~30</a:t>
            </a:r>
            <a:r>
              <a:rPr lang="en-CA" sz="2800" dirty="0" smtClean="0"/>
              <a:t>% of genes are alternatively polyadenylated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76600" y="4155177"/>
            <a:ext cx="2316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alternative polyadenylation</a:t>
            </a:r>
            <a:endParaRPr lang="es-ES" sz="14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438400" y="4763868"/>
            <a:ext cx="2383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90% of APA events occur in the 3’UTR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172200" y="4748907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80% of APA events are made of 2 alternatives only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91200"/>
            <a:ext cx="57435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H="1">
            <a:off x="6477000" y="5410199"/>
            <a:ext cx="838200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6896100" y="5410199"/>
            <a:ext cx="419100" cy="685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962400" y="5486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50371"/>
            <a:ext cx="8293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Carbon Starvation affects </a:t>
            </a:r>
            <a:r>
              <a:rPr lang="en-CA" sz="2800" dirty="0" smtClean="0"/>
              <a:t>poly(A) selection in 455 genes</a:t>
            </a:r>
            <a:endParaRPr lang="en-CA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838200"/>
            <a:ext cx="5876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50371"/>
            <a:ext cx="8293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Carbon Starvation affects </a:t>
            </a:r>
            <a:r>
              <a:rPr lang="en-CA" sz="2800" dirty="0" smtClean="0"/>
              <a:t>poly(A) selection in 455 genes</a:t>
            </a:r>
            <a:endParaRPr lang="en-CA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838200"/>
            <a:ext cx="5876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72 Conector recto"/>
          <p:cNvCxnSpPr>
            <a:cxnSpLocks noChangeShapeType="1"/>
          </p:cNvCxnSpPr>
          <p:nvPr/>
        </p:nvCxnSpPr>
        <p:spPr bwMode="auto">
          <a:xfrm>
            <a:off x="2179167" y="50487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2" name="73 Flecha derecha"/>
          <p:cNvSpPr>
            <a:spLocks noChangeArrowheads="1"/>
          </p:cNvSpPr>
          <p:nvPr/>
        </p:nvSpPr>
        <p:spPr bwMode="auto">
          <a:xfrm>
            <a:off x="2750271" y="49415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3" name="74 Elipse"/>
          <p:cNvSpPr>
            <a:spLocks noChangeArrowheads="1"/>
          </p:cNvSpPr>
          <p:nvPr/>
        </p:nvSpPr>
        <p:spPr bwMode="auto">
          <a:xfrm>
            <a:off x="2179167" y="49868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4" name="76 Conector recto"/>
          <p:cNvCxnSpPr>
            <a:cxnSpLocks noChangeShapeType="1"/>
          </p:cNvCxnSpPr>
          <p:nvPr/>
        </p:nvCxnSpPr>
        <p:spPr bwMode="auto">
          <a:xfrm>
            <a:off x="2199831" y="58369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5" name="77 Flecha derecha"/>
          <p:cNvSpPr>
            <a:spLocks noChangeArrowheads="1"/>
          </p:cNvSpPr>
          <p:nvPr/>
        </p:nvSpPr>
        <p:spPr bwMode="auto">
          <a:xfrm>
            <a:off x="2770935" y="57226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6" name="78 Elipse"/>
          <p:cNvSpPr>
            <a:spLocks noChangeArrowheads="1"/>
          </p:cNvSpPr>
          <p:nvPr/>
        </p:nvSpPr>
        <p:spPr bwMode="auto">
          <a:xfrm>
            <a:off x="2199831" y="57678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 bwMode="auto">
          <a:xfrm>
            <a:off x="4463839" y="49217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 bwMode="auto">
          <a:xfrm>
            <a:off x="5218735" y="57059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62" y="46482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216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2742" y="4872504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medium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04800" y="5652131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Carbon starvation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261136" y="5076287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carbon starvation longer UTRs are usually produced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7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-228600"/>
            <a:ext cx="801052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43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1938020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2a. Results in the 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srgbClr val="000000"/>
                </a:solidFill>
              </a:rPr>
              <a:t>rbp35</a:t>
            </a:r>
            <a:r>
              <a:rPr lang="en-US" sz="2800" b="0" dirty="0">
                <a:solidFill>
                  <a:srgbClr val="000000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1293183"/>
            <a:ext cx="5658921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1. poly(A) site mapping analysis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859" y="3549454"/>
            <a:ext cx="5001690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2. Gene expression analysis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29737" y="4147809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2a. Results in the 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srgbClr val="000000"/>
                </a:solidFill>
              </a:rPr>
              <a:t>rbp35</a:t>
            </a:r>
            <a:r>
              <a:rPr lang="en-US" sz="2800" b="0" dirty="0">
                <a:solidFill>
                  <a:srgbClr val="000000"/>
                </a:solidFill>
              </a:rPr>
              <a:t> mutant</a:t>
            </a:r>
          </a:p>
        </p:txBody>
      </p:sp>
      <p:sp>
        <p:nvSpPr>
          <p:cNvPr id="3" name="2 Rectángulo"/>
          <p:cNvSpPr/>
          <p:nvPr/>
        </p:nvSpPr>
        <p:spPr bwMode="auto">
          <a:xfrm>
            <a:off x="1447802" y="2415071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2323" y="78319"/>
            <a:ext cx="9055001" cy="9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Comparative poly(A) sites mapping using WT and ∆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rbp35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strains in four different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growth conditions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5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80" y="1435262"/>
            <a:ext cx="8928120" cy="527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71312" y="258067"/>
            <a:ext cx="73087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sz="2800" i="1" dirty="0" smtClean="0">
                <a:solidFill>
                  <a:srgbClr val="000000"/>
                </a:solidFill>
              </a:rPr>
              <a:t>rbp35 </a:t>
            </a:r>
            <a:r>
              <a:rPr lang="en-US" sz="2800" dirty="0" smtClean="0">
                <a:solidFill>
                  <a:srgbClr val="000000"/>
                </a:solidFill>
              </a:rPr>
              <a:t>affects the overall number of Poly-A sites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(generally increases)</a:t>
            </a:r>
          </a:p>
        </p:txBody>
      </p:sp>
    </p:spTree>
    <p:extLst>
      <p:ext uri="{BB962C8B-B14F-4D97-AF65-F5344CB8AC3E}">
        <p14:creationId xmlns:p14="http://schemas.microsoft.com/office/powerpoint/2010/main" val="26762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 t="22001"/>
          <a:stretch>
            <a:fillRect/>
          </a:stretch>
        </p:blipFill>
        <p:spPr bwMode="auto">
          <a:xfrm>
            <a:off x="0" y="1608881"/>
            <a:ext cx="9072563" cy="497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7492" y="385387"/>
            <a:ext cx="8136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sz="3200" i="1" dirty="0" smtClean="0">
                <a:solidFill>
                  <a:srgbClr val="000000"/>
                </a:solidFill>
              </a:rPr>
              <a:t>rbp35</a:t>
            </a:r>
            <a:r>
              <a:rPr lang="en-US" sz="3200" dirty="0" smtClean="0">
                <a:solidFill>
                  <a:srgbClr val="000000"/>
                </a:solidFill>
              </a:rPr>
              <a:t> affects number of poly-A sites per gene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2640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86" y="1373208"/>
            <a:ext cx="9077414" cy="548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78060" y="408933"/>
            <a:ext cx="7749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 smtClean="0"/>
              <a:t>~25% of </a:t>
            </a:r>
            <a:r>
              <a:rPr lang="en-CA" sz="2800" b="1" u="sng" dirty="0" smtClean="0"/>
              <a:t>genes</a:t>
            </a:r>
            <a:r>
              <a:rPr lang="en-CA" sz="2800" dirty="0" smtClean="0"/>
              <a:t> have RBP35-dependent poly-A sites</a:t>
            </a:r>
          </a:p>
          <a:p>
            <a:pPr algn="ctr"/>
            <a:r>
              <a:rPr lang="en-CA" sz="2800" dirty="0" smtClean="0"/>
              <a:t> in all media</a:t>
            </a:r>
            <a:r>
              <a:rPr lang="en-CA" sz="28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9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interested in two pathogenic-defective mutants…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62400" y="16002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709863"/>
            <a:ext cx="6572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2709863"/>
            <a:ext cx="5905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667000"/>
            <a:ext cx="10572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679383"/>
            <a:ext cx="504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29" y="5257800"/>
            <a:ext cx="6410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19437"/>
            <a:ext cx="990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4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60" y="1962110"/>
            <a:ext cx="8876215" cy="425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74831" y="432083"/>
            <a:ext cx="6684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00" i="1" dirty="0" smtClean="0"/>
              <a:t>Δrbp35 </a:t>
            </a:r>
            <a:r>
              <a:rPr lang="en-CA" sz="3200" dirty="0" smtClean="0"/>
              <a:t>affects poly(A) site usage </a:t>
            </a:r>
            <a:r>
              <a:rPr lang="en-CA" sz="3200" b="1" i="1" dirty="0" smtClean="0"/>
              <a:t>preferring proximal 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526" y="6215605"/>
            <a:ext cx="727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RBP35-dependent genes will tend to have more proximal poly-A in </a:t>
            </a:r>
            <a:r>
              <a:rPr lang="el-GR" b="1" dirty="0" smtClean="0"/>
              <a:t>Δ</a:t>
            </a:r>
            <a:r>
              <a:rPr lang="en-CA" b="1" i="1" dirty="0" smtClean="0"/>
              <a:t>rbp35</a:t>
            </a:r>
            <a:br>
              <a:rPr lang="en-CA" b="1" i="1" dirty="0" smtClean="0"/>
            </a:br>
            <a:r>
              <a:rPr lang="en-CA" b="1" i="1" dirty="0" smtClean="0"/>
              <a:t>(this is the opposite of carbon starvation)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39691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 cstate="print"/>
          <a:srcRect l="12716" t="13298" r="12255"/>
          <a:stretch>
            <a:fillRect/>
          </a:stretch>
        </p:blipFill>
        <p:spPr bwMode="auto">
          <a:xfrm>
            <a:off x="1307945" y="795519"/>
            <a:ext cx="6574420" cy="606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669845" y="142319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i="1" dirty="0" smtClean="0"/>
              <a:t>Δrbp35  </a:t>
            </a:r>
            <a:r>
              <a:rPr lang="en-CA" sz="3200" dirty="0" smtClean="0"/>
              <a:t>UTR length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612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 cstate="print"/>
          <a:srcRect t="21078"/>
          <a:stretch>
            <a:fillRect/>
          </a:stretch>
        </p:blipFill>
        <p:spPr bwMode="auto">
          <a:xfrm>
            <a:off x="162448" y="1678329"/>
            <a:ext cx="9001686" cy="50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8396" y="439838"/>
            <a:ext cx="8244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RBP35-dependent sites are less likely to possess </a:t>
            </a:r>
            <a:br>
              <a:rPr lang="en-CA" sz="3200" dirty="0" smtClean="0"/>
            </a:br>
            <a:r>
              <a:rPr lang="en-CA" sz="3200" dirty="0" smtClean="0"/>
              <a:t>the canonical AAUAAA sequence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970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 t="24652"/>
          <a:stretch>
            <a:fillRect/>
          </a:stretch>
        </p:blipFill>
        <p:spPr bwMode="auto">
          <a:xfrm>
            <a:off x="-9674" y="1539430"/>
            <a:ext cx="9176824" cy="502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12886" y="243069"/>
            <a:ext cx="6328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UGUA enrichment at nt-45 in </a:t>
            </a:r>
            <a:br>
              <a:rPr lang="en-CA" sz="2800" dirty="0" smtClean="0"/>
            </a:br>
            <a:r>
              <a:rPr lang="en-CA" sz="2800" dirty="0" smtClean="0"/>
              <a:t>RBP35-dependent </a:t>
            </a:r>
            <a:r>
              <a:rPr lang="en-CA" sz="2800" b="1" i="1" dirty="0" smtClean="0"/>
              <a:t>down-regulated</a:t>
            </a:r>
            <a:r>
              <a:rPr lang="en-CA" sz="2800" dirty="0" smtClean="0"/>
              <a:t> poly-A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63787" y="3264061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UGUA motif in…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00646" y="6487600"/>
            <a:ext cx="525964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Controls:  poly-A in same gene  </a:t>
            </a:r>
            <a:r>
              <a:rPr lang="en-CA" dirty="0" err="1" smtClean="0"/>
              <a:t>vs</a:t>
            </a:r>
            <a:r>
              <a:rPr lang="en-CA" dirty="0" smtClean="0"/>
              <a:t>  non-affected genes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3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 t="22411"/>
          <a:stretch>
            <a:fillRect/>
          </a:stretch>
        </p:blipFill>
        <p:spPr bwMode="auto">
          <a:xfrm>
            <a:off x="0" y="1597306"/>
            <a:ext cx="9108160" cy="47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8816" y="219919"/>
            <a:ext cx="8361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UGUA motif in RBP35-dependent poly-A sites</a:t>
            </a:r>
            <a:br>
              <a:rPr lang="en-CA" sz="2800" dirty="0" smtClean="0"/>
            </a:br>
            <a:r>
              <a:rPr lang="en-CA" sz="2800" dirty="0" smtClean="0"/>
              <a:t>comparison of increased vs. decreased poly-A site usage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393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 t="22411"/>
          <a:stretch>
            <a:fillRect/>
          </a:stretch>
        </p:blipFill>
        <p:spPr bwMode="auto">
          <a:xfrm>
            <a:off x="0" y="1597306"/>
            <a:ext cx="9108160" cy="47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8816" y="219919"/>
            <a:ext cx="8361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UGUA motif in RBP35-dependent poly-A sites</a:t>
            </a:r>
            <a:br>
              <a:rPr lang="en-CA" sz="2800" dirty="0" smtClean="0"/>
            </a:br>
            <a:r>
              <a:rPr lang="en-CA" sz="2800" dirty="0" smtClean="0"/>
              <a:t>comparison of increased vs. decreased poly-A site usage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48314" y="2407534"/>
            <a:ext cx="3749168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We just saw this result in the last slide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58005" y="2569580"/>
            <a:ext cx="555585" cy="16204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 t="22411"/>
          <a:stretch>
            <a:fillRect/>
          </a:stretch>
        </p:blipFill>
        <p:spPr bwMode="auto">
          <a:xfrm>
            <a:off x="0" y="1597306"/>
            <a:ext cx="9108160" cy="47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8816" y="219919"/>
            <a:ext cx="8361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UGUA motif in RBP35-dependent poly-A sites</a:t>
            </a:r>
            <a:br>
              <a:rPr lang="en-CA" sz="2800" dirty="0" smtClean="0"/>
            </a:br>
            <a:r>
              <a:rPr lang="en-CA" sz="2800" dirty="0" smtClean="0"/>
              <a:t>comparison of increased vs. decreased poly-A site usage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08071" y="2858947"/>
            <a:ext cx="3749168" cy="92333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Loss of RBP35 ENHANCES selection of poly-A site, if the UGUA motif  is closer to the cut site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25165" y="3020993"/>
            <a:ext cx="648183" cy="37038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 t="22411"/>
          <a:stretch>
            <a:fillRect/>
          </a:stretch>
        </p:blipFill>
        <p:spPr bwMode="auto">
          <a:xfrm>
            <a:off x="0" y="1597306"/>
            <a:ext cx="9108160" cy="47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8816" y="219919"/>
            <a:ext cx="8361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UGUA motif in RBP35-dependent poly-A sites</a:t>
            </a:r>
            <a:br>
              <a:rPr lang="en-CA" sz="2800" dirty="0" smtClean="0"/>
            </a:br>
            <a:r>
              <a:rPr lang="en-CA" sz="2800" dirty="0" smtClean="0"/>
              <a:t>comparison of increased vs. decreased poly-A site usage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08071" y="2858947"/>
            <a:ext cx="3749168" cy="203132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Possible Interpretation:  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Occlusion of a “cryptic” cut site by RBP35 binding; </a:t>
            </a:r>
          </a:p>
          <a:p>
            <a:endParaRPr lang="en-CA" dirty="0" smtClean="0"/>
          </a:p>
          <a:p>
            <a:r>
              <a:rPr lang="en-CA" dirty="0" smtClean="0"/>
              <a:t>site becomes “visible” in rbp35 mutants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25165" y="3020993"/>
            <a:ext cx="648183" cy="37038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 redondeado"/>
          <p:cNvSpPr/>
          <p:nvPr/>
        </p:nvSpPr>
        <p:spPr>
          <a:xfrm>
            <a:off x="4716016" y="1294575"/>
            <a:ext cx="4176464" cy="5427962"/>
          </a:xfrm>
          <a:prstGeom prst="roundRect">
            <a:avLst>
              <a:gd name="adj" fmla="val 677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179512" y="2826029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5761" y="14738"/>
            <a:ext cx="9102843" cy="830900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24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The recognition of a proper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UGUA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motif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Rbp35 is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essential for the cleavage reaction. </a:t>
            </a:r>
          </a:p>
        </p:txBody>
      </p:sp>
      <p:grpSp>
        <p:nvGrpSpPr>
          <p:cNvPr id="3" name="6 Grupo"/>
          <p:cNvGrpSpPr/>
          <p:nvPr/>
        </p:nvGrpSpPr>
        <p:grpSpPr>
          <a:xfrm>
            <a:off x="383831" y="3085072"/>
            <a:ext cx="3790615" cy="1441085"/>
            <a:chOff x="722686" y="2641250"/>
            <a:chExt cx="3790614" cy="1441086"/>
          </a:xfrm>
        </p:grpSpPr>
        <p:sp>
          <p:nvSpPr>
            <p:cNvPr id="4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pic>
          <p:nvPicPr>
            <p:cNvPr id="1027" name="Picture 3" descr="C:\Users\Usuario\AppData\Local\Microsoft\Windows\Temporary Internet Files\Content.IE5\BRC3PDW5\MC900325662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12031">
              <a:off x="3668475" y="3299202"/>
              <a:ext cx="441872" cy="49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422744" y="2456687"/>
            <a:ext cx="1703095" cy="369332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strain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4860034" y="956798"/>
            <a:ext cx="1650260" cy="369332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1800" i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US" sz="1800" i="1" dirty="0">
                <a:solidFill>
                  <a:prstClr val="black"/>
                </a:solidFill>
                <a:latin typeface="Calibri"/>
              </a:rPr>
              <a:t>bp35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mutant</a:t>
            </a:r>
          </a:p>
        </p:txBody>
      </p:sp>
      <p:sp>
        <p:nvSpPr>
          <p:cNvPr id="11" name="10 Elipse"/>
          <p:cNvSpPr/>
          <p:nvPr/>
        </p:nvSpPr>
        <p:spPr>
          <a:xfrm>
            <a:off x="598647" y="3543742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5" name="45 Grupo"/>
          <p:cNvGrpSpPr/>
          <p:nvPr/>
        </p:nvGrpSpPr>
        <p:grpSpPr>
          <a:xfrm>
            <a:off x="4771084" y="2466154"/>
            <a:ext cx="4104456" cy="2699414"/>
            <a:chOff x="4759976" y="3744388"/>
            <a:chExt cx="4104456" cy="2699414"/>
          </a:xfrm>
        </p:grpSpPr>
        <p:grpSp>
          <p:nvGrpSpPr>
            <p:cNvPr id="7" name="47 Grupo"/>
            <p:cNvGrpSpPr/>
            <p:nvPr/>
          </p:nvGrpSpPr>
          <p:grpSpPr>
            <a:xfrm>
              <a:off x="4932041" y="3944548"/>
              <a:ext cx="3550834" cy="2499254"/>
              <a:chOff x="4932040" y="3653844"/>
              <a:chExt cx="3550834" cy="2173945"/>
            </a:xfrm>
          </p:grpSpPr>
          <p:grpSp>
            <p:nvGrpSpPr>
              <p:cNvPr id="12" name="59 Grupo"/>
              <p:cNvGrpSpPr/>
              <p:nvPr/>
            </p:nvGrpSpPr>
            <p:grpSpPr>
              <a:xfrm>
                <a:off x="5088356" y="3653844"/>
                <a:ext cx="3036865" cy="2173945"/>
                <a:chOff x="4945511" y="3606091"/>
                <a:chExt cx="3036865" cy="2173945"/>
              </a:xfrm>
            </p:grpSpPr>
            <p:grpSp>
              <p:nvGrpSpPr>
                <p:cNvPr id="13" name="66 Grupo"/>
                <p:cNvGrpSpPr/>
                <p:nvPr/>
              </p:nvGrpSpPr>
              <p:grpSpPr>
                <a:xfrm>
                  <a:off x="4945511" y="3799540"/>
                  <a:ext cx="3036865" cy="1980496"/>
                  <a:chOff x="1191087" y="1907640"/>
                  <a:chExt cx="3036865" cy="1980496"/>
                </a:xfrm>
              </p:grpSpPr>
              <p:sp>
                <p:nvSpPr>
                  <p:cNvPr id="70" name="69 Forma libre"/>
                  <p:cNvSpPr/>
                  <p:nvPr/>
                </p:nvSpPr>
                <p:spPr>
                  <a:xfrm rot="10253461">
                    <a:off x="1191087" y="3019887"/>
                    <a:ext cx="3036865" cy="868249"/>
                  </a:xfrm>
                  <a:custGeom>
                    <a:avLst/>
                    <a:gdLst>
                      <a:gd name="connsiteX0" fmla="*/ 0 w 3036865"/>
                      <a:gd name="connsiteY0" fmla="*/ 0 h 868249"/>
                      <a:gd name="connsiteX1" fmla="*/ 1944210 w 3036865"/>
                      <a:gd name="connsiteY1" fmla="*/ 861134 h 868249"/>
                      <a:gd name="connsiteX2" fmla="*/ 1988598 w 3036865"/>
                      <a:gd name="connsiteY2" fmla="*/ 390618 h 868249"/>
                      <a:gd name="connsiteX3" fmla="*/ 2645546 w 3036865"/>
                      <a:gd name="connsiteY3" fmla="*/ 44389 h 868249"/>
                      <a:gd name="connsiteX4" fmla="*/ 3009530 w 3036865"/>
                      <a:gd name="connsiteY4" fmla="*/ 754602 h 868249"/>
                      <a:gd name="connsiteX5" fmla="*/ 2982897 w 3036865"/>
                      <a:gd name="connsiteY5" fmla="*/ 790113 h 868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36865" h="868249">
                        <a:moveTo>
                          <a:pt x="0" y="0"/>
                        </a:moveTo>
                        <a:cubicBezTo>
                          <a:pt x="806388" y="398015"/>
                          <a:pt x="1612777" y="796031"/>
                          <a:pt x="1944210" y="861134"/>
                        </a:cubicBezTo>
                        <a:cubicBezTo>
                          <a:pt x="2275643" y="926237"/>
                          <a:pt x="1871709" y="526742"/>
                          <a:pt x="1988598" y="390618"/>
                        </a:cubicBezTo>
                        <a:cubicBezTo>
                          <a:pt x="2105487" y="254494"/>
                          <a:pt x="2475391" y="-16275"/>
                          <a:pt x="2645546" y="44389"/>
                        </a:cubicBezTo>
                        <a:cubicBezTo>
                          <a:pt x="2815701" y="105053"/>
                          <a:pt x="2953305" y="630315"/>
                          <a:pt x="3009530" y="754602"/>
                        </a:cubicBezTo>
                        <a:cubicBezTo>
                          <a:pt x="3065755" y="878889"/>
                          <a:pt x="3024326" y="834501"/>
                          <a:pt x="2982897" y="79011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en-US" sz="1800" b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70 Elipse"/>
                  <p:cNvSpPr/>
                  <p:nvPr/>
                </p:nvSpPr>
                <p:spPr>
                  <a:xfrm>
                    <a:off x="1936207" y="1907640"/>
                    <a:ext cx="936104" cy="4277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en-US" sz="1200" b="0" dirty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sz="1200" b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rPr>
                      <a:t>Rbp35/CFI25</a:t>
                    </a:r>
                    <a:endParaRPr lang="en-US" b="0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en-US" sz="1200" b="0" dirty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2" name="71 CuadroTexto"/>
                  <p:cNvSpPr txBox="1"/>
                  <p:nvPr/>
                </p:nvSpPr>
                <p:spPr>
                  <a:xfrm rot="915438">
                    <a:off x="2627463" y="3128098"/>
                    <a:ext cx="636713" cy="240944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sz="1200" dirty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UGUA</a:t>
                    </a:r>
                  </a:p>
                </p:txBody>
              </p:sp>
              <p:sp>
                <p:nvSpPr>
                  <p:cNvPr id="73" name="72 CuadroTexto"/>
                  <p:cNvSpPr txBox="1"/>
                  <p:nvPr/>
                </p:nvSpPr>
                <p:spPr>
                  <a:xfrm rot="827881">
                    <a:off x="2954436" y="3403695"/>
                    <a:ext cx="405880" cy="2409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sz="1200" b="0" dirty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-45</a:t>
                    </a:r>
                  </a:p>
                </p:txBody>
              </p:sp>
            </p:grpSp>
            <p:sp>
              <p:nvSpPr>
                <p:cNvPr id="68" name="67 Multiplicar"/>
                <p:cNvSpPr/>
                <p:nvPr/>
              </p:nvSpPr>
              <p:spPr>
                <a:xfrm>
                  <a:off x="5746698" y="3606091"/>
                  <a:ext cx="847117" cy="792088"/>
                </a:xfrm>
                <a:prstGeom prst="mathMultiply">
                  <a:avLst>
                    <a:gd name="adj1" fmla="val 3346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en-US" sz="1800" b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69" name="Picture 3" descr="C:\Users\Usuario\AppData\Local\Microsoft\Windows\Temporary Internet Files\Content.IE5\BRC3PDW5\MC900325662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9412031">
                  <a:off x="7022970" y="5112777"/>
                  <a:ext cx="441872" cy="4949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8" name="57 CuadroTexto"/>
              <p:cNvSpPr txBox="1"/>
              <p:nvPr/>
            </p:nvSpPr>
            <p:spPr>
              <a:xfrm>
                <a:off x="4932040" y="4921423"/>
                <a:ext cx="324128" cy="26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400" b="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5’</a:t>
                </a: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8158746" y="5445224"/>
                <a:ext cx="324128" cy="26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400" b="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3’</a:t>
                </a:r>
              </a:p>
            </p:txBody>
          </p:sp>
        </p:grpSp>
        <p:sp>
          <p:nvSpPr>
            <p:cNvPr id="51" name="50 CuadroTexto"/>
            <p:cNvSpPr txBox="1"/>
            <p:nvPr/>
          </p:nvSpPr>
          <p:spPr>
            <a:xfrm>
              <a:off x="4759976" y="3744388"/>
              <a:ext cx="4104456" cy="2769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360" tIns="45682" rIns="91360" bIns="45682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 </a:t>
              </a:r>
              <a:r>
                <a:rPr lang="en-US" sz="1200" b="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LOSS </a:t>
              </a:r>
              <a:r>
                <a:rPr lang="en-US" sz="1200" b="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PRECISION </a:t>
              </a:r>
              <a:r>
                <a:rPr lang="en-US" sz="1200" b="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 POLY(A) SITE SELECTION</a:t>
              </a:r>
            </a:p>
          </p:txBody>
        </p:sp>
      </p:grpSp>
      <p:pic>
        <p:nvPicPr>
          <p:cNvPr id="49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7421921" y="4481411"/>
            <a:ext cx="441872" cy="5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7655344" y="4541214"/>
            <a:ext cx="441872" cy="5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7852115" y="4610660"/>
            <a:ext cx="441872" cy="5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 redondeado"/>
          <p:cNvSpPr/>
          <p:nvPr/>
        </p:nvSpPr>
        <p:spPr>
          <a:xfrm>
            <a:off x="4716016" y="1294575"/>
            <a:ext cx="4176464" cy="5427962"/>
          </a:xfrm>
          <a:prstGeom prst="roundRect">
            <a:avLst>
              <a:gd name="adj" fmla="val 677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179512" y="2826029"/>
            <a:ext cx="4176464" cy="2509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383831" y="3258692"/>
            <a:ext cx="3800304" cy="1506062"/>
            <a:chOff x="722686" y="2814870"/>
            <a:chExt cx="3800303" cy="1506063"/>
          </a:xfrm>
        </p:grpSpPr>
        <p:sp>
          <p:nvSpPr>
            <p:cNvPr id="4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740385" y="3797713"/>
              <a:ext cx="178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‘Cryptic’ Poly(A</a:t>
              </a: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) </a:t>
              </a:r>
              <a:r>
                <a:rPr lang="en-US" sz="1400" b="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site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Occluded by RBP35</a:t>
              </a:r>
              <a:endParaRPr lang="en-US" sz="14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 rot="915438">
              <a:off x="3098635" y="3140951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 rot="827881">
              <a:off x="3474425" y="346009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-20</a:t>
              </a:r>
              <a:endParaRPr lang="en-US" sz="12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3391242" y="281487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422744" y="2456687"/>
            <a:ext cx="1703095" cy="369332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strain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4860034" y="956798"/>
            <a:ext cx="1650260" cy="369332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1800" i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US" sz="1800" i="1" dirty="0">
                <a:solidFill>
                  <a:prstClr val="black"/>
                </a:solidFill>
                <a:latin typeface="Calibri"/>
              </a:rPr>
              <a:t>bp35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mutant</a:t>
            </a:r>
          </a:p>
        </p:txBody>
      </p:sp>
      <p:sp>
        <p:nvSpPr>
          <p:cNvPr id="11" name="10 Elipse"/>
          <p:cNvSpPr/>
          <p:nvPr/>
        </p:nvSpPr>
        <p:spPr>
          <a:xfrm>
            <a:off x="598647" y="3543742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10" name="45 Grupo"/>
          <p:cNvGrpSpPr/>
          <p:nvPr/>
        </p:nvGrpSpPr>
        <p:grpSpPr>
          <a:xfrm>
            <a:off x="4771084" y="2466154"/>
            <a:ext cx="4104456" cy="2699414"/>
            <a:chOff x="4759976" y="3744388"/>
            <a:chExt cx="4104456" cy="2699414"/>
          </a:xfrm>
        </p:grpSpPr>
        <p:grpSp>
          <p:nvGrpSpPr>
            <p:cNvPr id="12" name="47 Grupo"/>
            <p:cNvGrpSpPr/>
            <p:nvPr/>
          </p:nvGrpSpPr>
          <p:grpSpPr>
            <a:xfrm>
              <a:off x="4932041" y="3944548"/>
              <a:ext cx="3550834" cy="2499254"/>
              <a:chOff x="4932040" y="3653844"/>
              <a:chExt cx="3550834" cy="2173945"/>
            </a:xfrm>
          </p:grpSpPr>
          <p:grpSp>
            <p:nvGrpSpPr>
              <p:cNvPr id="13" name="51 Grupo"/>
              <p:cNvGrpSpPr/>
              <p:nvPr/>
            </p:nvGrpSpPr>
            <p:grpSpPr>
              <a:xfrm>
                <a:off x="5088356" y="3653844"/>
                <a:ext cx="3064378" cy="2173945"/>
                <a:chOff x="5088356" y="3617002"/>
                <a:chExt cx="3064378" cy="2173945"/>
              </a:xfrm>
            </p:grpSpPr>
            <p:grpSp>
              <p:nvGrpSpPr>
                <p:cNvPr id="14" name="59 Grupo"/>
                <p:cNvGrpSpPr/>
                <p:nvPr/>
              </p:nvGrpSpPr>
              <p:grpSpPr>
                <a:xfrm>
                  <a:off x="5088356" y="3617002"/>
                  <a:ext cx="3036865" cy="2173945"/>
                  <a:chOff x="4945511" y="3606091"/>
                  <a:chExt cx="3036865" cy="2173945"/>
                </a:xfrm>
              </p:grpSpPr>
              <p:grpSp>
                <p:nvGrpSpPr>
                  <p:cNvPr id="15" name="66 Grupo"/>
                  <p:cNvGrpSpPr/>
                  <p:nvPr/>
                </p:nvGrpSpPr>
                <p:grpSpPr>
                  <a:xfrm>
                    <a:off x="4945511" y="3799540"/>
                    <a:ext cx="3036865" cy="1980496"/>
                    <a:chOff x="1191087" y="1907640"/>
                    <a:chExt cx="3036865" cy="1980496"/>
                  </a:xfrm>
                </p:grpSpPr>
                <p:sp>
                  <p:nvSpPr>
                    <p:cNvPr id="70" name="69 Forma libre"/>
                    <p:cNvSpPr/>
                    <p:nvPr/>
                  </p:nvSpPr>
                  <p:spPr>
                    <a:xfrm rot="10253461">
                      <a:off x="1191087" y="3019887"/>
                      <a:ext cx="3036865" cy="868249"/>
                    </a:xfrm>
                    <a:custGeom>
                      <a:avLst/>
                      <a:gdLst>
                        <a:gd name="connsiteX0" fmla="*/ 0 w 3036865"/>
                        <a:gd name="connsiteY0" fmla="*/ 0 h 868249"/>
                        <a:gd name="connsiteX1" fmla="*/ 1944210 w 3036865"/>
                        <a:gd name="connsiteY1" fmla="*/ 861134 h 868249"/>
                        <a:gd name="connsiteX2" fmla="*/ 1988598 w 3036865"/>
                        <a:gd name="connsiteY2" fmla="*/ 390618 h 868249"/>
                        <a:gd name="connsiteX3" fmla="*/ 2645546 w 3036865"/>
                        <a:gd name="connsiteY3" fmla="*/ 44389 h 868249"/>
                        <a:gd name="connsiteX4" fmla="*/ 3009530 w 3036865"/>
                        <a:gd name="connsiteY4" fmla="*/ 754602 h 868249"/>
                        <a:gd name="connsiteX5" fmla="*/ 2982897 w 3036865"/>
                        <a:gd name="connsiteY5" fmla="*/ 790113 h 8682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36865" h="868249">
                          <a:moveTo>
                            <a:pt x="0" y="0"/>
                          </a:moveTo>
                          <a:cubicBezTo>
                            <a:pt x="806388" y="398015"/>
                            <a:pt x="1612777" y="796031"/>
                            <a:pt x="1944210" y="861134"/>
                          </a:cubicBezTo>
                          <a:cubicBezTo>
                            <a:pt x="2275643" y="926237"/>
                            <a:pt x="1871709" y="526742"/>
                            <a:pt x="1988598" y="390618"/>
                          </a:cubicBezTo>
                          <a:cubicBezTo>
                            <a:pt x="2105487" y="254494"/>
                            <a:pt x="2475391" y="-16275"/>
                            <a:pt x="2645546" y="44389"/>
                          </a:cubicBezTo>
                          <a:cubicBezTo>
                            <a:pt x="2815701" y="105053"/>
                            <a:pt x="2953305" y="630315"/>
                            <a:pt x="3009530" y="754602"/>
                          </a:cubicBezTo>
                          <a:cubicBezTo>
                            <a:pt x="3065755" y="878889"/>
                            <a:pt x="3024326" y="834501"/>
                            <a:pt x="2982897" y="790113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800" b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1" name="70 Elipse"/>
                    <p:cNvSpPr/>
                    <p:nvPr/>
                  </p:nvSpPr>
                  <p:spPr>
                    <a:xfrm>
                      <a:off x="1936207" y="1907640"/>
                      <a:ext cx="936104" cy="4277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200" b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dirty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Rbp35/CFI25</a:t>
                      </a:r>
                      <a:endParaRPr lang="en-US" b="0" dirty="0" smtClean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200" b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71 CuadroTexto"/>
                    <p:cNvSpPr txBox="1"/>
                    <p:nvPr/>
                  </p:nvSpPr>
                  <p:spPr>
                    <a:xfrm rot="915438">
                      <a:off x="3264071" y="3329460"/>
                      <a:ext cx="636713" cy="240944"/>
                    </a:xfrm>
                    <a:prstGeom prst="rect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  <a:latin typeface="Arial" pitchFamily="34" charset="0"/>
                          <a:cs typeface="Arial" pitchFamily="34" charset="0"/>
                        </a:rPr>
                        <a:t>UGUA</a:t>
                      </a:r>
                    </a:p>
                  </p:txBody>
                </p:sp>
                <p:sp>
                  <p:nvSpPr>
                    <p:cNvPr id="73" name="72 CuadroTexto"/>
                    <p:cNvSpPr txBox="1"/>
                    <p:nvPr/>
                  </p:nvSpPr>
                  <p:spPr>
                    <a:xfrm rot="827881">
                      <a:off x="3533171" y="3554716"/>
                      <a:ext cx="405880" cy="2409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dirty="0" smtClean="0">
                          <a:solidFill>
                            <a:prstClr val="black"/>
                          </a:solidFill>
                          <a:latin typeface="Arial" pitchFamily="34" charset="0"/>
                          <a:cs typeface="Arial" pitchFamily="34" charset="0"/>
                        </a:rPr>
                        <a:t>-20</a:t>
                      </a:r>
                      <a:endParaRPr lang="en-US" sz="1200" b="0" dirty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68" name="67 Multiplicar"/>
                  <p:cNvSpPr/>
                  <p:nvPr/>
                </p:nvSpPr>
                <p:spPr>
                  <a:xfrm>
                    <a:off x="5746698" y="3606091"/>
                    <a:ext cx="847117" cy="792088"/>
                  </a:xfrm>
                  <a:prstGeom prst="mathMultiply">
                    <a:avLst>
                      <a:gd name="adj1" fmla="val 3346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en-US" sz="1800" b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66" name="Picture 3" descr="C:\Users\Usuario\AppData\Local\Microsoft\Windows\Temporary Internet Files\Content.IE5\BRC3PDW5\MC900325662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9412031">
                  <a:off x="7710862" y="5275939"/>
                  <a:ext cx="441872" cy="4949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8" name="57 CuadroTexto"/>
              <p:cNvSpPr txBox="1"/>
              <p:nvPr/>
            </p:nvSpPr>
            <p:spPr>
              <a:xfrm>
                <a:off x="4932040" y="4921423"/>
                <a:ext cx="324128" cy="26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400" b="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5’</a:t>
                </a: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8158746" y="5445224"/>
                <a:ext cx="324128" cy="26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400" b="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3’</a:t>
                </a:r>
              </a:p>
            </p:txBody>
          </p:sp>
        </p:grpSp>
        <p:sp>
          <p:nvSpPr>
            <p:cNvPr id="51" name="50 CuadroTexto"/>
            <p:cNvSpPr txBox="1"/>
            <p:nvPr/>
          </p:nvSpPr>
          <p:spPr>
            <a:xfrm>
              <a:off x="4759976" y="3744388"/>
              <a:ext cx="4104456" cy="2769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360" tIns="45682" rIns="91360" bIns="45682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  EXPOSURE OF “CRYPTIC” Poly-A SITES</a:t>
              </a:r>
              <a:endParaRPr lang="en-US" sz="1200" b="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3495554" y="3784922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849564" y="4724401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082452" y="4783768"/>
            <a:ext cx="441872" cy="5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53 CuadroTexto"/>
          <p:cNvSpPr txBox="1"/>
          <p:nvPr/>
        </p:nvSpPr>
        <p:spPr>
          <a:xfrm>
            <a:off x="15761" y="14738"/>
            <a:ext cx="9102843" cy="830900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24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The recognition of a proper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UGUA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motif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Rbp35 is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essential for the cleavage reaction. </a:t>
            </a:r>
          </a:p>
        </p:txBody>
      </p:sp>
    </p:spTree>
    <p:extLst>
      <p:ext uri="{BB962C8B-B14F-4D97-AF65-F5344CB8AC3E}">
        <p14:creationId xmlns:p14="http://schemas.microsoft.com/office/powerpoint/2010/main" val="38142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interested in two pathogenic-defective mutants…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62400" y="16002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3876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28950"/>
            <a:ext cx="2219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0"/>
            <a:ext cx="1905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1938020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1293183"/>
            <a:ext cx="5658921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1. poly(A) site mapping analysis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859" y="3549454"/>
            <a:ext cx="5001690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2. Gene expression analysis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29737" y="4147809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3" name="2 Rectángulo"/>
          <p:cNvSpPr/>
          <p:nvPr/>
        </p:nvSpPr>
        <p:spPr bwMode="auto">
          <a:xfrm>
            <a:off x="149555" y="3603029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2323" y="78319"/>
            <a:ext cx="9055001" cy="9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Comparative poly(A) sites mapping using WT and ∆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rbp35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strains in four different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growth conditions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7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1938020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1293183"/>
            <a:ext cx="5658921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1. poly(A) site mapping analysis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859" y="3549454"/>
            <a:ext cx="5001690" cy="523220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2. Gene expression analysis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29737" y="4147809"/>
            <a:ext cx="5402441" cy="95410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1a. Results in wild-type</a:t>
            </a:r>
          </a:p>
          <a:p>
            <a:pPr>
              <a:buFontTx/>
              <a:buNone/>
            </a:pPr>
            <a:r>
              <a:rPr lang="en-US" sz="2800" b="0" dirty="0">
                <a:solidFill>
                  <a:prstClr val="black"/>
                </a:solidFill>
              </a:rPr>
              <a:t>2a. Results 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3" name="2 Rectángulo"/>
          <p:cNvSpPr/>
          <p:nvPr/>
        </p:nvSpPr>
        <p:spPr bwMode="auto">
          <a:xfrm>
            <a:off x="1364896" y="4170188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12" name="1 CuadroTexto"/>
          <p:cNvSpPr txBox="1"/>
          <p:nvPr/>
        </p:nvSpPr>
        <p:spPr>
          <a:xfrm>
            <a:off x="22323" y="78319"/>
            <a:ext cx="9055001" cy="9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Comparative poly(A) sites mapping using WT and ∆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rbp35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strains in four different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growth conditions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66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514" y="-21771"/>
            <a:ext cx="8229600" cy="6313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RBP35 is a member of the polyadenylation machinery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4773"/>
            <a:ext cx="8305800" cy="60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514" y="-21771"/>
            <a:ext cx="8229600" cy="6313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RBP35 is a member of the polyadenylation machinery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4773"/>
            <a:ext cx="8305800" cy="60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60"/>
          <p:cNvSpPr>
            <a:spLocks noChangeArrowheads="1"/>
          </p:cNvSpPr>
          <p:nvPr/>
        </p:nvSpPr>
        <p:spPr bwMode="auto">
          <a:xfrm>
            <a:off x="2057400" y="1828800"/>
            <a:ext cx="53083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2612572" y="2234600"/>
            <a:ext cx="359228" cy="8354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828800" y="3070049"/>
            <a:ext cx="336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RBP35 </a:t>
            </a:r>
            <a:r>
              <a:rPr lang="en-US" dirty="0" err="1" smtClean="0"/>
              <a:t>ortholog</a:t>
            </a:r>
            <a:r>
              <a:rPr lang="en-US" dirty="0" smtClean="0"/>
              <a:t> found in animals, 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ut not in yeast!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276600" y="3716380"/>
            <a:ext cx="838200" cy="3984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136571" y="3822412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!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756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49750"/>
            <a:ext cx="6264696" cy="462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8466" y="188640"/>
            <a:ext cx="841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Human RBP35 </a:t>
            </a:r>
            <a:r>
              <a:rPr lang="en-CA" sz="2400" dirty="0" err="1" smtClean="0"/>
              <a:t>orthologue</a:t>
            </a:r>
            <a:r>
              <a:rPr lang="en-CA" sz="2400" dirty="0" smtClean="0"/>
              <a:t> bind to UGUA elements</a:t>
            </a:r>
            <a:br>
              <a:rPr lang="en-CA" sz="2400" dirty="0" smtClean="0"/>
            </a:br>
            <a:r>
              <a:rPr lang="en-CA" sz="2400" dirty="0" smtClean="0"/>
              <a:t>to regulate the selection of alternative polyadenylation sites (APA)</a:t>
            </a:r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635016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900" i="1" dirty="0"/>
              <a:t>Yang Q, </a:t>
            </a:r>
            <a:r>
              <a:rPr lang="en-CA" sz="900" i="1" dirty="0" err="1"/>
              <a:t>Coseno</a:t>
            </a:r>
            <a:r>
              <a:rPr lang="en-CA" sz="900" i="1" dirty="0"/>
              <a:t> M, </a:t>
            </a:r>
            <a:r>
              <a:rPr lang="en-CA" sz="900" i="1" dirty="0" err="1"/>
              <a:t>Gilmartin</a:t>
            </a:r>
            <a:r>
              <a:rPr lang="en-CA" sz="900" i="1" dirty="0"/>
              <a:t> GM, </a:t>
            </a:r>
            <a:r>
              <a:rPr lang="en-CA" sz="900" i="1" dirty="0" err="1"/>
              <a:t>Doublie</a:t>
            </a:r>
            <a:r>
              <a:rPr lang="en-CA" sz="900" i="1" dirty="0"/>
              <a:t> S (2011) Crystal structure of a human cleavage factor CFI(m)25/CFI(m)68/RNA complex provides an insight into poly(A) site</a:t>
            </a:r>
          </a:p>
          <a:p>
            <a:r>
              <a:rPr lang="en-CA" sz="900" i="1" dirty="0"/>
              <a:t>recognition and RNA looping. Structure 19: 368–377. </a:t>
            </a:r>
            <a:r>
              <a:rPr lang="en-CA" sz="900" i="1" dirty="0" err="1"/>
              <a:t>doi</a:t>
            </a:r>
            <a:r>
              <a:rPr lang="en-CA" sz="900" i="1" dirty="0"/>
              <a:t>: 10.1016/j.str.2010.12.021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37879"/>
          <a:stretch>
            <a:fillRect/>
          </a:stretch>
        </p:blipFill>
        <p:spPr bwMode="auto">
          <a:xfrm>
            <a:off x="6403871" y="4571998"/>
            <a:ext cx="2668294" cy="16436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696901" y="2777924"/>
            <a:ext cx="3750198" cy="29862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1752600" y="2986028"/>
            <a:ext cx="5638800" cy="2728972"/>
          </a:xfrm>
          <a:prstGeom prst="ellipse">
            <a:avLst/>
          </a:prstGeom>
          <a:ln>
            <a:solidFill>
              <a:schemeClr val="tx2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arriba"/>
          <p:cNvSpPr/>
          <p:nvPr/>
        </p:nvSpPr>
        <p:spPr>
          <a:xfrm rot="19102659">
            <a:off x="2582236" y="2057428"/>
            <a:ext cx="305360" cy="26141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arriba"/>
          <p:cNvSpPr/>
          <p:nvPr/>
        </p:nvSpPr>
        <p:spPr>
          <a:xfrm rot="2876870">
            <a:off x="6692744" y="2094134"/>
            <a:ext cx="305360" cy="2535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EXP5 is a </a:t>
            </a:r>
            <a:r>
              <a:rPr lang="en-US" sz="2800" dirty="0" err="1" smtClean="0"/>
              <a:t>kariopherin</a:t>
            </a:r>
            <a:r>
              <a:rPr lang="en-US" sz="2800" dirty="0" smtClean="0"/>
              <a:t> involved in the nuclear import/export of proteins and RNAs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016268" y="58674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NUCLEUS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 rot="1947176">
            <a:off x="6009695" y="3177444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MSN5</a:t>
            </a:r>
          </a:p>
          <a:p>
            <a:pPr algn="ctr"/>
            <a:r>
              <a:rPr lang="en-US" dirty="0" smtClean="0"/>
              <a:t>(yeast)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 rot="20011241">
            <a:off x="2090448" y="3101243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EXP5</a:t>
            </a:r>
          </a:p>
          <a:p>
            <a:pPr algn="ctr"/>
            <a:r>
              <a:rPr lang="en-US" sz="1100" dirty="0" smtClean="0"/>
              <a:t>(metazoan)</a:t>
            </a:r>
            <a:endParaRPr lang="es-ES" sz="1100" dirty="0"/>
          </a:p>
        </p:txBody>
      </p:sp>
      <p:sp>
        <p:nvSpPr>
          <p:cNvPr id="8" name="7 Rectángulo"/>
          <p:cNvSpPr/>
          <p:nvPr/>
        </p:nvSpPr>
        <p:spPr>
          <a:xfrm>
            <a:off x="5900447" y="2446834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err="1" smtClean="0"/>
              <a:t>aminoacyl-tRNA</a:t>
            </a:r>
            <a:endParaRPr lang="es-ES" sz="1400" dirty="0" smtClean="0"/>
          </a:p>
          <a:p>
            <a:pPr algn="ctr"/>
            <a:r>
              <a:rPr lang="en-US" sz="1400" i="1" dirty="0" smtClean="0"/>
              <a:t>re-export</a:t>
            </a:r>
            <a:endParaRPr lang="es-ES" sz="1400" i="1" dirty="0"/>
          </a:p>
        </p:txBody>
      </p:sp>
      <p:sp>
        <p:nvSpPr>
          <p:cNvPr id="9" name="8 Rectángulo"/>
          <p:cNvSpPr/>
          <p:nvPr/>
        </p:nvSpPr>
        <p:spPr>
          <a:xfrm>
            <a:off x="7153367" y="3187756"/>
            <a:ext cx="1990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Some transcription factors</a:t>
            </a:r>
            <a:endParaRPr lang="es-ES" sz="1400" i="1" dirty="0"/>
          </a:p>
        </p:txBody>
      </p:sp>
      <p:sp>
        <p:nvSpPr>
          <p:cNvPr id="12" name="11 Elipse"/>
          <p:cNvSpPr/>
          <p:nvPr/>
        </p:nvSpPr>
        <p:spPr>
          <a:xfrm>
            <a:off x="6172199" y="3978459"/>
            <a:ext cx="928897" cy="53156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RanGTP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2235599" y="3829295"/>
            <a:ext cx="928897" cy="53156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RanGTP</a:t>
            </a:r>
            <a:endParaRPr lang="es-ES" sz="1100" dirty="0"/>
          </a:p>
        </p:txBody>
      </p:sp>
      <p:sp>
        <p:nvSpPr>
          <p:cNvPr id="20" name="19 Rectángulo"/>
          <p:cNvSpPr/>
          <p:nvPr/>
        </p:nvSpPr>
        <p:spPr>
          <a:xfrm>
            <a:off x="2308552" y="2079524"/>
            <a:ext cx="1825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err="1"/>
              <a:t>double-stranded</a:t>
            </a:r>
            <a:r>
              <a:rPr lang="es-ES" sz="1400" dirty="0"/>
              <a:t> </a:t>
            </a:r>
            <a:r>
              <a:rPr lang="es-ES" sz="1400" dirty="0" err="1" smtClean="0"/>
              <a:t>RNAs</a:t>
            </a:r>
            <a:endParaRPr lang="es-ES" sz="1400" dirty="0" smtClean="0"/>
          </a:p>
          <a:p>
            <a:pPr algn="ctr"/>
            <a:r>
              <a:rPr lang="es-ES" sz="1400" dirty="0" smtClean="0"/>
              <a:t> </a:t>
            </a:r>
            <a:r>
              <a:rPr lang="es-ES" sz="1400" dirty="0" err="1"/>
              <a:t>binding</a:t>
            </a:r>
            <a:r>
              <a:rPr lang="es-ES" sz="1400" dirty="0"/>
              <a:t> </a:t>
            </a:r>
            <a:r>
              <a:rPr lang="es-ES" sz="1400" dirty="0" err="1"/>
              <a:t>proteins</a:t>
            </a:r>
            <a:endParaRPr lang="es-ES" sz="1400" dirty="0"/>
          </a:p>
        </p:txBody>
      </p:sp>
      <p:sp>
        <p:nvSpPr>
          <p:cNvPr id="21" name="20 Rectángulo"/>
          <p:cNvSpPr/>
          <p:nvPr/>
        </p:nvSpPr>
        <p:spPr>
          <a:xfrm>
            <a:off x="952279" y="3459557"/>
            <a:ext cx="1010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micro-RNA </a:t>
            </a:r>
            <a:endParaRPr lang="es-ES" sz="1400" dirty="0" smtClean="0"/>
          </a:p>
          <a:p>
            <a:pPr algn="ctr"/>
            <a:r>
              <a:rPr lang="es-ES" sz="1400" dirty="0" err="1" smtClean="0"/>
              <a:t>precursors</a:t>
            </a:r>
            <a:endParaRPr lang="es-ES" sz="1400" dirty="0"/>
          </a:p>
        </p:txBody>
      </p:sp>
      <p:sp>
        <p:nvSpPr>
          <p:cNvPr id="22" name="21 Rectángulo"/>
          <p:cNvSpPr/>
          <p:nvPr/>
        </p:nvSpPr>
        <p:spPr>
          <a:xfrm>
            <a:off x="1104960" y="2473602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/>
              <a:t>tRNAs</a:t>
            </a:r>
            <a:endParaRPr lang="es-ES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73882" y="2871132"/>
            <a:ext cx="139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ILF3, EF1A, JAZ…</a:t>
            </a:r>
            <a:endParaRPr lang="es-ES" sz="1400" dirty="0"/>
          </a:p>
        </p:txBody>
      </p:sp>
      <p:sp>
        <p:nvSpPr>
          <p:cNvPr id="24" name="23 Marco"/>
          <p:cNvSpPr/>
          <p:nvPr/>
        </p:nvSpPr>
        <p:spPr>
          <a:xfrm>
            <a:off x="5105960" y="1981200"/>
            <a:ext cx="4038040" cy="2895600"/>
          </a:xfrm>
          <a:prstGeom prst="frame">
            <a:avLst>
              <a:gd name="adj1" fmla="val 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077200" y="1611868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</a:t>
            </a:r>
            <a:endParaRPr lang="es-ES" dirty="0"/>
          </a:p>
        </p:txBody>
      </p:sp>
      <p:sp>
        <p:nvSpPr>
          <p:cNvPr id="26" name="25 Marco"/>
          <p:cNvSpPr/>
          <p:nvPr/>
        </p:nvSpPr>
        <p:spPr>
          <a:xfrm>
            <a:off x="216579" y="1981200"/>
            <a:ext cx="4038040" cy="2895600"/>
          </a:xfrm>
          <a:prstGeom prst="frame">
            <a:avLst>
              <a:gd name="adj1" fmla="val 44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86003" y="1611868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METAZOAN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2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1643</Words>
  <Application>Microsoft Office PowerPoint</Application>
  <PresentationFormat>Presentación en pantalla (4:3)</PresentationFormat>
  <Paragraphs>298</Paragraphs>
  <Slides>51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Bioinformatics approaches to understand RNA biology in the rice blast fungus</vt:lpstr>
      <vt:lpstr>Magnaporthe oryzae is an ascomycete fungus that infects rice</vt:lpstr>
      <vt:lpstr>Magnaporthe oryzae life cycle</vt:lpstr>
      <vt:lpstr>We are interested in two pathogenic-defective mutants…</vt:lpstr>
      <vt:lpstr>We are interested in two pathogenic-defective mutants…</vt:lpstr>
      <vt:lpstr>RBP35 is a member of the polyadenylation machinery</vt:lpstr>
      <vt:lpstr>RBP35 is a member of the polyadenylation machinery</vt:lpstr>
      <vt:lpstr>Presentación de PowerPoint</vt:lpstr>
      <vt:lpstr>EXP5 is a kariopherin involved in the nuclear import/export of proteins and RNAs</vt:lpstr>
      <vt:lpstr>We want to shed light on the role of RBP35 and EXP5 in M.oryzae:</vt:lpstr>
      <vt:lpstr>We want to shed light on the role of RBP35 and EXP5 in M.oryzae:</vt:lpstr>
      <vt:lpstr>Presentación de PowerPoint</vt:lpstr>
      <vt:lpstr>Presentación de PowerPoint</vt:lpstr>
      <vt:lpstr>Presentación de PowerPoint</vt:lpstr>
      <vt:lpstr>Presentación de PowerPoint</vt:lpstr>
      <vt:lpstr>About 14000 poly(A) site could be assigned to  annotated genes  </vt:lpstr>
      <vt:lpstr>&gt;90% of poly(A) sites are located in the 3'UTR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What about alternative polyadenylation?</vt:lpstr>
      <vt:lpstr>What about alternative polyadenylation?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 approaches to understand RNA biology in the rice blast fungus</dc:title>
  <dc:creator>marco</dc:creator>
  <cp:lastModifiedBy>marco</cp:lastModifiedBy>
  <cp:revision>90</cp:revision>
  <dcterms:created xsi:type="dcterms:W3CDTF">2015-05-29T10:21:22Z</dcterms:created>
  <dcterms:modified xsi:type="dcterms:W3CDTF">2015-06-03T14:59:33Z</dcterms:modified>
</cp:coreProperties>
</file>