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2.xml" ContentType="application/vnd.openxmlformats-officedocument.presentationml.notesSlid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8" r:id="rId23"/>
    <p:sldId id="299" r:id="rId24"/>
    <p:sldId id="269" r:id="rId25"/>
    <p:sldId id="312" r:id="rId26"/>
    <p:sldId id="300" r:id="rId27"/>
    <p:sldId id="281" r:id="rId28"/>
    <p:sldId id="301" r:id="rId29"/>
    <p:sldId id="314" r:id="rId30"/>
    <p:sldId id="302" r:id="rId31"/>
    <p:sldId id="313" r:id="rId32"/>
    <p:sldId id="303" r:id="rId33"/>
    <p:sldId id="315" r:id="rId34"/>
    <p:sldId id="304" r:id="rId35"/>
    <p:sldId id="307" r:id="rId36"/>
    <p:sldId id="305" r:id="rId37"/>
    <p:sldId id="308" r:id="rId38"/>
    <p:sldId id="282" r:id="rId39"/>
    <p:sldId id="310" r:id="rId40"/>
    <p:sldId id="311" r:id="rId41"/>
    <p:sldId id="283" r:id="rId42"/>
    <p:sldId id="284" r:id="rId43"/>
    <p:sldId id="286" r:id="rId44"/>
    <p:sldId id="290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620992"/>
        <c:axId val="105631744"/>
      </c:barChart>
      <c:catAx>
        <c:axId val="1056209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05631744"/>
        <c:crosses val="autoZero"/>
        <c:auto val="1"/>
        <c:lblAlgn val="ctr"/>
        <c:lblOffset val="100"/>
        <c:noMultiLvlLbl val="0"/>
      </c:catAx>
      <c:valAx>
        <c:axId val="10563174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6209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9784448"/>
        <c:axId val="129807872"/>
      </c:scatterChart>
      <c:valAx>
        <c:axId val="129784448"/>
        <c:scaling>
          <c:orientation val="minMax"/>
        </c:scaling>
        <c:delete val="0"/>
        <c:axPos val="t"/>
        <c:majorTickMark val="out"/>
        <c:minorTickMark val="none"/>
        <c:tickLblPos val="nextTo"/>
        <c:crossAx val="129807872"/>
        <c:crosses val="autoZero"/>
        <c:crossBetween val="midCat"/>
      </c:valAx>
      <c:valAx>
        <c:axId val="12980787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97844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9860352"/>
        <c:axId val="129863040"/>
      </c:scatterChart>
      <c:valAx>
        <c:axId val="129860352"/>
        <c:scaling>
          <c:orientation val="minMax"/>
        </c:scaling>
        <c:delete val="0"/>
        <c:axPos val="t"/>
        <c:majorTickMark val="out"/>
        <c:minorTickMark val="none"/>
        <c:tickLblPos val="nextTo"/>
        <c:crossAx val="129863040"/>
        <c:crosses val="autoZero"/>
        <c:crossBetween val="midCat"/>
      </c:valAx>
      <c:valAx>
        <c:axId val="12986304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9860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604168164321611"/>
          <c:y val="3.80404355943021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WT_1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4.3164034664473376E-2</c:v>
                </c:pt>
                <c:pt idx="1">
                  <c:v>0.20088326754043301</c:v>
                </c:pt>
                <c:pt idx="2">
                  <c:v>0.75595269779509355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11067397740129"/>
          <c:y val="0.2362433585810727"/>
          <c:w val="0.34451466176960732"/>
          <c:h val="0.41330538436905706"/>
        </c:manualLayout>
      </c:layout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WT_2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sequencing!$B$22:$D$22</c:f>
              <c:numCache>
                <c:formatCode>0.00%</c:formatCode>
                <c:ptCount val="3"/>
                <c:pt idx="0">
                  <c:v>0.10318696502395747</c:v>
                </c:pt>
                <c:pt idx="1">
                  <c:v>0.17666424472127659</c:v>
                </c:pt>
                <c:pt idx="2">
                  <c:v>0.72014879025476597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226596675417"/>
          <c:y val="8.14814814814814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sequencing!$A$23</c:f>
              <c:strCache>
                <c:ptCount val="1"/>
                <c:pt idx="0">
                  <c:v>WT_3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sequencing!$B$23:$D$23</c:f>
              <c:numCache>
                <c:formatCode>0.00%</c:formatCode>
                <c:ptCount val="3"/>
                <c:pt idx="0">
                  <c:v>7.5278786421549254E-2</c:v>
                </c:pt>
                <c:pt idx="1">
                  <c:v>0.19876531134829523</c:v>
                </c:pt>
                <c:pt idx="2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0.00%</c:formatCode>
                <c:ptCount val="9"/>
                <c:pt idx="0">
                  <c:v>8.4092547683030747E-2</c:v>
                </c:pt>
                <c:pt idx="1">
                  <c:v>7.8325678631649076E-2</c:v>
                </c:pt>
                <c:pt idx="2">
                  <c:v>6.1769235072594346E-2</c:v>
                </c:pt>
                <c:pt idx="3">
                  <c:v>0.132741095439151</c:v>
                </c:pt>
                <c:pt idx="4">
                  <c:v>0.18913433338542465</c:v>
                </c:pt>
                <c:pt idx="5">
                  <c:v>0.25403136192974146</c:v>
                </c:pt>
                <c:pt idx="6">
                  <c:v>4.3164034664473376E-2</c:v>
                </c:pt>
                <c:pt idx="7">
                  <c:v>0.10318696502395747</c:v>
                </c:pt>
                <c:pt idx="8">
                  <c:v>7.5278786421549254E-2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0.00%</c:formatCode>
                <c:ptCount val="9"/>
                <c:pt idx="0">
                  <c:v>0.18781518622902907</c:v>
                </c:pt>
                <c:pt idx="1">
                  <c:v>0.15532135057880861</c:v>
                </c:pt>
                <c:pt idx="2">
                  <c:v>0.20074670152844148</c:v>
                </c:pt>
                <c:pt idx="3">
                  <c:v>0.19446424073049373</c:v>
                </c:pt>
                <c:pt idx="4">
                  <c:v>0.16578730964544022</c:v>
                </c:pt>
                <c:pt idx="5">
                  <c:v>0.14108497523571545</c:v>
                </c:pt>
                <c:pt idx="6">
                  <c:v>0.20088326754043301</c:v>
                </c:pt>
                <c:pt idx="7">
                  <c:v>0.17666424472127659</c:v>
                </c:pt>
                <c:pt idx="8">
                  <c:v>0.19876531134829523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0.00%</c:formatCode>
                <c:ptCount val="9"/>
                <c:pt idx="0">
                  <c:v>0.7280922660879402</c:v>
                </c:pt>
                <c:pt idx="1">
                  <c:v>0.76635297078954234</c:v>
                </c:pt>
                <c:pt idx="2">
                  <c:v>0.73748406339896411</c:v>
                </c:pt>
                <c:pt idx="3">
                  <c:v>0.67279466383035524</c:v>
                </c:pt>
                <c:pt idx="4">
                  <c:v>0.64507835696913518</c:v>
                </c:pt>
                <c:pt idx="5">
                  <c:v>0.60488366283454309</c:v>
                </c:pt>
                <c:pt idx="6">
                  <c:v>0.75595269779509355</c:v>
                </c:pt>
                <c:pt idx="7">
                  <c:v>0.72014879025476597</c:v>
                </c:pt>
                <c:pt idx="8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24800"/>
        <c:axId val="129726336"/>
      </c:barChart>
      <c:catAx>
        <c:axId val="129724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29726336"/>
        <c:crosses val="autoZero"/>
        <c:auto val="1"/>
        <c:lblAlgn val="ctr"/>
        <c:lblOffset val="100"/>
        <c:noMultiLvlLbl val="0"/>
      </c:catAx>
      <c:valAx>
        <c:axId val="1297263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724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33472"/>
        <c:axId val="130235008"/>
      </c:barChart>
      <c:catAx>
        <c:axId val="130233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0235008"/>
        <c:crosses val="autoZero"/>
        <c:auto val="1"/>
        <c:lblAlgn val="ctr"/>
        <c:lblOffset val="100"/>
        <c:noMultiLvlLbl val="0"/>
      </c:catAx>
      <c:valAx>
        <c:axId val="13023500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233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(10nt)'!$B$3:$B$11</c:f>
              <c:numCache>
                <c:formatCode>0.0%</c:formatCode>
                <c:ptCount val="9"/>
                <c:pt idx="0">
                  <c:v>4.9409528583458607E-3</c:v>
                </c:pt>
                <c:pt idx="1">
                  <c:v>4.0451883893695972E-3</c:v>
                </c:pt>
                <c:pt idx="2">
                  <c:v>3.9524087181796036E-3</c:v>
                </c:pt>
                <c:pt idx="3">
                  <c:v>7.6323886288784887E-3</c:v>
                </c:pt>
                <c:pt idx="4">
                  <c:v>7.5430467163788489E-3</c:v>
                </c:pt>
                <c:pt idx="5">
                  <c:v>9.3743643292062764E-3</c:v>
                </c:pt>
                <c:pt idx="6">
                  <c:v>4.2497875106244686E-3</c:v>
                </c:pt>
                <c:pt idx="7">
                  <c:v>7.2813369208210004E-3</c:v>
                </c:pt>
                <c:pt idx="8">
                  <c:v>7.0540540171742574E-3</c:v>
                </c:pt>
              </c:numCache>
            </c:numRef>
          </c:val>
        </c:ser>
        <c:ser>
          <c:idx val="1"/>
          <c:order val="1"/>
          <c:tx>
            <c:strRef>
              <c:f>'classification (10nt)'!$C$2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(10nt)'!$C$3:$C$11</c:f>
              <c:numCache>
                <c:formatCode>0.0%</c:formatCode>
                <c:ptCount val="9"/>
                <c:pt idx="0">
                  <c:v>3.2259307135344466E-2</c:v>
                </c:pt>
                <c:pt idx="1">
                  <c:v>2.1327022849158838E-2</c:v>
                </c:pt>
                <c:pt idx="2">
                  <c:v>2.5440079121982182E-2</c:v>
                </c:pt>
                <c:pt idx="3">
                  <c:v>4.4198517940717628E-2</c:v>
                </c:pt>
                <c:pt idx="4">
                  <c:v>3.327036016026113E-2</c:v>
                </c:pt>
                <c:pt idx="5">
                  <c:v>2.8237344218277484E-2</c:v>
                </c:pt>
                <c:pt idx="6">
                  <c:v>3.185013163134947E-2</c:v>
                </c:pt>
                <c:pt idx="7">
                  <c:v>3.5237261122679782E-2</c:v>
                </c:pt>
                <c:pt idx="8">
                  <c:v>3.3514091051128417E-2</c:v>
                </c:pt>
              </c:numCache>
            </c:numRef>
          </c:val>
        </c:ser>
        <c:ser>
          <c:idx val="2"/>
          <c:order val="2"/>
          <c:tx>
            <c:strRef>
              <c:f>'classification (10nt)'!$D$2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(10nt)'!$D$3:$D$11</c:f>
              <c:numCache>
                <c:formatCode>0.0%</c:formatCode>
                <c:ptCount val="9"/>
                <c:pt idx="0">
                  <c:v>0.11507256369284662</c:v>
                </c:pt>
                <c:pt idx="1">
                  <c:v>9.5613742422101161E-2</c:v>
                </c:pt>
                <c:pt idx="2">
                  <c:v>0.12553824352151868</c:v>
                </c:pt>
                <c:pt idx="3">
                  <c:v>0.13549575316345988</c:v>
                </c:pt>
                <c:pt idx="4">
                  <c:v>0.10386148140065969</c:v>
                </c:pt>
                <c:pt idx="5">
                  <c:v>9.3280196905385068E-2</c:v>
                </c:pt>
                <c:pt idx="6">
                  <c:v>0.13545788227829988</c:v>
                </c:pt>
                <c:pt idx="7">
                  <c:v>0.11995758831750927</c:v>
                </c:pt>
                <c:pt idx="8">
                  <c:v>0.13167999607008887</c:v>
                </c:pt>
              </c:numCache>
            </c:numRef>
          </c:val>
        </c:ser>
        <c:ser>
          <c:idx val="3"/>
          <c:order val="3"/>
          <c:tx>
            <c:strRef>
              <c:f>'classification (10nt)'!$E$2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(10nt)'!$E$3:$E$11</c:f>
              <c:numCache>
                <c:formatCode>0.0%</c:formatCode>
                <c:ptCount val="9"/>
                <c:pt idx="0">
                  <c:v>0.14562669840683162</c:v>
                </c:pt>
                <c:pt idx="1">
                  <c:v>0.13430309555619338</c:v>
                </c:pt>
                <c:pt idx="2">
                  <c:v>0.13158753238318066</c:v>
                </c:pt>
                <c:pt idx="3">
                  <c:v>0.18241679667186689</c:v>
                </c:pt>
                <c:pt idx="4">
                  <c:v>0.23624477438385608</c:v>
                </c:pt>
                <c:pt idx="5">
                  <c:v>0.33185202261970953</c:v>
                </c:pt>
                <c:pt idx="6">
                  <c:v>0.10452494616648478</c:v>
                </c:pt>
                <c:pt idx="7">
                  <c:v>0.17955497647580856</c:v>
                </c:pt>
                <c:pt idx="8">
                  <c:v>0.16203855952382576</c:v>
                </c:pt>
              </c:numCache>
            </c:numRef>
          </c:val>
        </c:ser>
        <c:ser>
          <c:idx val="4"/>
          <c:order val="4"/>
          <c:tx>
            <c:strRef>
              <c:f>'classification (10nt)'!$F$2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(10nt)'!$F$3:$F$11</c:f>
              <c:numCache>
                <c:formatCode>0.0%</c:formatCode>
                <c:ptCount val="9"/>
                <c:pt idx="0">
                  <c:v>1.9548287781613102E-3</c:v>
                </c:pt>
                <c:pt idx="1">
                  <c:v>1.3931969736483622E-3</c:v>
                </c:pt>
                <c:pt idx="2">
                  <c:v>1.2635898647102674E-3</c:v>
                </c:pt>
                <c:pt idx="3">
                  <c:v>2.9792858381001907E-3</c:v>
                </c:pt>
                <c:pt idx="4">
                  <c:v>5.2212288772183358E-3</c:v>
                </c:pt>
                <c:pt idx="5">
                  <c:v>6.7591299277199928E-3</c:v>
                </c:pt>
                <c:pt idx="6">
                  <c:v>1.1223576752196873E-3</c:v>
                </c:pt>
                <c:pt idx="7">
                  <c:v>2.3166882990621898E-3</c:v>
                </c:pt>
                <c:pt idx="8">
                  <c:v>1.7630017971156089E-3</c:v>
                </c:pt>
              </c:numCache>
            </c:numRef>
          </c:val>
        </c:ser>
        <c:ser>
          <c:idx val="5"/>
          <c:order val="5"/>
          <c:tx>
            <c:strRef>
              <c:f>'classification (10nt)'!$G$2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(10nt)'!$G$3:$G$11</c:f>
              <c:numCache>
                <c:formatCode>0.0%</c:formatCode>
                <c:ptCount val="9"/>
                <c:pt idx="0">
                  <c:v>1.1546118892013386E-2</c:v>
                </c:pt>
                <c:pt idx="1">
                  <c:v>8.4141812518302786E-3</c:v>
                </c:pt>
                <c:pt idx="2">
                  <c:v>8.4960180681541396E-3</c:v>
                </c:pt>
                <c:pt idx="3">
                  <c:v>1.468300398682614E-2</c:v>
                </c:pt>
                <c:pt idx="4">
                  <c:v>2.5401129702100775E-2</c:v>
                </c:pt>
                <c:pt idx="5">
                  <c:v>3.2124259231635047E-2</c:v>
                </c:pt>
                <c:pt idx="6">
                  <c:v>8.0901127357425225E-3</c:v>
                </c:pt>
                <c:pt idx="7">
                  <c:v>1.1911389719377143E-2</c:v>
                </c:pt>
                <c:pt idx="8">
                  <c:v>1.0002851914671805E-2</c:v>
                </c:pt>
              </c:numCache>
            </c:numRef>
          </c:val>
        </c:ser>
        <c:ser>
          <c:idx val="6"/>
          <c:order val="6"/>
          <c:tx>
            <c:strRef>
              <c:f>'classification (10nt)'!$H$2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(10nt)'!$H$3:$H$11</c:f>
              <c:numCache>
                <c:formatCode>0.0%</c:formatCode>
                <c:ptCount val="9"/>
                <c:pt idx="0">
                  <c:v>1.5166623675711996E-2</c:v>
                </c:pt>
                <c:pt idx="1">
                  <c:v>3.1367875391005738E-2</c:v>
                </c:pt>
                <c:pt idx="2">
                  <c:v>4.034113974034409E-2</c:v>
                </c:pt>
                <c:pt idx="3">
                  <c:v>2.7521017507366963E-2</c:v>
                </c:pt>
                <c:pt idx="4">
                  <c:v>2.4938368440368654E-2</c:v>
                </c:pt>
                <c:pt idx="5">
                  <c:v>2.1833511886196283E-2</c:v>
                </c:pt>
                <c:pt idx="6">
                  <c:v>4.7688132834737572E-2</c:v>
                </c:pt>
                <c:pt idx="7">
                  <c:v>4.2072654934762123E-2</c:v>
                </c:pt>
                <c:pt idx="8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943360"/>
        <c:axId val="141003392"/>
      </c:barChart>
      <c:catAx>
        <c:axId val="140943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41003392"/>
        <c:crosses val="autoZero"/>
        <c:auto val="1"/>
        <c:lblAlgn val="ctr"/>
        <c:lblOffset val="100"/>
        <c:noMultiLvlLbl val="0"/>
      </c:catAx>
      <c:valAx>
        <c:axId val="141003392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40943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82240"/>
        <c:axId val="130283776"/>
      </c:barChart>
      <c:catAx>
        <c:axId val="130282240"/>
        <c:scaling>
          <c:orientation val="minMax"/>
        </c:scaling>
        <c:delete val="0"/>
        <c:axPos val="b"/>
        <c:majorTickMark val="out"/>
        <c:minorTickMark val="none"/>
        <c:tickLblPos val="nextTo"/>
        <c:crossAx val="130283776"/>
        <c:crosses val="autoZero"/>
        <c:auto val="1"/>
        <c:lblAlgn val="ctr"/>
        <c:lblOffset val="100"/>
        <c:noMultiLvlLbl val="0"/>
      </c:catAx>
      <c:valAx>
        <c:axId val="130283776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282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(10nt)'!$B$21:$H$21</c:f>
              <c:numCache>
                <c:formatCode>0.00%</c:formatCode>
                <c:ptCount val="7"/>
                <c:pt idx="0">
                  <c:v>1.9983855670117762E-3</c:v>
                </c:pt>
                <c:pt idx="1">
                  <c:v>3.1142049468958988E-2</c:v>
                </c:pt>
                <c:pt idx="2">
                  <c:v>0.18938094072561967</c:v>
                </c:pt>
                <c:pt idx="3">
                  <c:v>5.3177120873287999E-2</c:v>
                </c:pt>
                <c:pt idx="4">
                  <c:v>5.4822415928882414E-4</c:v>
                </c:pt>
                <c:pt idx="5">
                  <c:v>3.1763915679495561E-3</c:v>
                </c:pt>
                <c:pt idx="6">
                  <c:v>0.10975831888360073</c:v>
                </c:pt>
              </c:numCache>
            </c:numRef>
          </c:val>
        </c:ser>
        <c:ser>
          <c:idx val="1"/>
          <c:order val="1"/>
          <c:tx>
            <c:strRef>
              <c:f>'classification (10nt)'!$A$22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(10nt)'!$B$22:$H$22</c:f>
              <c:numCache>
                <c:formatCode>0.00%</c:formatCode>
                <c:ptCount val="7"/>
                <c:pt idx="0">
                  <c:v>8.0368941687093999E-3</c:v>
                </c:pt>
                <c:pt idx="1">
                  <c:v>6.9698514539564604E-2</c:v>
                </c:pt>
                <c:pt idx="2">
                  <c:v>0.21026078905636217</c:v>
                </c:pt>
                <c:pt idx="3">
                  <c:v>0.12332039384390886</c:v>
                </c:pt>
                <c:pt idx="4">
                  <c:v>2.1022815140656578E-3</c:v>
                </c:pt>
                <c:pt idx="5">
                  <c:v>4.2088333748336471E-3</c:v>
                </c:pt>
                <c:pt idx="6">
                  <c:v>0.11474319914243304</c:v>
                </c:pt>
              </c:numCache>
            </c:numRef>
          </c:val>
        </c:ser>
        <c:ser>
          <c:idx val="2"/>
          <c:order val="2"/>
          <c:tx>
            <c:strRef>
              <c:f>'classification (10nt)'!$A$23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(10nt)'!$B$23:$H$23</c:f>
              <c:numCache>
                <c:formatCode>0.00%</c:formatCode>
                <c:ptCount val="7"/>
                <c:pt idx="0">
                  <c:v>4.6862436298769896E-3</c:v>
                </c:pt>
                <c:pt idx="1">
                  <c:v>4.7666822735486565E-2</c:v>
                </c:pt>
                <c:pt idx="2">
                  <c:v>0.21055538572860277</c:v>
                </c:pt>
                <c:pt idx="3">
                  <c:v>9.3353325620180089E-2</c:v>
                </c:pt>
                <c:pt idx="4">
                  <c:v>1.8607530771998931E-3</c:v>
                </c:pt>
                <c:pt idx="5">
                  <c:v>4.4037719641067509E-3</c:v>
                </c:pt>
                <c:pt idx="6">
                  <c:v>0.1171286948648199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77728"/>
        <c:axId val="129983616"/>
      </c:barChart>
      <c:catAx>
        <c:axId val="129977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29983616"/>
        <c:crosses val="autoZero"/>
        <c:auto val="1"/>
        <c:lblAlgn val="ctr"/>
        <c:lblOffset val="100"/>
        <c:noMultiLvlLbl val="0"/>
      </c:catAx>
      <c:valAx>
        <c:axId val="129983616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977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69024"/>
        <c:axId val="119583488"/>
      </c:lineChart>
      <c:catAx>
        <c:axId val="11956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9583488"/>
        <c:crosses val="autoZero"/>
        <c:auto val="1"/>
        <c:lblAlgn val="ctr"/>
        <c:lblOffset val="100"/>
        <c:noMultiLvlLbl val="0"/>
      </c:catAx>
      <c:valAx>
        <c:axId val="11958348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9569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79744"/>
        <c:axId val="130081536"/>
      </c:barChart>
      <c:catAx>
        <c:axId val="130079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0081536"/>
        <c:crosses val="autoZero"/>
        <c:auto val="1"/>
        <c:lblAlgn val="ctr"/>
        <c:lblOffset val="100"/>
        <c:noMultiLvlLbl val="0"/>
      </c:catAx>
      <c:valAx>
        <c:axId val="13008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079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12128"/>
        <c:axId val="130122112"/>
      </c:barChart>
      <c:catAx>
        <c:axId val="130112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30122112"/>
        <c:crosses val="autoZero"/>
        <c:auto val="1"/>
        <c:lblAlgn val="ctr"/>
        <c:lblOffset val="100"/>
        <c:noMultiLvlLbl val="0"/>
      </c:catAx>
      <c:valAx>
        <c:axId val="13012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112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183168"/>
        <c:axId val="130184704"/>
      </c:lineChart>
      <c:catAx>
        <c:axId val="13018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184704"/>
        <c:crosses val="autoZero"/>
        <c:auto val="1"/>
        <c:lblAlgn val="ctr"/>
        <c:lblOffset val="100"/>
        <c:noMultiLvlLbl val="0"/>
      </c:catAx>
      <c:valAx>
        <c:axId val="13018470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183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153088"/>
        <c:axId val="128254336"/>
      </c:scatterChart>
      <c:valAx>
        <c:axId val="13015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254336"/>
        <c:crosses val="autoZero"/>
        <c:crossBetween val="midCat"/>
      </c:valAx>
      <c:valAx>
        <c:axId val="12825433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153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289024"/>
        <c:axId val="128290816"/>
      </c:scatterChart>
      <c:valAx>
        <c:axId val="12828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290816"/>
        <c:crosses val="autoZero"/>
        <c:crossBetween val="midCat"/>
      </c:valAx>
      <c:valAx>
        <c:axId val="12829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2890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13216"/>
        <c:axId val="128314752"/>
      </c:scatterChart>
      <c:valAx>
        <c:axId val="12831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14752"/>
        <c:crosses val="autoZero"/>
        <c:crossBetween val="midCat"/>
      </c:valAx>
      <c:valAx>
        <c:axId val="128314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313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41504"/>
        <c:axId val="128343040"/>
      </c:scatterChart>
      <c:valAx>
        <c:axId val="128341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43040"/>
        <c:crosses val="autoZero"/>
        <c:crossBetween val="midCat"/>
      </c:valAx>
      <c:valAx>
        <c:axId val="128343040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3415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73888"/>
        <c:axId val="128375424"/>
      </c:scatterChart>
      <c:valAx>
        <c:axId val="12837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75424"/>
        <c:crosses val="autoZero"/>
        <c:crossBetween val="midCat"/>
      </c:valAx>
      <c:valAx>
        <c:axId val="128375424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3738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23424"/>
        <c:axId val="128424960"/>
      </c:scatterChart>
      <c:valAx>
        <c:axId val="12842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24960"/>
        <c:crosses val="autoZero"/>
        <c:crossBetween val="midCat"/>
      </c:valAx>
      <c:valAx>
        <c:axId val="12842496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423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76544"/>
        <c:axId val="130878080"/>
      </c:scatterChart>
      <c:valAx>
        <c:axId val="13087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878080"/>
        <c:crosses val="autoZero"/>
        <c:crossBetween val="midCat"/>
      </c:valAx>
      <c:valAx>
        <c:axId val="13087808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876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353408"/>
        <c:axId val="84355328"/>
      </c:lineChart>
      <c:catAx>
        <c:axId val="84353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355328"/>
        <c:crosses val="autoZero"/>
        <c:auto val="1"/>
        <c:lblAlgn val="ctr"/>
        <c:lblOffset val="100"/>
        <c:noMultiLvlLbl val="0"/>
      </c:catAx>
      <c:valAx>
        <c:axId val="8435532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353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904832"/>
        <c:axId val="130906368"/>
      </c:scatterChart>
      <c:valAx>
        <c:axId val="13090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906368"/>
        <c:crosses val="autoZero"/>
        <c:crossBetween val="midCat"/>
      </c:valAx>
      <c:valAx>
        <c:axId val="13090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9048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72384"/>
        <c:axId val="131073920"/>
      </c:scatterChart>
      <c:valAx>
        <c:axId val="131072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073920"/>
        <c:crosses val="autoZero"/>
        <c:crossBetween val="midCat"/>
      </c:valAx>
      <c:valAx>
        <c:axId val="13107392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072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12960"/>
        <c:axId val="131114496"/>
      </c:scatterChart>
      <c:valAx>
        <c:axId val="131112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114496"/>
        <c:crosses val="autoZero"/>
        <c:crossBetween val="midCat"/>
      </c:valAx>
      <c:valAx>
        <c:axId val="13111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112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66976"/>
        <c:axId val="131168512"/>
      </c:barChart>
      <c:catAx>
        <c:axId val="131166976"/>
        <c:scaling>
          <c:orientation val="minMax"/>
        </c:scaling>
        <c:delete val="0"/>
        <c:axPos val="l"/>
        <c:majorTickMark val="out"/>
        <c:minorTickMark val="none"/>
        <c:tickLblPos val="nextTo"/>
        <c:crossAx val="131168512"/>
        <c:crosses val="autoZero"/>
        <c:auto val="1"/>
        <c:lblAlgn val="ctr"/>
        <c:lblOffset val="100"/>
        <c:noMultiLvlLbl val="0"/>
      </c:catAx>
      <c:valAx>
        <c:axId val="13116851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1166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07552"/>
        <c:axId val="131209088"/>
      </c:barChart>
      <c:catAx>
        <c:axId val="13120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209088"/>
        <c:crosses val="autoZero"/>
        <c:auto val="1"/>
        <c:lblAlgn val="ctr"/>
        <c:lblOffset val="100"/>
        <c:noMultiLvlLbl val="0"/>
      </c:catAx>
      <c:valAx>
        <c:axId val="1312090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20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41472"/>
        <c:axId val="131243008"/>
      </c:barChart>
      <c:catAx>
        <c:axId val="131241472"/>
        <c:scaling>
          <c:orientation val="minMax"/>
        </c:scaling>
        <c:delete val="0"/>
        <c:axPos val="l"/>
        <c:majorTickMark val="out"/>
        <c:minorTickMark val="none"/>
        <c:tickLblPos val="nextTo"/>
        <c:crossAx val="131243008"/>
        <c:crosses val="autoZero"/>
        <c:auto val="1"/>
        <c:lblAlgn val="ctr"/>
        <c:lblOffset val="100"/>
        <c:noMultiLvlLbl val="0"/>
      </c:catAx>
      <c:valAx>
        <c:axId val="131243008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241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02912"/>
        <c:axId val="131304448"/>
      </c:barChart>
      <c:catAx>
        <c:axId val="131302912"/>
        <c:scaling>
          <c:orientation val="minMax"/>
        </c:scaling>
        <c:delete val="0"/>
        <c:axPos val="l"/>
        <c:majorTickMark val="out"/>
        <c:minorTickMark val="none"/>
        <c:tickLblPos val="nextTo"/>
        <c:crossAx val="131304448"/>
        <c:crosses val="autoZero"/>
        <c:auto val="1"/>
        <c:lblAlgn val="ctr"/>
        <c:lblOffset val="100"/>
        <c:noMultiLvlLbl val="0"/>
      </c:catAx>
      <c:valAx>
        <c:axId val="131304448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302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43872"/>
        <c:axId val="131345408"/>
      </c:barChart>
      <c:catAx>
        <c:axId val="131343872"/>
        <c:scaling>
          <c:orientation val="minMax"/>
        </c:scaling>
        <c:delete val="0"/>
        <c:axPos val="l"/>
        <c:majorTickMark val="out"/>
        <c:minorTickMark val="none"/>
        <c:tickLblPos val="nextTo"/>
        <c:crossAx val="131345408"/>
        <c:crosses val="autoZero"/>
        <c:auto val="1"/>
        <c:lblAlgn val="ctr"/>
        <c:lblOffset val="100"/>
        <c:noMultiLvlLbl val="0"/>
      </c:catAx>
      <c:valAx>
        <c:axId val="1313454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343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84832"/>
        <c:axId val="131386368"/>
      </c:barChart>
      <c:catAx>
        <c:axId val="131384832"/>
        <c:scaling>
          <c:orientation val="minMax"/>
        </c:scaling>
        <c:delete val="0"/>
        <c:axPos val="l"/>
        <c:majorTickMark val="out"/>
        <c:minorTickMark val="none"/>
        <c:tickLblPos val="nextTo"/>
        <c:crossAx val="131386368"/>
        <c:crosses val="autoZero"/>
        <c:auto val="1"/>
        <c:lblAlgn val="ctr"/>
        <c:lblOffset val="100"/>
        <c:noMultiLvlLbl val="0"/>
      </c:catAx>
      <c:valAx>
        <c:axId val="1313863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384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38848"/>
        <c:axId val="131444736"/>
      </c:barChart>
      <c:catAx>
        <c:axId val="131438848"/>
        <c:scaling>
          <c:orientation val="minMax"/>
        </c:scaling>
        <c:delete val="0"/>
        <c:axPos val="l"/>
        <c:majorTickMark val="out"/>
        <c:minorTickMark val="none"/>
        <c:tickLblPos val="nextTo"/>
        <c:crossAx val="131444736"/>
        <c:crosses val="autoZero"/>
        <c:auto val="1"/>
        <c:lblAlgn val="ctr"/>
        <c:lblOffset val="100"/>
        <c:noMultiLvlLbl val="0"/>
      </c:catAx>
      <c:valAx>
        <c:axId val="13144473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1438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00000"/>
        <c:axId val="84406272"/>
      </c:lineChart>
      <c:catAx>
        <c:axId val="84400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406272"/>
        <c:crosses val="autoZero"/>
        <c:auto val="1"/>
        <c:lblAlgn val="ctr"/>
        <c:lblOffset val="100"/>
        <c:noMultiLvlLbl val="0"/>
      </c:catAx>
      <c:valAx>
        <c:axId val="84406272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400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84288"/>
        <c:axId val="131490176"/>
      </c:barChart>
      <c:catAx>
        <c:axId val="131484288"/>
        <c:scaling>
          <c:orientation val="minMax"/>
        </c:scaling>
        <c:delete val="0"/>
        <c:axPos val="l"/>
        <c:majorTickMark val="out"/>
        <c:minorTickMark val="none"/>
        <c:tickLblPos val="nextTo"/>
        <c:crossAx val="131490176"/>
        <c:crosses val="autoZero"/>
        <c:auto val="1"/>
        <c:lblAlgn val="ctr"/>
        <c:lblOffset val="100"/>
        <c:noMultiLvlLbl val="0"/>
      </c:catAx>
      <c:valAx>
        <c:axId val="1314901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484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508864"/>
        <c:axId val="131522944"/>
      </c:barChart>
      <c:catAx>
        <c:axId val="131508864"/>
        <c:scaling>
          <c:orientation val="minMax"/>
        </c:scaling>
        <c:delete val="0"/>
        <c:axPos val="l"/>
        <c:majorTickMark val="out"/>
        <c:minorTickMark val="none"/>
        <c:tickLblPos val="nextTo"/>
        <c:crossAx val="131522944"/>
        <c:crosses val="autoZero"/>
        <c:auto val="1"/>
        <c:lblAlgn val="ctr"/>
        <c:lblOffset val="100"/>
        <c:noMultiLvlLbl val="0"/>
      </c:catAx>
      <c:valAx>
        <c:axId val="1315229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508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19456"/>
        <c:axId val="131621248"/>
      </c:barChart>
      <c:catAx>
        <c:axId val="131619456"/>
        <c:scaling>
          <c:orientation val="minMax"/>
        </c:scaling>
        <c:delete val="0"/>
        <c:axPos val="l"/>
        <c:majorTickMark val="out"/>
        <c:minorTickMark val="none"/>
        <c:tickLblPos val="nextTo"/>
        <c:crossAx val="131621248"/>
        <c:crosses val="autoZero"/>
        <c:auto val="1"/>
        <c:lblAlgn val="ctr"/>
        <c:lblOffset val="100"/>
        <c:noMultiLvlLbl val="0"/>
      </c:catAx>
      <c:valAx>
        <c:axId val="1316212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619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56320"/>
        <c:axId val="131670400"/>
      </c:barChart>
      <c:catAx>
        <c:axId val="131656320"/>
        <c:scaling>
          <c:orientation val="minMax"/>
        </c:scaling>
        <c:delete val="0"/>
        <c:axPos val="l"/>
        <c:majorTickMark val="out"/>
        <c:minorTickMark val="none"/>
        <c:tickLblPos val="nextTo"/>
        <c:crossAx val="131670400"/>
        <c:crosses val="autoZero"/>
        <c:auto val="1"/>
        <c:lblAlgn val="ctr"/>
        <c:lblOffset val="100"/>
        <c:noMultiLvlLbl val="0"/>
      </c:catAx>
      <c:valAx>
        <c:axId val="1316704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656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05472"/>
        <c:axId val="131711360"/>
      </c:barChart>
      <c:catAx>
        <c:axId val="13170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711360"/>
        <c:crosses val="autoZero"/>
        <c:auto val="1"/>
        <c:lblAlgn val="ctr"/>
        <c:lblOffset val="100"/>
        <c:noMultiLvlLbl val="0"/>
      </c:catAx>
      <c:valAx>
        <c:axId val="1317113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705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42336"/>
        <c:axId val="131744128"/>
      </c:barChart>
      <c:catAx>
        <c:axId val="13174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744128"/>
        <c:crosses val="autoZero"/>
        <c:auto val="1"/>
        <c:lblAlgn val="ctr"/>
        <c:lblOffset val="100"/>
        <c:noMultiLvlLbl val="0"/>
      </c:catAx>
      <c:valAx>
        <c:axId val="13174412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742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66912"/>
        <c:axId val="131780992"/>
      </c:barChart>
      <c:catAx>
        <c:axId val="13176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780992"/>
        <c:crosses val="autoZero"/>
        <c:auto val="1"/>
        <c:lblAlgn val="ctr"/>
        <c:lblOffset val="100"/>
        <c:noMultiLvlLbl val="0"/>
      </c:catAx>
      <c:valAx>
        <c:axId val="1317809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766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816064"/>
        <c:axId val="131821952"/>
      </c:barChart>
      <c:catAx>
        <c:axId val="13181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821952"/>
        <c:crosses val="autoZero"/>
        <c:auto val="1"/>
        <c:lblAlgn val="ctr"/>
        <c:lblOffset val="100"/>
        <c:noMultiLvlLbl val="0"/>
      </c:catAx>
      <c:valAx>
        <c:axId val="13182195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816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871104"/>
        <c:axId val="131872640"/>
      </c:barChart>
      <c:catAx>
        <c:axId val="131871104"/>
        <c:scaling>
          <c:orientation val="minMax"/>
        </c:scaling>
        <c:delete val="0"/>
        <c:axPos val="l"/>
        <c:majorTickMark val="out"/>
        <c:minorTickMark val="none"/>
        <c:tickLblPos val="nextTo"/>
        <c:crossAx val="131872640"/>
        <c:crosses val="autoZero"/>
        <c:auto val="1"/>
        <c:lblAlgn val="ctr"/>
        <c:lblOffset val="100"/>
        <c:noMultiLvlLbl val="0"/>
      </c:catAx>
      <c:valAx>
        <c:axId val="13187264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1871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903488"/>
        <c:axId val="131905024"/>
      </c:barChart>
      <c:catAx>
        <c:axId val="13190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905024"/>
        <c:crosses val="autoZero"/>
        <c:auto val="1"/>
        <c:lblAlgn val="ctr"/>
        <c:lblOffset val="100"/>
        <c:noMultiLvlLbl val="0"/>
      </c:catAx>
      <c:valAx>
        <c:axId val="13190502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903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02720"/>
        <c:axId val="119504256"/>
      </c:lineChart>
      <c:catAx>
        <c:axId val="11950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504256"/>
        <c:crosses val="autoZero"/>
        <c:auto val="1"/>
        <c:lblAlgn val="ctr"/>
        <c:lblOffset val="100"/>
        <c:noMultiLvlLbl val="0"/>
      </c:catAx>
      <c:valAx>
        <c:axId val="11950425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95027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38976"/>
        <c:axId val="130640512"/>
      </c:barChart>
      <c:catAx>
        <c:axId val="130638976"/>
        <c:scaling>
          <c:orientation val="minMax"/>
        </c:scaling>
        <c:delete val="0"/>
        <c:axPos val="l"/>
        <c:majorTickMark val="out"/>
        <c:minorTickMark val="none"/>
        <c:tickLblPos val="nextTo"/>
        <c:crossAx val="130640512"/>
        <c:crosses val="autoZero"/>
        <c:auto val="1"/>
        <c:lblAlgn val="ctr"/>
        <c:lblOffset val="100"/>
        <c:noMultiLvlLbl val="0"/>
      </c:catAx>
      <c:valAx>
        <c:axId val="13064051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638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79552"/>
        <c:axId val="130681088"/>
      </c:barChart>
      <c:catAx>
        <c:axId val="13067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681088"/>
        <c:crosses val="autoZero"/>
        <c:auto val="1"/>
        <c:lblAlgn val="ctr"/>
        <c:lblOffset val="100"/>
        <c:noMultiLvlLbl val="0"/>
      </c:catAx>
      <c:valAx>
        <c:axId val="13068108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679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28704"/>
        <c:axId val="130730240"/>
      </c:barChart>
      <c:catAx>
        <c:axId val="1307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730240"/>
        <c:crosses val="autoZero"/>
        <c:auto val="1"/>
        <c:lblAlgn val="ctr"/>
        <c:lblOffset val="100"/>
        <c:noMultiLvlLbl val="0"/>
      </c:catAx>
      <c:valAx>
        <c:axId val="13073024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728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10624"/>
        <c:axId val="130812160"/>
      </c:barChart>
      <c:catAx>
        <c:axId val="13081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812160"/>
        <c:crosses val="autoZero"/>
        <c:auto val="1"/>
        <c:lblAlgn val="ctr"/>
        <c:lblOffset val="100"/>
        <c:noMultiLvlLbl val="0"/>
      </c:catAx>
      <c:valAx>
        <c:axId val="1308121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810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73472"/>
        <c:axId val="131275008"/>
      </c:barChart>
      <c:catAx>
        <c:axId val="13127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275008"/>
        <c:crosses val="autoZero"/>
        <c:auto val="1"/>
        <c:lblAlgn val="ctr"/>
        <c:lblOffset val="100"/>
        <c:noMultiLvlLbl val="0"/>
      </c:catAx>
      <c:valAx>
        <c:axId val="13127500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273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modification!$B$2:$B$10</c:f>
              <c:numCache>
                <c:formatCode>0.00%</c:formatCode>
                <c:ptCount val="9"/>
                <c:pt idx="0">
                  <c:v>2.2599999999999999E-2</c:v>
                </c:pt>
                <c:pt idx="1">
                  <c:v>2.2700000000000001E-2</c:v>
                </c:pt>
                <c:pt idx="2">
                  <c:v>1.84E-2</c:v>
                </c:pt>
                <c:pt idx="3">
                  <c:v>1.72E-2</c:v>
                </c:pt>
                <c:pt idx="4">
                  <c:v>2.58E-2</c:v>
                </c:pt>
                <c:pt idx="5">
                  <c:v>3.2000000000000001E-2</c:v>
                </c:pt>
                <c:pt idx="6">
                  <c:v>1.7000000000000001E-2</c:v>
                </c:pt>
                <c:pt idx="7">
                  <c:v>2.12E-2</c:v>
                </c:pt>
                <c:pt idx="8">
                  <c:v>2.06E-2</c:v>
                </c:pt>
              </c:numCache>
            </c:numRef>
          </c:val>
        </c:ser>
        <c:ser>
          <c:idx val="1"/>
          <c:order val="1"/>
          <c:tx>
            <c:strRef>
              <c:f>modification!$C$1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modification!$C$2:$C$10</c:f>
              <c:numCache>
                <c:formatCode>0.00%</c:formatCode>
                <c:ptCount val="9"/>
                <c:pt idx="0">
                  <c:v>0.27450000000000002</c:v>
                </c:pt>
                <c:pt idx="1">
                  <c:v>0.22090000000000001</c:v>
                </c:pt>
                <c:pt idx="2">
                  <c:v>0.26269999999999999</c:v>
                </c:pt>
                <c:pt idx="3">
                  <c:v>0.27500000000000002</c:v>
                </c:pt>
                <c:pt idx="4">
                  <c:v>0.27529999999999999</c:v>
                </c:pt>
                <c:pt idx="5">
                  <c:v>0.2858</c:v>
                </c:pt>
                <c:pt idx="6">
                  <c:v>0.2462</c:v>
                </c:pt>
                <c:pt idx="7">
                  <c:v>0.24909999999999999</c:v>
                </c:pt>
                <c:pt idx="8">
                  <c:v>0.25790000000000002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211456"/>
        <c:axId val="132212992"/>
      </c:barChart>
      <c:catAx>
        <c:axId val="13221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32212992"/>
        <c:crosses val="autoZero"/>
        <c:auto val="1"/>
        <c:lblAlgn val="ctr"/>
        <c:lblOffset val="100"/>
        <c:noMultiLvlLbl val="0"/>
      </c:catAx>
      <c:valAx>
        <c:axId val="13221299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22114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245376"/>
        <c:axId val="132246912"/>
      </c:barChart>
      <c:catAx>
        <c:axId val="132245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32246912"/>
        <c:crosses val="autoZero"/>
        <c:auto val="1"/>
        <c:lblAlgn val="ctr"/>
        <c:lblOffset val="100"/>
        <c:noMultiLvlLbl val="0"/>
      </c:catAx>
      <c:valAx>
        <c:axId val="13224691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2245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294528"/>
        <c:axId val="132296064"/>
      </c:barChart>
      <c:catAx>
        <c:axId val="132294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32296064"/>
        <c:crosses val="autoZero"/>
        <c:auto val="1"/>
        <c:lblAlgn val="ctr"/>
        <c:lblOffset val="100"/>
        <c:noMultiLvlLbl val="0"/>
      </c:catAx>
      <c:valAx>
        <c:axId val="1322960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322945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325760"/>
        <c:axId val="132327296"/>
      </c:barChart>
      <c:catAx>
        <c:axId val="132325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32327296"/>
        <c:crosses val="autoZero"/>
        <c:auto val="1"/>
        <c:lblAlgn val="ctr"/>
        <c:lblOffset val="100"/>
        <c:noMultiLvlLbl val="0"/>
      </c:catAx>
      <c:valAx>
        <c:axId val="13232729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2325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378624"/>
        <c:axId val="132380160"/>
      </c:barChart>
      <c:catAx>
        <c:axId val="132378624"/>
        <c:scaling>
          <c:orientation val="minMax"/>
        </c:scaling>
        <c:delete val="0"/>
        <c:axPos val="l"/>
        <c:majorTickMark val="out"/>
        <c:minorTickMark val="none"/>
        <c:tickLblPos val="nextTo"/>
        <c:crossAx val="132380160"/>
        <c:crosses val="autoZero"/>
        <c:auto val="1"/>
        <c:lblAlgn val="ctr"/>
        <c:lblOffset val="100"/>
        <c:noMultiLvlLbl val="0"/>
      </c:catAx>
      <c:valAx>
        <c:axId val="13238016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2378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20256"/>
        <c:axId val="129307392"/>
      </c:lineChart>
      <c:catAx>
        <c:axId val="119520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307392"/>
        <c:crosses val="autoZero"/>
        <c:auto val="1"/>
        <c:lblAlgn val="ctr"/>
        <c:lblOffset val="100"/>
        <c:noMultiLvlLbl val="0"/>
      </c:catAx>
      <c:valAx>
        <c:axId val="12930739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95202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389888"/>
        <c:axId val="132399872"/>
      </c:barChart>
      <c:catAx>
        <c:axId val="132389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399872"/>
        <c:crosses val="autoZero"/>
        <c:auto val="1"/>
        <c:lblAlgn val="ctr"/>
        <c:lblOffset val="100"/>
        <c:noMultiLvlLbl val="0"/>
      </c:catAx>
      <c:valAx>
        <c:axId val="132399872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389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24832"/>
        <c:axId val="132426368"/>
      </c:barChart>
      <c:catAx>
        <c:axId val="1324248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426368"/>
        <c:crosses val="autoZero"/>
        <c:auto val="1"/>
        <c:lblAlgn val="ctr"/>
        <c:lblOffset val="100"/>
        <c:noMultiLvlLbl val="0"/>
      </c:catAx>
      <c:valAx>
        <c:axId val="13242636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424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47232"/>
        <c:axId val="132457216"/>
      </c:barChart>
      <c:catAx>
        <c:axId val="132447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457216"/>
        <c:crosses val="autoZero"/>
        <c:auto val="1"/>
        <c:lblAlgn val="ctr"/>
        <c:lblOffset val="100"/>
        <c:noMultiLvlLbl val="0"/>
      </c:catAx>
      <c:valAx>
        <c:axId val="13245721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447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86272"/>
        <c:axId val="132487808"/>
      </c:barChart>
      <c:catAx>
        <c:axId val="1324862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487808"/>
        <c:crosses val="autoZero"/>
        <c:auto val="1"/>
        <c:lblAlgn val="ctr"/>
        <c:lblOffset val="100"/>
        <c:noMultiLvlLbl val="0"/>
      </c:catAx>
      <c:valAx>
        <c:axId val="132487808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486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00768"/>
        <c:axId val="132002560"/>
      </c:barChart>
      <c:catAx>
        <c:axId val="132000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002560"/>
        <c:crosses val="autoZero"/>
        <c:auto val="1"/>
        <c:lblAlgn val="ctr"/>
        <c:lblOffset val="100"/>
        <c:noMultiLvlLbl val="0"/>
      </c:catAx>
      <c:valAx>
        <c:axId val="13200256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0007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16384"/>
        <c:axId val="132030464"/>
      </c:barChart>
      <c:catAx>
        <c:axId val="1320163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030464"/>
        <c:crosses val="autoZero"/>
        <c:auto val="1"/>
        <c:lblAlgn val="ctr"/>
        <c:lblOffset val="100"/>
        <c:noMultiLvlLbl val="0"/>
      </c:catAx>
      <c:valAx>
        <c:axId val="1320304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016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59904"/>
        <c:axId val="132061440"/>
      </c:barChart>
      <c:catAx>
        <c:axId val="1320599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061440"/>
        <c:crosses val="autoZero"/>
        <c:auto val="1"/>
        <c:lblAlgn val="ctr"/>
        <c:lblOffset val="100"/>
        <c:noMultiLvlLbl val="0"/>
      </c:catAx>
      <c:valAx>
        <c:axId val="1320614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059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'clusters (14nt)'!$A$2</c:f>
              <c:strCache>
                <c:ptCount val="1"/>
                <c:pt idx="0">
                  <c:v>ALL</c:v>
                </c:pt>
              </c:strCache>
            </c:strRef>
          </c:tx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(14nt)'!$B$2:$G$2</c:f>
              <c:numCache>
                <c:formatCode>General</c:formatCode>
                <c:ptCount val="6"/>
                <c:pt idx="0">
                  <c:v>368</c:v>
                </c:pt>
                <c:pt idx="1">
                  <c:v>230</c:v>
                </c:pt>
                <c:pt idx="2">
                  <c:v>482</c:v>
                </c:pt>
                <c:pt idx="3">
                  <c:v>2325</c:v>
                </c:pt>
                <c:pt idx="4">
                  <c:v>155</c:v>
                </c:pt>
                <c:pt idx="5">
                  <c:v>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(14nt)'!$A$4</c:f>
              <c:strCache>
                <c:ptCount val="1"/>
                <c:pt idx="0">
                  <c:v>WT_vs_∆exp5.up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(14nt)'!$B$4:$G$4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41</c:v>
                </c:pt>
                <c:pt idx="3">
                  <c:v>29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(14nt)'!$A$3</c:f>
              <c:strCache>
                <c:ptCount val="1"/>
                <c:pt idx="0">
                  <c:v>WT_vs_∆exp5.down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(14nt)'!$B$3:$G$3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1</c:v>
                </c:pt>
                <c:pt idx="3">
                  <c:v>91</c:v>
                </c:pt>
                <c:pt idx="4">
                  <c:v>7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331584"/>
        <c:axId val="129333120"/>
      </c:lineChart>
      <c:catAx>
        <c:axId val="1293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333120"/>
        <c:crosses val="autoZero"/>
        <c:auto val="1"/>
        <c:lblAlgn val="ctr"/>
        <c:lblOffset val="100"/>
        <c:noMultiLvlLbl val="0"/>
      </c:catAx>
      <c:valAx>
        <c:axId val="129333120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3315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(14nt)'!$A$6</c:f>
              <c:strCache>
                <c:ptCount val="1"/>
                <c:pt idx="0">
                  <c:v>WT_vs_∆rbp35.up</c:v>
                </c:pt>
              </c:strCache>
            </c:strRef>
          </c:tx>
          <c:dLbls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(14nt)'!$B$6:$G$6</c:f>
              <c:numCache>
                <c:formatCode>General</c:formatCode>
                <c:ptCount val="6"/>
                <c:pt idx="0">
                  <c:v>195</c:v>
                </c:pt>
                <c:pt idx="1">
                  <c:v>1</c:v>
                </c:pt>
                <c:pt idx="2">
                  <c:v>4</c:v>
                </c:pt>
                <c:pt idx="3">
                  <c:v>128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(14nt)'!$A$5</c:f>
              <c:strCache>
                <c:ptCount val="1"/>
                <c:pt idx="0">
                  <c:v>WT_vs_∆rbp35.down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172</c:v>
                </c:pt>
                <c:pt idx="3">
                  <c:v>68</c:v>
                </c:pt>
                <c:pt idx="4">
                  <c:v>3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'assembly (10nt) '!$A$2</c:f>
              <c:strCache>
                <c:ptCount val="1"/>
                <c:pt idx="0">
                  <c:v>ALL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'!$B$2:$I$2</c:f>
              <c:numCache>
                <c:formatCode>General</c:formatCode>
                <c:ptCount val="8"/>
                <c:pt idx="0">
                  <c:v>1409</c:v>
                </c:pt>
                <c:pt idx="1">
                  <c:v>3773</c:v>
                </c:pt>
                <c:pt idx="2">
                  <c:v>38846</c:v>
                </c:pt>
                <c:pt idx="3">
                  <c:v>7387</c:v>
                </c:pt>
                <c:pt idx="4">
                  <c:v>356</c:v>
                </c:pt>
                <c:pt idx="5">
                  <c:v>501</c:v>
                </c:pt>
                <c:pt idx="6">
                  <c:v>4033</c:v>
                </c:pt>
                <c:pt idx="7">
                  <c:v>20287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'!$B$3:$I$3</c:f>
              <c:numCache>
                <c:formatCode>General</c:formatCode>
                <c:ptCount val="8"/>
                <c:pt idx="0">
                  <c:v>131</c:v>
                </c:pt>
                <c:pt idx="1">
                  <c:v>372</c:v>
                </c:pt>
                <c:pt idx="2">
                  <c:v>271</c:v>
                </c:pt>
                <c:pt idx="3">
                  <c:v>120</c:v>
                </c:pt>
                <c:pt idx="4">
                  <c:v>5</c:v>
                </c:pt>
                <c:pt idx="5">
                  <c:v>12</c:v>
                </c:pt>
                <c:pt idx="6">
                  <c:v>179</c:v>
                </c:pt>
                <c:pt idx="7">
                  <c:v>677</c:v>
                </c:pt>
              </c:numCache>
            </c:numRef>
          </c:val>
        </c:ser>
        <c:ser>
          <c:idx val="1"/>
          <c:order val="1"/>
          <c:tx>
            <c:strRef>
              <c:f>'assembly (10nt) 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'!$B$4:$I$4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75</c:v>
                </c:pt>
                <c:pt idx="3">
                  <c:v>94</c:v>
                </c:pt>
                <c:pt idx="4">
                  <c:v>4</c:v>
                </c:pt>
                <c:pt idx="5">
                  <c:v>2</c:v>
                </c:pt>
                <c:pt idx="6">
                  <c:v>52</c:v>
                </c:pt>
                <c:pt idx="7">
                  <c:v>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674304"/>
        <c:axId val="132675840"/>
      </c:barChart>
      <c:catAx>
        <c:axId val="1326743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675840"/>
        <c:crosses val="autoZero"/>
        <c:auto val="1"/>
        <c:lblAlgn val="ctr"/>
        <c:lblOffset val="100"/>
        <c:noMultiLvlLbl val="0"/>
      </c:catAx>
      <c:valAx>
        <c:axId val="13267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6743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'!$B$5:$I$5</c:f>
              <c:numCache>
                <c:formatCode>General</c:formatCode>
                <c:ptCount val="8"/>
                <c:pt idx="0">
                  <c:v>7</c:v>
                </c:pt>
                <c:pt idx="1">
                  <c:v>37</c:v>
                </c:pt>
                <c:pt idx="2">
                  <c:v>545</c:v>
                </c:pt>
                <c:pt idx="3">
                  <c:v>68</c:v>
                </c:pt>
                <c:pt idx="4">
                  <c:v>9</c:v>
                </c:pt>
                <c:pt idx="5">
                  <c:v>6</c:v>
                </c:pt>
                <c:pt idx="6">
                  <c:v>1343</c:v>
                </c:pt>
                <c:pt idx="7">
                  <c:v>2870</c:v>
                </c:pt>
              </c:numCache>
            </c:numRef>
          </c:val>
        </c:ser>
        <c:ser>
          <c:idx val="1"/>
          <c:order val="1"/>
          <c:tx>
            <c:strRef>
              <c:f>'assembly (10nt) 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'!$B$6:$I$6</c:f>
              <c:numCache>
                <c:formatCode>General</c:formatCode>
                <c:ptCount val="8"/>
                <c:pt idx="0">
                  <c:v>137</c:v>
                </c:pt>
                <c:pt idx="1">
                  <c:v>76</c:v>
                </c:pt>
                <c:pt idx="2">
                  <c:v>763</c:v>
                </c:pt>
                <c:pt idx="3">
                  <c:v>655</c:v>
                </c:pt>
                <c:pt idx="4">
                  <c:v>30</c:v>
                </c:pt>
                <c:pt idx="5">
                  <c:v>97</c:v>
                </c:pt>
                <c:pt idx="6">
                  <c:v>45</c:v>
                </c:pt>
                <c:pt idx="7">
                  <c:v>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704896"/>
        <c:axId val="132706688"/>
      </c:barChart>
      <c:catAx>
        <c:axId val="132704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32706688"/>
        <c:crosses val="autoZero"/>
        <c:auto val="1"/>
        <c:lblAlgn val="ctr"/>
        <c:lblOffset val="100"/>
        <c:noMultiLvlLbl val="0"/>
      </c:catAx>
      <c:valAx>
        <c:axId val="132706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704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9436288"/>
        <c:axId val="129476096"/>
      </c:scatterChart>
      <c:valAx>
        <c:axId val="129436288"/>
        <c:scaling>
          <c:orientation val="minMax"/>
        </c:scaling>
        <c:delete val="0"/>
        <c:axPos val="t"/>
        <c:majorTickMark val="out"/>
        <c:minorTickMark val="none"/>
        <c:tickLblPos val="nextTo"/>
        <c:crossAx val="129476096"/>
        <c:crosses val="autoZero"/>
        <c:crossBetween val="midCat"/>
      </c:valAx>
      <c:valAx>
        <c:axId val="129476096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94362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9766144"/>
        <c:axId val="129768832"/>
      </c:scatterChart>
      <c:valAx>
        <c:axId val="129766144"/>
        <c:scaling>
          <c:orientation val="minMax"/>
        </c:scaling>
        <c:delete val="0"/>
        <c:axPos val="t"/>
        <c:majorTickMark val="out"/>
        <c:minorTickMark val="none"/>
        <c:tickLblPos val="nextTo"/>
        <c:crossAx val="129768832"/>
        <c:crosses val="autoZero"/>
        <c:crossBetween val="midCat"/>
      </c:valAx>
      <c:valAx>
        <c:axId val="12976883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9766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A04ED-16B2-4DB6-879F-96C0717F0C0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43197"/>
              </p:ext>
            </p:extLst>
          </p:nvPr>
        </p:nvGraphicFramePr>
        <p:xfrm>
          <a:off x="2483768" y="1340768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5846"/>
              </p:ext>
            </p:extLst>
          </p:nvPr>
        </p:nvGraphicFramePr>
        <p:xfrm>
          <a:off x="-1404664" y="3573016"/>
          <a:ext cx="5877045" cy="35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56018"/>
              </p:ext>
            </p:extLst>
          </p:nvPr>
        </p:nvGraphicFramePr>
        <p:xfrm>
          <a:off x="4572000" y="3645024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53931"/>
              </p:ext>
            </p:extLst>
          </p:nvPr>
        </p:nvGraphicFramePr>
        <p:xfrm>
          <a:off x="0" y="1268760"/>
          <a:ext cx="9036496" cy="542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5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07290"/>
              </p:ext>
            </p:extLst>
          </p:nvPr>
        </p:nvGraphicFramePr>
        <p:xfrm>
          <a:off x="179512" y="1484783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33417"/>
              </p:ext>
            </p:extLst>
          </p:nvPr>
        </p:nvGraphicFramePr>
        <p:xfrm>
          <a:off x="107504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81117"/>
              </p:ext>
            </p:extLst>
          </p:nvPr>
        </p:nvGraphicFramePr>
        <p:xfrm>
          <a:off x="4589412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745973"/>
              </p:ext>
            </p:extLst>
          </p:nvPr>
        </p:nvGraphicFramePr>
        <p:xfrm>
          <a:off x="0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725"/>
              </p:ext>
            </p:extLst>
          </p:nvPr>
        </p:nvGraphicFramePr>
        <p:xfrm>
          <a:off x="1259632" y="2492896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</a:t>
            </a:r>
            <a:r>
              <a:rPr lang="en-US" dirty="0" err="1" smtClean="0"/>
              <a:t>sRNA</a:t>
            </a:r>
            <a:r>
              <a:rPr lang="en-US" dirty="0" smtClean="0"/>
              <a:t> loci (4131) are located in mRNAs</a:t>
            </a:r>
            <a:endParaRPr lang="en-US" dirty="0"/>
          </a:p>
        </p:txBody>
      </p:sp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21412"/>
              </p:ext>
            </p:extLst>
          </p:nvPr>
        </p:nvGraphicFramePr>
        <p:xfrm>
          <a:off x="251520" y="1628800"/>
          <a:ext cx="8136904" cy="4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loci are down regulated</a:t>
            </a:r>
            <a:endParaRPr lang="en-US" sz="2800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157188"/>
              </p:ext>
            </p:extLst>
          </p:nvPr>
        </p:nvGraphicFramePr>
        <p:xfrm>
          <a:off x="3683901" y="1988840"/>
          <a:ext cx="700878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963343"/>
              </p:ext>
            </p:extLst>
          </p:nvPr>
        </p:nvGraphicFramePr>
        <p:xfrm>
          <a:off x="-1116632" y="1988840"/>
          <a:ext cx="6732240" cy="41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</a:t>
            </a:r>
            <a:r>
              <a:rPr lang="en-US" sz="2800" dirty="0" smtClean="0">
                <a:solidFill>
                  <a:prstClr val="black"/>
                </a:solidFill>
              </a:rPr>
              <a:t>loci are 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loci are </a:t>
            </a:r>
            <a:r>
              <a:rPr lang="en-US" sz="2800" dirty="0">
                <a:solidFill>
                  <a:prstClr val="black"/>
                </a:solidFill>
              </a:rPr>
              <a:t>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68151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49059"/>
              </p:ext>
            </p:extLst>
          </p:nvPr>
        </p:nvGraphicFramePr>
        <p:xfrm>
          <a:off x="3923928" y="2060848"/>
          <a:ext cx="6492213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706665"/>
              </p:ext>
            </p:extLst>
          </p:nvPr>
        </p:nvGraphicFramePr>
        <p:xfrm>
          <a:off x="-972616" y="2053342"/>
          <a:ext cx="6624736" cy="397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34 endogenous short RNAs mapping to protein-coding genes were identified</a:t>
            </a:r>
            <a:endParaRPr lang="en-U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74683"/>
              </p:ext>
            </p:extLst>
          </p:nvPr>
        </p:nvGraphicFramePr>
        <p:xfrm>
          <a:off x="971600" y="1421766"/>
          <a:ext cx="7128792" cy="5407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38"/>
                <a:gridCol w="1259985"/>
                <a:gridCol w="3295989"/>
                <a:gridCol w="1679980"/>
              </a:tblGrid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MGG_00083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MGG_00174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MGG_00259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MGG_00354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Nuclear transcription factor Y subunit A-7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MGG_00504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Zinc finger protein 740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MGG_00868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Global transactivator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MGG_01240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RING-8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MGG_01579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Pre-</a:t>
                      </a:r>
                      <a:r>
                        <a:rPr lang="es-ES" sz="1000" u="none" strike="noStrike" dirty="0" err="1">
                          <a:effectLst/>
                        </a:rPr>
                        <a:t>mRNA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branch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site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p14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MGG_01754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MGG_01824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NMA111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Pro-</a:t>
                      </a:r>
                      <a:r>
                        <a:rPr lang="es-ES" sz="1000" u="none" strike="noStrike" dirty="0" err="1">
                          <a:effectLst/>
                        </a:rPr>
                        <a:t>apoptotic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serine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protease</a:t>
                      </a:r>
                      <a:r>
                        <a:rPr lang="es-ES" sz="1000" u="none" strike="noStrike" dirty="0">
                          <a:effectLst/>
                        </a:rPr>
                        <a:t> NMA111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MGG_01842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MGG_02160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MGG_02489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Branched</a:t>
                      </a:r>
                      <a:r>
                        <a:rPr lang="es-ES" sz="1000" u="none" strike="noStrike" dirty="0">
                          <a:effectLst/>
                        </a:rPr>
                        <a:t>-</a:t>
                      </a:r>
                      <a:r>
                        <a:rPr lang="es-ES" sz="1000" u="none" strike="noStrike" dirty="0" err="1">
                          <a:effectLst/>
                        </a:rPr>
                        <a:t>chain</a:t>
                      </a:r>
                      <a:r>
                        <a:rPr lang="es-ES" sz="1000" u="none" strike="noStrike" dirty="0">
                          <a:effectLst/>
                        </a:rPr>
                        <a:t>-amino-</a:t>
                      </a:r>
                      <a:r>
                        <a:rPr lang="es-ES" sz="1000" u="none" strike="noStrike" dirty="0" err="1">
                          <a:effectLst/>
                        </a:rPr>
                        <a:t>acid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aminotransferase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MGG_02741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RRM </a:t>
                      </a:r>
                      <a:r>
                        <a:rPr lang="es-ES" sz="1000" u="none" strike="noStrike" dirty="0" err="1">
                          <a:effectLst/>
                        </a:rPr>
                        <a:t>domain-containing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MGG_03367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MGG_03537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Importin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subunit</a:t>
                      </a:r>
                      <a:r>
                        <a:rPr lang="es-ES" sz="1000" u="none" strike="noStrike" dirty="0">
                          <a:effectLst/>
                        </a:rPr>
                        <a:t> beta-3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MGG_03670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SPM1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Subtilisin-like proteinase Spm1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PHI:2117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MGG_04538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PHI:786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MGG_05116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Malic acid transporter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MGG_05218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MGG_05638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MGG_05883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MGG_06500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WD repeat-containing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MGG_07190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Dolichyl-phosphate-mannose-protein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mannosyltransferase</a:t>
                      </a:r>
                      <a:r>
                        <a:rPr lang="es-ES" sz="1000" u="none" strike="noStrike" dirty="0">
                          <a:effectLst/>
                        </a:rPr>
                        <a:t> 2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MGG_09408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Cyclic nucleotide-binding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MGG_09850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GYF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MGG_10968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MGG_16062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MGG_17005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MGG_17324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PHI:879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76592 </a:t>
            </a:r>
            <a:r>
              <a:rPr lang="es-ES" dirty="0" err="1" smtClean="0"/>
              <a:t>transcripts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271491"/>
              </p:ext>
            </p:extLst>
          </p:nvPr>
        </p:nvGraphicFramePr>
        <p:xfrm>
          <a:off x="611560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differentially expressed transcripts are of unknown origin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77756"/>
              </p:ext>
            </p:extLst>
          </p:nvPr>
        </p:nvGraphicFramePr>
        <p:xfrm>
          <a:off x="323528" y="1484784"/>
          <a:ext cx="85689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967109"/>
              </p:ext>
            </p:extLst>
          </p:nvPr>
        </p:nvGraphicFramePr>
        <p:xfrm>
          <a:off x="251520" y="4114800"/>
          <a:ext cx="87129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24087237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37807985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8351051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23961924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2636396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26039242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2974243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11280697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19757242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12950535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1157</Words>
  <Application>Microsoft Office PowerPoint</Application>
  <PresentationFormat>Presentación en pantalla (4:3)</PresentationFormat>
  <Paragraphs>297</Paragraphs>
  <Slides>47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Classification of unique reads: ∆rbp35 produces more reads from cDNA</vt:lpstr>
      <vt:lpstr>Expression levels of unique reads: transposable elements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Three approaches to identify changes in expression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Most of genome sRNA loci (4131) are located in mRNAs</vt:lpstr>
      <vt:lpstr>In ∆exp5, a lot of protein-coding related loci are down regulated</vt:lpstr>
      <vt:lpstr>In ∆rbp35, a lot of transposable elements related loci are down regulated, and many ncRNA related loci are up regulated </vt:lpstr>
      <vt:lpstr>34 endogenous short RNAs mapping to protein-coding genes were identified</vt:lpstr>
      <vt:lpstr>Three approaches to identify changes in expression</vt:lpstr>
      <vt:lpstr>76592 transcripts assembled from all the samples</vt:lpstr>
      <vt:lpstr>Most of differentially expressed transcripts are of unknown origin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139</cp:revision>
  <dcterms:created xsi:type="dcterms:W3CDTF">2015-04-28T23:04:26Z</dcterms:created>
  <dcterms:modified xsi:type="dcterms:W3CDTF">2015-06-02T10:33:25Z</dcterms:modified>
</cp:coreProperties>
</file>