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1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notesSlides/notesSlide2.xml" ContentType="application/vnd.openxmlformats-officedocument.presentationml.notesSlide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theme/themeOverride1.xml" ContentType="application/vnd.openxmlformats-officedocument.themeOverride+xml"/>
  <Override PartName="/ppt/charts/chart79.xml" ContentType="application/vnd.openxmlformats-officedocument.drawingml.chart+xml"/>
  <Override PartName="/ppt/theme/themeOverride2.xml" ContentType="application/vnd.openxmlformats-officedocument.themeOverride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8" r:id="rId23"/>
    <p:sldId id="299" r:id="rId24"/>
    <p:sldId id="269" r:id="rId25"/>
    <p:sldId id="312" r:id="rId26"/>
    <p:sldId id="300" r:id="rId27"/>
    <p:sldId id="281" r:id="rId28"/>
    <p:sldId id="301" r:id="rId29"/>
    <p:sldId id="314" r:id="rId30"/>
    <p:sldId id="302" r:id="rId31"/>
    <p:sldId id="313" r:id="rId32"/>
    <p:sldId id="303" r:id="rId33"/>
    <p:sldId id="315" r:id="rId34"/>
    <p:sldId id="304" r:id="rId35"/>
    <p:sldId id="307" r:id="rId36"/>
    <p:sldId id="305" r:id="rId37"/>
    <p:sldId id="308" r:id="rId38"/>
    <p:sldId id="310" r:id="rId39"/>
    <p:sldId id="311" r:id="rId40"/>
    <p:sldId id="282" r:id="rId41"/>
    <p:sldId id="283" r:id="rId42"/>
    <p:sldId id="284" r:id="rId43"/>
    <p:sldId id="286" r:id="rId44"/>
    <p:sldId id="290" r:id="rId45"/>
    <p:sldId id="295" r:id="rId46"/>
    <p:sldId id="296" r:id="rId47"/>
    <p:sldId id="297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5" r:id="rId64"/>
    <p:sldId id="323" r:id="rId65"/>
    <p:sldId id="32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EXP5\EXP5_data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m-oryzae-polya\doc\small\small_data.xlsx" TargetMode="External"/><Relationship Id="rId1" Type="http://schemas.openxmlformats.org/officeDocument/2006/relationships/themeOverride" Target="../theme/themeOverride1.xml"/></Relationships>
</file>

<file path=ppt/charts/_rels/chart79.xml.rels><?xml version="1.0" encoding="UTF-8" standalone="yes"?>
<Relationships xmlns="http://schemas.openxmlformats.org/package/2006/relationships"><Relationship Id="rId2" Type="http://schemas.openxmlformats.org/officeDocument/2006/relationships/oleObject" Target="file:///E:\m-oryzae-polya\doc\small\small_data.xlsx" TargetMode="External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sequencing!$B$26</c:f>
              <c:strCache>
                <c:ptCount val="1"/>
                <c:pt idx="0">
                  <c:v>1 vs 2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sequencing!$B$27:$B$29</c:f>
              <c:numCache>
                <c:formatCode>General</c:formatCode>
                <c:ptCount val="3"/>
                <c:pt idx="0">
                  <c:v>0.8799129</c:v>
                </c:pt>
                <c:pt idx="1">
                  <c:v>0.91494719999999996</c:v>
                </c:pt>
                <c:pt idx="2">
                  <c:v>0.80611290000000002</c:v>
                </c:pt>
              </c:numCache>
            </c:numRef>
          </c:val>
        </c:ser>
        <c:ser>
          <c:idx val="1"/>
          <c:order val="1"/>
          <c:tx>
            <c:strRef>
              <c:f>sequencing!$C$26</c:f>
              <c:strCache>
                <c:ptCount val="1"/>
                <c:pt idx="0">
                  <c:v>1 vs 3 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sequencing!$C$27:$C$29</c:f>
              <c:numCache>
                <c:formatCode>General</c:formatCode>
                <c:ptCount val="3"/>
                <c:pt idx="0">
                  <c:v>0.89008430000000005</c:v>
                </c:pt>
                <c:pt idx="1">
                  <c:v>0.89825089999999996</c:v>
                </c:pt>
                <c:pt idx="2">
                  <c:v>0.79236640000000003</c:v>
                </c:pt>
              </c:numCache>
            </c:numRef>
          </c:val>
        </c:ser>
        <c:ser>
          <c:idx val="2"/>
          <c:order val="2"/>
          <c:tx>
            <c:strRef>
              <c:f>sequencing!$D$26</c:f>
              <c:strCache>
                <c:ptCount val="1"/>
                <c:pt idx="0">
                  <c:v>2 vs 3</c:v>
                </c:pt>
              </c:strCache>
            </c:strRef>
          </c:tx>
          <c:invertIfNegative val="0"/>
          <c:cat>
            <c:strRef>
              <c:f>sequencing!$A$27:$A$29</c:f>
              <c:strCache>
                <c:ptCount val="3"/>
                <c:pt idx="0">
                  <c:v>WT</c:v>
                </c:pt>
                <c:pt idx="1">
                  <c:v>∆exp5</c:v>
                </c:pt>
                <c:pt idx="2">
                  <c:v>∆rbp35</c:v>
                </c:pt>
              </c:strCache>
            </c:strRef>
          </c:cat>
          <c:val>
            <c:numRef>
              <c:f>sequencing!$D$27:$D$29</c:f>
              <c:numCache>
                <c:formatCode>General</c:formatCode>
                <c:ptCount val="3"/>
                <c:pt idx="0">
                  <c:v>0.9108212</c:v>
                </c:pt>
                <c:pt idx="1">
                  <c:v>0.89995099999999995</c:v>
                </c:pt>
                <c:pt idx="2">
                  <c:v>0.89417279999999999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249600"/>
        <c:axId val="104391808"/>
      </c:barChart>
      <c:catAx>
        <c:axId val="104249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4391808"/>
        <c:crosses val="autoZero"/>
        <c:auto val="1"/>
        <c:lblAlgn val="ctr"/>
        <c:lblOffset val="100"/>
        <c:noMultiLvlLbl val="0"/>
      </c:catAx>
      <c:valAx>
        <c:axId val="104391808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Spearman</a:t>
                </a:r>
                <a:r>
                  <a:rPr lang="en-US" sz="1400" baseline="0"/>
                  <a:t> correlation</a:t>
                </a:r>
                <a:endParaRPr lang="en-US" sz="14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424960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9603840"/>
        <c:axId val="109614976"/>
      </c:scatterChart>
      <c:valAx>
        <c:axId val="109603840"/>
        <c:scaling>
          <c:orientation val="minMax"/>
        </c:scaling>
        <c:delete val="0"/>
        <c:axPos val="t"/>
        <c:majorTickMark val="out"/>
        <c:minorTickMark val="none"/>
        <c:tickLblPos val="nextTo"/>
        <c:crossAx val="109614976"/>
        <c:crosses val="autoZero"/>
        <c:crossBetween val="midCat"/>
      </c:valAx>
      <c:valAx>
        <c:axId val="109614976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9603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9642880"/>
        <c:axId val="109674496"/>
      </c:scatterChart>
      <c:valAx>
        <c:axId val="109642880"/>
        <c:scaling>
          <c:orientation val="minMax"/>
        </c:scaling>
        <c:delete val="0"/>
        <c:axPos val="t"/>
        <c:majorTickMark val="out"/>
        <c:minorTickMark val="none"/>
        <c:tickLblPos val="nextTo"/>
        <c:crossAx val="109674496"/>
        <c:crosses val="autoZero"/>
        <c:crossBetween val="midCat"/>
      </c:valAx>
      <c:valAx>
        <c:axId val="109674496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9642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604168164321611"/>
          <c:y val="3.80404355943021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sequencing!$A$21</c:f>
              <c:strCache>
                <c:ptCount val="1"/>
                <c:pt idx="0">
                  <c:v>WT_1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sequencing!$B$21:$D$21</c:f>
              <c:numCache>
                <c:formatCode>0.00%</c:formatCode>
                <c:ptCount val="3"/>
                <c:pt idx="0">
                  <c:v>4.3164034664473376E-2</c:v>
                </c:pt>
                <c:pt idx="1">
                  <c:v>0.20088326754043301</c:v>
                </c:pt>
                <c:pt idx="2">
                  <c:v>0.75595269779509355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511067397740129"/>
          <c:y val="0.2362433585810727"/>
          <c:w val="0.34451466176960732"/>
          <c:h val="0.4133053843690570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sequencing!$A$22</c:f>
              <c:strCache>
                <c:ptCount val="1"/>
                <c:pt idx="0">
                  <c:v>WT_2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>sequencing!$B$22:$D$22</c:f>
              <c:numCache>
                <c:formatCode>0.00%</c:formatCode>
                <c:ptCount val="3"/>
                <c:pt idx="0">
                  <c:v>0.10318696502395747</c:v>
                </c:pt>
                <c:pt idx="1">
                  <c:v>0.17666424472127659</c:v>
                </c:pt>
                <c:pt idx="2">
                  <c:v>0.72014879025476597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5187226596675417"/>
          <c:y val="8.148148148148148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sequencing!$A$23</c:f>
              <c:strCache>
                <c:ptCount val="1"/>
                <c:pt idx="0">
                  <c:v>WT_3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sequencing!$B$14:$D$14</c:f>
              <c:strCache>
                <c:ptCount val="3"/>
                <c:pt idx="0">
                  <c:v>exact one alignment</c:v>
                </c:pt>
                <c:pt idx="1">
                  <c:v>more than one alignment</c:v>
                </c:pt>
                <c:pt idx="2">
                  <c:v>no alignments</c:v>
                </c:pt>
              </c:strCache>
            </c:strRef>
          </c:cat>
          <c:val>
            <c:numRef>
              <c:f>sequencing!$B$23:$D$23</c:f>
              <c:numCache>
                <c:formatCode>0.00%</c:formatCode>
                <c:ptCount val="3"/>
                <c:pt idx="0">
                  <c:v>7.5278786421549254E-2</c:v>
                </c:pt>
                <c:pt idx="1">
                  <c:v>0.19876531134829523</c:v>
                </c:pt>
                <c:pt idx="2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0.00%</c:formatCode>
                <c:ptCount val="9"/>
                <c:pt idx="0">
                  <c:v>8.4092547683030747E-2</c:v>
                </c:pt>
                <c:pt idx="1">
                  <c:v>7.8325678631649076E-2</c:v>
                </c:pt>
                <c:pt idx="2">
                  <c:v>6.1769235072594346E-2</c:v>
                </c:pt>
                <c:pt idx="3">
                  <c:v>0.132741095439151</c:v>
                </c:pt>
                <c:pt idx="4">
                  <c:v>0.18913433338542465</c:v>
                </c:pt>
                <c:pt idx="5">
                  <c:v>0.25403136192974146</c:v>
                </c:pt>
                <c:pt idx="6">
                  <c:v>4.3164034664473376E-2</c:v>
                </c:pt>
                <c:pt idx="7">
                  <c:v>0.10318696502395747</c:v>
                </c:pt>
                <c:pt idx="8">
                  <c:v>7.5278786421549254E-2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0.00%</c:formatCode>
                <c:ptCount val="9"/>
                <c:pt idx="0">
                  <c:v>0.18781518622902907</c:v>
                </c:pt>
                <c:pt idx="1">
                  <c:v>0.15532135057880861</c:v>
                </c:pt>
                <c:pt idx="2">
                  <c:v>0.20074670152844148</c:v>
                </c:pt>
                <c:pt idx="3">
                  <c:v>0.19446424073049373</c:v>
                </c:pt>
                <c:pt idx="4">
                  <c:v>0.16578730964544022</c:v>
                </c:pt>
                <c:pt idx="5">
                  <c:v>0.14108497523571545</c:v>
                </c:pt>
                <c:pt idx="6">
                  <c:v>0.20088326754043301</c:v>
                </c:pt>
                <c:pt idx="7">
                  <c:v>0.17666424472127659</c:v>
                </c:pt>
                <c:pt idx="8">
                  <c:v>0.19876531134829523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0.00%</c:formatCode>
                <c:ptCount val="9"/>
                <c:pt idx="0">
                  <c:v>0.7280922660879402</c:v>
                </c:pt>
                <c:pt idx="1">
                  <c:v>0.76635297078954234</c:v>
                </c:pt>
                <c:pt idx="2">
                  <c:v>0.73748406339896411</c:v>
                </c:pt>
                <c:pt idx="3">
                  <c:v>0.67279466383035524</c:v>
                </c:pt>
                <c:pt idx="4">
                  <c:v>0.64507835696913518</c:v>
                </c:pt>
                <c:pt idx="5">
                  <c:v>0.60488366283454309</c:v>
                </c:pt>
                <c:pt idx="6">
                  <c:v>0.75595269779509355</c:v>
                </c:pt>
                <c:pt idx="7">
                  <c:v>0.72014879025476597</c:v>
                </c:pt>
                <c:pt idx="8">
                  <c:v>0.72595590223015549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31904"/>
        <c:axId val="109533440"/>
      </c:barChart>
      <c:catAx>
        <c:axId val="109531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09533440"/>
        <c:crosses val="autoZero"/>
        <c:auto val="1"/>
        <c:lblAlgn val="ctr"/>
        <c:lblOffset val="100"/>
        <c:noMultiLvlLbl val="0"/>
      </c:catAx>
      <c:valAx>
        <c:axId val="1095334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5319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568384"/>
        <c:axId val="109569920"/>
      </c:barChart>
      <c:catAx>
        <c:axId val="109568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09569920"/>
        <c:crosses val="autoZero"/>
        <c:auto val="1"/>
        <c:lblAlgn val="ctr"/>
        <c:lblOffset val="100"/>
        <c:noMultiLvlLbl val="0"/>
      </c:catAx>
      <c:valAx>
        <c:axId val="109569920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9568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(10nt)'!$B$2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(10nt)'!$B$3:$B$11</c:f>
              <c:numCache>
                <c:formatCode>0.0%</c:formatCode>
                <c:ptCount val="9"/>
                <c:pt idx="0">
                  <c:v>4.9409528583458607E-3</c:v>
                </c:pt>
                <c:pt idx="1">
                  <c:v>4.0451883893695972E-3</c:v>
                </c:pt>
                <c:pt idx="2">
                  <c:v>3.9524087181796036E-3</c:v>
                </c:pt>
                <c:pt idx="3">
                  <c:v>7.6323886288784887E-3</c:v>
                </c:pt>
                <c:pt idx="4">
                  <c:v>7.5430467163788489E-3</c:v>
                </c:pt>
                <c:pt idx="5">
                  <c:v>9.3743643292062764E-3</c:v>
                </c:pt>
                <c:pt idx="6">
                  <c:v>4.2497875106244686E-3</c:v>
                </c:pt>
                <c:pt idx="7">
                  <c:v>7.2813369208210004E-3</c:v>
                </c:pt>
                <c:pt idx="8">
                  <c:v>7.0540540171742574E-3</c:v>
                </c:pt>
              </c:numCache>
            </c:numRef>
          </c:val>
        </c:ser>
        <c:ser>
          <c:idx val="1"/>
          <c:order val="1"/>
          <c:tx>
            <c:strRef>
              <c:f>'classification (10nt)'!$C$2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(10nt)'!$C$3:$C$11</c:f>
              <c:numCache>
                <c:formatCode>0.0%</c:formatCode>
                <c:ptCount val="9"/>
                <c:pt idx="0">
                  <c:v>3.2259307135344466E-2</c:v>
                </c:pt>
                <c:pt idx="1">
                  <c:v>2.1327022849158838E-2</c:v>
                </c:pt>
                <c:pt idx="2">
                  <c:v>2.5440079121982182E-2</c:v>
                </c:pt>
                <c:pt idx="3">
                  <c:v>4.4198517940717628E-2</c:v>
                </c:pt>
                <c:pt idx="4">
                  <c:v>3.327036016026113E-2</c:v>
                </c:pt>
                <c:pt idx="5">
                  <c:v>2.8237344218277484E-2</c:v>
                </c:pt>
                <c:pt idx="6">
                  <c:v>3.185013163134947E-2</c:v>
                </c:pt>
                <c:pt idx="7">
                  <c:v>3.5237261122679782E-2</c:v>
                </c:pt>
                <c:pt idx="8">
                  <c:v>3.3514091051128417E-2</c:v>
                </c:pt>
              </c:numCache>
            </c:numRef>
          </c:val>
        </c:ser>
        <c:ser>
          <c:idx val="2"/>
          <c:order val="2"/>
          <c:tx>
            <c:strRef>
              <c:f>'classification (10nt)'!$D$2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(10nt)'!$D$3:$D$11</c:f>
              <c:numCache>
                <c:formatCode>0.0%</c:formatCode>
                <c:ptCount val="9"/>
                <c:pt idx="0">
                  <c:v>0.11507256369284662</c:v>
                </c:pt>
                <c:pt idx="1">
                  <c:v>9.5613742422101161E-2</c:v>
                </c:pt>
                <c:pt idx="2">
                  <c:v>0.12553824352151868</c:v>
                </c:pt>
                <c:pt idx="3">
                  <c:v>0.13549575316345988</c:v>
                </c:pt>
                <c:pt idx="4">
                  <c:v>0.10386148140065969</c:v>
                </c:pt>
                <c:pt idx="5">
                  <c:v>9.3280196905385068E-2</c:v>
                </c:pt>
                <c:pt idx="6">
                  <c:v>0.13545788227829988</c:v>
                </c:pt>
                <c:pt idx="7">
                  <c:v>0.11995758831750927</c:v>
                </c:pt>
                <c:pt idx="8">
                  <c:v>0.13167999607008887</c:v>
                </c:pt>
              </c:numCache>
            </c:numRef>
          </c:val>
        </c:ser>
        <c:ser>
          <c:idx val="3"/>
          <c:order val="3"/>
          <c:tx>
            <c:strRef>
              <c:f>'classification (10nt)'!$E$2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(10nt)'!$E$3:$E$11</c:f>
              <c:numCache>
                <c:formatCode>0.0%</c:formatCode>
                <c:ptCount val="9"/>
                <c:pt idx="0">
                  <c:v>0.14562669840683162</c:v>
                </c:pt>
                <c:pt idx="1">
                  <c:v>0.13430309555619338</c:v>
                </c:pt>
                <c:pt idx="2">
                  <c:v>0.13158753238318066</c:v>
                </c:pt>
                <c:pt idx="3">
                  <c:v>0.18241679667186689</c:v>
                </c:pt>
                <c:pt idx="4">
                  <c:v>0.23624477438385608</c:v>
                </c:pt>
                <c:pt idx="5">
                  <c:v>0.33185202261970953</c:v>
                </c:pt>
                <c:pt idx="6">
                  <c:v>0.10452494616648478</c:v>
                </c:pt>
                <c:pt idx="7">
                  <c:v>0.17955497647580856</c:v>
                </c:pt>
                <c:pt idx="8">
                  <c:v>0.16203855952382576</c:v>
                </c:pt>
              </c:numCache>
            </c:numRef>
          </c:val>
        </c:ser>
        <c:ser>
          <c:idx val="4"/>
          <c:order val="4"/>
          <c:tx>
            <c:strRef>
              <c:f>'classification (10nt)'!$F$2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(10nt)'!$F$3:$F$11</c:f>
              <c:numCache>
                <c:formatCode>0.0%</c:formatCode>
                <c:ptCount val="9"/>
                <c:pt idx="0">
                  <c:v>1.9548287781613102E-3</c:v>
                </c:pt>
                <c:pt idx="1">
                  <c:v>1.3931969736483622E-3</c:v>
                </c:pt>
                <c:pt idx="2">
                  <c:v>1.2635898647102674E-3</c:v>
                </c:pt>
                <c:pt idx="3">
                  <c:v>2.9792858381001907E-3</c:v>
                </c:pt>
                <c:pt idx="4">
                  <c:v>5.2212288772183358E-3</c:v>
                </c:pt>
                <c:pt idx="5">
                  <c:v>6.7591299277199928E-3</c:v>
                </c:pt>
                <c:pt idx="6">
                  <c:v>1.1223576752196873E-3</c:v>
                </c:pt>
                <c:pt idx="7">
                  <c:v>2.3166882990621898E-3</c:v>
                </c:pt>
                <c:pt idx="8">
                  <c:v>1.7630017971156089E-3</c:v>
                </c:pt>
              </c:numCache>
            </c:numRef>
          </c:val>
        </c:ser>
        <c:ser>
          <c:idx val="5"/>
          <c:order val="5"/>
          <c:tx>
            <c:strRef>
              <c:f>'classification (10nt)'!$G$2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(10nt)'!$G$3:$G$11</c:f>
              <c:numCache>
                <c:formatCode>0.0%</c:formatCode>
                <c:ptCount val="9"/>
                <c:pt idx="0">
                  <c:v>1.1546118892013386E-2</c:v>
                </c:pt>
                <c:pt idx="1">
                  <c:v>8.4141812518302786E-3</c:v>
                </c:pt>
                <c:pt idx="2">
                  <c:v>8.4960180681541396E-3</c:v>
                </c:pt>
                <c:pt idx="3">
                  <c:v>1.468300398682614E-2</c:v>
                </c:pt>
                <c:pt idx="4">
                  <c:v>2.5401129702100775E-2</c:v>
                </c:pt>
                <c:pt idx="5">
                  <c:v>3.2124259231635047E-2</c:v>
                </c:pt>
                <c:pt idx="6">
                  <c:v>8.0901127357425225E-3</c:v>
                </c:pt>
                <c:pt idx="7">
                  <c:v>1.1911389719377143E-2</c:v>
                </c:pt>
                <c:pt idx="8">
                  <c:v>1.0002851914671805E-2</c:v>
                </c:pt>
              </c:numCache>
            </c:numRef>
          </c:val>
        </c:ser>
        <c:ser>
          <c:idx val="6"/>
          <c:order val="6"/>
          <c:tx>
            <c:strRef>
              <c:f>'classification (10nt)'!$H$2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'classification (10nt)'!$A$3:$A$11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(10nt)'!$H$3:$H$11</c:f>
              <c:numCache>
                <c:formatCode>0.0%</c:formatCode>
                <c:ptCount val="9"/>
                <c:pt idx="0">
                  <c:v>1.5166623675711996E-2</c:v>
                </c:pt>
                <c:pt idx="1">
                  <c:v>3.1367875391005738E-2</c:v>
                </c:pt>
                <c:pt idx="2">
                  <c:v>4.034113974034409E-2</c:v>
                </c:pt>
                <c:pt idx="3">
                  <c:v>2.7521017507366963E-2</c:v>
                </c:pt>
                <c:pt idx="4">
                  <c:v>2.4938368440368654E-2</c:v>
                </c:pt>
                <c:pt idx="5">
                  <c:v>2.1833511886196283E-2</c:v>
                </c:pt>
                <c:pt idx="6">
                  <c:v>4.7688132834737572E-2</c:v>
                </c:pt>
                <c:pt idx="7">
                  <c:v>4.2072654934762123E-2</c:v>
                </c:pt>
                <c:pt idx="8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581376"/>
        <c:axId val="84591360"/>
      </c:barChart>
      <c:catAx>
        <c:axId val="8458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84591360"/>
        <c:crosses val="autoZero"/>
        <c:auto val="1"/>
        <c:lblAlgn val="ctr"/>
        <c:lblOffset val="100"/>
        <c:noMultiLvlLbl val="0"/>
      </c:catAx>
      <c:valAx>
        <c:axId val="84591360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5813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(10nt)'!$A$9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(10nt)'!$B$9:$H$9</c:f>
              <c:numCache>
                <c:formatCode>0.0%</c:formatCode>
                <c:ptCount val="7"/>
                <c:pt idx="0">
                  <c:v>4.2497875106244686E-3</c:v>
                </c:pt>
                <c:pt idx="1">
                  <c:v>3.185013163134947E-2</c:v>
                </c:pt>
                <c:pt idx="2">
                  <c:v>0.13545788227829988</c:v>
                </c:pt>
                <c:pt idx="3">
                  <c:v>0.10452494616648478</c:v>
                </c:pt>
                <c:pt idx="4">
                  <c:v>1.1223576752196873E-3</c:v>
                </c:pt>
                <c:pt idx="5">
                  <c:v>8.0901127357425225E-3</c:v>
                </c:pt>
                <c:pt idx="6">
                  <c:v>4.7688132834737572E-2</c:v>
                </c:pt>
              </c:numCache>
            </c:numRef>
          </c:val>
        </c:ser>
        <c:ser>
          <c:idx val="1"/>
          <c:order val="1"/>
          <c:tx>
            <c:strRef>
              <c:f>'classification (10nt)'!$A$10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(10nt)'!$B$10:$H$10</c:f>
              <c:numCache>
                <c:formatCode>0.0%</c:formatCode>
                <c:ptCount val="7"/>
                <c:pt idx="0">
                  <c:v>7.2813369208210004E-3</c:v>
                </c:pt>
                <c:pt idx="1">
                  <c:v>3.5237261122679782E-2</c:v>
                </c:pt>
                <c:pt idx="2">
                  <c:v>0.11995758831750927</c:v>
                </c:pt>
                <c:pt idx="3">
                  <c:v>0.17955497647580856</c:v>
                </c:pt>
                <c:pt idx="4">
                  <c:v>2.3166882990621898E-3</c:v>
                </c:pt>
                <c:pt idx="5">
                  <c:v>1.1911389719377143E-2</c:v>
                </c:pt>
                <c:pt idx="6">
                  <c:v>4.2072654934762123E-2</c:v>
                </c:pt>
              </c:numCache>
            </c:numRef>
          </c:val>
        </c:ser>
        <c:ser>
          <c:idx val="2"/>
          <c:order val="2"/>
          <c:tx>
            <c:strRef>
              <c:f>'classification (10nt)'!$A$11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(10nt)'!$B$2:$H$2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(10nt)'!$B$11:$H$11</c:f>
              <c:numCache>
                <c:formatCode>0.0%</c:formatCode>
                <c:ptCount val="7"/>
                <c:pt idx="0">
                  <c:v>7.0540540171742574E-3</c:v>
                </c:pt>
                <c:pt idx="1">
                  <c:v>3.3514091051128417E-2</c:v>
                </c:pt>
                <c:pt idx="2">
                  <c:v>0.13167999607008887</c:v>
                </c:pt>
                <c:pt idx="3">
                  <c:v>0.16203855952382576</c:v>
                </c:pt>
                <c:pt idx="4">
                  <c:v>1.7630017971156089E-3</c:v>
                </c:pt>
                <c:pt idx="5">
                  <c:v>1.0002851914671805E-2</c:v>
                </c:pt>
                <c:pt idx="6">
                  <c:v>4.6094582590220798E-2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626048"/>
        <c:axId val="84631936"/>
      </c:barChart>
      <c:catAx>
        <c:axId val="84626048"/>
        <c:scaling>
          <c:orientation val="minMax"/>
        </c:scaling>
        <c:delete val="0"/>
        <c:axPos val="b"/>
        <c:majorTickMark val="out"/>
        <c:minorTickMark val="none"/>
        <c:tickLblPos val="nextTo"/>
        <c:crossAx val="84631936"/>
        <c:crosses val="autoZero"/>
        <c:auto val="1"/>
        <c:lblAlgn val="ctr"/>
        <c:lblOffset val="100"/>
        <c:noMultiLvlLbl val="0"/>
      </c:catAx>
      <c:valAx>
        <c:axId val="84631936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6260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(10nt)'!$A$21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(10nt)'!$B$21:$H$21</c:f>
              <c:numCache>
                <c:formatCode>0.00%</c:formatCode>
                <c:ptCount val="7"/>
                <c:pt idx="0">
                  <c:v>1.9983855670117762E-3</c:v>
                </c:pt>
                <c:pt idx="1">
                  <c:v>3.1142049468958988E-2</c:v>
                </c:pt>
                <c:pt idx="2">
                  <c:v>0.18938094072561967</c:v>
                </c:pt>
                <c:pt idx="3">
                  <c:v>5.3177120873287999E-2</c:v>
                </c:pt>
                <c:pt idx="4">
                  <c:v>5.4822415928882414E-4</c:v>
                </c:pt>
                <c:pt idx="5">
                  <c:v>3.1763915679495561E-3</c:v>
                </c:pt>
                <c:pt idx="6">
                  <c:v>0.10975831888360073</c:v>
                </c:pt>
              </c:numCache>
            </c:numRef>
          </c:val>
        </c:ser>
        <c:ser>
          <c:idx val="1"/>
          <c:order val="1"/>
          <c:tx>
            <c:strRef>
              <c:f>'classification (10nt)'!$A$22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(10nt)'!$B$22:$H$22</c:f>
              <c:numCache>
                <c:formatCode>0.00%</c:formatCode>
                <c:ptCount val="7"/>
                <c:pt idx="0">
                  <c:v>8.0368941687093999E-3</c:v>
                </c:pt>
                <c:pt idx="1">
                  <c:v>6.9698514539564604E-2</c:v>
                </c:pt>
                <c:pt idx="2">
                  <c:v>0.21026078905636217</c:v>
                </c:pt>
                <c:pt idx="3">
                  <c:v>0.12332039384390886</c:v>
                </c:pt>
                <c:pt idx="4">
                  <c:v>2.1022815140656578E-3</c:v>
                </c:pt>
                <c:pt idx="5">
                  <c:v>4.2088333748336471E-3</c:v>
                </c:pt>
                <c:pt idx="6">
                  <c:v>0.11474319914243304</c:v>
                </c:pt>
              </c:numCache>
            </c:numRef>
          </c:val>
        </c:ser>
        <c:ser>
          <c:idx val="2"/>
          <c:order val="2"/>
          <c:tx>
            <c:strRef>
              <c:f>'classification (10nt)'!$A$23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(10nt)'!$B$14:$H$14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'classification (10nt)'!$B$23:$H$23</c:f>
              <c:numCache>
                <c:formatCode>0.00%</c:formatCode>
                <c:ptCount val="7"/>
                <c:pt idx="0">
                  <c:v>4.6862436298769896E-3</c:v>
                </c:pt>
                <c:pt idx="1">
                  <c:v>4.7666822735486565E-2</c:v>
                </c:pt>
                <c:pt idx="2">
                  <c:v>0.21055538572860277</c:v>
                </c:pt>
                <c:pt idx="3">
                  <c:v>9.3353325620180089E-2</c:v>
                </c:pt>
                <c:pt idx="4">
                  <c:v>1.8607530771998931E-3</c:v>
                </c:pt>
                <c:pt idx="5">
                  <c:v>4.4037719641067509E-3</c:v>
                </c:pt>
                <c:pt idx="6">
                  <c:v>0.1171286948648199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653568"/>
        <c:axId val="84655104"/>
      </c:barChart>
      <c:catAx>
        <c:axId val="84653568"/>
        <c:scaling>
          <c:orientation val="minMax"/>
        </c:scaling>
        <c:delete val="0"/>
        <c:axPos val="b"/>
        <c:majorTickMark val="out"/>
        <c:minorTickMark val="none"/>
        <c:tickLblPos val="nextTo"/>
        <c:crossAx val="84655104"/>
        <c:crosses val="autoZero"/>
        <c:auto val="1"/>
        <c:lblAlgn val="ctr"/>
        <c:lblOffset val="100"/>
        <c:noMultiLvlLbl val="0"/>
      </c:catAx>
      <c:valAx>
        <c:axId val="84655104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6535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381440"/>
        <c:axId val="108422272"/>
      </c:lineChart>
      <c:catAx>
        <c:axId val="104381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8422272"/>
        <c:crosses val="autoZero"/>
        <c:auto val="1"/>
        <c:lblAlgn val="ctr"/>
        <c:lblOffset val="100"/>
        <c:noMultiLvlLbl val="0"/>
      </c:catAx>
      <c:valAx>
        <c:axId val="108422272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43814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687872"/>
        <c:axId val="84718336"/>
      </c:barChart>
      <c:catAx>
        <c:axId val="84687872"/>
        <c:scaling>
          <c:orientation val="minMax"/>
        </c:scaling>
        <c:delete val="0"/>
        <c:axPos val="b"/>
        <c:majorTickMark val="out"/>
        <c:minorTickMark val="none"/>
        <c:tickLblPos val="nextTo"/>
        <c:crossAx val="84718336"/>
        <c:crosses val="autoZero"/>
        <c:auto val="1"/>
        <c:lblAlgn val="ctr"/>
        <c:lblOffset val="100"/>
        <c:noMultiLvlLbl val="0"/>
      </c:catAx>
      <c:valAx>
        <c:axId val="8471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6878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865600"/>
        <c:axId val="109867392"/>
      </c:barChart>
      <c:catAx>
        <c:axId val="10986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9867392"/>
        <c:crosses val="autoZero"/>
        <c:auto val="1"/>
        <c:lblAlgn val="ctr"/>
        <c:lblOffset val="100"/>
        <c:noMultiLvlLbl val="0"/>
      </c:catAx>
      <c:valAx>
        <c:axId val="109867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656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42144"/>
        <c:axId val="84743680"/>
      </c:lineChart>
      <c:catAx>
        <c:axId val="8474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743680"/>
        <c:crosses val="autoZero"/>
        <c:auto val="1"/>
        <c:lblAlgn val="ctr"/>
        <c:lblOffset val="100"/>
        <c:noMultiLvlLbl val="0"/>
      </c:catAx>
      <c:valAx>
        <c:axId val="8474368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7421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781696"/>
        <c:axId val="84783488"/>
      </c:scatterChart>
      <c:valAx>
        <c:axId val="84781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783488"/>
        <c:crosses val="autoZero"/>
        <c:crossBetween val="midCat"/>
      </c:valAx>
      <c:valAx>
        <c:axId val="84783488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781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01792"/>
        <c:axId val="109887488"/>
      </c:scatterChart>
      <c:valAx>
        <c:axId val="84801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887488"/>
        <c:crosses val="autoZero"/>
        <c:crossBetween val="midCat"/>
      </c:valAx>
      <c:valAx>
        <c:axId val="10988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801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54880"/>
        <c:axId val="115756416"/>
      </c:scatterChart>
      <c:valAx>
        <c:axId val="115754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756416"/>
        <c:crosses val="autoZero"/>
        <c:crossBetween val="midCat"/>
      </c:valAx>
      <c:valAx>
        <c:axId val="115756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754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95456"/>
        <c:axId val="115796992"/>
      </c:scatterChart>
      <c:valAx>
        <c:axId val="115795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796992"/>
        <c:crosses val="autoZero"/>
        <c:crossBetween val="midCat"/>
      </c:valAx>
      <c:valAx>
        <c:axId val="11579699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7954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831936"/>
        <c:axId val="115833472"/>
      </c:scatterChart>
      <c:valAx>
        <c:axId val="115831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833472"/>
        <c:crosses val="autoZero"/>
        <c:crossBetween val="midCat"/>
      </c:valAx>
      <c:valAx>
        <c:axId val="11583347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831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55200"/>
        <c:axId val="115956736"/>
      </c:scatterChart>
      <c:valAx>
        <c:axId val="115955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956736"/>
        <c:crosses val="autoZero"/>
        <c:crossBetween val="midCat"/>
      </c:valAx>
      <c:valAx>
        <c:axId val="115956736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955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983488"/>
        <c:axId val="115985024"/>
      </c:scatterChart>
      <c:valAx>
        <c:axId val="115983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985024"/>
        <c:crosses val="autoZero"/>
        <c:crossBetween val="midCat"/>
      </c:valAx>
      <c:valAx>
        <c:axId val="115985024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983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466944"/>
        <c:axId val="108468864"/>
      </c:lineChart>
      <c:catAx>
        <c:axId val="108466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8468864"/>
        <c:crosses val="autoZero"/>
        <c:auto val="1"/>
        <c:lblAlgn val="ctr"/>
        <c:lblOffset val="100"/>
        <c:noMultiLvlLbl val="0"/>
      </c:catAx>
      <c:valAx>
        <c:axId val="108468864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84669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024064"/>
        <c:axId val="116025600"/>
      </c:scatterChart>
      <c:valAx>
        <c:axId val="116024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025600"/>
        <c:crosses val="autoZero"/>
        <c:crossBetween val="midCat"/>
      </c:valAx>
      <c:valAx>
        <c:axId val="116025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60240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478912"/>
        <c:axId val="115480448"/>
      </c:scatterChart>
      <c:valAx>
        <c:axId val="11547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480448"/>
        <c:crosses val="autoZero"/>
        <c:crossBetween val="midCat"/>
      </c:valAx>
      <c:valAx>
        <c:axId val="115480448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4789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499008"/>
        <c:axId val="115500544"/>
      </c:scatterChart>
      <c:valAx>
        <c:axId val="115499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500544"/>
        <c:crosses val="autoZero"/>
        <c:crossBetween val="midCat"/>
      </c:valAx>
      <c:valAx>
        <c:axId val="115500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499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548928"/>
        <c:axId val="115550464"/>
      </c:barChart>
      <c:catAx>
        <c:axId val="115548928"/>
        <c:scaling>
          <c:orientation val="minMax"/>
        </c:scaling>
        <c:delete val="0"/>
        <c:axPos val="l"/>
        <c:majorTickMark val="out"/>
        <c:minorTickMark val="none"/>
        <c:tickLblPos val="nextTo"/>
        <c:crossAx val="115550464"/>
        <c:crosses val="autoZero"/>
        <c:auto val="1"/>
        <c:lblAlgn val="ctr"/>
        <c:lblOffset val="100"/>
        <c:noMultiLvlLbl val="0"/>
      </c:catAx>
      <c:valAx>
        <c:axId val="11555046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155489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581312"/>
        <c:axId val="115582848"/>
      </c:barChart>
      <c:catAx>
        <c:axId val="11558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5582848"/>
        <c:crosses val="autoZero"/>
        <c:auto val="1"/>
        <c:lblAlgn val="ctr"/>
        <c:lblOffset val="100"/>
        <c:noMultiLvlLbl val="0"/>
      </c:catAx>
      <c:valAx>
        <c:axId val="11558284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55813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648000"/>
        <c:axId val="115649536"/>
      </c:barChart>
      <c:catAx>
        <c:axId val="115648000"/>
        <c:scaling>
          <c:orientation val="minMax"/>
        </c:scaling>
        <c:delete val="0"/>
        <c:axPos val="l"/>
        <c:majorTickMark val="out"/>
        <c:minorTickMark val="none"/>
        <c:tickLblPos val="nextTo"/>
        <c:crossAx val="115649536"/>
        <c:crosses val="autoZero"/>
        <c:auto val="1"/>
        <c:lblAlgn val="ctr"/>
        <c:lblOffset val="100"/>
        <c:noMultiLvlLbl val="0"/>
      </c:catAx>
      <c:valAx>
        <c:axId val="115649536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5648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668480"/>
        <c:axId val="115670016"/>
      </c:barChart>
      <c:catAx>
        <c:axId val="115668480"/>
        <c:scaling>
          <c:orientation val="minMax"/>
        </c:scaling>
        <c:delete val="0"/>
        <c:axPos val="l"/>
        <c:majorTickMark val="out"/>
        <c:minorTickMark val="none"/>
        <c:tickLblPos val="nextTo"/>
        <c:crossAx val="115670016"/>
        <c:crosses val="autoZero"/>
        <c:auto val="1"/>
        <c:lblAlgn val="ctr"/>
        <c:lblOffset val="100"/>
        <c:noMultiLvlLbl val="0"/>
      </c:catAx>
      <c:valAx>
        <c:axId val="115670016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56684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430336"/>
        <c:axId val="116431872"/>
      </c:barChart>
      <c:catAx>
        <c:axId val="116430336"/>
        <c:scaling>
          <c:orientation val="minMax"/>
        </c:scaling>
        <c:delete val="0"/>
        <c:axPos val="l"/>
        <c:majorTickMark val="out"/>
        <c:minorTickMark val="none"/>
        <c:tickLblPos val="nextTo"/>
        <c:crossAx val="116431872"/>
        <c:crosses val="autoZero"/>
        <c:auto val="1"/>
        <c:lblAlgn val="ctr"/>
        <c:lblOffset val="100"/>
        <c:noMultiLvlLbl val="0"/>
      </c:catAx>
      <c:valAx>
        <c:axId val="1164318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64303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581312"/>
        <c:axId val="117582848"/>
      </c:barChart>
      <c:catAx>
        <c:axId val="117581312"/>
        <c:scaling>
          <c:orientation val="minMax"/>
        </c:scaling>
        <c:delete val="0"/>
        <c:axPos val="l"/>
        <c:majorTickMark val="out"/>
        <c:minorTickMark val="none"/>
        <c:tickLblPos val="nextTo"/>
        <c:crossAx val="117582848"/>
        <c:crosses val="autoZero"/>
        <c:auto val="1"/>
        <c:lblAlgn val="ctr"/>
        <c:lblOffset val="100"/>
        <c:noMultiLvlLbl val="0"/>
      </c:catAx>
      <c:valAx>
        <c:axId val="1175828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75813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623040"/>
        <c:axId val="116068352"/>
      </c:barChart>
      <c:catAx>
        <c:axId val="117623040"/>
        <c:scaling>
          <c:orientation val="minMax"/>
        </c:scaling>
        <c:delete val="0"/>
        <c:axPos val="l"/>
        <c:majorTickMark val="out"/>
        <c:minorTickMark val="none"/>
        <c:tickLblPos val="nextTo"/>
        <c:crossAx val="116068352"/>
        <c:crosses val="autoZero"/>
        <c:auto val="1"/>
        <c:lblAlgn val="ctr"/>
        <c:lblOffset val="100"/>
        <c:noMultiLvlLbl val="0"/>
      </c:catAx>
      <c:valAx>
        <c:axId val="11606835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176230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008320"/>
        <c:axId val="82022784"/>
      </c:lineChart>
      <c:catAx>
        <c:axId val="82008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2022784"/>
        <c:crosses val="autoZero"/>
        <c:auto val="1"/>
        <c:lblAlgn val="ctr"/>
        <c:lblOffset val="100"/>
        <c:noMultiLvlLbl val="0"/>
      </c:catAx>
      <c:valAx>
        <c:axId val="82022784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0083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103808"/>
        <c:axId val="116105600"/>
      </c:barChart>
      <c:catAx>
        <c:axId val="116103808"/>
        <c:scaling>
          <c:orientation val="minMax"/>
        </c:scaling>
        <c:delete val="0"/>
        <c:axPos val="l"/>
        <c:majorTickMark val="out"/>
        <c:minorTickMark val="none"/>
        <c:tickLblPos val="nextTo"/>
        <c:crossAx val="116105600"/>
        <c:crosses val="autoZero"/>
        <c:auto val="1"/>
        <c:lblAlgn val="ctr"/>
        <c:lblOffset val="100"/>
        <c:noMultiLvlLbl val="0"/>
      </c:catAx>
      <c:valAx>
        <c:axId val="11610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6103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161152"/>
        <c:axId val="116167040"/>
      </c:barChart>
      <c:catAx>
        <c:axId val="116161152"/>
        <c:scaling>
          <c:orientation val="minMax"/>
        </c:scaling>
        <c:delete val="0"/>
        <c:axPos val="l"/>
        <c:majorTickMark val="out"/>
        <c:minorTickMark val="none"/>
        <c:tickLblPos val="nextTo"/>
        <c:crossAx val="116167040"/>
        <c:crosses val="autoZero"/>
        <c:auto val="1"/>
        <c:lblAlgn val="ctr"/>
        <c:lblOffset val="100"/>
        <c:noMultiLvlLbl val="0"/>
      </c:catAx>
      <c:valAx>
        <c:axId val="1161670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61611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198016"/>
        <c:axId val="116199808"/>
      </c:barChart>
      <c:catAx>
        <c:axId val="116198016"/>
        <c:scaling>
          <c:orientation val="minMax"/>
        </c:scaling>
        <c:delete val="0"/>
        <c:axPos val="l"/>
        <c:majorTickMark val="out"/>
        <c:minorTickMark val="none"/>
        <c:tickLblPos val="nextTo"/>
        <c:crossAx val="116199808"/>
        <c:crosses val="autoZero"/>
        <c:auto val="1"/>
        <c:lblAlgn val="ctr"/>
        <c:lblOffset val="100"/>
        <c:noMultiLvlLbl val="0"/>
      </c:catAx>
      <c:valAx>
        <c:axId val="11619980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61980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243072"/>
        <c:axId val="116253056"/>
      </c:barChart>
      <c:catAx>
        <c:axId val="116243072"/>
        <c:scaling>
          <c:orientation val="minMax"/>
        </c:scaling>
        <c:delete val="0"/>
        <c:axPos val="l"/>
        <c:majorTickMark val="out"/>
        <c:minorTickMark val="none"/>
        <c:tickLblPos val="nextTo"/>
        <c:crossAx val="116253056"/>
        <c:crosses val="autoZero"/>
        <c:auto val="1"/>
        <c:lblAlgn val="ctr"/>
        <c:lblOffset val="100"/>
        <c:noMultiLvlLbl val="0"/>
      </c:catAx>
      <c:valAx>
        <c:axId val="1162530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6243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288128"/>
        <c:axId val="116302208"/>
      </c:barChart>
      <c:catAx>
        <c:axId val="11628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6302208"/>
        <c:crosses val="autoZero"/>
        <c:auto val="1"/>
        <c:lblAlgn val="ctr"/>
        <c:lblOffset val="100"/>
        <c:noMultiLvlLbl val="0"/>
      </c:catAx>
      <c:valAx>
        <c:axId val="11630220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162881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320896"/>
        <c:axId val="117969280"/>
      </c:barChart>
      <c:catAx>
        <c:axId val="11632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7969280"/>
        <c:crosses val="autoZero"/>
        <c:auto val="1"/>
        <c:lblAlgn val="ctr"/>
        <c:lblOffset val="100"/>
        <c:noMultiLvlLbl val="0"/>
      </c:catAx>
      <c:valAx>
        <c:axId val="11796928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163208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996160"/>
        <c:axId val="118010240"/>
      </c:barChart>
      <c:catAx>
        <c:axId val="11799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8010240"/>
        <c:crosses val="autoZero"/>
        <c:auto val="1"/>
        <c:lblAlgn val="ctr"/>
        <c:lblOffset val="100"/>
        <c:noMultiLvlLbl val="0"/>
      </c:catAx>
      <c:valAx>
        <c:axId val="11801024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179961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037120"/>
        <c:axId val="118047104"/>
      </c:barChart>
      <c:catAx>
        <c:axId val="11803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8047104"/>
        <c:crosses val="autoZero"/>
        <c:auto val="1"/>
        <c:lblAlgn val="ctr"/>
        <c:lblOffset val="100"/>
        <c:noMultiLvlLbl val="0"/>
      </c:catAx>
      <c:valAx>
        <c:axId val="11804710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180371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075776"/>
        <c:axId val="118077312"/>
      </c:barChart>
      <c:catAx>
        <c:axId val="118075776"/>
        <c:scaling>
          <c:orientation val="minMax"/>
        </c:scaling>
        <c:delete val="0"/>
        <c:axPos val="l"/>
        <c:majorTickMark val="out"/>
        <c:minorTickMark val="none"/>
        <c:tickLblPos val="nextTo"/>
        <c:crossAx val="118077312"/>
        <c:crosses val="autoZero"/>
        <c:auto val="1"/>
        <c:lblAlgn val="ctr"/>
        <c:lblOffset val="100"/>
        <c:noMultiLvlLbl val="0"/>
      </c:catAx>
      <c:valAx>
        <c:axId val="11807731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180757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132736"/>
        <c:axId val="118134272"/>
      </c:barChart>
      <c:catAx>
        <c:axId val="11813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8134272"/>
        <c:crosses val="autoZero"/>
        <c:auto val="1"/>
        <c:lblAlgn val="ctr"/>
        <c:lblOffset val="100"/>
        <c:noMultiLvlLbl val="0"/>
      </c:catAx>
      <c:valAx>
        <c:axId val="11813427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81327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061568"/>
        <c:axId val="82063360"/>
      </c:lineChart>
      <c:catAx>
        <c:axId val="82061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063360"/>
        <c:crosses val="autoZero"/>
        <c:auto val="1"/>
        <c:lblAlgn val="ctr"/>
        <c:lblOffset val="100"/>
        <c:noMultiLvlLbl val="0"/>
      </c:catAx>
      <c:valAx>
        <c:axId val="82063360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06156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03808"/>
        <c:axId val="117705344"/>
      </c:barChart>
      <c:catAx>
        <c:axId val="117703808"/>
        <c:scaling>
          <c:orientation val="minMax"/>
        </c:scaling>
        <c:delete val="0"/>
        <c:axPos val="l"/>
        <c:majorTickMark val="out"/>
        <c:minorTickMark val="none"/>
        <c:tickLblPos val="nextTo"/>
        <c:crossAx val="117705344"/>
        <c:crosses val="autoZero"/>
        <c:auto val="1"/>
        <c:lblAlgn val="ctr"/>
        <c:lblOffset val="100"/>
        <c:noMultiLvlLbl val="0"/>
      </c:catAx>
      <c:valAx>
        <c:axId val="11770534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17703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60768"/>
        <c:axId val="117762304"/>
      </c:barChart>
      <c:catAx>
        <c:axId val="11776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7762304"/>
        <c:crosses val="autoZero"/>
        <c:auto val="1"/>
        <c:lblAlgn val="ctr"/>
        <c:lblOffset val="100"/>
        <c:noMultiLvlLbl val="0"/>
      </c:catAx>
      <c:valAx>
        <c:axId val="11776230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177607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859072"/>
        <c:axId val="117860608"/>
      </c:barChart>
      <c:catAx>
        <c:axId val="11785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7860608"/>
        <c:crosses val="autoZero"/>
        <c:auto val="1"/>
        <c:lblAlgn val="ctr"/>
        <c:lblOffset val="100"/>
        <c:noMultiLvlLbl val="0"/>
      </c:catAx>
      <c:valAx>
        <c:axId val="11786060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17859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904128"/>
        <c:axId val="117905664"/>
      </c:barChart>
      <c:catAx>
        <c:axId val="11790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7905664"/>
        <c:crosses val="autoZero"/>
        <c:auto val="1"/>
        <c:lblAlgn val="ctr"/>
        <c:lblOffset val="100"/>
        <c:noMultiLvlLbl val="0"/>
      </c:catAx>
      <c:valAx>
        <c:axId val="11790566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179041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928704"/>
        <c:axId val="117930240"/>
      </c:barChart>
      <c:catAx>
        <c:axId val="1179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7930240"/>
        <c:crosses val="autoZero"/>
        <c:auto val="1"/>
        <c:lblAlgn val="ctr"/>
        <c:lblOffset val="100"/>
        <c:noMultiLvlLbl val="0"/>
      </c:catAx>
      <c:valAx>
        <c:axId val="11793024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17928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modification!$B$2:$B$10</c:f>
              <c:numCache>
                <c:formatCode>0.00%</c:formatCode>
                <c:ptCount val="9"/>
                <c:pt idx="0">
                  <c:v>2.2599999999999999E-2</c:v>
                </c:pt>
                <c:pt idx="1">
                  <c:v>2.2700000000000001E-2</c:v>
                </c:pt>
                <c:pt idx="2">
                  <c:v>1.84E-2</c:v>
                </c:pt>
                <c:pt idx="3">
                  <c:v>1.72E-2</c:v>
                </c:pt>
                <c:pt idx="4">
                  <c:v>2.58E-2</c:v>
                </c:pt>
                <c:pt idx="5">
                  <c:v>3.2000000000000001E-2</c:v>
                </c:pt>
                <c:pt idx="6">
                  <c:v>1.7000000000000001E-2</c:v>
                </c:pt>
                <c:pt idx="7">
                  <c:v>2.12E-2</c:v>
                </c:pt>
                <c:pt idx="8">
                  <c:v>2.06E-2</c:v>
                </c:pt>
              </c:numCache>
            </c:numRef>
          </c:val>
        </c:ser>
        <c:ser>
          <c:idx val="1"/>
          <c:order val="1"/>
          <c:tx>
            <c:strRef>
              <c:f>modification!$C$1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modification!$A$2:$A$10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modification!$C$2:$C$10</c:f>
              <c:numCache>
                <c:formatCode>0.00%</c:formatCode>
                <c:ptCount val="9"/>
                <c:pt idx="0">
                  <c:v>0.27450000000000002</c:v>
                </c:pt>
                <c:pt idx="1">
                  <c:v>0.22090000000000001</c:v>
                </c:pt>
                <c:pt idx="2">
                  <c:v>0.26269999999999999</c:v>
                </c:pt>
                <c:pt idx="3">
                  <c:v>0.27500000000000002</c:v>
                </c:pt>
                <c:pt idx="4">
                  <c:v>0.27529999999999999</c:v>
                </c:pt>
                <c:pt idx="5">
                  <c:v>0.2858</c:v>
                </c:pt>
                <c:pt idx="6">
                  <c:v>0.2462</c:v>
                </c:pt>
                <c:pt idx="7">
                  <c:v>0.24909999999999999</c:v>
                </c:pt>
                <c:pt idx="8">
                  <c:v>0.25790000000000002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498048"/>
        <c:axId val="118499584"/>
      </c:barChart>
      <c:catAx>
        <c:axId val="118498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18499584"/>
        <c:crosses val="autoZero"/>
        <c:auto val="1"/>
        <c:lblAlgn val="ctr"/>
        <c:lblOffset val="100"/>
        <c:noMultiLvlLbl val="0"/>
      </c:catAx>
      <c:valAx>
        <c:axId val="11849958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84980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544256"/>
        <c:axId val="118545792"/>
      </c:barChart>
      <c:catAx>
        <c:axId val="118544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18545792"/>
        <c:crosses val="autoZero"/>
        <c:auto val="1"/>
        <c:lblAlgn val="ctr"/>
        <c:lblOffset val="100"/>
        <c:noMultiLvlLbl val="0"/>
      </c:catAx>
      <c:valAx>
        <c:axId val="11854579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85442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modification!$A$22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modification!$B$22:$H$22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4.5999999999999999E-2</c:v>
                </c:pt>
                <c:pt idx="2">
                  <c:v>0.47799999999999998</c:v>
                </c:pt>
                <c:pt idx="3">
                  <c:v>0.28100000000000003</c:v>
                </c:pt>
                <c:pt idx="4">
                  <c:v>2E-3</c:v>
                </c:pt>
                <c:pt idx="5">
                  <c:v>0.02</c:v>
                </c:pt>
                <c:pt idx="6">
                  <c:v>0.16900000000000001</c:v>
                </c:pt>
              </c:numCache>
            </c:numRef>
          </c:val>
        </c:ser>
        <c:ser>
          <c:idx val="1"/>
          <c:order val="1"/>
          <c:tx>
            <c:strRef>
              <c:f>modification!$A$23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modification!$B$23:$H$23</c:f>
              <c:numCache>
                <c:formatCode>0.0%</c:formatCode>
                <c:ptCount val="7"/>
                <c:pt idx="0">
                  <c:v>4.0000000000000001E-3</c:v>
                </c:pt>
                <c:pt idx="1">
                  <c:v>4.2000000000000003E-2</c:v>
                </c:pt>
                <c:pt idx="2">
                  <c:v>0.45400000000000001</c:v>
                </c:pt>
                <c:pt idx="3">
                  <c:v>0.32100000000000001</c:v>
                </c:pt>
                <c:pt idx="4">
                  <c:v>4.0000000000000001E-3</c:v>
                </c:pt>
                <c:pt idx="5">
                  <c:v>2.7E-2</c:v>
                </c:pt>
                <c:pt idx="6">
                  <c:v>0.14799999999999999</c:v>
                </c:pt>
              </c:numCache>
            </c:numRef>
          </c:val>
        </c:ser>
        <c:ser>
          <c:idx val="2"/>
          <c:order val="2"/>
          <c:tx>
            <c:strRef>
              <c:f>modification!$A$24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modification!$B$15:$H$15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</c:strCache>
            </c:strRef>
          </c:cat>
          <c:val>
            <c:numRef>
              <c:f>modification!$B$24:$H$24</c:f>
              <c:numCache>
                <c:formatCode>0.0%</c:formatCode>
                <c:ptCount val="7"/>
                <c:pt idx="0">
                  <c:v>3.0000000000000001E-3</c:v>
                </c:pt>
                <c:pt idx="1">
                  <c:v>3.6999999999999998E-2</c:v>
                </c:pt>
                <c:pt idx="2">
                  <c:v>0.46400000000000002</c:v>
                </c:pt>
                <c:pt idx="3">
                  <c:v>0.311</c:v>
                </c:pt>
                <c:pt idx="4">
                  <c:v>3.0000000000000001E-3</c:v>
                </c:pt>
                <c:pt idx="5">
                  <c:v>2.1999999999999999E-2</c:v>
                </c:pt>
                <c:pt idx="6">
                  <c:v>0.16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445952"/>
        <c:axId val="118447488"/>
      </c:barChart>
      <c:catAx>
        <c:axId val="118445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447488"/>
        <c:crosses val="autoZero"/>
        <c:auto val="1"/>
        <c:lblAlgn val="ctr"/>
        <c:lblOffset val="100"/>
        <c:noMultiLvlLbl val="0"/>
      </c:catAx>
      <c:valAx>
        <c:axId val="11844748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44595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481280"/>
        <c:axId val="118482816"/>
      </c:barChart>
      <c:catAx>
        <c:axId val="118481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18482816"/>
        <c:crosses val="autoZero"/>
        <c:auto val="1"/>
        <c:lblAlgn val="ctr"/>
        <c:lblOffset val="100"/>
        <c:noMultiLvlLbl val="0"/>
      </c:catAx>
      <c:valAx>
        <c:axId val="11848281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84812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583296"/>
        <c:axId val="118584832"/>
      </c:barChart>
      <c:catAx>
        <c:axId val="118583296"/>
        <c:scaling>
          <c:orientation val="minMax"/>
        </c:scaling>
        <c:delete val="0"/>
        <c:axPos val="l"/>
        <c:majorTickMark val="out"/>
        <c:minorTickMark val="none"/>
        <c:tickLblPos val="nextTo"/>
        <c:crossAx val="118584832"/>
        <c:crosses val="autoZero"/>
        <c:auto val="1"/>
        <c:lblAlgn val="ctr"/>
        <c:lblOffset val="100"/>
        <c:noMultiLvlLbl val="0"/>
      </c:catAx>
      <c:valAx>
        <c:axId val="118584832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185832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091392"/>
        <c:axId val="82093184"/>
      </c:lineChart>
      <c:catAx>
        <c:axId val="8209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093184"/>
        <c:crosses val="autoZero"/>
        <c:auto val="1"/>
        <c:lblAlgn val="ctr"/>
        <c:lblOffset val="100"/>
        <c:noMultiLvlLbl val="0"/>
      </c:catAx>
      <c:valAx>
        <c:axId val="8209318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209139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sense!$A$3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sense!$B$3:$J$3</c:f>
              <c:numCache>
                <c:formatCode>0.00%</c:formatCode>
                <c:ptCount val="9"/>
                <c:pt idx="0">
                  <c:v>0.88890000000000002</c:v>
                </c:pt>
                <c:pt idx="1">
                  <c:v>0.88500000000000001</c:v>
                </c:pt>
                <c:pt idx="2">
                  <c:v>0.89590000000000003</c:v>
                </c:pt>
                <c:pt idx="3">
                  <c:v>0.87519999999999998</c:v>
                </c:pt>
                <c:pt idx="4">
                  <c:v>0.85980000000000001</c:v>
                </c:pt>
                <c:pt idx="5">
                  <c:v>0.8407</c:v>
                </c:pt>
                <c:pt idx="6">
                  <c:v>0.88770000000000004</c:v>
                </c:pt>
                <c:pt idx="7">
                  <c:v>0.85550000000000004</c:v>
                </c:pt>
                <c:pt idx="8">
                  <c:v>0.88890000000000002</c:v>
                </c:pt>
              </c:numCache>
            </c:numRef>
          </c:val>
        </c:ser>
        <c:ser>
          <c:idx val="0"/>
          <c:order val="1"/>
          <c:tx>
            <c:strRef>
              <c:f>sense!$A$4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sense!$B$2:$J$2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sense!$B$4:$J$4</c:f>
              <c:numCache>
                <c:formatCode>0.00%</c:formatCode>
                <c:ptCount val="9"/>
                <c:pt idx="0">
                  <c:v>0.1111</c:v>
                </c:pt>
                <c:pt idx="1">
                  <c:v>0.115</c:v>
                </c:pt>
                <c:pt idx="2">
                  <c:v>0.1041</c:v>
                </c:pt>
                <c:pt idx="3">
                  <c:v>0.12479999999999999</c:v>
                </c:pt>
                <c:pt idx="4">
                  <c:v>0.14019999999999999</c:v>
                </c:pt>
                <c:pt idx="5">
                  <c:v>0.1593</c:v>
                </c:pt>
                <c:pt idx="6">
                  <c:v>0.1123</c:v>
                </c:pt>
                <c:pt idx="7">
                  <c:v>0.14449999999999999</c:v>
                </c:pt>
                <c:pt idx="8">
                  <c:v>0.1111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594560"/>
        <c:axId val="132264704"/>
      </c:barChart>
      <c:catAx>
        <c:axId val="1185945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264704"/>
        <c:crosses val="autoZero"/>
        <c:auto val="1"/>
        <c:lblAlgn val="ctr"/>
        <c:lblOffset val="100"/>
        <c:noMultiLvlLbl val="0"/>
      </c:catAx>
      <c:valAx>
        <c:axId val="132264704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8594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sense!$A$6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sense!$B$6:$J$6</c:f>
              <c:numCache>
                <c:formatCode>0.00%</c:formatCode>
                <c:ptCount val="9"/>
                <c:pt idx="0">
                  <c:v>0.88629999999999998</c:v>
                </c:pt>
                <c:pt idx="1">
                  <c:v>0.84219999999999995</c:v>
                </c:pt>
                <c:pt idx="2">
                  <c:v>0.87460000000000004</c:v>
                </c:pt>
                <c:pt idx="3">
                  <c:v>0.92900000000000005</c:v>
                </c:pt>
                <c:pt idx="4">
                  <c:v>0.88300000000000001</c:v>
                </c:pt>
                <c:pt idx="5">
                  <c:v>0.86829999999999996</c:v>
                </c:pt>
                <c:pt idx="6">
                  <c:v>0.85780000000000001</c:v>
                </c:pt>
                <c:pt idx="7">
                  <c:v>0.88160000000000005</c:v>
                </c:pt>
                <c:pt idx="8">
                  <c:v>0.88539999999999996</c:v>
                </c:pt>
              </c:numCache>
            </c:numRef>
          </c:val>
        </c:ser>
        <c:ser>
          <c:idx val="0"/>
          <c:order val="1"/>
          <c:tx>
            <c:strRef>
              <c:f>sense!$A$7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sense!$B$5:$J$5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sense!$B$7:$J$7</c:f>
              <c:numCache>
                <c:formatCode>0.00%</c:formatCode>
                <c:ptCount val="9"/>
                <c:pt idx="0">
                  <c:v>0.1137</c:v>
                </c:pt>
                <c:pt idx="1">
                  <c:v>0.1578</c:v>
                </c:pt>
                <c:pt idx="2">
                  <c:v>0.12540000000000001</c:v>
                </c:pt>
                <c:pt idx="3">
                  <c:v>7.0999999999999994E-2</c:v>
                </c:pt>
                <c:pt idx="4">
                  <c:v>0.11700000000000001</c:v>
                </c:pt>
                <c:pt idx="5">
                  <c:v>0.13170000000000001</c:v>
                </c:pt>
                <c:pt idx="6">
                  <c:v>0.14219999999999999</c:v>
                </c:pt>
                <c:pt idx="7">
                  <c:v>0.11840000000000001</c:v>
                </c:pt>
                <c:pt idx="8">
                  <c:v>0.11459999999999999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281472"/>
        <c:axId val="132283008"/>
      </c:barChart>
      <c:catAx>
        <c:axId val="132281472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283008"/>
        <c:crosses val="autoZero"/>
        <c:auto val="1"/>
        <c:lblAlgn val="ctr"/>
        <c:lblOffset val="100"/>
        <c:noMultiLvlLbl val="0"/>
      </c:catAx>
      <c:valAx>
        <c:axId val="132283008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2814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sense!$A$10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sense!$B$10:$J$10</c:f>
              <c:numCache>
                <c:formatCode>0.00%</c:formatCode>
                <c:ptCount val="9"/>
                <c:pt idx="0">
                  <c:v>0.48299999999999998</c:v>
                </c:pt>
                <c:pt idx="1">
                  <c:v>0.47399999999999998</c:v>
                </c:pt>
                <c:pt idx="2">
                  <c:v>0.49070000000000003</c:v>
                </c:pt>
                <c:pt idx="3">
                  <c:v>0.49459999999999998</c:v>
                </c:pt>
                <c:pt idx="4">
                  <c:v>0.47870000000000001</c:v>
                </c:pt>
                <c:pt idx="5">
                  <c:v>0.49730000000000002</c:v>
                </c:pt>
                <c:pt idx="6">
                  <c:v>0.4849</c:v>
                </c:pt>
                <c:pt idx="7">
                  <c:v>0.48759999999999998</c:v>
                </c:pt>
                <c:pt idx="8">
                  <c:v>0.48680000000000001</c:v>
                </c:pt>
              </c:numCache>
            </c:numRef>
          </c:val>
        </c:ser>
        <c:ser>
          <c:idx val="1"/>
          <c:order val="1"/>
          <c:tx>
            <c:strRef>
              <c:f>sense!$A$9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sense!$B$8:$J$8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sense!$B$9:$J$9</c:f>
              <c:numCache>
                <c:formatCode>0.00%</c:formatCode>
                <c:ptCount val="9"/>
                <c:pt idx="0">
                  <c:v>0.51700000000000002</c:v>
                </c:pt>
                <c:pt idx="1">
                  <c:v>0.52600000000000002</c:v>
                </c:pt>
                <c:pt idx="2">
                  <c:v>0.50929999999999997</c:v>
                </c:pt>
                <c:pt idx="3">
                  <c:v>0.50539999999999996</c:v>
                </c:pt>
                <c:pt idx="4">
                  <c:v>0.52129999999999999</c:v>
                </c:pt>
                <c:pt idx="5">
                  <c:v>0.50270000000000004</c:v>
                </c:pt>
                <c:pt idx="6">
                  <c:v>0.5151</c:v>
                </c:pt>
                <c:pt idx="7">
                  <c:v>0.51239999999999997</c:v>
                </c:pt>
                <c:pt idx="8">
                  <c:v>0.51319999999999999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299776"/>
        <c:axId val="132305664"/>
      </c:barChart>
      <c:catAx>
        <c:axId val="1322997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32305664"/>
        <c:crosses val="autoZero"/>
        <c:auto val="1"/>
        <c:lblAlgn val="ctr"/>
        <c:lblOffset val="100"/>
        <c:noMultiLvlLbl val="0"/>
      </c:catAx>
      <c:valAx>
        <c:axId val="1323056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32299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sense!$B$12:$J$12</c:f>
              <c:numCache>
                <c:formatCode>0.00%</c:formatCode>
                <c:ptCount val="9"/>
                <c:pt idx="0">
                  <c:v>0.90010000000000001</c:v>
                </c:pt>
                <c:pt idx="1">
                  <c:v>0.91059999999999997</c:v>
                </c:pt>
                <c:pt idx="2">
                  <c:v>0.91959999999999997</c:v>
                </c:pt>
                <c:pt idx="3">
                  <c:v>0.88429999999999997</c:v>
                </c:pt>
                <c:pt idx="4">
                  <c:v>0.86099999999999999</c:v>
                </c:pt>
                <c:pt idx="5">
                  <c:v>0.8841</c:v>
                </c:pt>
                <c:pt idx="6">
                  <c:v>0.90639999999999998</c:v>
                </c:pt>
                <c:pt idx="7">
                  <c:v>0.91069999999999995</c:v>
                </c:pt>
                <c:pt idx="8">
                  <c:v>0.92220000000000002</c:v>
                </c:pt>
              </c:numCache>
            </c:numRef>
          </c:val>
        </c:ser>
        <c:ser>
          <c:idx val="0"/>
          <c:order val="1"/>
          <c:tx>
            <c:strRef>
              <c:f>sense!$A$13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sense!$B$11:$J$11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sense!$B$13:$J$13</c:f>
              <c:numCache>
                <c:formatCode>0.00%</c:formatCode>
                <c:ptCount val="9"/>
                <c:pt idx="0">
                  <c:v>9.9900000000000003E-2</c:v>
                </c:pt>
                <c:pt idx="1">
                  <c:v>8.9399999999999993E-2</c:v>
                </c:pt>
                <c:pt idx="2">
                  <c:v>8.0399999999999999E-2</c:v>
                </c:pt>
                <c:pt idx="3">
                  <c:v>0.1157</c:v>
                </c:pt>
                <c:pt idx="4">
                  <c:v>0.13900000000000001</c:v>
                </c:pt>
                <c:pt idx="5">
                  <c:v>0.1159</c:v>
                </c:pt>
                <c:pt idx="6">
                  <c:v>9.3600000000000003E-2</c:v>
                </c:pt>
                <c:pt idx="7">
                  <c:v>8.9300000000000004E-2</c:v>
                </c:pt>
                <c:pt idx="8">
                  <c:v>7.7799999999999994E-2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178944"/>
        <c:axId val="118180480"/>
      </c:barChart>
      <c:catAx>
        <c:axId val="118178944"/>
        <c:scaling>
          <c:orientation val="minMax"/>
        </c:scaling>
        <c:delete val="0"/>
        <c:axPos val="b"/>
        <c:majorTickMark val="none"/>
        <c:minorTickMark val="none"/>
        <c:tickLblPos val="nextTo"/>
        <c:crossAx val="118180480"/>
        <c:crosses val="autoZero"/>
        <c:auto val="1"/>
        <c:lblAlgn val="ctr"/>
        <c:lblOffset val="100"/>
        <c:noMultiLvlLbl val="0"/>
      </c:catAx>
      <c:valAx>
        <c:axId val="118180480"/>
        <c:scaling>
          <c:orientation val="minMax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81789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naEST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sense!$A$15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sense!$B$15:$J$15</c:f>
              <c:numCache>
                <c:formatCode>0.00%</c:formatCode>
                <c:ptCount val="9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0.6895</c:v>
                </c:pt>
                <c:pt idx="4">
                  <c:v>0.68969999999999998</c:v>
                </c:pt>
                <c:pt idx="5">
                  <c:v>0.69079999999999997</c:v>
                </c:pt>
                <c:pt idx="6">
                  <c:v>0.65090000000000003</c:v>
                </c:pt>
                <c:pt idx="7">
                  <c:v>0.66449999999999998</c:v>
                </c:pt>
                <c:pt idx="8">
                  <c:v>0.65910000000000002</c:v>
                </c:pt>
              </c:numCache>
            </c:numRef>
          </c:val>
        </c:ser>
        <c:ser>
          <c:idx val="0"/>
          <c:order val="1"/>
          <c:tx>
            <c:strRef>
              <c:f>sense!$A$16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sense!$B$14:$J$14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sense!$B$16:$J$16</c:f>
              <c:numCache>
                <c:formatCode>0.00%</c:formatCode>
                <c:ptCount val="9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0.3105</c:v>
                </c:pt>
                <c:pt idx="4">
                  <c:v>0.31030000000000002</c:v>
                </c:pt>
                <c:pt idx="5">
                  <c:v>0.30919999999999997</c:v>
                </c:pt>
                <c:pt idx="6">
                  <c:v>0.34910000000000002</c:v>
                </c:pt>
                <c:pt idx="7">
                  <c:v>0.33550000000000002</c:v>
                </c:pt>
                <c:pt idx="8">
                  <c:v>0.34089999999999998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217728"/>
        <c:axId val="118219520"/>
      </c:barChart>
      <c:catAx>
        <c:axId val="1182177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18219520"/>
        <c:crosses val="autoZero"/>
        <c:auto val="1"/>
        <c:lblAlgn val="ctr"/>
        <c:lblOffset val="100"/>
        <c:noMultiLvlLbl val="0"/>
      </c:catAx>
      <c:valAx>
        <c:axId val="118219520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821772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transposable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sense!$M$19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sense!$N$19:$Q$19</c:f>
              <c:numCache>
                <c:formatCode>0.00%</c:formatCode>
                <c:ptCount val="4"/>
                <c:pt idx="0">
                  <c:v>0.50539999999999996</c:v>
                </c:pt>
                <c:pt idx="1">
                  <c:v>0.52129999999999999</c:v>
                </c:pt>
                <c:pt idx="2">
                  <c:v>0.50270000000000004</c:v>
                </c:pt>
                <c:pt idx="3">
                  <c:v>0.38661785641651414</c:v>
                </c:pt>
              </c:numCache>
            </c:numRef>
          </c:val>
        </c:ser>
        <c:ser>
          <c:idx val="1"/>
          <c:order val="1"/>
          <c:tx>
            <c:strRef>
              <c:f>sense!$M$20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sense!$N$18:$Q$18</c:f>
              <c:strCache>
                <c:ptCount val="4"/>
                <c:pt idx="0">
                  <c:v>rbp35_1</c:v>
                </c:pt>
                <c:pt idx="1">
                  <c:v>rbp35_2</c:v>
                </c:pt>
                <c:pt idx="2">
                  <c:v>rbp35_3</c:v>
                </c:pt>
                <c:pt idx="3">
                  <c:v>∆rbp35 up</c:v>
                </c:pt>
              </c:strCache>
            </c:strRef>
          </c:cat>
          <c:val>
            <c:numRef>
              <c:f>sense!$N$20:$Q$20</c:f>
              <c:numCache>
                <c:formatCode>0.00%</c:formatCode>
                <c:ptCount val="4"/>
                <c:pt idx="0">
                  <c:v>0.49459999999999998</c:v>
                </c:pt>
                <c:pt idx="1">
                  <c:v>0.47870000000000001</c:v>
                </c:pt>
                <c:pt idx="2">
                  <c:v>0.49730000000000002</c:v>
                </c:pt>
                <c:pt idx="3">
                  <c:v>0.61338214358348586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241536"/>
        <c:axId val="118259712"/>
      </c:barChart>
      <c:catAx>
        <c:axId val="118241536"/>
        <c:scaling>
          <c:orientation val="minMax"/>
        </c:scaling>
        <c:delete val="0"/>
        <c:axPos val="b"/>
        <c:majorTickMark val="none"/>
        <c:minorTickMark val="none"/>
        <c:tickLblPos val="nextTo"/>
        <c:crossAx val="118259712"/>
        <c:crosses val="autoZero"/>
        <c:auto val="1"/>
        <c:lblAlgn val="ctr"/>
        <c:lblOffset val="100"/>
        <c:noMultiLvlLbl val="0"/>
      </c:catAx>
      <c:valAx>
        <c:axId val="118259712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82415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ES"/>
              <a:t>naEST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sense!$M$22</c:f>
              <c:strCache>
                <c:ptCount val="1"/>
                <c:pt idx="0">
                  <c:v>forward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sense!$N$22:$Q$22</c:f>
              <c:numCache>
                <c:formatCode>0.00%</c:formatCode>
                <c:ptCount val="4"/>
                <c:pt idx="0">
                  <c:v>0.6472</c:v>
                </c:pt>
                <c:pt idx="1">
                  <c:v>0.65700000000000003</c:v>
                </c:pt>
                <c:pt idx="2">
                  <c:v>0.65590000000000004</c:v>
                </c:pt>
                <c:pt idx="3">
                  <c:v>0.36842105263157893</c:v>
                </c:pt>
              </c:numCache>
            </c:numRef>
          </c:val>
        </c:ser>
        <c:ser>
          <c:idx val="1"/>
          <c:order val="1"/>
          <c:tx>
            <c:strRef>
              <c:f>sense!$M$23</c:f>
              <c:strCache>
                <c:ptCount val="1"/>
                <c:pt idx="0">
                  <c:v>reverse</c:v>
                </c:pt>
              </c:strCache>
            </c:strRef>
          </c:tx>
          <c:invertIfNegative val="0"/>
          <c:cat>
            <c:strRef>
              <c:f>sense!$N$21:$Q$21</c:f>
              <c:strCache>
                <c:ptCount val="4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∆exp5 up</c:v>
                </c:pt>
              </c:strCache>
            </c:strRef>
          </c:cat>
          <c:val>
            <c:numRef>
              <c:f>sense!$N$23:$Q$23</c:f>
              <c:numCache>
                <c:formatCode>0.00%</c:formatCode>
                <c:ptCount val="4"/>
                <c:pt idx="0">
                  <c:v>0.3528</c:v>
                </c:pt>
                <c:pt idx="1">
                  <c:v>0.34300000000000003</c:v>
                </c:pt>
                <c:pt idx="2">
                  <c:v>0.34410000000000002</c:v>
                </c:pt>
                <c:pt idx="3">
                  <c:v>0.63157894736842102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280960"/>
        <c:axId val="118282496"/>
      </c:barChart>
      <c:catAx>
        <c:axId val="118280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18282496"/>
        <c:crosses val="autoZero"/>
        <c:auto val="1"/>
        <c:lblAlgn val="ctr"/>
        <c:lblOffset val="100"/>
        <c:noMultiLvlLbl val="0"/>
      </c:catAx>
      <c:valAx>
        <c:axId val="11828249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1182809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'clusters (14nt)'!$A$2</c:f>
              <c:strCache>
                <c:ptCount val="1"/>
                <c:pt idx="0">
                  <c:v>ALL</c:v>
                </c:pt>
              </c:strCache>
            </c:strRef>
          </c:tx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(14nt)'!$B$2:$G$2</c:f>
              <c:numCache>
                <c:formatCode>General</c:formatCode>
                <c:ptCount val="6"/>
                <c:pt idx="0">
                  <c:v>368</c:v>
                </c:pt>
                <c:pt idx="1">
                  <c:v>230</c:v>
                </c:pt>
                <c:pt idx="2">
                  <c:v>482</c:v>
                </c:pt>
                <c:pt idx="3">
                  <c:v>2325</c:v>
                </c:pt>
                <c:pt idx="4">
                  <c:v>155</c:v>
                </c:pt>
                <c:pt idx="5">
                  <c:v>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(14nt)'!$A$4</c:f>
              <c:strCache>
                <c:ptCount val="1"/>
                <c:pt idx="0">
                  <c:v>WT_vs_∆exp5.up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(14nt)'!$B$4:$G$4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41</c:v>
                </c:pt>
                <c:pt idx="3">
                  <c:v>29</c:v>
                </c:pt>
                <c:pt idx="4">
                  <c:v>1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(14nt)'!$A$3</c:f>
              <c:strCache>
                <c:ptCount val="1"/>
                <c:pt idx="0">
                  <c:v>WT_vs_∆exp5.down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(14nt)'!$B$3:$G$3</c:f>
              <c:numCache>
                <c:formatCode>General</c:formatCode>
                <c:ptCount val="6"/>
                <c:pt idx="0">
                  <c:v>10</c:v>
                </c:pt>
                <c:pt idx="1">
                  <c:v>8</c:v>
                </c:pt>
                <c:pt idx="2">
                  <c:v>1</c:v>
                </c:pt>
                <c:pt idx="3">
                  <c:v>91</c:v>
                </c:pt>
                <c:pt idx="4">
                  <c:v>7</c:v>
                </c:pt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08448"/>
        <c:axId val="84809984"/>
      </c:lineChart>
      <c:catAx>
        <c:axId val="84808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4809984"/>
        <c:crosses val="autoZero"/>
        <c:auto val="1"/>
        <c:lblAlgn val="ctr"/>
        <c:lblOffset val="100"/>
        <c:noMultiLvlLbl val="0"/>
      </c:catAx>
      <c:valAx>
        <c:axId val="84809984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48084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(14nt)'!$A$6</c:f>
              <c:strCache>
                <c:ptCount val="1"/>
                <c:pt idx="0">
                  <c:v>WT_vs_∆rbp35.up</c:v>
                </c:pt>
              </c:strCache>
            </c:strRef>
          </c:tx>
          <c:dLbls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(14nt)'!$B$6:$G$6</c:f>
              <c:numCache>
                <c:formatCode>General</c:formatCode>
                <c:ptCount val="6"/>
                <c:pt idx="0">
                  <c:v>195</c:v>
                </c:pt>
                <c:pt idx="1">
                  <c:v>1</c:v>
                </c:pt>
                <c:pt idx="2">
                  <c:v>4</c:v>
                </c:pt>
                <c:pt idx="3">
                  <c:v>128</c:v>
                </c:pt>
                <c:pt idx="4">
                  <c:v>8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'clusters (14nt)'!$A$5</c:f>
              <c:strCache>
                <c:ptCount val="1"/>
                <c:pt idx="0">
                  <c:v>WT_vs_∆rbp35.down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'clusters (14nt)'!$B$1:$G$1</c:f>
              <c:strCache>
                <c:ptCount val="6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</c:strCache>
            </c:strRef>
          </c:cat>
          <c:val>
            <c:numRef>
              <c:f>'clusters (14nt)'!$B$5:$G$5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172</c:v>
                </c:pt>
                <c:pt idx="3">
                  <c:v>68</c:v>
                </c:pt>
                <c:pt idx="4">
                  <c:v>3</c:v>
                </c:pt>
                <c:pt idx="5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'assembly (10nt) '!$A$2</c:f>
              <c:strCache>
                <c:ptCount val="1"/>
                <c:pt idx="0">
                  <c:v>ALL</c:v>
                </c:pt>
              </c:strCache>
            </c:strRef>
          </c:tx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'!$B$2:$I$2</c:f>
              <c:numCache>
                <c:formatCode>General</c:formatCode>
                <c:ptCount val="8"/>
                <c:pt idx="0">
                  <c:v>1409</c:v>
                </c:pt>
                <c:pt idx="1">
                  <c:v>3773</c:v>
                </c:pt>
                <c:pt idx="2">
                  <c:v>38846</c:v>
                </c:pt>
                <c:pt idx="3">
                  <c:v>7387</c:v>
                </c:pt>
                <c:pt idx="4">
                  <c:v>356</c:v>
                </c:pt>
                <c:pt idx="5">
                  <c:v>501</c:v>
                </c:pt>
                <c:pt idx="6">
                  <c:v>4033</c:v>
                </c:pt>
                <c:pt idx="7">
                  <c:v>20287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'!$B$3:$I$3</c:f>
              <c:numCache>
                <c:formatCode>General</c:formatCode>
                <c:ptCount val="8"/>
                <c:pt idx="0">
                  <c:v>131</c:v>
                </c:pt>
                <c:pt idx="1">
                  <c:v>372</c:v>
                </c:pt>
                <c:pt idx="2">
                  <c:v>271</c:v>
                </c:pt>
                <c:pt idx="3">
                  <c:v>120</c:v>
                </c:pt>
                <c:pt idx="4">
                  <c:v>5</c:v>
                </c:pt>
                <c:pt idx="5">
                  <c:v>12</c:v>
                </c:pt>
                <c:pt idx="6">
                  <c:v>179</c:v>
                </c:pt>
                <c:pt idx="7">
                  <c:v>677</c:v>
                </c:pt>
              </c:numCache>
            </c:numRef>
          </c:val>
        </c:ser>
        <c:ser>
          <c:idx val="1"/>
          <c:order val="1"/>
          <c:tx>
            <c:strRef>
              <c:f>'assembly (10nt) 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'!$B$4:$I$4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75</c:v>
                </c:pt>
                <c:pt idx="3">
                  <c:v>94</c:v>
                </c:pt>
                <c:pt idx="4">
                  <c:v>4</c:v>
                </c:pt>
                <c:pt idx="5">
                  <c:v>2</c:v>
                </c:pt>
                <c:pt idx="6">
                  <c:v>52</c:v>
                </c:pt>
                <c:pt idx="7">
                  <c:v>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535040"/>
        <c:axId val="132536576"/>
      </c:barChart>
      <c:catAx>
        <c:axId val="132535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32536576"/>
        <c:crosses val="autoZero"/>
        <c:auto val="1"/>
        <c:lblAlgn val="ctr"/>
        <c:lblOffset val="100"/>
        <c:noMultiLvlLbl val="0"/>
      </c:catAx>
      <c:valAx>
        <c:axId val="132536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5350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(10nt) 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'!$B$5:$I$5</c:f>
              <c:numCache>
                <c:formatCode>General</c:formatCode>
                <c:ptCount val="8"/>
                <c:pt idx="0">
                  <c:v>7</c:v>
                </c:pt>
                <c:pt idx="1">
                  <c:v>37</c:v>
                </c:pt>
                <c:pt idx="2">
                  <c:v>545</c:v>
                </c:pt>
                <c:pt idx="3">
                  <c:v>68</c:v>
                </c:pt>
                <c:pt idx="4">
                  <c:v>9</c:v>
                </c:pt>
                <c:pt idx="5">
                  <c:v>6</c:v>
                </c:pt>
                <c:pt idx="6">
                  <c:v>1343</c:v>
                </c:pt>
                <c:pt idx="7">
                  <c:v>2870</c:v>
                </c:pt>
              </c:numCache>
            </c:numRef>
          </c:val>
        </c:ser>
        <c:ser>
          <c:idx val="1"/>
          <c:order val="1"/>
          <c:tx>
            <c:strRef>
              <c:f>'assembly (10nt) 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cat>
            <c:strRef>
              <c:f>'assembly (10nt) '!$B$1:$I$1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'assembly (10nt) '!$B$6:$I$6</c:f>
              <c:numCache>
                <c:formatCode>General</c:formatCode>
                <c:ptCount val="8"/>
                <c:pt idx="0">
                  <c:v>137</c:v>
                </c:pt>
                <c:pt idx="1">
                  <c:v>76</c:v>
                </c:pt>
                <c:pt idx="2">
                  <c:v>763</c:v>
                </c:pt>
                <c:pt idx="3">
                  <c:v>655</c:v>
                </c:pt>
                <c:pt idx="4">
                  <c:v>30</c:v>
                </c:pt>
                <c:pt idx="5">
                  <c:v>97</c:v>
                </c:pt>
                <c:pt idx="6">
                  <c:v>45</c:v>
                </c:pt>
                <c:pt idx="7">
                  <c:v>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545152"/>
        <c:axId val="132567424"/>
      </c:barChart>
      <c:catAx>
        <c:axId val="132545152"/>
        <c:scaling>
          <c:orientation val="minMax"/>
        </c:scaling>
        <c:delete val="0"/>
        <c:axPos val="b"/>
        <c:majorTickMark val="out"/>
        <c:minorTickMark val="none"/>
        <c:tickLblPos val="nextTo"/>
        <c:crossAx val="132567424"/>
        <c:crosses val="autoZero"/>
        <c:auto val="1"/>
        <c:lblAlgn val="ctr"/>
        <c:lblOffset val="100"/>
        <c:noMultiLvlLbl val="0"/>
      </c:catAx>
      <c:valAx>
        <c:axId val="132567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5451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854528"/>
        <c:axId val="132856064"/>
      </c:barChart>
      <c:catAx>
        <c:axId val="132854528"/>
        <c:scaling>
          <c:orientation val="minMax"/>
        </c:scaling>
        <c:delete val="0"/>
        <c:axPos val="b"/>
        <c:majorTickMark val="out"/>
        <c:minorTickMark val="none"/>
        <c:tickLblPos val="nextTo"/>
        <c:crossAx val="132856064"/>
        <c:crosses val="autoZero"/>
        <c:auto val="1"/>
        <c:lblAlgn val="ctr"/>
        <c:lblOffset val="100"/>
        <c:noMultiLvlLbl val="0"/>
      </c:catAx>
      <c:valAx>
        <c:axId val="132856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854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varie!$B$33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varie!$B$34:$B$49</c:f>
              <c:numCache>
                <c:formatCode>General</c:formatCode>
                <c:ptCount val="16"/>
                <c:pt idx="0">
                  <c:v>9</c:v>
                </c:pt>
                <c:pt idx="1">
                  <c:v>105</c:v>
                </c:pt>
                <c:pt idx="2">
                  <c:v>153</c:v>
                </c:pt>
                <c:pt idx="3">
                  <c:v>11</c:v>
                </c:pt>
                <c:pt idx="4">
                  <c:v>187</c:v>
                </c:pt>
                <c:pt idx="5">
                  <c:v>30</c:v>
                </c:pt>
                <c:pt idx="6">
                  <c:v>175</c:v>
                </c:pt>
                <c:pt idx="7">
                  <c:v>6</c:v>
                </c:pt>
                <c:pt idx="8">
                  <c:v>17</c:v>
                </c:pt>
                <c:pt idx="9">
                  <c:v>9</c:v>
                </c:pt>
                <c:pt idx="10">
                  <c:v>11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5</c:v>
                </c:pt>
              </c:numCache>
            </c:numRef>
          </c:val>
        </c:ser>
        <c:ser>
          <c:idx val="1"/>
          <c:order val="1"/>
          <c:tx>
            <c:strRef>
              <c:f>varie!$C$33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varie!$C$34:$C$49</c:f>
              <c:numCache>
                <c:formatCode>General</c:formatCode>
                <c:ptCount val="16"/>
                <c:pt idx="0">
                  <c:v>12</c:v>
                </c:pt>
                <c:pt idx="1">
                  <c:v>177</c:v>
                </c:pt>
                <c:pt idx="2">
                  <c:v>312</c:v>
                </c:pt>
                <c:pt idx="3">
                  <c:v>13</c:v>
                </c:pt>
                <c:pt idx="4">
                  <c:v>308</c:v>
                </c:pt>
                <c:pt idx="5">
                  <c:v>27</c:v>
                </c:pt>
                <c:pt idx="6">
                  <c:v>241</c:v>
                </c:pt>
                <c:pt idx="7">
                  <c:v>17</c:v>
                </c:pt>
                <c:pt idx="8">
                  <c:v>27</c:v>
                </c:pt>
                <c:pt idx="9">
                  <c:v>8</c:v>
                </c:pt>
                <c:pt idx="10">
                  <c:v>8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893696"/>
        <c:axId val="132895488"/>
      </c:barChart>
      <c:catAx>
        <c:axId val="132893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32895488"/>
        <c:crosses val="autoZero"/>
        <c:auto val="1"/>
        <c:lblAlgn val="ctr"/>
        <c:lblOffset val="100"/>
        <c:noMultiLvlLbl val="0"/>
      </c:catAx>
      <c:valAx>
        <c:axId val="132895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8936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28640"/>
        <c:axId val="132930176"/>
      </c:barChart>
      <c:catAx>
        <c:axId val="132928640"/>
        <c:scaling>
          <c:orientation val="minMax"/>
        </c:scaling>
        <c:delete val="0"/>
        <c:axPos val="b"/>
        <c:majorTickMark val="out"/>
        <c:minorTickMark val="none"/>
        <c:tickLblPos val="nextTo"/>
        <c:crossAx val="132930176"/>
        <c:crosses val="autoZero"/>
        <c:auto val="1"/>
        <c:lblAlgn val="ctr"/>
        <c:lblOffset val="100"/>
        <c:noMultiLvlLbl val="0"/>
      </c:catAx>
      <c:valAx>
        <c:axId val="132930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92864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varie!$A$25:$A$31</c:f>
              <c:strCache>
                <c:ptCount val="7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naEST</c:v>
                </c:pt>
              </c:strCache>
            </c:strRef>
          </c:cat>
          <c:val>
            <c:numRef>
              <c:f>varie!$B$25:$B$31</c:f>
              <c:numCache>
                <c:formatCode>General</c:formatCode>
                <c:ptCount val="7"/>
                <c:pt idx="0">
                  <c:v>57</c:v>
                </c:pt>
                <c:pt idx="1">
                  <c:v>112</c:v>
                </c:pt>
                <c:pt idx="2">
                  <c:v>1894</c:v>
                </c:pt>
                <c:pt idx="3">
                  <c:v>762</c:v>
                </c:pt>
                <c:pt idx="4">
                  <c:v>4</c:v>
                </c:pt>
                <c:pt idx="5">
                  <c:v>49</c:v>
                </c:pt>
                <c:pt idx="6">
                  <c:v>299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955520"/>
        <c:axId val="132981888"/>
      </c:barChart>
      <c:catAx>
        <c:axId val="132955520"/>
        <c:scaling>
          <c:orientation val="minMax"/>
        </c:scaling>
        <c:delete val="0"/>
        <c:axPos val="b"/>
        <c:majorTickMark val="out"/>
        <c:minorTickMark val="none"/>
        <c:tickLblPos val="nextTo"/>
        <c:crossAx val="132981888"/>
        <c:crosses val="autoZero"/>
        <c:auto val="1"/>
        <c:lblAlgn val="ctr"/>
        <c:lblOffset val="100"/>
        <c:noMultiLvlLbl val="0"/>
      </c:catAx>
      <c:valAx>
        <c:axId val="132981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95552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9580928"/>
        <c:axId val="109287296"/>
      </c:scatterChart>
      <c:valAx>
        <c:axId val="99580928"/>
        <c:scaling>
          <c:orientation val="minMax"/>
        </c:scaling>
        <c:delete val="0"/>
        <c:axPos val="t"/>
        <c:majorTickMark val="out"/>
        <c:minorTickMark val="none"/>
        <c:tickLblPos val="nextTo"/>
        <c:crossAx val="109287296"/>
        <c:crosses val="autoZero"/>
        <c:crossBetween val="midCat"/>
      </c:valAx>
      <c:valAx>
        <c:axId val="109287296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9580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modification!$F$168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modification!$G$168:$O$168</c:f>
              <c:numCache>
                <c:formatCode>0.00%</c:formatCode>
                <c:ptCount val="9"/>
                <c:pt idx="0">
                  <c:v>4.0000000000000002E-4</c:v>
                </c:pt>
                <c:pt idx="1">
                  <c:v>2.9999999999999997E-4</c:v>
                </c:pt>
                <c:pt idx="2">
                  <c:v>2.9999999999999997E-4</c:v>
                </c:pt>
                <c:pt idx="3">
                  <c:v>1.1999999999999999E-3</c:v>
                </c:pt>
                <c:pt idx="4">
                  <c:v>1.2999999999999999E-3</c:v>
                </c:pt>
                <c:pt idx="5">
                  <c:v>1.4E-3</c:v>
                </c:pt>
                <c:pt idx="6">
                  <c:v>4.0000000000000002E-4</c:v>
                </c:pt>
                <c:pt idx="7">
                  <c:v>4.0000000000000002E-4</c:v>
                </c:pt>
                <c:pt idx="8">
                  <c:v>4.0000000000000002E-4</c:v>
                </c:pt>
              </c:numCache>
            </c:numRef>
          </c:val>
        </c:ser>
        <c:ser>
          <c:idx val="1"/>
          <c:order val="1"/>
          <c:tx>
            <c:strRef>
              <c:f>modification!$F$169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modification!$G$169:$O$169</c:f>
              <c:numCache>
                <c:formatCode>0.00%</c:formatCode>
                <c:ptCount val="9"/>
                <c:pt idx="0">
                  <c:v>0.01</c:v>
                </c:pt>
                <c:pt idx="1">
                  <c:v>7.1999999999999998E-3</c:v>
                </c:pt>
                <c:pt idx="2">
                  <c:v>8.0999999999999996E-3</c:v>
                </c:pt>
                <c:pt idx="3">
                  <c:v>1.55E-2</c:v>
                </c:pt>
                <c:pt idx="4">
                  <c:v>1.38E-2</c:v>
                </c:pt>
                <c:pt idx="5">
                  <c:v>1.46E-2</c:v>
                </c:pt>
                <c:pt idx="6">
                  <c:v>1.35E-2</c:v>
                </c:pt>
                <c:pt idx="7">
                  <c:v>1.17E-2</c:v>
                </c:pt>
                <c:pt idx="8">
                  <c:v>8.8000000000000005E-3</c:v>
                </c:pt>
              </c:numCache>
            </c:numRef>
          </c:val>
        </c:ser>
        <c:ser>
          <c:idx val="2"/>
          <c:order val="2"/>
          <c:tx>
            <c:strRef>
              <c:f>modification!$F$170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modification!$G$170:$O$170</c:f>
              <c:numCache>
                <c:formatCode>0.00%</c:formatCode>
                <c:ptCount val="9"/>
                <c:pt idx="0">
                  <c:v>0.64690000000000003</c:v>
                </c:pt>
                <c:pt idx="1">
                  <c:v>0.60040000000000004</c:v>
                </c:pt>
                <c:pt idx="2">
                  <c:v>0.58430000000000004</c:v>
                </c:pt>
                <c:pt idx="3">
                  <c:v>0.69450000000000001</c:v>
                </c:pt>
                <c:pt idx="4">
                  <c:v>0.60850000000000004</c:v>
                </c:pt>
                <c:pt idx="5">
                  <c:v>0.63139999999999996</c:v>
                </c:pt>
                <c:pt idx="6">
                  <c:v>0.54530000000000001</c:v>
                </c:pt>
                <c:pt idx="7">
                  <c:v>0.55210000000000004</c:v>
                </c:pt>
                <c:pt idx="8">
                  <c:v>0.52900000000000003</c:v>
                </c:pt>
              </c:numCache>
            </c:numRef>
          </c:val>
        </c:ser>
        <c:ser>
          <c:idx val="3"/>
          <c:order val="3"/>
          <c:tx>
            <c:strRef>
              <c:f>modification!$F$171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modification!$G$171:$O$171</c:f>
              <c:numCache>
                <c:formatCode>0.00%</c:formatCode>
                <c:ptCount val="9"/>
                <c:pt idx="0">
                  <c:v>0.18529999999999999</c:v>
                </c:pt>
                <c:pt idx="1">
                  <c:v>0.16819999999999999</c:v>
                </c:pt>
                <c:pt idx="2">
                  <c:v>0.1782</c:v>
                </c:pt>
                <c:pt idx="3">
                  <c:v>0.1638</c:v>
                </c:pt>
                <c:pt idx="4">
                  <c:v>0.20699999999999999</c:v>
                </c:pt>
                <c:pt idx="5">
                  <c:v>0.20649999999999999</c:v>
                </c:pt>
                <c:pt idx="6">
                  <c:v>0.1143</c:v>
                </c:pt>
                <c:pt idx="7">
                  <c:v>0.1457</c:v>
                </c:pt>
                <c:pt idx="8">
                  <c:v>0.14860000000000001</c:v>
                </c:pt>
              </c:numCache>
            </c:numRef>
          </c:val>
        </c:ser>
        <c:ser>
          <c:idx val="4"/>
          <c:order val="4"/>
          <c:tx>
            <c:strRef>
              <c:f>modification!$F$172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modification!$G$172:$O$172</c:f>
              <c:numCache>
                <c:formatCode>0.00%</c:formatCode>
                <c:ptCount val="9"/>
                <c:pt idx="0">
                  <c:v>2.0000000000000001E-4</c:v>
                </c:pt>
                <c:pt idx="1">
                  <c:v>1E-4</c:v>
                </c:pt>
                <c:pt idx="2">
                  <c:v>2.0000000000000001E-4</c:v>
                </c:pt>
                <c:pt idx="3">
                  <c:v>6.9999999999999999E-4</c:v>
                </c:pt>
                <c:pt idx="4">
                  <c:v>8.0000000000000004E-4</c:v>
                </c:pt>
                <c:pt idx="5">
                  <c:v>1.1999999999999999E-3</c:v>
                </c:pt>
                <c:pt idx="6">
                  <c:v>2.0000000000000001E-4</c:v>
                </c:pt>
                <c:pt idx="7">
                  <c:v>2.9999999999999997E-4</c:v>
                </c:pt>
                <c:pt idx="8">
                  <c:v>2.9999999999999997E-4</c:v>
                </c:pt>
              </c:numCache>
            </c:numRef>
          </c:val>
        </c:ser>
        <c:ser>
          <c:idx val="5"/>
          <c:order val="5"/>
          <c:tx>
            <c:strRef>
              <c:f>modification!$F$173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modification!$G$173:$O$173</c:f>
              <c:numCache>
                <c:formatCode>0.00%</c:formatCode>
                <c:ptCount val="9"/>
                <c:pt idx="0">
                  <c:v>2.5999999999999999E-3</c:v>
                </c:pt>
                <c:pt idx="1">
                  <c:v>2.0999999999999999E-3</c:v>
                </c:pt>
                <c:pt idx="2">
                  <c:v>2.5999999999999999E-3</c:v>
                </c:pt>
                <c:pt idx="3">
                  <c:v>6.1000000000000004E-3</c:v>
                </c:pt>
                <c:pt idx="4">
                  <c:v>5.8999999999999999E-3</c:v>
                </c:pt>
                <c:pt idx="5">
                  <c:v>8.3000000000000001E-3</c:v>
                </c:pt>
                <c:pt idx="6">
                  <c:v>2.5999999999999999E-3</c:v>
                </c:pt>
                <c:pt idx="7">
                  <c:v>3.0000000000000001E-3</c:v>
                </c:pt>
                <c:pt idx="8">
                  <c:v>2.7000000000000001E-3</c:v>
                </c:pt>
              </c:numCache>
            </c:numRef>
          </c:val>
        </c:ser>
        <c:ser>
          <c:idx val="6"/>
          <c:order val="6"/>
          <c:tx>
            <c:strRef>
              <c:f>modification!$F$174</c:f>
              <c:strCache>
                <c:ptCount val="1"/>
                <c:pt idx="0">
                  <c:v>naEST</c:v>
                </c:pt>
              </c:strCache>
            </c:strRef>
          </c:tx>
          <c:invertIfNegative val="0"/>
          <c:cat>
            <c:strRef>
              <c:f>modification!$G$167:$O$167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modification!$G$174:$O$174</c:f>
              <c:numCache>
                <c:formatCode>0.00%</c:formatCode>
                <c:ptCount val="9"/>
                <c:pt idx="0">
                  <c:v>0.15459999999999999</c:v>
                </c:pt>
                <c:pt idx="1">
                  <c:v>0.22159999999999999</c:v>
                </c:pt>
                <c:pt idx="2">
                  <c:v>0.2263</c:v>
                </c:pt>
                <c:pt idx="3">
                  <c:v>0.1182</c:v>
                </c:pt>
                <c:pt idx="4">
                  <c:v>0.1628</c:v>
                </c:pt>
                <c:pt idx="5">
                  <c:v>0.13669999999999999</c:v>
                </c:pt>
                <c:pt idx="6">
                  <c:v>0.32369999999999999</c:v>
                </c:pt>
                <c:pt idx="7">
                  <c:v>0.2868</c:v>
                </c:pt>
                <c:pt idx="8">
                  <c:v>0.31009999999999999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651648"/>
        <c:axId val="132653440"/>
      </c:barChart>
      <c:catAx>
        <c:axId val="132651648"/>
        <c:scaling>
          <c:orientation val="minMax"/>
        </c:scaling>
        <c:delete val="0"/>
        <c:axPos val="b"/>
        <c:majorTickMark val="out"/>
        <c:minorTickMark val="none"/>
        <c:tickLblPos val="nextTo"/>
        <c:crossAx val="132653440"/>
        <c:crosses val="autoZero"/>
        <c:auto val="1"/>
        <c:lblAlgn val="ctr"/>
        <c:lblOffset val="100"/>
        <c:noMultiLvlLbl val="0"/>
      </c:catAx>
      <c:valAx>
        <c:axId val="1326534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2651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modification!$B$177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modification!$A$178:$A$193</c:f>
              <c:strCache>
                <c:ptCount val="16"/>
                <c:pt idx="0">
                  <c:v>fosbury</c:v>
                </c:pt>
                <c:pt idx="1">
                  <c:v>Inago1</c:v>
                </c:pt>
                <c:pt idx="2">
                  <c:v>Inago2</c:v>
                </c:pt>
                <c:pt idx="3">
                  <c:v>LINE_like</c:v>
                </c:pt>
                <c:pt idx="4">
                  <c:v>MAGGY</c:v>
                </c:pt>
                <c:pt idx="5">
                  <c:v>MGL</c:v>
                </c:pt>
                <c:pt idx="6">
                  <c:v>MGRL-3</c:v>
                </c:pt>
                <c:pt idx="7">
                  <c:v>MgSINE</c:v>
                </c:pt>
                <c:pt idx="8">
                  <c:v>MINE</c:v>
                </c:pt>
                <c:pt idx="9">
                  <c:v>MINE-A</c:v>
                </c:pt>
                <c:pt idx="10">
                  <c:v>MINE-B</c:v>
                </c:pt>
                <c:pt idx="11">
                  <c:v>MINE-C</c:v>
                </c:pt>
                <c:pt idx="12">
                  <c:v>POT2</c:v>
                </c:pt>
                <c:pt idx="13">
                  <c:v>POT3</c:v>
                </c:pt>
                <c:pt idx="14">
                  <c:v>Pyret</c:v>
                </c:pt>
                <c:pt idx="15">
                  <c:v>retro5</c:v>
                </c:pt>
              </c:strCache>
            </c:strRef>
          </c:cat>
          <c:val>
            <c:numRef>
              <c:f>modification!$B$178:$B$193</c:f>
              <c:numCache>
                <c:formatCode>General</c:formatCode>
                <c:ptCount val="16"/>
                <c:pt idx="0">
                  <c:v>8893</c:v>
                </c:pt>
                <c:pt idx="1">
                  <c:v>205355</c:v>
                </c:pt>
                <c:pt idx="2">
                  <c:v>84866</c:v>
                </c:pt>
                <c:pt idx="3">
                  <c:v>237</c:v>
                </c:pt>
                <c:pt idx="4">
                  <c:v>514007</c:v>
                </c:pt>
                <c:pt idx="5">
                  <c:v>3287</c:v>
                </c:pt>
                <c:pt idx="6">
                  <c:v>31579</c:v>
                </c:pt>
                <c:pt idx="7">
                  <c:v>423</c:v>
                </c:pt>
                <c:pt idx="8">
                  <c:v>397</c:v>
                </c:pt>
                <c:pt idx="9">
                  <c:v>66</c:v>
                </c:pt>
                <c:pt idx="10">
                  <c:v>101</c:v>
                </c:pt>
                <c:pt idx="11">
                  <c:v>65</c:v>
                </c:pt>
                <c:pt idx="12">
                  <c:v>49</c:v>
                </c:pt>
                <c:pt idx="13">
                  <c:v>634</c:v>
                </c:pt>
                <c:pt idx="14">
                  <c:v>15</c:v>
                </c:pt>
                <c:pt idx="15">
                  <c:v>1620</c:v>
                </c:pt>
              </c:numCache>
            </c:numRef>
          </c:val>
        </c:ser>
        <c:ser>
          <c:idx val="1"/>
          <c:order val="1"/>
          <c:tx>
            <c:strRef>
              <c:f>modification!$C$177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modification!$A$178:$A$193</c:f>
              <c:strCache>
                <c:ptCount val="16"/>
                <c:pt idx="0">
                  <c:v>fosbury</c:v>
                </c:pt>
                <c:pt idx="1">
                  <c:v>Inago1</c:v>
                </c:pt>
                <c:pt idx="2">
                  <c:v>Inago2</c:v>
                </c:pt>
                <c:pt idx="3">
                  <c:v>LINE_like</c:v>
                </c:pt>
                <c:pt idx="4">
                  <c:v>MAGGY</c:v>
                </c:pt>
                <c:pt idx="5">
                  <c:v>MGL</c:v>
                </c:pt>
                <c:pt idx="6">
                  <c:v>MGRL-3</c:v>
                </c:pt>
                <c:pt idx="7">
                  <c:v>MgSINE</c:v>
                </c:pt>
                <c:pt idx="8">
                  <c:v>MINE</c:v>
                </c:pt>
                <c:pt idx="9">
                  <c:v>MINE-A</c:v>
                </c:pt>
                <c:pt idx="10">
                  <c:v>MINE-B</c:v>
                </c:pt>
                <c:pt idx="11">
                  <c:v>MINE-C</c:v>
                </c:pt>
                <c:pt idx="12">
                  <c:v>POT2</c:v>
                </c:pt>
                <c:pt idx="13">
                  <c:v>POT3</c:v>
                </c:pt>
                <c:pt idx="14">
                  <c:v>Pyret</c:v>
                </c:pt>
                <c:pt idx="15">
                  <c:v>retro5</c:v>
                </c:pt>
              </c:strCache>
            </c:strRef>
          </c:cat>
          <c:val>
            <c:numRef>
              <c:f>modification!$C$178:$C$193</c:f>
              <c:numCache>
                <c:formatCode>General</c:formatCode>
                <c:ptCount val="16"/>
                <c:pt idx="0">
                  <c:v>13671</c:v>
                </c:pt>
                <c:pt idx="1">
                  <c:v>194479</c:v>
                </c:pt>
                <c:pt idx="2">
                  <c:v>116461</c:v>
                </c:pt>
                <c:pt idx="3">
                  <c:v>271</c:v>
                </c:pt>
                <c:pt idx="4">
                  <c:v>509171</c:v>
                </c:pt>
                <c:pt idx="5">
                  <c:v>3300</c:v>
                </c:pt>
                <c:pt idx="6">
                  <c:v>32540</c:v>
                </c:pt>
                <c:pt idx="7">
                  <c:v>356</c:v>
                </c:pt>
                <c:pt idx="8">
                  <c:v>864</c:v>
                </c:pt>
                <c:pt idx="9">
                  <c:v>33</c:v>
                </c:pt>
                <c:pt idx="10">
                  <c:v>56</c:v>
                </c:pt>
                <c:pt idx="11">
                  <c:v>48</c:v>
                </c:pt>
                <c:pt idx="12">
                  <c:v>34</c:v>
                </c:pt>
                <c:pt idx="13">
                  <c:v>417</c:v>
                </c:pt>
                <c:pt idx="14">
                  <c:v>35</c:v>
                </c:pt>
                <c:pt idx="15">
                  <c:v>1138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679168"/>
        <c:axId val="132680704"/>
      </c:barChart>
      <c:catAx>
        <c:axId val="132679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32680704"/>
        <c:crosses val="autoZero"/>
        <c:auto val="1"/>
        <c:lblAlgn val="ctr"/>
        <c:lblOffset val="100"/>
        <c:noMultiLvlLbl val="0"/>
      </c:catAx>
      <c:valAx>
        <c:axId val="132680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679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09577344"/>
        <c:axId val="109584384"/>
      </c:scatterChart>
      <c:valAx>
        <c:axId val="109577344"/>
        <c:scaling>
          <c:orientation val="minMax"/>
        </c:scaling>
        <c:delete val="0"/>
        <c:axPos val="t"/>
        <c:majorTickMark val="out"/>
        <c:minorTickMark val="none"/>
        <c:tickLblPos val="nextTo"/>
        <c:crossAx val="109584384"/>
        <c:crosses val="autoZero"/>
        <c:crossBetween val="midCat"/>
      </c:valAx>
      <c:valAx>
        <c:axId val="10958438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095773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28/07/2015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A04ED-16B2-4DB6-879F-96C0717F0C0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9.xml"/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pag.confex.com/pag/xxiii/recordingredirect.cgi/id/1651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than 70% of reads do not aligned perfectly on the genome</a:t>
            </a:r>
            <a:endParaRPr lang="en-US" dirty="0"/>
          </a:p>
        </p:txBody>
      </p:sp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43197"/>
              </p:ext>
            </p:extLst>
          </p:nvPr>
        </p:nvGraphicFramePr>
        <p:xfrm>
          <a:off x="2483768" y="1340768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25846"/>
              </p:ext>
            </p:extLst>
          </p:nvPr>
        </p:nvGraphicFramePr>
        <p:xfrm>
          <a:off x="-1404664" y="3573016"/>
          <a:ext cx="5877045" cy="352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656018"/>
              </p:ext>
            </p:extLst>
          </p:nvPr>
        </p:nvGraphicFramePr>
        <p:xfrm>
          <a:off x="4572000" y="3645024"/>
          <a:ext cx="5715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22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200" b="1" i="1" dirty="0"/>
              <a:t>∆rbp35 </a:t>
            </a:r>
            <a:r>
              <a:rPr lang="en-US" sz="3200" b="1" dirty="0" smtClean="0"/>
              <a:t>defects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alter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alignments but not in </a:t>
            </a:r>
            <a:r>
              <a:rPr lang="en-US" sz="3200" b="1" i="1" dirty="0" smtClean="0"/>
              <a:t>∆exp5</a:t>
            </a:r>
            <a:endParaRPr lang="en-US" sz="3200" b="1" i="1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853931"/>
              </p:ext>
            </p:extLst>
          </p:nvPr>
        </p:nvGraphicFramePr>
        <p:xfrm>
          <a:off x="0" y="1268760"/>
          <a:ext cx="9036496" cy="5421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Unique reads are mostly from transposable elements and protein-coding genes</a:t>
            </a:r>
            <a:endParaRPr lang="es-ES" sz="3200" dirty="0">
              <a:latin typeface="+mn-lt"/>
            </a:endParaRPr>
          </a:p>
        </p:txBody>
      </p:sp>
      <p:graphicFrame>
        <p:nvGraphicFramePr>
          <p:cNvPr id="5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807290"/>
              </p:ext>
            </p:extLst>
          </p:nvPr>
        </p:nvGraphicFramePr>
        <p:xfrm>
          <a:off x="179512" y="1484783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333417"/>
              </p:ext>
            </p:extLst>
          </p:nvPr>
        </p:nvGraphicFramePr>
        <p:xfrm>
          <a:off x="107504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 levels of unique </a:t>
            </a:r>
            <a:r>
              <a:rPr lang="en-US" sz="3200" dirty="0" smtClean="0"/>
              <a:t>reads: transposable elements produce most of expression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81117"/>
              </p:ext>
            </p:extLst>
          </p:nvPr>
        </p:nvGraphicFramePr>
        <p:xfrm>
          <a:off x="4589412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745973"/>
              </p:ext>
            </p:extLst>
          </p:nvPr>
        </p:nvGraphicFramePr>
        <p:xfrm>
          <a:off x="0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0725"/>
              </p:ext>
            </p:extLst>
          </p:nvPr>
        </p:nvGraphicFramePr>
        <p:xfrm>
          <a:off x="1259632" y="2492896"/>
          <a:ext cx="68407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09195"/>
              </p:ext>
            </p:extLst>
          </p:nvPr>
        </p:nvGraphicFramePr>
        <p:xfrm>
          <a:off x="251520" y="1988840"/>
          <a:ext cx="864096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1551923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Mostly aligning to </a:t>
            </a:r>
            <a:r>
              <a:rPr lang="en-US" i="1" dirty="0" err="1" smtClean="0"/>
              <a:t>transposables</a:t>
            </a:r>
            <a:r>
              <a:rPr lang="en-US" i="1" dirty="0" smtClean="0"/>
              <a:t> and </a:t>
            </a:r>
            <a:r>
              <a:rPr lang="en-US" i="1" dirty="0" err="1" smtClean="0"/>
              <a:t>cDNAs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naEST present a higher degree of antisense transcription</a:t>
            </a:r>
            <a:endParaRPr lang="en-US" sz="2800" dirty="0"/>
          </a:p>
        </p:txBody>
      </p:sp>
      <p:graphicFrame>
        <p:nvGraphicFramePr>
          <p:cNvPr id="10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3644"/>
              </p:ext>
            </p:extLst>
          </p:nvPr>
        </p:nvGraphicFramePr>
        <p:xfrm>
          <a:off x="-6761" y="1556792"/>
          <a:ext cx="3138601" cy="255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250848"/>
              </p:ext>
            </p:extLst>
          </p:nvPr>
        </p:nvGraphicFramePr>
        <p:xfrm>
          <a:off x="3131840" y="1556792"/>
          <a:ext cx="29523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01030"/>
              </p:ext>
            </p:extLst>
          </p:nvPr>
        </p:nvGraphicFramePr>
        <p:xfrm>
          <a:off x="6228184" y="1556792"/>
          <a:ext cx="291581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414490"/>
              </p:ext>
            </p:extLst>
          </p:nvPr>
        </p:nvGraphicFramePr>
        <p:xfrm>
          <a:off x="0" y="4114800"/>
          <a:ext cx="32038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138523"/>
              </p:ext>
            </p:extLst>
          </p:nvPr>
        </p:nvGraphicFramePr>
        <p:xfrm>
          <a:off x="3203848" y="4114800"/>
          <a:ext cx="39604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Up-regulated sequences in </a:t>
            </a:r>
            <a:r>
              <a:rPr lang="en-US" sz="3200" i="1" dirty="0"/>
              <a:t>∆</a:t>
            </a:r>
            <a:r>
              <a:rPr lang="en-US" sz="3200" i="1" dirty="0" smtClean="0"/>
              <a:t>rbp35 </a:t>
            </a:r>
            <a:r>
              <a:rPr lang="en-US" sz="3200" dirty="0" smtClean="0"/>
              <a:t>related with transposable elements tend to be more antisense, same with </a:t>
            </a:r>
            <a:r>
              <a:rPr lang="en-US" sz="3200" i="1" dirty="0" smtClean="0"/>
              <a:t>∆exp5 related with </a:t>
            </a:r>
            <a:r>
              <a:rPr lang="en-US" sz="3200" i="1" dirty="0" err="1" smtClean="0"/>
              <a:t>naEST</a:t>
            </a:r>
            <a:endParaRPr lang="en-US" sz="3200" dirty="0"/>
          </a:p>
        </p:txBody>
      </p:sp>
      <p:graphicFrame>
        <p:nvGraphicFramePr>
          <p:cNvPr id="5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831346"/>
              </p:ext>
            </p:extLst>
          </p:nvPr>
        </p:nvGraphicFramePr>
        <p:xfrm>
          <a:off x="0" y="27089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984435"/>
              </p:ext>
            </p:extLst>
          </p:nvPr>
        </p:nvGraphicFramePr>
        <p:xfrm>
          <a:off x="4572000" y="27809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382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genome </a:t>
            </a:r>
            <a:r>
              <a:rPr lang="en-US" dirty="0" err="1" smtClean="0"/>
              <a:t>sRNA</a:t>
            </a:r>
            <a:r>
              <a:rPr lang="en-US" dirty="0" smtClean="0"/>
              <a:t> loci (4131) are located in mRNAs</a:t>
            </a:r>
            <a:endParaRPr lang="en-US" dirty="0"/>
          </a:p>
        </p:txBody>
      </p:sp>
      <p:graphicFrame>
        <p:nvGraphicFramePr>
          <p:cNvPr id="3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421412"/>
              </p:ext>
            </p:extLst>
          </p:nvPr>
        </p:nvGraphicFramePr>
        <p:xfrm>
          <a:off x="251520" y="1628800"/>
          <a:ext cx="8136904" cy="4882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</a:t>
            </a:r>
            <a:r>
              <a:rPr lang="en-US" sz="2800" dirty="0"/>
              <a:t> ∆</a:t>
            </a:r>
            <a:r>
              <a:rPr lang="en-US" sz="2800" dirty="0" smtClean="0"/>
              <a:t>exp5, a lot of protein-coding related loci are down regulated</a:t>
            </a:r>
            <a:endParaRPr lang="en-US" sz="2800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157188"/>
              </p:ext>
            </p:extLst>
          </p:nvPr>
        </p:nvGraphicFramePr>
        <p:xfrm>
          <a:off x="3683901" y="1988840"/>
          <a:ext cx="700878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963343"/>
              </p:ext>
            </p:extLst>
          </p:nvPr>
        </p:nvGraphicFramePr>
        <p:xfrm>
          <a:off x="-1116632" y="1988840"/>
          <a:ext cx="6732240" cy="41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In </a:t>
            </a:r>
            <a:r>
              <a:rPr lang="en-US" sz="2800" dirty="0" smtClean="0">
                <a:solidFill>
                  <a:prstClr val="black"/>
                </a:solidFill>
              </a:rPr>
              <a:t>∆rbp35</a:t>
            </a:r>
            <a:r>
              <a:rPr lang="en-US" sz="2800" dirty="0">
                <a:solidFill>
                  <a:prstClr val="black"/>
                </a:solidFill>
              </a:rPr>
              <a:t>, a lot of </a:t>
            </a:r>
            <a:r>
              <a:rPr lang="en-US" sz="2800" dirty="0" smtClean="0">
                <a:solidFill>
                  <a:prstClr val="black"/>
                </a:solidFill>
              </a:rPr>
              <a:t>transposable elements </a:t>
            </a:r>
            <a:r>
              <a:rPr lang="en-US" sz="2800" dirty="0">
                <a:solidFill>
                  <a:prstClr val="black"/>
                </a:solidFill>
              </a:rPr>
              <a:t>related </a:t>
            </a:r>
            <a:r>
              <a:rPr lang="en-US" sz="2800" dirty="0" smtClean="0">
                <a:solidFill>
                  <a:prstClr val="black"/>
                </a:solidFill>
              </a:rPr>
              <a:t>loci are down </a:t>
            </a:r>
            <a:r>
              <a:rPr lang="en-US" sz="2800" dirty="0">
                <a:solidFill>
                  <a:prstClr val="black"/>
                </a:solidFill>
              </a:rPr>
              <a:t>regulated, and many </a:t>
            </a:r>
            <a:r>
              <a:rPr lang="en-US" sz="2800" dirty="0" err="1" smtClean="0">
                <a:solidFill>
                  <a:prstClr val="black"/>
                </a:solidFill>
              </a:rPr>
              <a:t>ncRNA</a:t>
            </a:r>
            <a:r>
              <a:rPr lang="en-US" sz="2800" dirty="0" smtClean="0">
                <a:solidFill>
                  <a:prstClr val="black"/>
                </a:solidFill>
              </a:rPr>
              <a:t> related loci are </a:t>
            </a:r>
            <a:r>
              <a:rPr lang="en-US" sz="2800" dirty="0">
                <a:solidFill>
                  <a:prstClr val="black"/>
                </a:solidFill>
              </a:rPr>
              <a:t>up regulated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68151"/>
              </p:ext>
            </p:extLst>
          </p:nvPr>
        </p:nvGraphicFramePr>
        <p:xfrm>
          <a:off x="-1620688" y="1484784"/>
          <a:ext cx="8064896" cy="483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349059"/>
              </p:ext>
            </p:extLst>
          </p:nvPr>
        </p:nvGraphicFramePr>
        <p:xfrm>
          <a:off x="3923928" y="2060848"/>
          <a:ext cx="6492213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706665"/>
              </p:ext>
            </p:extLst>
          </p:nvPr>
        </p:nvGraphicFramePr>
        <p:xfrm>
          <a:off x="-972616" y="2053342"/>
          <a:ext cx="6624736" cy="397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6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34 endogenous short RNAs mapping to protein-coding genes were identified</a:t>
            </a:r>
            <a:endParaRPr lang="en-US" sz="3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74683"/>
              </p:ext>
            </p:extLst>
          </p:nvPr>
        </p:nvGraphicFramePr>
        <p:xfrm>
          <a:off x="971600" y="1421766"/>
          <a:ext cx="7128792" cy="5407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38"/>
                <a:gridCol w="1259985"/>
                <a:gridCol w="3295989"/>
                <a:gridCol w="1679980"/>
              </a:tblGrid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MGG_00083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MGG_00174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MGG_00259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MGG_00354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Nuclear transcription factor Y subunit A-7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MGG_00504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Zinc finger protein 740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MGG_00868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Global transactivator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MGG_01240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RING-8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MGG_01579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Pre-</a:t>
                      </a:r>
                      <a:r>
                        <a:rPr lang="es-ES" sz="1000" u="none" strike="noStrike" dirty="0" err="1">
                          <a:effectLst/>
                        </a:rPr>
                        <a:t>mRNA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branch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site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p14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MGG_01754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MGG_01824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NMA111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Pro-</a:t>
                      </a:r>
                      <a:r>
                        <a:rPr lang="es-ES" sz="1000" u="none" strike="noStrike" dirty="0" err="1">
                          <a:effectLst/>
                        </a:rPr>
                        <a:t>apoptotic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serine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protease</a:t>
                      </a:r>
                      <a:r>
                        <a:rPr lang="es-ES" sz="1000" u="none" strike="noStrike" dirty="0">
                          <a:effectLst/>
                        </a:rPr>
                        <a:t> NMA111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MGG_01842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MGG_02160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MGG_02489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Branched</a:t>
                      </a:r>
                      <a:r>
                        <a:rPr lang="es-ES" sz="1000" u="none" strike="noStrike" dirty="0">
                          <a:effectLst/>
                        </a:rPr>
                        <a:t>-</a:t>
                      </a:r>
                      <a:r>
                        <a:rPr lang="es-ES" sz="1000" u="none" strike="noStrike" dirty="0" err="1">
                          <a:effectLst/>
                        </a:rPr>
                        <a:t>chain</a:t>
                      </a:r>
                      <a:r>
                        <a:rPr lang="es-ES" sz="1000" u="none" strike="noStrike" dirty="0">
                          <a:effectLst/>
                        </a:rPr>
                        <a:t>-amino-</a:t>
                      </a:r>
                      <a:r>
                        <a:rPr lang="es-ES" sz="1000" u="none" strike="noStrike" dirty="0" err="1">
                          <a:effectLst/>
                        </a:rPr>
                        <a:t>acid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aminotransferase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MGG_02741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RRM </a:t>
                      </a:r>
                      <a:r>
                        <a:rPr lang="es-ES" sz="1000" u="none" strike="noStrike" dirty="0" err="1">
                          <a:effectLst/>
                        </a:rPr>
                        <a:t>domain-containing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MGG_02925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MGG_02926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MGG_03367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Putative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uncharacterized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MGG_03537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Importin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subunit</a:t>
                      </a:r>
                      <a:r>
                        <a:rPr lang="es-ES" sz="1000" u="none" strike="noStrike" dirty="0">
                          <a:effectLst/>
                        </a:rPr>
                        <a:t> beta-3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MGG_03670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SPM1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Subtilisin-like proteinase Spm1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PHI:2117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MGG_04538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PHI:786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MGG_05116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Malic acid transporter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MGG_05218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MGG_05638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MGG_05765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MGG_05883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MGG_06500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WD repeat-containing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MGG_07190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effectLst/>
                        </a:rPr>
                        <a:t>Dolichyl-phosphate-mannose-protein</a:t>
                      </a:r>
                      <a:r>
                        <a:rPr lang="es-ES" sz="1000" u="none" strike="noStrike" dirty="0">
                          <a:effectLst/>
                        </a:rPr>
                        <a:t> </a:t>
                      </a:r>
                      <a:r>
                        <a:rPr lang="es-ES" sz="1000" u="none" strike="noStrike" dirty="0" err="1">
                          <a:effectLst/>
                        </a:rPr>
                        <a:t>mannosyltransferase</a:t>
                      </a:r>
                      <a:r>
                        <a:rPr lang="es-ES" sz="1000" u="none" strike="noStrike" dirty="0">
                          <a:effectLst/>
                        </a:rPr>
                        <a:t> 2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MGG_09408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Cyclic nucleotide-binding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MGG_09850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GYF domain-containing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MGG_10968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MGG_16062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MGG_17005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  <a:tr h="13311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MGG_17324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Putative uncharacterized protein 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PHI:879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656" marR="6656" marT="665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76592 </a:t>
            </a:r>
            <a:r>
              <a:rPr lang="es-ES" dirty="0" err="1" smtClean="0"/>
              <a:t>transcripts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271491"/>
              </p:ext>
            </p:extLst>
          </p:nvPr>
        </p:nvGraphicFramePr>
        <p:xfrm>
          <a:off x="611560" y="1628799"/>
          <a:ext cx="8208912" cy="492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differentially expressed transcripts are of unknown origin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77756"/>
              </p:ext>
            </p:extLst>
          </p:nvPr>
        </p:nvGraphicFramePr>
        <p:xfrm>
          <a:off x="323528" y="1484784"/>
          <a:ext cx="85689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967109"/>
              </p:ext>
            </p:extLst>
          </p:nvPr>
        </p:nvGraphicFramePr>
        <p:xfrm>
          <a:off x="251520" y="4114800"/>
          <a:ext cx="87129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 smtClean="0"/>
              <a:t>In-depth analysis of specific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1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They come mostly from transposable elements</a:t>
            </a: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2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Usually, antisense to some specific </a:t>
            </a:r>
            <a:r>
              <a:rPr lang="en-US" sz="2000" i="1" dirty="0" err="1" smtClean="0"/>
              <a:t>retrotransposons</a:t>
            </a:r>
            <a:endParaRPr lang="en-US" sz="3600" i="1" dirty="0"/>
          </a:p>
        </p:txBody>
      </p:sp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88021"/>
              </p:ext>
            </p:extLst>
          </p:nvPr>
        </p:nvGraphicFramePr>
        <p:xfrm>
          <a:off x="755576" y="1772816"/>
          <a:ext cx="7615238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319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V="1">
            <a:off x="4211960" y="5301208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961186" y="5973742"/>
            <a:ext cx="49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protein-coding genes overlapping transposons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33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07293" y="1643062"/>
          <a:ext cx="6729413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H="1" flipV="1">
            <a:off x="3059832" y="5229200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75856" y="5973742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to 18s and 26s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09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A-modified reads</a:t>
            </a:r>
            <a:br>
              <a:rPr lang="en-US" dirty="0" smtClean="0"/>
            </a:br>
            <a:r>
              <a:rPr lang="en-US" sz="2700" i="1" dirty="0" smtClean="0"/>
              <a:t>They usually come from </a:t>
            </a:r>
            <a:r>
              <a:rPr lang="en-US" sz="2700" i="1" dirty="0" err="1" smtClean="0"/>
              <a:t>transposables</a:t>
            </a:r>
            <a:r>
              <a:rPr lang="en-US" sz="2700" i="1" dirty="0" smtClean="0"/>
              <a:t> and </a:t>
            </a:r>
            <a:r>
              <a:rPr lang="en-US" sz="2700" i="1" dirty="0" err="1" smtClean="0"/>
              <a:t>naEST</a:t>
            </a:r>
            <a:endParaRPr lang="en-US" sz="2700" i="1" dirty="0"/>
          </a:p>
        </p:txBody>
      </p:sp>
      <p:graphicFrame>
        <p:nvGraphicFramePr>
          <p:cNvPr id="5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867929"/>
              </p:ext>
            </p:extLst>
          </p:nvPr>
        </p:nvGraphicFramePr>
        <p:xfrm>
          <a:off x="611560" y="2132856"/>
          <a:ext cx="7948613" cy="413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6478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A-modified reads</a:t>
            </a:r>
            <a:br>
              <a:rPr lang="en-US" dirty="0" smtClean="0"/>
            </a:br>
            <a:r>
              <a:rPr lang="en-US" sz="2800" i="1" dirty="0"/>
              <a:t>Usually, </a:t>
            </a:r>
            <a:r>
              <a:rPr lang="en-US" sz="2800" i="1" dirty="0" smtClean="0"/>
              <a:t>to </a:t>
            </a:r>
            <a:r>
              <a:rPr lang="en-US" sz="2800" i="1" dirty="0"/>
              <a:t>some specific </a:t>
            </a:r>
            <a:r>
              <a:rPr lang="en-US" sz="2800" i="1" dirty="0" err="1"/>
              <a:t>retrotransposons</a:t>
            </a:r>
            <a:endParaRPr lang="en-US" sz="2700" i="1" dirty="0"/>
          </a:p>
        </p:txBody>
      </p:sp>
      <p:graphicFrame>
        <p:nvGraphicFramePr>
          <p:cNvPr id="6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103529"/>
              </p:ext>
            </p:extLst>
          </p:nvPr>
        </p:nvGraphicFramePr>
        <p:xfrm>
          <a:off x="323528" y="1556791"/>
          <a:ext cx="7992888" cy="479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9352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virus in </a:t>
            </a:r>
            <a:r>
              <a:rPr lang="en-US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240868"/>
            <a:ext cx="763284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1683267"/>
            <a:ext cx="52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transcript </a:t>
            </a:r>
            <a:r>
              <a:rPr lang="en-US" dirty="0" smtClean="0"/>
              <a:t>2840 </a:t>
            </a:r>
            <a:r>
              <a:rPr lang="en-US" dirty="0" err="1" smtClean="0"/>
              <a:t>nt</a:t>
            </a:r>
            <a:r>
              <a:rPr lang="en-US" dirty="0" smtClean="0"/>
              <a:t> long, not aligning on the genome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168860"/>
            <a:ext cx="5112568" cy="324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RdRp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201021" y="2656181"/>
            <a:ext cx="3517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RNA-dependent RNA </a:t>
            </a:r>
            <a:r>
              <a:rPr lang="en-US" dirty="0" smtClean="0"/>
              <a:t>polymerase</a:t>
            </a:r>
          </a:p>
          <a:p>
            <a:pPr algn="ctr"/>
            <a:r>
              <a:rPr lang="en-US" dirty="0" smtClean="0"/>
              <a:t>Similar to S. </a:t>
            </a:r>
            <a:r>
              <a:rPr lang="en-US" dirty="0" err="1" smtClean="0"/>
              <a:t>scleorinorum</a:t>
            </a:r>
            <a:r>
              <a:rPr lang="en-US" dirty="0" smtClean="0"/>
              <a:t> </a:t>
            </a:r>
            <a:r>
              <a:rPr lang="en-US" dirty="0" err="1" smtClean="0"/>
              <a:t>mitovirus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055565" y="24824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189844" y="24928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1937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07504" y="3825914"/>
            <a:ext cx="8928992" cy="23083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Confirmed in GUY11 </a:t>
            </a:r>
            <a:r>
              <a:rPr lang="en-US" dirty="0" smtClean="0"/>
              <a:t>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found in 70-15 </a:t>
            </a:r>
            <a:r>
              <a:rPr lang="en-US" dirty="0" err="1"/>
              <a:t>rna</a:t>
            </a:r>
            <a:r>
              <a:rPr lang="en-US" dirty="0"/>
              <a:t> </a:t>
            </a:r>
            <a:r>
              <a:rPr lang="en-US" dirty="0" err="1" smtClean="0"/>
              <a:t>seq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Similar found in </a:t>
            </a:r>
            <a:r>
              <a:rPr lang="en-US" dirty="0" err="1" smtClean="0"/>
              <a:t>collochtritum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pag.confex.com/pag/xxiii/recordingredirect.cgi/id/1651</a:t>
            </a:r>
            <a:r>
              <a:rPr lang="en-US" dirty="0" smtClean="0"/>
              <a:t> (but we can’t find an ORF for the </a:t>
            </a:r>
            <a:r>
              <a:rPr lang="en-US" i="1" u="sng" dirty="0" smtClean="0"/>
              <a:t>capsid protein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transcribed in WT, affected in rbp35 mutant, not sure in exp5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A-modified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err="1" smtClean="0"/>
              <a:t>polyadenylated</a:t>
            </a:r>
            <a:r>
              <a:rPr lang="en-US" dirty="0" smtClean="0"/>
              <a:t> in the </a:t>
            </a:r>
            <a:r>
              <a:rPr lang="en-US" dirty="0" err="1" smtClean="0"/>
              <a:t>polyA</a:t>
            </a:r>
            <a:r>
              <a:rPr lang="en-US" dirty="0" smtClean="0"/>
              <a:t> experiment</a:t>
            </a:r>
            <a:endParaRPr lang="en-US" dirty="0"/>
          </a:p>
        </p:txBody>
      </p:sp>
      <p:cxnSp>
        <p:nvCxnSpPr>
          <p:cNvPr id="16" name="15 Conector angular"/>
          <p:cNvCxnSpPr/>
          <p:nvPr/>
        </p:nvCxnSpPr>
        <p:spPr>
          <a:xfrm flipV="1">
            <a:off x="2654694" y="2492896"/>
            <a:ext cx="5445698" cy="2592288"/>
          </a:xfrm>
          <a:prstGeom prst="bentConnector3">
            <a:avLst>
              <a:gd name="adj1" fmla="val 113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45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Probes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Rbp35 antisense 5’UTR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98125" y="6283154"/>
            <a:ext cx="254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TACCTGGACCTGGATCGTT</a:t>
            </a:r>
          </a:p>
        </p:txBody>
      </p:sp>
    </p:spTree>
    <p:extLst>
      <p:ext uri="{BB962C8B-B14F-4D97-AF65-F5344CB8AC3E}">
        <p14:creationId xmlns:p14="http://schemas.microsoft.com/office/powerpoint/2010/main" val="1207507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ITS2 antisense up-regulated in rbp35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115616" y="2492896"/>
            <a:ext cx="1368152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2483768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2492896"/>
            <a:ext cx="576064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ITS1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4427984" y="2492896"/>
            <a:ext cx="64807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2492896"/>
            <a:ext cx="576064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ITS2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652120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3235629" y="5949280"/>
            <a:ext cx="27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TGAACTTGGGGGCCCCGGG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5148064" y="2996952"/>
            <a:ext cx="21602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ITS2 antisense up-regulated in rbp35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58" y="2204864"/>
            <a:ext cx="43409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27788" cy="312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GRH retro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6" y="1700808"/>
            <a:ext cx="30117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" y="1700808"/>
            <a:ext cx="3004113" cy="22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802363" cy="204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6031"/>
            <a:ext cx="2989907" cy="215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45" y="4257054"/>
            <a:ext cx="2903549" cy="21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50" y="4354554"/>
            <a:ext cx="2727836" cy="19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9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retros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Maggy</a:t>
            </a:r>
            <a:endParaRPr lang="en-US" dirty="0" smtClean="0"/>
          </a:p>
          <a:p>
            <a:r>
              <a:rPr lang="en-US" dirty="0" smtClean="0"/>
              <a:t>Retro5(interesting for exp5)</a:t>
            </a:r>
          </a:p>
          <a:p>
            <a:r>
              <a:rPr lang="en-US" dirty="0" err="1" smtClean="0"/>
              <a:t>Pyret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13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tRNA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up in rbp35 and down in exp5</a:t>
            </a:r>
          </a:p>
          <a:p>
            <a:r>
              <a:rPr lang="en-US" dirty="0" err="1" smtClean="0"/>
              <a:t>tRNA-glu</a:t>
            </a:r>
            <a:r>
              <a:rPr lang="en-US" dirty="0" smtClean="0"/>
              <a:t> looks good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59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class of protein-coding related small RNA is found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2286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048000" y="1981200"/>
            <a:ext cx="579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 gene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838200" y="2133600"/>
            <a:ext cx="14478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62600" y="3203544"/>
            <a:ext cx="1295400" cy="61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38100" y="3816288"/>
            <a:ext cx="4572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At least 12 protein-coding genes </a:t>
            </a:r>
            <a:endParaRPr lang="en-US" sz="2000" dirty="0"/>
          </a:p>
          <a:p>
            <a:pPr algn="ctr"/>
            <a:r>
              <a:rPr lang="en-US" sz="2000" dirty="0" smtClean="0"/>
              <a:t>Identified with an upstream unknown </a:t>
            </a:r>
            <a:r>
              <a:rPr lang="en-US" sz="2000" dirty="0" err="1" smtClean="0"/>
              <a:t>smallRNA</a:t>
            </a:r>
            <a:endParaRPr lang="en-US" sz="2000" dirty="0"/>
          </a:p>
        </p:txBody>
      </p:sp>
      <p:sp>
        <p:nvSpPr>
          <p:cNvPr id="17" name="TextBox 10"/>
          <p:cNvSpPr txBox="1"/>
          <p:nvPr/>
        </p:nvSpPr>
        <p:spPr>
          <a:xfrm>
            <a:off x="908700" y="24962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Unknown </a:t>
            </a:r>
          </a:p>
          <a:p>
            <a:r>
              <a:rPr lang="en-US" dirty="0" err="1" smtClean="0">
                <a:latin typeface="Verdana" pitchFamily="34" charset="0"/>
                <a:cs typeface="Arial" pitchFamily="34" charset="0"/>
              </a:rPr>
              <a:t>smallRNA</a:t>
            </a:r>
            <a:r>
              <a:rPr lang="en-US" dirty="0" smtClean="0">
                <a:latin typeface="Verdana" pitchFamily="34" charset="0"/>
                <a:cs typeface="Arial" pitchFamily="34" charset="0"/>
              </a:rPr>
              <a:t>!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5223" y="5228220"/>
            <a:ext cx="382431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Same situation conserved in other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filamentous fungi!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(but not yeasts)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5"/>
          <p:cNvCxnSpPr/>
          <p:nvPr/>
        </p:nvCxnSpPr>
        <p:spPr>
          <a:xfrm flipV="1">
            <a:off x="3441700" y="2590801"/>
            <a:ext cx="1816100" cy="12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flipH="1" flipV="1">
            <a:off x="1981200" y="3203545"/>
            <a:ext cx="1460500" cy="61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gene? (MGG_15866, MGG_01240)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unknown 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84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24087237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5.84%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2059695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8.55%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37807985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2757129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12971720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8351051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928906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23961924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2636396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26039242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2974243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11280697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1164766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19757242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7.73%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1819474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9.21%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12950535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1472274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6021288"/>
            <a:ext cx="740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too short after trimming (&lt;16)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1 of </a:t>
            </a:r>
            <a:r>
              <a:rPr lang="en-US" i="1" dirty="0" smtClean="0"/>
              <a:t>∆rbp35 </a:t>
            </a:r>
            <a:r>
              <a:rPr lang="en-US" dirty="0" smtClean="0"/>
              <a:t>is slightly less correlated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25806"/>
              </p:ext>
            </p:extLst>
          </p:nvPr>
        </p:nvGraphicFramePr>
        <p:xfrm>
          <a:off x="395536" y="1484783"/>
          <a:ext cx="835292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3275856" y="6459340"/>
            <a:ext cx="241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(based on genomic loci)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7847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1373</Words>
  <Application>Microsoft Office PowerPoint</Application>
  <PresentationFormat>Presentación en pantalla (4:3)</PresentationFormat>
  <Paragraphs>345</Paragraphs>
  <Slides>65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6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Replicate 1 of ∆rbp35 is slightly less correlated</vt:lpstr>
      <vt:lpstr>Adapters contamination is variable</vt:lpstr>
      <vt:lpstr>Read length after adapters removal is between 18-25 bp</vt:lpstr>
      <vt:lpstr>Bias of adapter sequence between WT and mutants</vt:lpstr>
      <vt:lpstr>More than 70% of reads do not aligned perfectly on the genome</vt:lpstr>
      <vt:lpstr>∆rbp35 defects alter alignments but not in ∆exp5</vt:lpstr>
      <vt:lpstr>Unique reads are mostly from transposable elements and protein-coding genes</vt:lpstr>
      <vt:lpstr>Classification of unique reads: ∆rbp35 produces more reads from cDNA</vt:lpstr>
      <vt:lpstr>Expression levels of unique reads: transposable elements produce most of expression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naEST present a higher degree of antisense transcription</vt:lpstr>
      <vt:lpstr>Up-regulated sequences in ∆rbp35 related with transposable elements tend to be more antisense, same with ∆exp5 related with naEST</vt:lpstr>
      <vt:lpstr>Three approaches to identify changes in expression</vt:lpstr>
      <vt:lpstr>Most of genome sRNA loci (4131) are located in mRNAs</vt:lpstr>
      <vt:lpstr>In ∆exp5, a lot of protein-coding related loci are down regulated</vt:lpstr>
      <vt:lpstr>In ∆rbp35, a lot of transposable elements related loci are down regulated, and many ncRNA related loci are up regulated </vt:lpstr>
      <vt:lpstr>34 endogenous short RNAs mapping to protein-coding genes were identified</vt:lpstr>
      <vt:lpstr>Three approaches to identify changes in expression</vt:lpstr>
      <vt:lpstr>76592 transcripts assembled from all the samples</vt:lpstr>
      <vt:lpstr>Most of differentially expressed transcripts are of unknown origin</vt:lpstr>
      <vt:lpstr>In-depth analysis of specific classes</vt:lpstr>
      <vt:lpstr>19nt U-beginning up-regulated in ∆rbp35 They come mostly from transposable elements</vt:lpstr>
      <vt:lpstr>19nt U-beginning up-regulated in ∆rbp35 Usually, antisense to some specific retrotransposons</vt:lpstr>
      <vt:lpstr>19nt U-beginning up-regulated in ∆rbp35 </vt:lpstr>
      <vt:lpstr>19nt U-beginning up-regulated in ∆rbp35 </vt:lpstr>
      <vt:lpstr>A-modified reads They usually come from transposables and naEST</vt:lpstr>
      <vt:lpstr>A-modified reads Usually, to some specific retrotransposons</vt:lpstr>
      <vt:lpstr>A virus in M.oryzae GUY11?</vt:lpstr>
      <vt:lpstr>Probes proposals</vt:lpstr>
      <vt:lpstr>Rbp35 antisense 5’UTR</vt:lpstr>
      <vt:lpstr>ITS2 antisense up-regulated in rbp35</vt:lpstr>
      <vt:lpstr>ITS2 antisense up-regulated in rbp35</vt:lpstr>
      <vt:lpstr>GRH retro</vt:lpstr>
      <vt:lpstr>Other retros?</vt:lpstr>
      <vt:lpstr>tRNA</vt:lpstr>
      <vt:lpstr>A new class of protein-coding related small RNA is found </vt:lpstr>
      <vt:lpstr>     Any gene? (MGG_15866, MGG_01240)    The unknown EST?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166</cp:revision>
  <dcterms:created xsi:type="dcterms:W3CDTF">2015-04-28T23:04:26Z</dcterms:created>
  <dcterms:modified xsi:type="dcterms:W3CDTF">2015-07-28T13:09:13Z</dcterms:modified>
</cp:coreProperties>
</file>