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2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78" r:id="rId10"/>
    <p:sldId id="279" r:id="rId11"/>
    <p:sldId id="280" r:id="rId12"/>
    <p:sldId id="266" r:id="rId13"/>
    <p:sldId id="264" r:id="rId14"/>
    <p:sldId id="283" r:id="rId15"/>
    <p:sldId id="284" r:id="rId16"/>
    <p:sldId id="282" r:id="rId17"/>
    <p:sldId id="285" r:id="rId18"/>
    <p:sldId id="286" r:id="rId19"/>
    <p:sldId id="281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6" autoAdjust="0"/>
    <p:restoredTop sz="94595" autoAdjust="0"/>
  </p:normalViewPr>
  <p:slideViewPr>
    <p:cSldViewPr>
      <p:cViewPr varScale="1">
        <p:scale>
          <a:sx n="88" d="100"/>
          <a:sy n="88" d="100"/>
        </p:scale>
        <p:origin x="-10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evolution%20(1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evolution%20(1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evolution%20(1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Q:\m-oryzae-polya\doc\evolution\evolution%20(1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Q:\m-oryzae-polya\doc\evolution\evolution%20(1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Q:\m-oryzae-polya\doc\evolution\evolution%20(1)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evolution%20(1)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evolution%20(1)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evolution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'[evolution (1).xlsx]distances'!$F$1</c:f>
              <c:strCache>
                <c:ptCount val="1"/>
                <c:pt idx="0">
                  <c:v>diff polyA</c:v>
                </c:pt>
              </c:strCache>
            </c:strRef>
          </c:tx>
          <c:invertIfNegative val="0"/>
          <c:cat>
            <c:strRef>
              <c:f>'[evolution (1).xlsx]distances'!$A$2:$A$43</c:f>
              <c:strCache>
                <c:ptCount val="42"/>
                <c:pt idx="0">
                  <c:v>Arabidopsis_thaliana</c:v>
                </c:pt>
                <c:pt idx="1">
                  <c:v>Phytophthora_infestans</c:v>
                </c:pt>
                <c:pt idx="2">
                  <c:v>Homo_sapiens</c:v>
                </c:pt>
                <c:pt idx="3">
                  <c:v>Batrachochytrium_dendrobatidis</c:v>
                </c:pt>
                <c:pt idx="4">
                  <c:v>Puccinia_graminis</c:v>
                </c:pt>
                <c:pt idx="5">
                  <c:v>Microbotryum_violaceum</c:v>
                </c:pt>
                <c:pt idx="6">
                  <c:v>Ustilago_maydis</c:v>
                </c:pt>
                <c:pt idx="7">
                  <c:v>Cryptococcus_neoformans</c:v>
                </c:pt>
                <c:pt idx="8">
                  <c:v>Gloeophyllum_trabeum</c:v>
                </c:pt>
                <c:pt idx="9">
                  <c:v>Pleurotus_ostreatus</c:v>
                </c:pt>
                <c:pt idx="10">
                  <c:v>Coprinopsis_cinerea</c:v>
                </c:pt>
                <c:pt idx="11">
                  <c:v>Laccaria_bicolor</c:v>
                </c:pt>
                <c:pt idx="12">
                  <c:v>Schizosaccharomyces_pombe</c:v>
                </c:pt>
                <c:pt idx="13">
                  <c:v>Yarrowia_lipolytica</c:v>
                </c:pt>
                <c:pt idx="14">
                  <c:v>Saccharomyces_cerevisiae</c:v>
                </c:pt>
                <c:pt idx="15">
                  <c:v>Kluyveromyces_lactis</c:v>
                </c:pt>
                <c:pt idx="16">
                  <c:v>Candida_tenuis</c:v>
                </c:pt>
                <c:pt idx="17">
                  <c:v>Candida_albicans</c:v>
                </c:pt>
                <c:pt idx="18">
                  <c:v>Tuber_melanosporum</c:v>
                </c:pt>
                <c:pt idx="19">
                  <c:v>Magnaporthe_oryzae</c:v>
                </c:pt>
                <c:pt idx="20">
                  <c:v>Neurospora_crassa</c:v>
                </c:pt>
                <c:pt idx="21">
                  <c:v>Podospora_anserina</c:v>
                </c:pt>
                <c:pt idx="22">
                  <c:v>Grosmannia_clavigera</c:v>
                </c:pt>
                <c:pt idx="23">
                  <c:v>Verticillium_dahliae</c:v>
                </c:pt>
                <c:pt idx="24">
                  <c:v>Fusarium_oxysporum</c:v>
                </c:pt>
                <c:pt idx="25">
                  <c:v>Metarhizium_acridum</c:v>
                </c:pt>
                <c:pt idx="26">
                  <c:v>Trichoderma_reesei</c:v>
                </c:pt>
                <c:pt idx="27">
                  <c:v>Botrytis_cinerea</c:v>
                </c:pt>
                <c:pt idx="28">
                  <c:v>Blumeria_graminis</c:v>
                </c:pt>
                <c:pt idx="29">
                  <c:v>Leptosphaeria_maculans</c:v>
                </c:pt>
                <c:pt idx="30">
                  <c:v>Zymoseptoria_tritici</c:v>
                </c:pt>
                <c:pt idx="31">
                  <c:v>Aspergillus_nidulans</c:v>
                </c:pt>
                <c:pt idx="32">
                  <c:v>Histoplasma_capsulatum</c:v>
                </c:pt>
                <c:pt idx="33">
                  <c:v>Coccidioides_posadasii</c:v>
                </c:pt>
                <c:pt idx="34">
                  <c:v>Phycomyces_blakesleeanus</c:v>
                </c:pt>
                <c:pt idx="35">
                  <c:v>Rhizopus_oryzae</c:v>
                </c:pt>
                <c:pt idx="36">
                  <c:v>Mucor_circinelloides</c:v>
                </c:pt>
                <c:pt idx="37">
                  <c:v>Rhizophagus_irregularis</c:v>
                </c:pt>
                <c:pt idx="38">
                  <c:v>Nematocida_parisii</c:v>
                </c:pt>
                <c:pt idx="39">
                  <c:v>Vavraia_culicis</c:v>
                </c:pt>
                <c:pt idx="40">
                  <c:v>Anncaliia_algerae</c:v>
                </c:pt>
                <c:pt idx="41">
                  <c:v>Encephalitozoon_cuniculi</c:v>
                </c:pt>
              </c:strCache>
            </c:strRef>
          </c:cat>
          <c:val>
            <c:numRef>
              <c:f>'[evolution (1).xlsx]distances'!$F$2:$F$43</c:f>
              <c:numCache>
                <c:formatCode>General</c:formatCode>
                <c:ptCount val="42"/>
                <c:pt idx="0">
                  <c:v>-1.0963850000000002</c:v>
                </c:pt>
                <c:pt idx="1">
                  <c:v>0.62997999999999976</c:v>
                </c:pt>
                <c:pt idx="2">
                  <c:v>0.64161000000000001</c:v>
                </c:pt>
                <c:pt idx="3">
                  <c:v>1.7318799999999999</c:v>
                </c:pt>
                <c:pt idx="4">
                  <c:v>2.0333899999999998</c:v>
                </c:pt>
                <c:pt idx="5">
                  <c:v>2.0228100000000002</c:v>
                </c:pt>
                <c:pt idx="6">
                  <c:v>2.06393</c:v>
                </c:pt>
                <c:pt idx="7">
                  <c:v>2.0629300000000002</c:v>
                </c:pt>
                <c:pt idx="8">
                  <c:v>2.0386099999999998</c:v>
                </c:pt>
                <c:pt idx="9">
                  <c:v>2.0844299999999998</c:v>
                </c:pt>
                <c:pt idx="10">
                  <c:v>2.1235499999999998</c:v>
                </c:pt>
                <c:pt idx="11">
                  <c:v>2.0431299999999997</c:v>
                </c:pt>
                <c:pt idx="12">
                  <c:v>1.8328799999999998</c:v>
                </c:pt>
                <c:pt idx="13">
                  <c:v>2.2656900000000002</c:v>
                </c:pt>
                <c:pt idx="14">
                  <c:v>2.6858700000000004</c:v>
                </c:pt>
                <c:pt idx="15">
                  <c:v>2.64846</c:v>
                </c:pt>
                <c:pt idx="16">
                  <c:v>2.7224599999999999</c:v>
                </c:pt>
                <c:pt idx="17">
                  <c:v>3.2308700000000004</c:v>
                </c:pt>
                <c:pt idx="18">
                  <c:v>1.8347</c:v>
                </c:pt>
                <c:pt idx="19">
                  <c:v>1.9212</c:v>
                </c:pt>
                <c:pt idx="20">
                  <c:v>1.93563</c:v>
                </c:pt>
                <c:pt idx="21">
                  <c:v>1.8940000000000001</c:v>
                </c:pt>
                <c:pt idx="22">
                  <c:v>1.9956200000000002</c:v>
                </c:pt>
                <c:pt idx="23">
                  <c:v>1.8916200000000001</c:v>
                </c:pt>
                <c:pt idx="24">
                  <c:v>1.8746099999999997</c:v>
                </c:pt>
                <c:pt idx="25">
                  <c:v>1.8793500000000001</c:v>
                </c:pt>
                <c:pt idx="26">
                  <c:v>1.8784199999999998</c:v>
                </c:pt>
                <c:pt idx="27">
                  <c:v>1.9298800000000003</c:v>
                </c:pt>
                <c:pt idx="28">
                  <c:v>1.9367000000000001</c:v>
                </c:pt>
                <c:pt idx="29">
                  <c:v>1.9714800000000001</c:v>
                </c:pt>
                <c:pt idx="30">
                  <c:v>2.1181300000000003</c:v>
                </c:pt>
                <c:pt idx="31">
                  <c:v>2.0667399999999998</c:v>
                </c:pt>
                <c:pt idx="32">
                  <c:v>2.0980999999999996</c:v>
                </c:pt>
                <c:pt idx="33">
                  <c:v>2.1749900000000002</c:v>
                </c:pt>
                <c:pt idx="34">
                  <c:v>0.92141000000000006</c:v>
                </c:pt>
                <c:pt idx="35">
                  <c:v>1.1175300000000001</c:v>
                </c:pt>
                <c:pt idx="36">
                  <c:v>0.9773900000000002</c:v>
                </c:pt>
                <c:pt idx="37">
                  <c:v>1.3653500000000001</c:v>
                </c:pt>
                <c:pt idx="38">
                  <c:v>2.7562199999999999</c:v>
                </c:pt>
                <c:pt idx="39">
                  <c:v>3.1576099999999996</c:v>
                </c:pt>
                <c:pt idx="40">
                  <c:v>3.1416499999999998</c:v>
                </c:pt>
                <c:pt idx="41">
                  <c:v>3.0513399999999997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401536"/>
        <c:axId val="124403072"/>
      </c:barChart>
      <c:catAx>
        <c:axId val="124401536"/>
        <c:scaling>
          <c:orientation val="maxMin"/>
        </c:scaling>
        <c:delete val="0"/>
        <c:axPos val="l"/>
        <c:majorTickMark val="none"/>
        <c:minorTickMark val="in"/>
        <c:tickLblPos val="low"/>
        <c:txPr>
          <a:bodyPr/>
          <a:lstStyle/>
          <a:p>
            <a:pPr>
              <a:defRPr sz="800"/>
            </a:pPr>
            <a:endParaRPr lang="en-US"/>
          </a:p>
        </c:txPr>
        <c:crossAx val="124403072"/>
        <c:crosses val="autoZero"/>
        <c:auto val="1"/>
        <c:lblAlgn val="ctr"/>
        <c:lblOffset val="1000"/>
        <c:noMultiLvlLbl val="0"/>
      </c:catAx>
      <c:valAx>
        <c:axId val="124403072"/>
        <c:scaling>
          <c:orientation val="minMax"/>
          <c:max val="10"/>
        </c:scaling>
        <c:delete val="0"/>
        <c:axPos val="t"/>
        <c:majorGridlines/>
        <c:numFmt formatCode="General" sourceLinked="1"/>
        <c:majorTickMark val="out"/>
        <c:minorTickMark val="none"/>
        <c:tickLblPos val="nextTo"/>
        <c:crossAx val="1244015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'[evolution (1).xlsx]distances'!$G$1</c:f>
              <c:strCache>
                <c:ptCount val="1"/>
                <c:pt idx="0">
                  <c:v>diff spliceosome</c:v>
                </c:pt>
              </c:strCache>
            </c:strRef>
          </c:tx>
          <c:invertIfNegative val="0"/>
          <c:cat>
            <c:strRef>
              <c:f>'[evolution (1).xlsx]distances'!$A$2:$A$43</c:f>
              <c:strCache>
                <c:ptCount val="42"/>
                <c:pt idx="0">
                  <c:v>Arabidopsis_thaliana</c:v>
                </c:pt>
                <c:pt idx="1">
                  <c:v>Phytophthora_infestans</c:v>
                </c:pt>
                <c:pt idx="2">
                  <c:v>Homo_sapiens</c:v>
                </c:pt>
                <c:pt idx="3">
                  <c:v>Batrachochytrium_dendrobatidis</c:v>
                </c:pt>
                <c:pt idx="4">
                  <c:v>Puccinia_graminis</c:v>
                </c:pt>
                <c:pt idx="5">
                  <c:v>Microbotryum_violaceum</c:v>
                </c:pt>
                <c:pt idx="6">
                  <c:v>Ustilago_maydis</c:v>
                </c:pt>
                <c:pt idx="7">
                  <c:v>Cryptococcus_neoformans</c:v>
                </c:pt>
                <c:pt idx="8">
                  <c:v>Gloeophyllum_trabeum</c:v>
                </c:pt>
                <c:pt idx="9">
                  <c:v>Pleurotus_ostreatus</c:v>
                </c:pt>
                <c:pt idx="10">
                  <c:v>Coprinopsis_cinerea</c:v>
                </c:pt>
                <c:pt idx="11">
                  <c:v>Laccaria_bicolor</c:v>
                </c:pt>
                <c:pt idx="12">
                  <c:v>Schizosaccharomyces_pombe</c:v>
                </c:pt>
                <c:pt idx="13">
                  <c:v>Yarrowia_lipolytica</c:v>
                </c:pt>
                <c:pt idx="14">
                  <c:v>Saccharomyces_cerevisiae</c:v>
                </c:pt>
                <c:pt idx="15">
                  <c:v>Kluyveromyces_lactis</c:v>
                </c:pt>
                <c:pt idx="16">
                  <c:v>Candida_tenuis</c:v>
                </c:pt>
                <c:pt idx="17">
                  <c:v>Candida_albicans</c:v>
                </c:pt>
                <c:pt idx="18">
                  <c:v>Tuber_melanosporum</c:v>
                </c:pt>
                <c:pt idx="19">
                  <c:v>Magnaporthe_oryzae</c:v>
                </c:pt>
                <c:pt idx="20">
                  <c:v>Neurospora_crassa</c:v>
                </c:pt>
                <c:pt idx="21">
                  <c:v>Podospora_anserina</c:v>
                </c:pt>
                <c:pt idx="22">
                  <c:v>Grosmannia_clavigera</c:v>
                </c:pt>
                <c:pt idx="23">
                  <c:v>Verticillium_dahliae</c:v>
                </c:pt>
                <c:pt idx="24">
                  <c:v>Fusarium_oxysporum</c:v>
                </c:pt>
                <c:pt idx="25">
                  <c:v>Metarhizium_acridum</c:v>
                </c:pt>
                <c:pt idx="26">
                  <c:v>Trichoderma_reesei</c:v>
                </c:pt>
                <c:pt idx="27">
                  <c:v>Botrytis_cinerea</c:v>
                </c:pt>
                <c:pt idx="28">
                  <c:v>Blumeria_graminis</c:v>
                </c:pt>
                <c:pt idx="29">
                  <c:v>Leptosphaeria_maculans</c:v>
                </c:pt>
                <c:pt idx="30">
                  <c:v>Zymoseptoria_tritici</c:v>
                </c:pt>
                <c:pt idx="31">
                  <c:v>Aspergillus_nidulans</c:v>
                </c:pt>
                <c:pt idx="32">
                  <c:v>Histoplasma_capsulatum</c:v>
                </c:pt>
                <c:pt idx="33">
                  <c:v>Coccidioides_posadasii</c:v>
                </c:pt>
                <c:pt idx="34">
                  <c:v>Phycomyces_blakesleeanus</c:v>
                </c:pt>
                <c:pt idx="35">
                  <c:v>Rhizopus_oryzae</c:v>
                </c:pt>
                <c:pt idx="36">
                  <c:v>Mucor_circinelloides</c:v>
                </c:pt>
                <c:pt idx="37">
                  <c:v>Rhizophagus_irregularis</c:v>
                </c:pt>
                <c:pt idx="38">
                  <c:v>Nematocida_parisii</c:v>
                </c:pt>
                <c:pt idx="39">
                  <c:v>Vavraia_culicis</c:v>
                </c:pt>
                <c:pt idx="40">
                  <c:v>Anncaliia_algerae</c:v>
                </c:pt>
                <c:pt idx="41">
                  <c:v>Encephalitozoon_cuniculi</c:v>
                </c:pt>
              </c:strCache>
            </c:strRef>
          </c:cat>
          <c:val>
            <c:numRef>
              <c:f>'[evolution (1).xlsx]distances'!$G$2:$G$43</c:f>
              <c:numCache>
                <c:formatCode>General</c:formatCode>
                <c:ptCount val="42"/>
                <c:pt idx="0">
                  <c:v>-1.5715520000000001</c:v>
                </c:pt>
                <c:pt idx="1">
                  <c:v>-1.271973</c:v>
                </c:pt>
                <c:pt idx="2">
                  <c:v>-0.84696499999999997</c:v>
                </c:pt>
                <c:pt idx="3">
                  <c:v>-0.72435900000000009</c:v>
                </c:pt>
                <c:pt idx="4">
                  <c:v>-0.69276300000000013</c:v>
                </c:pt>
                <c:pt idx="5">
                  <c:v>-0.5544079999999999</c:v>
                </c:pt>
                <c:pt idx="6">
                  <c:v>-0.23882000000000003</c:v>
                </c:pt>
                <c:pt idx="7">
                  <c:v>-0.67770999999999981</c:v>
                </c:pt>
                <c:pt idx="8">
                  <c:v>-0.47473100000000001</c:v>
                </c:pt>
                <c:pt idx="9">
                  <c:v>-0.40196999999999994</c:v>
                </c:pt>
                <c:pt idx="10">
                  <c:v>-0.5382840000000001</c:v>
                </c:pt>
                <c:pt idx="11">
                  <c:v>-0.58736499999999991</c:v>
                </c:pt>
                <c:pt idx="12">
                  <c:v>-0.39236000000000004</c:v>
                </c:pt>
                <c:pt idx="13">
                  <c:v>-0.17484999999999995</c:v>
                </c:pt>
                <c:pt idx="14">
                  <c:v>8.0929999999999946E-2</c:v>
                </c:pt>
                <c:pt idx="15">
                  <c:v>0.10296000000000016</c:v>
                </c:pt>
                <c:pt idx="16">
                  <c:v>0.31635999999999997</c:v>
                </c:pt>
                <c:pt idx="17">
                  <c:v>5.8000000000000274E-3</c:v>
                </c:pt>
                <c:pt idx="18">
                  <c:v>-0.61671999999999993</c:v>
                </c:pt>
                <c:pt idx="19">
                  <c:v>-0.73558000000000012</c:v>
                </c:pt>
                <c:pt idx="20">
                  <c:v>-0.79777000000000009</c:v>
                </c:pt>
                <c:pt idx="21">
                  <c:v>-0.87304999999999988</c:v>
                </c:pt>
                <c:pt idx="22">
                  <c:v>-0.70794000000000001</c:v>
                </c:pt>
                <c:pt idx="23">
                  <c:v>-0.80899999999999972</c:v>
                </c:pt>
                <c:pt idx="24">
                  <c:v>-0.83037000000000005</c:v>
                </c:pt>
                <c:pt idx="25">
                  <c:v>-0.80461999999999989</c:v>
                </c:pt>
                <c:pt idx="26">
                  <c:v>-0.81858000000000009</c:v>
                </c:pt>
                <c:pt idx="27">
                  <c:v>-0.68222999999999989</c:v>
                </c:pt>
                <c:pt idx="28">
                  <c:v>-0.72442999999999991</c:v>
                </c:pt>
                <c:pt idx="29">
                  <c:v>-0.73494000000000015</c:v>
                </c:pt>
                <c:pt idx="30">
                  <c:v>-0.77151999999999976</c:v>
                </c:pt>
                <c:pt idx="31">
                  <c:v>-0.72059000000000006</c:v>
                </c:pt>
                <c:pt idx="32">
                  <c:v>-0.77686999999999995</c:v>
                </c:pt>
                <c:pt idx="33">
                  <c:v>-0.72254000000000018</c:v>
                </c:pt>
                <c:pt idx="34">
                  <c:v>-0.66321199999999991</c:v>
                </c:pt>
                <c:pt idx="35">
                  <c:v>-0.6962219999999999</c:v>
                </c:pt>
                <c:pt idx="36">
                  <c:v>-0.662439</c:v>
                </c:pt>
                <c:pt idx="37">
                  <c:v>-0.71770600000000007</c:v>
                </c:pt>
                <c:pt idx="38">
                  <c:v>9.5299399999999999</c:v>
                </c:pt>
                <c:pt idx="39">
                  <c:v>5.4150100000000005</c:v>
                </c:pt>
                <c:pt idx="40">
                  <c:v>5.8210800000000003</c:v>
                </c:pt>
                <c:pt idx="41">
                  <c:v>4.0014099999999999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5059328"/>
        <c:axId val="137752576"/>
      </c:barChart>
      <c:catAx>
        <c:axId val="135059328"/>
        <c:scaling>
          <c:orientation val="maxMin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sz="700"/>
            </a:pPr>
            <a:endParaRPr lang="en-US"/>
          </a:p>
        </c:txPr>
        <c:crossAx val="137752576"/>
        <c:crosses val="autoZero"/>
        <c:auto val="1"/>
        <c:lblAlgn val="ctr"/>
        <c:lblOffset val="100"/>
        <c:noMultiLvlLbl val="0"/>
      </c:catAx>
      <c:valAx>
        <c:axId val="137752576"/>
        <c:scaling>
          <c:orientation val="minMax"/>
          <c:max val="10"/>
          <c:min val="-2"/>
        </c:scaling>
        <c:delete val="0"/>
        <c:axPos val="t"/>
        <c:majorGridlines/>
        <c:numFmt formatCode="General" sourceLinked="1"/>
        <c:majorTickMark val="out"/>
        <c:minorTickMark val="none"/>
        <c:tickLblPos val="nextTo"/>
        <c:crossAx val="1350593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'[evolution (1).xlsx]distances'!$H$1</c:f>
              <c:strCache>
                <c:ptCount val="1"/>
                <c:pt idx="0">
                  <c:v>diff translation</c:v>
                </c:pt>
              </c:strCache>
            </c:strRef>
          </c:tx>
          <c:invertIfNegative val="0"/>
          <c:cat>
            <c:strRef>
              <c:f>'[evolution (1).xlsx]distances'!$A$2:$A$43</c:f>
              <c:strCache>
                <c:ptCount val="42"/>
                <c:pt idx="0">
                  <c:v>Arabidopsis_thaliana</c:v>
                </c:pt>
                <c:pt idx="1">
                  <c:v>Phytophthora_infestans</c:v>
                </c:pt>
                <c:pt idx="2">
                  <c:v>Homo_sapiens</c:v>
                </c:pt>
                <c:pt idx="3">
                  <c:v>Batrachochytrium_dendrobatidis</c:v>
                </c:pt>
                <c:pt idx="4">
                  <c:v>Puccinia_graminis</c:v>
                </c:pt>
                <c:pt idx="5">
                  <c:v>Microbotryum_violaceum</c:v>
                </c:pt>
                <c:pt idx="6">
                  <c:v>Ustilago_maydis</c:v>
                </c:pt>
                <c:pt idx="7">
                  <c:v>Cryptococcus_neoformans</c:v>
                </c:pt>
                <c:pt idx="8">
                  <c:v>Gloeophyllum_trabeum</c:v>
                </c:pt>
                <c:pt idx="9">
                  <c:v>Pleurotus_ostreatus</c:v>
                </c:pt>
                <c:pt idx="10">
                  <c:v>Coprinopsis_cinerea</c:v>
                </c:pt>
                <c:pt idx="11">
                  <c:v>Laccaria_bicolor</c:v>
                </c:pt>
                <c:pt idx="12">
                  <c:v>Schizosaccharomyces_pombe</c:v>
                </c:pt>
                <c:pt idx="13">
                  <c:v>Yarrowia_lipolytica</c:v>
                </c:pt>
                <c:pt idx="14">
                  <c:v>Saccharomyces_cerevisiae</c:v>
                </c:pt>
                <c:pt idx="15">
                  <c:v>Kluyveromyces_lactis</c:v>
                </c:pt>
                <c:pt idx="16">
                  <c:v>Candida_tenuis</c:v>
                </c:pt>
                <c:pt idx="17">
                  <c:v>Candida_albicans</c:v>
                </c:pt>
                <c:pt idx="18">
                  <c:v>Tuber_melanosporum</c:v>
                </c:pt>
                <c:pt idx="19">
                  <c:v>Magnaporthe_oryzae</c:v>
                </c:pt>
                <c:pt idx="20">
                  <c:v>Neurospora_crassa</c:v>
                </c:pt>
                <c:pt idx="21">
                  <c:v>Podospora_anserina</c:v>
                </c:pt>
                <c:pt idx="22">
                  <c:v>Grosmannia_clavigera</c:v>
                </c:pt>
                <c:pt idx="23">
                  <c:v>Verticillium_dahliae</c:v>
                </c:pt>
                <c:pt idx="24">
                  <c:v>Fusarium_oxysporum</c:v>
                </c:pt>
                <c:pt idx="25">
                  <c:v>Metarhizium_acridum</c:v>
                </c:pt>
                <c:pt idx="26">
                  <c:v>Trichoderma_reesei</c:v>
                </c:pt>
                <c:pt idx="27">
                  <c:v>Botrytis_cinerea</c:v>
                </c:pt>
                <c:pt idx="28">
                  <c:v>Blumeria_graminis</c:v>
                </c:pt>
                <c:pt idx="29">
                  <c:v>Leptosphaeria_maculans</c:v>
                </c:pt>
                <c:pt idx="30">
                  <c:v>Zymoseptoria_tritici</c:v>
                </c:pt>
                <c:pt idx="31">
                  <c:v>Aspergillus_nidulans</c:v>
                </c:pt>
                <c:pt idx="32">
                  <c:v>Histoplasma_capsulatum</c:v>
                </c:pt>
                <c:pt idx="33">
                  <c:v>Coccidioides_posadasii</c:v>
                </c:pt>
                <c:pt idx="34">
                  <c:v>Phycomyces_blakesleeanus</c:v>
                </c:pt>
                <c:pt idx="35">
                  <c:v>Rhizopus_oryzae</c:v>
                </c:pt>
                <c:pt idx="36">
                  <c:v>Mucor_circinelloides</c:v>
                </c:pt>
                <c:pt idx="37">
                  <c:v>Rhizophagus_irregularis</c:v>
                </c:pt>
                <c:pt idx="38">
                  <c:v>Nematocida_parisii</c:v>
                </c:pt>
                <c:pt idx="39">
                  <c:v>Vavraia_culicis</c:v>
                </c:pt>
                <c:pt idx="40">
                  <c:v>Anncaliia_algerae</c:v>
                </c:pt>
                <c:pt idx="41">
                  <c:v>Encephalitozoon_cuniculi</c:v>
                </c:pt>
              </c:strCache>
            </c:strRef>
          </c:cat>
          <c:val>
            <c:numRef>
              <c:f>'[evolution (1).xlsx]distances'!$H$2:$H$43</c:f>
              <c:numCache>
                <c:formatCode>General</c:formatCode>
                <c:ptCount val="42"/>
                <c:pt idx="0">
                  <c:v>-0.48377000000000003</c:v>
                </c:pt>
                <c:pt idx="1">
                  <c:v>-0.51251000000000002</c:v>
                </c:pt>
                <c:pt idx="2">
                  <c:v>-0.13762000000000008</c:v>
                </c:pt>
                <c:pt idx="3">
                  <c:v>-9.391000000000016E-2</c:v>
                </c:pt>
                <c:pt idx="4">
                  <c:v>-0.14189000000000007</c:v>
                </c:pt>
                <c:pt idx="5">
                  <c:v>-4.5049999999999812E-2</c:v>
                </c:pt>
                <c:pt idx="6">
                  <c:v>0.13446000000000002</c:v>
                </c:pt>
                <c:pt idx="7">
                  <c:v>-0.17668999999999979</c:v>
                </c:pt>
                <c:pt idx="8">
                  <c:v>-1.9919999999999938E-2</c:v>
                </c:pt>
                <c:pt idx="9">
                  <c:v>-2.8830000000000133E-2</c:v>
                </c:pt>
                <c:pt idx="10">
                  <c:v>-2.1519999999999984E-2</c:v>
                </c:pt>
                <c:pt idx="11">
                  <c:v>-3.0489999999999906E-2</c:v>
                </c:pt>
                <c:pt idx="12">
                  <c:v>-7.4249999999999927E-2</c:v>
                </c:pt>
                <c:pt idx="13">
                  <c:v>-0.15315999999999996</c:v>
                </c:pt>
                <c:pt idx="14">
                  <c:v>-0.20805999999999991</c:v>
                </c:pt>
                <c:pt idx="15">
                  <c:v>-0.26539999999999986</c:v>
                </c:pt>
                <c:pt idx="16">
                  <c:v>-0.29164999999999996</c:v>
                </c:pt>
                <c:pt idx="17">
                  <c:v>-0.26288</c:v>
                </c:pt>
                <c:pt idx="18">
                  <c:v>-0.1488299999999998</c:v>
                </c:pt>
                <c:pt idx="19">
                  <c:v>-0.34262999999999999</c:v>
                </c:pt>
                <c:pt idx="20">
                  <c:v>-0.36469000000000018</c:v>
                </c:pt>
                <c:pt idx="21">
                  <c:v>-0.43586999999999998</c:v>
                </c:pt>
                <c:pt idx="22">
                  <c:v>-0.27400000000000002</c:v>
                </c:pt>
                <c:pt idx="23">
                  <c:v>-0.41810999999999976</c:v>
                </c:pt>
                <c:pt idx="24">
                  <c:v>-0.39327000000000023</c:v>
                </c:pt>
                <c:pt idx="25">
                  <c:v>-0.41529999999999978</c:v>
                </c:pt>
                <c:pt idx="26">
                  <c:v>-0.38887000000000005</c:v>
                </c:pt>
                <c:pt idx="27">
                  <c:v>-0.24714999999999998</c:v>
                </c:pt>
                <c:pt idx="28">
                  <c:v>-0.28238999999999992</c:v>
                </c:pt>
                <c:pt idx="29">
                  <c:v>-0.44172000000000011</c:v>
                </c:pt>
                <c:pt idx="30">
                  <c:v>-0.42564999999999986</c:v>
                </c:pt>
                <c:pt idx="31">
                  <c:v>-0.2789600000000001</c:v>
                </c:pt>
                <c:pt idx="32">
                  <c:v>-0.36420999999999992</c:v>
                </c:pt>
                <c:pt idx="33">
                  <c:v>-0.3052100000000002</c:v>
                </c:pt>
                <c:pt idx="34">
                  <c:v>-2.2619999999999862E-2</c:v>
                </c:pt>
                <c:pt idx="35">
                  <c:v>-3.0319999999999903E-2</c:v>
                </c:pt>
                <c:pt idx="36">
                  <c:v>-4.070000000000018E-3</c:v>
                </c:pt>
                <c:pt idx="37">
                  <c:v>-0.11575000000000002</c:v>
                </c:pt>
                <c:pt idx="38">
                  <c:v>-0.26177000000000006</c:v>
                </c:pt>
                <c:pt idx="39">
                  <c:v>-0.48886000000000029</c:v>
                </c:pt>
                <c:pt idx="40">
                  <c:v>-0.16617999999999977</c:v>
                </c:pt>
                <c:pt idx="41">
                  <c:v>0.36270000000000024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2353920"/>
        <c:axId val="142355840"/>
      </c:barChart>
      <c:catAx>
        <c:axId val="142353920"/>
        <c:scaling>
          <c:orientation val="maxMin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sz="900"/>
            </a:pPr>
            <a:endParaRPr lang="en-US"/>
          </a:p>
        </c:txPr>
        <c:crossAx val="142355840"/>
        <c:crosses val="autoZero"/>
        <c:auto val="1"/>
        <c:lblAlgn val="ctr"/>
        <c:lblOffset val="100"/>
        <c:noMultiLvlLbl val="0"/>
      </c:catAx>
      <c:valAx>
        <c:axId val="142355840"/>
        <c:scaling>
          <c:orientation val="minMax"/>
          <c:max val="10"/>
        </c:scaling>
        <c:delete val="0"/>
        <c:axPos val="t"/>
        <c:majorGridlines/>
        <c:numFmt formatCode="General" sourceLinked="1"/>
        <c:majorTickMark val="out"/>
        <c:minorTickMark val="none"/>
        <c:tickLblPos val="nextTo"/>
        <c:crossAx val="1423539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polyA!$F$2</c:f>
              <c:strCache>
                <c:ptCount val="1"/>
                <c:pt idx="0">
                  <c:v>CA</c:v>
                </c:pt>
              </c:strCache>
            </c:strRef>
          </c:tx>
          <c:invertIfNegative val="0"/>
          <c:cat>
            <c:strRef>
              <c:f>polyA!$A$3:$A$44</c:f>
              <c:strCache>
                <c:ptCount val="42"/>
                <c:pt idx="0">
                  <c:v>arabidopsis_thaliana/</c:v>
                </c:pt>
                <c:pt idx="1">
                  <c:v>phytophthora_infestans/</c:v>
                </c:pt>
                <c:pt idx="2">
                  <c:v>homo_sapiens/</c:v>
                </c:pt>
                <c:pt idx="3">
                  <c:v>batrachochytrium_dendrobatidis/</c:v>
                </c:pt>
                <c:pt idx="4">
                  <c:v>puccinia_graminis/</c:v>
                </c:pt>
                <c:pt idx="5">
                  <c:v>microbotryum_violaceum/</c:v>
                </c:pt>
                <c:pt idx="6">
                  <c:v>ustilago_maydis/</c:v>
                </c:pt>
                <c:pt idx="7">
                  <c:v>cryptococcus_neoformans/</c:v>
                </c:pt>
                <c:pt idx="8">
                  <c:v>gloeophyllum_trabeum/</c:v>
                </c:pt>
                <c:pt idx="9">
                  <c:v>pleurotus_ostreatus/</c:v>
                </c:pt>
                <c:pt idx="10">
                  <c:v>coprinopsis_cinerea/</c:v>
                </c:pt>
                <c:pt idx="11">
                  <c:v>laccaria_bicolor/</c:v>
                </c:pt>
                <c:pt idx="12">
                  <c:v>schizosaccharomyces_pombe/</c:v>
                </c:pt>
                <c:pt idx="13">
                  <c:v>yarrowia_lipolytica/</c:v>
                </c:pt>
                <c:pt idx="14">
                  <c:v>saccharomyces_cerevisiae/</c:v>
                </c:pt>
                <c:pt idx="15">
                  <c:v>kluyveromyces_lactis/</c:v>
                </c:pt>
                <c:pt idx="16">
                  <c:v>candida_tenuis/</c:v>
                </c:pt>
                <c:pt idx="17">
                  <c:v>candida_albicans/</c:v>
                </c:pt>
                <c:pt idx="18">
                  <c:v>tuber_melanosporum/</c:v>
                </c:pt>
                <c:pt idx="19">
                  <c:v>magnaporthe_oryzae/</c:v>
                </c:pt>
                <c:pt idx="20">
                  <c:v>neurospora_crassa/</c:v>
                </c:pt>
                <c:pt idx="21">
                  <c:v>podospora_anserina/</c:v>
                </c:pt>
                <c:pt idx="22">
                  <c:v>grosmannia_clavigera/</c:v>
                </c:pt>
                <c:pt idx="23">
                  <c:v>verticillium_dahliae/</c:v>
                </c:pt>
                <c:pt idx="24">
                  <c:v>fusarium_oxysporum/</c:v>
                </c:pt>
                <c:pt idx="25">
                  <c:v>metarhizium_acridum/</c:v>
                </c:pt>
                <c:pt idx="26">
                  <c:v>trichoderma_reesei/</c:v>
                </c:pt>
                <c:pt idx="27">
                  <c:v>botrytis_cinerea/</c:v>
                </c:pt>
                <c:pt idx="28">
                  <c:v>blumeria_graminis/</c:v>
                </c:pt>
                <c:pt idx="29">
                  <c:v>leptosphaeria_maculans/</c:v>
                </c:pt>
                <c:pt idx="30">
                  <c:v>zymoseptoria_tritici/</c:v>
                </c:pt>
                <c:pt idx="31">
                  <c:v>aspergillus_nidulans/</c:v>
                </c:pt>
                <c:pt idx="32">
                  <c:v>histoplasma_capsulatum/</c:v>
                </c:pt>
                <c:pt idx="33">
                  <c:v>coccidioides_posadasii/</c:v>
                </c:pt>
                <c:pt idx="34">
                  <c:v>phycomyces_blakesleeanus/</c:v>
                </c:pt>
                <c:pt idx="35">
                  <c:v>rhizopus_oryzae/</c:v>
                </c:pt>
                <c:pt idx="36">
                  <c:v>mucor_circinelloides/</c:v>
                </c:pt>
                <c:pt idx="37">
                  <c:v>rhizophagus_irregularis/</c:v>
                </c:pt>
                <c:pt idx="38">
                  <c:v>nematocida_parisii/</c:v>
                </c:pt>
                <c:pt idx="39">
                  <c:v>vavraia_culicis/</c:v>
                </c:pt>
                <c:pt idx="40">
                  <c:v>anncaliia_algerae/</c:v>
                </c:pt>
                <c:pt idx="41">
                  <c:v>encephalitozoon_cuniculi/</c:v>
                </c:pt>
              </c:strCache>
            </c:strRef>
          </c:cat>
          <c:val>
            <c:numRef>
              <c:f>polyA!$F$3:$F$44</c:f>
              <c:numCache>
                <c:formatCode>0.0%</c:formatCode>
                <c:ptCount val="42"/>
                <c:pt idx="0">
                  <c:v>0.224</c:v>
                </c:pt>
                <c:pt idx="1">
                  <c:v>0.28000000000000003</c:v>
                </c:pt>
                <c:pt idx="2">
                  <c:v>0.16900000000000001</c:v>
                </c:pt>
                <c:pt idx="3">
                  <c:v>0.26400000000000001</c:v>
                </c:pt>
                <c:pt idx="4">
                  <c:v>0.308</c:v>
                </c:pt>
                <c:pt idx="5">
                  <c:v>0.27500000000000002</c:v>
                </c:pt>
                <c:pt idx="6">
                  <c:v>0.26600000000000001</c:v>
                </c:pt>
                <c:pt idx="7">
                  <c:v>0.192</c:v>
                </c:pt>
                <c:pt idx="8">
                  <c:v>0.26700000000000002</c:v>
                </c:pt>
                <c:pt idx="9">
                  <c:v>0.28399999999999997</c:v>
                </c:pt>
                <c:pt idx="10">
                  <c:v>0.35599999999999998</c:v>
                </c:pt>
                <c:pt idx="11">
                  <c:v>0.247</c:v>
                </c:pt>
                <c:pt idx="12">
                  <c:v>0.22800000000000001</c:v>
                </c:pt>
                <c:pt idx="13">
                  <c:v>0.13200000000000001</c:v>
                </c:pt>
                <c:pt idx="14">
                  <c:v>0.128</c:v>
                </c:pt>
                <c:pt idx="15">
                  <c:v>0.23499999999999999</c:v>
                </c:pt>
                <c:pt idx="16">
                  <c:v>0.17799999999999999</c:v>
                </c:pt>
                <c:pt idx="17">
                  <c:v>0.23699999999999999</c:v>
                </c:pt>
                <c:pt idx="18">
                  <c:v>0.22</c:v>
                </c:pt>
                <c:pt idx="19">
                  <c:v>0.255</c:v>
                </c:pt>
                <c:pt idx="20">
                  <c:v>0.30399999999999999</c:v>
                </c:pt>
                <c:pt idx="21">
                  <c:v>0.30099999999999999</c:v>
                </c:pt>
                <c:pt idx="22">
                  <c:v>0.26800000000000002</c:v>
                </c:pt>
                <c:pt idx="23">
                  <c:v>0.32</c:v>
                </c:pt>
                <c:pt idx="24">
                  <c:v>0.28399999999999997</c:v>
                </c:pt>
                <c:pt idx="25">
                  <c:v>0.33700000000000002</c:v>
                </c:pt>
                <c:pt idx="26">
                  <c:v>0.314</c:v>
                </c:pt>
                <c:pt idx="27">
                  <c:v>0.27200000000000002</c:v>
                </c:pt>
                <c:pt idx="28">
                  <c:v>0.28799999999999998</c:v>
                </c:pt>
                <c:pt idx="29">
                  <c:v>0.36199999999999999</c:v>
                </c:pt>
                <c:pt idx="30">
                  <c:v>0.33200000000000002</c:v>
                </c:pt>
                <c:pt idx="31">
                  <c:v>0.26600000000000001</c:v>
                </c:pt>
                <c:pt idx="32">
                  <c:v>0.20499999999999999</c:v>
                </c:pt>
                <c:pt idx="33">
                  <c:v>0.254</c:v>
                </c:pt>
                <c:pt idx="34">
                  <c:v>0.29699999999999999</c:v>
                </c:pt>
                <c:pt idx="35">
                  <c:v>0.23100000000000001</c:v>
                </c:pt>
                <c:pt idx="36">
                  <c:v>0.22500000000000001</c:v>
                </c:pt>
                <c:pt idx="37">
                  <c:v>0.19900000000000001</c:v>
                </c:pt>
                <c:pt idx="38">
                  <c:v>0.25</c:v>
                </c:pt>
                <c:pt idx="39">
                  <c:v>0.315</c:v>
                </c:pt>
                <c:pt idx="40">
                  <c:v>0.10299999999999999</c:v>
                </c:pt>
                <c:pt idx="41">
                  <c:v>0</c:v>
                </c:pt>
              </c:numCache>
            </c:numRef>
          </c:val>
        </c:ser>
        <c:ser>
          <c:idx val="1"/>
          <c:order val="1"/>
          <c:tx>
            <c:strRef>
              <c:f>polyA!$J$2</c:f>
              <c:strCache>
                <c:ptCount val="1"/>
                <c:pt idx="0">
                  <c:v>GA</c:v>
                </c:pt>
              </c:strCache>
            </c:strRef>
          </c:tx>
          <c:invertIfNegative val="0"/>
          <c:cat>
            <c:strRef>
              <c:f>polyA!$A$3:$A$44</c:f>
              <c:strCache>
                <c:ptCount val="42"/>
                <c:pt idx="0">
                  <c:v>arabidopsis_thaliana/</c:v>
                </c:pt>
                <c:pt idx="1">
                  <c:v>phytophthora_infestans/</c:v>
                </c:pt>
                <c:pt idx="2">
                  <c:v>homo_sapiens/</c:v>
                </c:pt>
                <c:pt idx="3">
                  <c:v>batrachochytrium_dendrobatidis/</c:v>
                </c:pt>
                <c:pt idx="4">
                  <c:v>puccinia_graminis/</c:v>
                </c:pt>
                <c:pt idx="5">
                  <c:v>microbotryum_violaceum/</c:v>
                </c:pt>
                <c:pt idx="6">
                  <c:v>ustilago_maydis/</c:v>
                </c:pt>
                <c:pt idx="7">
                  <c:v>cryptococcus_neoformans/</c:v>
                </c:pt>
                <c:pt idx="8">
                  <c:v>gloeophyllum_trabeum/</c:v>
                </c:pt>
                <c:pt idx="9">
                  <c:v>pleurotus_ostreatus/</c:v>
                </c:pt>
                <c:pt idx="10">
                  <c:v>coprinopsis_cinerea/</c:v>
                </c:pt>
                <c:pt idx="11">
                  <c:v>laccaria_bicolor/</c:v>
                </c:pt>
                <c:pt idx="12">
                  <c:v>schizosaccharomyces_pombe/</c:v>
                </c:pt>
                <c:pt idx="13">
                  <c:v>yarrowia_lipolytica/</c:v>
                </c:pt>
                <c:pt idx="14">
                  <c:v>saccharomyces_cerevisiae/</c:v>
                </c:pt>
                <c:pt idx="15">
                  <c:v>kluyveromyces_lactis/</c:v>
                </c:pt>
                <c:pt idx="16">
                  <c:v>candida_tenuis/</c:v>
                </c:pt>
                <c:pt idx="17">
                  <c:v>candida_albicans/</c:v>
                </c:pt>
                <c:pt idx="18">
                  <c:v>tuber_melanosporum/</c:v>
                </c:pt>
                <c:pt idx="19">
                  <c:v>magnaporthe_oryzae/</c:v>
                </c:pt>
                <c:pt idx="20">
                  <c:v>neurospora_crassa/</c:v>
                </c:pt>
                <c:pt idx="21">
                  <c:v>podospora_anserina/</c:v>
                </c:pt>
                <c:pt idx="22">
                  <c:v>grosmannia_clavigera/</c:v>
                </c:pt>
                <c:pt idx="23">
                  <c:v>verticillium_dahliae/</c:v>
                </c:pt>
                <c:pt idx="24">
                  <c:v>fusarium_oxysporum/</c:v>
                </c:pt>
                <c:pt idx="25">
                  <c:v>metarhizium_acridum/</c:v>
                </c:pt>
                <c:pt idx="26">
                  <c:v>trichoderma_reesei/</c:v>
                </c:pt>
                <c:pt idx="27">
                  <c:v>botrytis_cinerea/</c:v>
                </c:pt>
                <c:pt idx="28">
                  <c:v>blumeria_graminis/</c:v>
                </c:pt>
                <c:pt idx="29">
                  <c:v>leptosphaeria_maculans/</c:v>
                </c:pt>
                <c:pt idx="30">
                  <c:v>zymoseptoria_tritici/</c:v>
                </c:pt>
                <c:pt idx="31">
                  <c:v>aspergillus_nidulans/</c:v>
                </c:pt>
                <c:pt idx="32">
                  <c:v>histoplasma_capsulatum/</c:v>
                </c:pt>
                <c:pt idx="33">
                  <c:v>coccidioides_posadasii/</c:v>
                </c:pt>
                <c:pt idx="34">
                  <c:v>phycomyces_blakesleeanus/</c:v>
                </c:pt>
                <c:pt idx="35">
                  <c:v>rhizopus_oryzae/</c:v>
                </c:pt>
                <c:pt idx="36">
                  <c:v>mucor_circinelloides/</c:v>
                </c:pt>
                <c:pt idx="37">
                  <c:v>rhizophagus_irregularis/</c:v>
                </c:pt>
                <c:pt idx="38">
                  <c:v>nematocida_parisii/</c:v>
                </c:pt>
                <c:pt idx="39">
                  <c:v>vavraia_culicis/</c:v>
                </c:pt>
                <c:pt idx="40">
                  <c:v>anncaliia_algerae/</c:v>
                </c:pt>
                <c:pt idx="41">
                  <c:v>encephalitozoon_cuniculi/</c:v>
                </c:pt>
              </c:strCache>
            </c:strRef>
          </c:cat>
          <c:val>
            <c:numRef>
              <c:f>polyA!$J$3:$J$44</c:f>
              <c:numCache>
                <c:formatCode>0.0%</c:formatCode>
                <c:ptCount val="42"/>
                <c:pt idx="0">
                  <c:v>0.13500000000000001</c:v>
                </c:pt>
                <c:pt idx="1">
                  <c:v>0.156</c:v>
                </c:pt>
                <c:pt idx="2">
                  <c:v>0.115</c:v>
                </c:pt>
                <c:pt idx="3">
                  <c:v>0.25</c:v>
                </c:pt>
                <c:pt idx="4">
                  <c:v>0.192</c:v>
                </c:pt>
                <c:pt idx="5">
                  <c:v>0.19600000000000001</c:v>
                </c:pt>
                <c:pt idx="6">
                  <c:v>0.154</c:v>
                </c:pt>
                <c:pt idx="7">
                  <c:v>0.192</c:v>
                </c:pt>
                <c:pt idx="8">
                  <c:v>0.15</c:v>
                </c:pt>
                <c:pt idx="9">
                  <c:v>0.20699999999999999</c:v>
                </c:pt>
                <c:pt idx="10">
                  <c:v>0.20899999999999999</c:v>
                </c:pt>
                <c:pt idx="11">
                  <c:v>0.219</c:v>
                </c:pt>
                <c:pt idx="12">
                  <c:v>0.156</c:v>
                </c:pt>
                <c:pt idx="13">
                  <c:v>0.34599999999999997</c:v>
                </c:pt>
                <c:pt idx="14">
                  <c:v>0.113</c:v>
                </c:pt>
                <c:pt idx="15">
                  <c:v>0.35299999999999998</c:v>
                </c:pt>
                <c:pt idx="16">
                  <c:v>0.14299999999999999</c:v>
                </c:pt>
                <c:pt idx="17">
                  <c:v>0.35499999999999998</c:v>
                </c:pt>
                <c:pt idx="18">
                  <c:v>0.19900000000000001</c:v>
                </c:pt>
                <c:pt idx="19">
                  <c:v>0.185</c:v>
                </c:pt>
                <c:pt idx="20">
                  <c:v>0.17599999999999999</c:v>
                </c:pt>
                <c:pt idx="21">
                  <c:v>0.18099999999999999</c:v>
                </c:pt>
                <c:pt idx="22">
                  <c:v>0.14899999999999999</c:v>
                </c:pt>
                <c:pt idx="23">
                  <c:v>0.25600000000000001</c:v>
                </c:pt>
                <c:pt idx="24">
                  <c:v>0.222</c:v>
                </c:pt>
                <c:pt idx="25">
                  <c:v>0.14099999999999999</c:v>
                </c:pt>
                <c:pt idx="26">
                  <c:v>0.23300000000000001</c:v>
                </c:pt>
                <c:pt idx="27">
                  <c:v>0.19600000000000001</c:v>
                </c:pt>
                <c:pt idx="28">
                  <c:v>0.156</c:v>
                </c:pt>
                <c:pt idx="29">
                  <c:v>0.214</c:v>
                </c:pt>
                <c:pt idx="30">
                  <c:v>0.23400000000000001</c:v>
                </c:pt>
                <c:pt idx="31">
                  <c:v>0.21299999999999999</c:v>
                </c:pt>
                <c:pt idx="32">
                  <c:v>0.27</c:v>
                </c:pt>
                <c:pt idx="33">
                  <c:v>0.24199999999999999</c:v>
                </c:pt>
                <c:pt idx="34">
                  <c:v>0.08</c:v>
                </c:pt>
                <c:pt idx="35">
                  <c:v>0.13800000000000001</c:v>
                </c:pt>
                <c:pt idx="36">
                  <c:v>0.16600000000000001</c:v>
                </c:pt>
                <c:pt idx="37">
                  <c:v>0.14599999999999999</c:v>
                </c:pt>
                <c:pt idx="38">
                  <c:v>0.156</c:v>
                </c:pt>
                <c:pt idx="39">
                  <c:v>0.23499999999999999</c:v>
                </c:pt>
                <c:pt idx="40">
                  <c:v>0.14799999999999999</c:v>
                </c:pt>
                <c:pt idx="41">
                  <c:v>0</c:v>
                </c:pt>
              </c:numCache>
            </c:numRef>
          </c:val>
        </c:ser>
        <c:ser>
          <c:idx val="2"/>
          <c:order val="2"/>
          <c:tx>
            <c:strRef>
              <c:f>polyA!$N$2</c:f>
              <c:strCache>
                <c:ptCount val="1"/>
                <c:pt idx="0">
                  <c:v>TA</c:v>
                </c:pt>
              </c:strCache>
            </c:strRef>
          </c:tx>
          <c:invertIfNegative val="0"/>
          <c:cat>
            <c:strRef>
              <c:f>polyA!$A$3:$A$44</c:f>
              <c:strCache>
                <c:ptCount val="42"/>
                <c:pt idx="0">
                  <c:v>arabidopsis_thaliana/</c:v>
                </c:pt>
                <c:pt idx="1">
                  <c:v>phytophthora_infestans/</c:v>
                </c:pt>
                <c:pt idx="2">
                  <c:v>homo_sapiens/</c:v>
                </c:pt>
                <c:pt idx="3">
                  <c:v>batrachochytrium_dendrobatidis/</c:v>
                </c:pt>
                <c:pt idx="4">
                  <c:v>puccinia_graminis/</c:v>
                </c:pt>
                <c:pt idx="5">
                  <c:v>microbotryum_violaceum/</c:v>
                </c:pt>
                <c:pt idx="6">
                  <c:v>ustilago_maydis/</c:v>
                </c:pt>
                <c:pt idx="7">
                  <c:v>cryptococcus_neoformans/</c:v>
                </c:pt>
                <c:pt idx="8">
                  <c:v>gloeophyllum_trabeum/</c:v>
                </c:pt>
                <c:pt idx="9">
                  <c:v>pleurotus_ostreatus/</c:v>
                </c:pt>
                <c:pt idx="10">
                  <c:v>coprinopsis_cinerea/</c:v>
                </c:pt>
                <c:pt idx="11">
                  <c:v>laccaria_bicolor/</c:v>
                </c:pt>
                <c:pt idx="12">
                  <c:v>schizosaccharomyces_pombe/</c:v>
                </c:pt>
                <c:pt idx="13">
                  <c:v>yarrowia_lipolytica/</c:v>
                </c:pt>
                <c:pt idx="14">
                  <c:v>saccharomyces_cerevisiae/</c:v>
                </c:pt>
                <c:pt idx="15">
                  <c:v>kluyveromyces_lactis/</c:v>
                </c:pt>
                <c:pt idx="16">
                  <c:v>candida_tenuis/</c:v>
                </c:pt>
                <c:pt idx="17">
                  <c:v>candida_albicans/</c:v>
                </c:pt>
                <c:pt idx="18">
                  <c:v>tuber_melanosporum/</c:v>
                </c:pt>
                <c:pt idx="19">
                  <c:v>magnaporthe_oryzae/</c:v>
                </c:pt>
                <c:pt idx="20">
                  <c:v>neurospora_crassa/</c:v>
                </c:pt>
                <c:pt idx="21">
                  <c:v>podospora_anserina/</c:v>
                </c:pt>
                <c:pt idx="22">
                  <c:v>grosmannia_clavigera/</c:v>
                </c:pt>
                <c:pt idx="23">
                  <c:v>verticillium_dahliae/</c:v>
                </c:pt>
                <c:pt idx="24">
                  <c:v>fusarium_oxysporum/</c:v>
                </c:pt>
                <c:pt idx="25">
                  <c:v>metarhizium_acridum/</c:v>
                </c:pt>
                <c:pt idx="26">
                  <c:v>trichoderma_reesei/</c:v>
                </c:pt>
                <c:pt idx="27">
                  <c:v>botrytis_cinerea/</c:v>
                </c:pt>
                <c:pt idx="28">
                  <c:v>blumeria_graminis/</c:v>
                </c:pt>
                <c:pt idx="29">
                  <c:v>leptosphaeria_maculans/</c:v>
                </c:pt>
                <c:pt idx="30">
                  <c:v>zymoseptoria_tritici/</c:v>
                </c:pt>
                <c:pt idx="31">
                  <c:v>aspergillus_nidulans/</c:v>
                </c:pt>
                <c:pt idx="32">
                  <c:v>histoplasma_capsulatum/</c:v>
                </c:pt>
                <c:pt idx="33">
                  <c:v>coccidioides_posadasii/</c:v>
                </c:pt>
                <c:pt idx="34">
                  <c:v>phycomyces_blakesleeanus/</c:v>
                </c:pt>
                <c:pt idx="35">
                  <c:v>rhizopus_oryzae/</c:v>
                </c:pt>
                <c:pt idx="36">
                  <c:v>mucor_circinelloides/</c:v>
                </c:pt>
                <c:pt idx="37">
                  <c:v>rhizophagus_irregularis/</c:v>
                </c:pt>
                <c:pt idx="38">
                  <c:v>nematocida_parisii/</c:v>
                </c:pt>
                <c:pt idx="39">
                  <c:v>vavraia_culicis/</c:v>
                </c:pt>
                <c:pt idx="40">
                  <c:v>anncaliia_algerae/</c:v>
                </c:pt>
                <c:pt idx="41">
                  <c:v>encephalitozoon_cuniculi/</c:v>
                </c:pt>
              </c:strCache>
            </c:strRef>
          </c:cat>
          <c:val>
            <c:numRef>
              <c:f>polyA!$N$3:$N$44</c:f>
              <c:numCache>
                <c:formatCode>0.0%</c:formatCode>
                <c:ptCount val="42"/>
                <c:pt idx="0">
                  <c:v>0.30199999999999999</c:v>
                </c:pt>
                <c:pt idx="1">
                  <c:v>0.23899999999999999</c:v>
                </c:pt>
                <c:pt idx="2">
                  <c:v>0.19</c:v>
                </c:pt>
                <c:pt idx="3">
                  <c:v>0.43099999999999999</c:v>
                </c:pt>
                <c:pt idx="4">
                  <c:v>0.18</c:v>
                </c:pt>
                <c:pt idx="5">
                  <c:v>0.16500000000000001</c:v>
                </c:pt>
                <c:pt idx="6">
                  <c:v>0.105</c:v>
                </c:pt>
                <c:pt idx="7">
                  <c:v>0.28299999999999997</c:v>
                </c:pt>
                <c:pt idx="8">
                  <c:v>0.17199999999999999</c:v>
                </c:pt>
                <c:pt idx="9">
                  <c:v>0.23899999999999999</c:v>
                </c:pt>
                <c:pt idx="10">
                  <c:v>0.17599999999999999</c:v>
                </c:pt>
                <c:pt idx="11">
                  <c:v>0.17599999999999999</c:v>
                </c:pt>
                <c:pt idx="12">
                  <c:v>0.47899999999999998</c:v>
                </c:pt>
                <c:pt idx="13">
                  <c:v>0.28299999999999997</c:v>
                </c:pt>
                <c:pt idx="14">
                  <c:v>0.21</c:v>
                </c:pt>
                <c:pt idx="15">
                  <c:v>0.377</c:v>
                </c:pt>
                <c:pt idx="16">
                  <c:v>0.23400000000000001</c:v>
                </c:pt>
                <c:pt idx="17">
                  <c:v>0.29099999999999998</c:v>
                </c:pt>
                <c:pt idx="18">
                  <c:v>0.27400000000000002</c:v>
                </c:pt>
                <c:pt idx="19">
                  <c:v>0.26</c:v>
                </c:pt>
                <c:pt idx="20">
                  <c:v>0.187</c:v>
                </c:pt>
                <c:pt idx="21">
                  <c:v>0.192</c:v>
                </c:pt>
                <c:pt idx="22">
                  <c:v>0.17399999999999999</c:v>
                </c:pt>
                <c:pt idx="23">
                  <c:v>0.22700000000000001</c:v>
                </c:pt>
                <c:pt idx="24">
                  <c:v>0.222</c:v>
                </c:pt>
                <c:pt idx="25">
                  <c:v>0.185</c:v>
                </c:pt>
                <c:pt idx="26">
                  <c:v>0.23300000000000001</c:v>
                </c:pt>
                <c:pt idx="27">
                  <c:v>0.215</c:v>
                </c:pt>
                <c:pt idx="28">
                  <c:v>0.25</c:v>
                </c:pt>
                <c:pt idx="29">
                  <c:v>0.16700000000000001</c:v>
                </c:pt>
                <c:pt idx="30">
                  <c:v>0.109</c:v>
                </c:pt>
                <c:pt idx="31">
                  <c:v>0.29599999999999999</c:v>
                </c:pt>
                <c:pt idx="32">
                  <c:v>0.185</c:v>
                </c:pt>
                <c:pt idx="33">
                  <c:v>0.23200000000000001</c:v>
                </c:pt>
                <c:pt idx="34">
                  <c:v>0.49</c:v>
                </c:pt>
                <c:pt idx="35">
                  <c:v>0.46200000000000002</c:v>
                </c:pt>
                <c:pt idx="36">
                  <c:v>0.438</c:v>
                </c:pt>
                <c:pt idx="37">
                  <c:v>0.41899999999999998</c:v>
                </c:pt>
                <c:pt idx="38">
                  <c:v>0.46899999999999997</c:v>
                </c:pt>
                <c:pt idx="39">
                  <c:v>0.36299999999999999</c:v>
                </c:pt>
                <c:pt idx="40">
                  <c:v>0.64</c:v>
                </c:pt>
                <c:pt idx="4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2473728"/>
        <c:axId val="82548992"/>
      </c:barChart>
      <c:catAx>
        <c:axId val="82473728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82548992"/>
        <c:crosses val="autoZero"/>
        <c:auto val="1"/>
        <c:lblAlgn val="ctr"/>
        <c:lblOffset val="100"/>
        <c:noMultiLvlLbl val="0"/>
      </c:catAx>
      <c:valAx>
        <c:axId val="82548992"/>
        <c:scaling>
          <c:orientation val="minMax"/>
        </c:scaling>
        <c:delete val="0"/>
        <c:axPos val="t"/>
        <c:majorGridlines/>
        <c:numFmt formatCode="0%" sourceLinked="1"/>
        <c:majorTickMark val="out"/>
        <c:minorTickMark val="none"/>
        <c:tickLblPos val="nextTo"/>
        <c:crossAx val="8247372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polyA!$B$47</c:f>
              <c:strCache>
                <c:ptCount val="1"/>
                <c:pt idx="0">
                  <c:v>canonical AAUAAA</c:v>
                </c:pt>
              </c:strCache>
            </c:strRef>
          </c:tx>
          <c:invertIfNegative val="0"/>
          <c:cat>
            <c:strRef>
              <c:f>polyA!$A$48:$A$88</c:f>
              <c:strCache>
                <c:ptCount val="41"/>
                <c:pt idx="0">
                  <c:v>arabidopsis_thaliana</c:v>
                </c:pt>
                <c:pt idx="1">
                  <c:v>phytophthora_infestans</c:v>
                </c:pt>
                <c:pt idx="2">
                  <c:v>homo_sapiens</c:v>
                </c:pt>
                <c:pt idx="3">
                  <c:v>batrachochytrium_dendrobatidis</c:v>
                </c:pt>
                <c:pt idx="4">
                  <c:v>puccinia_graminis</c:v>
                </c:pt>
                <c:pt idx="5">
                  <c:v>microbotryum_violaceum</c:v>
                </c:pt>
                <c:pt idx="6">
                  <c:v>ustilago_maydis</c:v>
                </c:pt>
                <c:pt idx="7">
                  <c:v>cryptococcus_neoformans</c:v>
                </c:pt>
                <c:pt idx="8">
                  <c:v>gloeophyllum_trabeum</c:v>
                </c:pt>
                <c:pt idx="9">
                  <c:v>pleurotus_ostreatus</c:v>
                </c:pt>
                <c:pt idx="10">
                  <c:v>coprinopsis_cinerea</c:v>
                </c:pt>
                <c:pt idx="11">
                  <c:v>laccaria_bicolor</c:v>
                </c:pt>
                <c:pt idx="12">
                  <c:v>schizosaccharomyces_pombe</c:v>
                </c:pt>
                <c:pt idx="13">
                  <c:v>yarrowia_lipolytica</c:v>
                </c:pt>
                <c:pt idx="14">
                  <c:v>saccharomyces_cerevisiae</c:v>
                </c:pt>
                <c:pt idx="15">
                  <c:v>kluyveromyces_lactis</c:v>
                </c:pt>
                <c:pt idx="16">
                  <c:v>candida_tenuis</c:v>
                </c:pt>
                <c:pt idx="17">
                  <c:v>candida_albicans</c:v>
                </c:pt>
                <c:pt idx="18">
                  <c:v>tuber_melanosporum</c:v>
                </c:pt>
                <c:pt idx="19">
                  <c:v>magnaporthe_oryzae</c:v>
                </c:pt>
                <c:pt idx="20">
                  <c:v>neurospora_crassa</c:v>
                </c:pt>
                <c:pt idx="21">
                  <c:v>podospora_anserina</c:v>
                </c:pt>
                <c:pt idx="22">
                  <c:v>grosmannia_clavigera</c:v>
                </c:pt>
                <c:pt idx="23">
                  <c:v>verticillium_dahliae</c:v>
                </c:pt>
                <c:pt idx="24">
                  <c:v>fusarium_oxysporum</c:v>
                </c:pt>
                <c:pt idx="25">
                  <c:v>metarhizium_acridum</c:v>
                </c:pt>
                <c:pt idx="26">
                  <c:v>trichoderma_reesei</c:v>
                </c:pt>
                <c:pt idx="27">
                  <c:v>botrytis_cinerea</c:v>
                </c:pt>
                <c:pt idx="28">
                  <c:v>blumeria_graminis</c:v>
                </c:pt>
                <c:pt idx="29">
                  <c:v>leptosphaeria_maculans</c:v>
                </c:pt>
                <c:pt idx="30">
                  <c:v>zymoseptoria_tritici</c:v>
                </c:pt>
                <c:pt idx="31">
                  <c:v>aspergillus_nidulans</c:v>
                </c:pt>
                <c:pt idx="32">
                  <c:v>histoplasma_capsulatum</c:v>
                </c:pt>
                <c:pt idx="33">
                  <c:v>coccidioides_posadasii</c:v>
                </c:pt>
                <c:pt idx="34">
                  <c:v>phycomyces_blakesleeanus</c:v>
                </c:pt>
                <c:pt idx="35">
                  <c:v>rhizopus_oryzae</c:v>
                </c:pt>
                <c:pt idx="36">
                  <c:v>mucor_circinelloides</c:v>
                </c:pt>
                <c:pt idx="37">
                  <c:v>rhizophagus_irregularis</c:v>
                </c:pt>
                <c:pt idx="38">
                  <c:v>nematocida_parisii</c:v>
                </c:pt>
                <c:pt idx="39">
                  <c:v>vavraia_culicis</c:v>
                </c:pt>
                <c:pt idx="40">
                  <c:v>anncaliia_algerae</c:v>
                </c:pt>
              </c:strCache>
            </c:strRef>
          </c:cat>
          <c:val>
            <c:numRef>
              <c:f>polyA!$B$48:$B$88</c:f>
              <c:numCache>
                <c:formatCode>0.0%</c:formatCode>
                <c:ptCount val="41"/>
                <c:pt idx="0">
                  <c:v>0.1</c:v>
                </c:pt>
                <c:pt idx="1">
                  <c:v>0.113</c:v>
                </c:pt>
                <c:pt idx="2">
                  <c:v>0.41299999999999998</c:v>
                </c:pt>
                <c:pt idx="3">
                  <c:v>0.54200000000000004</c:v>
                </c:pt>
                <c:pt idx="4">
                  <c:v>3.6999999999999998E-2</c:v>
                </c:pt>
                <c:pt idx="5">
                  <c:v>1.4E-2</c:v>
                </c:pt>
                <c:pt idx="6">
                  <c:v>1.7000000000000001E-2</c:v>
                </c:pt>
                <c:pt idx="7">
                  <c:v>0.03</c:v>
                </c:pt>
                <c:pt idx="8">
                  <c:v>2.5999999999999999E-2</c:v>
                </c:pt>
                <c:pt idx="9">
                  <c:v>3.2000000000000001E-2</c:v>
                </c:pt>
                <c:pt idx="10">
                  <c:v>3.5999999999999997E-2</c:v>
                </c:pt>
                <c:pt idx="11">
                  <c:v>4.5999999999999999E-2</c:v>
                </c:pt>
                <c:pt idx="12">
                  <c:v>0.20100000000000001</c:v>
                </c:pt>
                <c:pt idx="13">
                  <c:v>7.4999999999999997E-2</c:v>
                </c:pt>
                <c:pt idx="14">
                  <c:v>0.107</c:v>
                </c:pt>
                <c:pt idx="15">
                  <c:v>7.0999999999999994E-2</c:v>
                </c:pt>
                <c:pt idx="16">
                  <c:v>0.124</c:v>
                </c:pt>
                <c:pt idx="17">
                  <c:v>0.14499999999999999</c:v>
                </c:pt>
                <c:pt idx="18">
                  <c:v>7.0999999999999994E-2</c:v>
                </c:pt>
                <c:pt idx="19">
                  <c:v>7.9000000000000001E-2</c:v>
                </c:pt>
                <c:pt idx="20">
                  <c:v>4.4999999999999998E-2</c:v>
                </c:pt>
                <c:pt idx="21">
                  <c:v>4.8000000000000001E-2</c:v>
                </c:pt>
                <c:pt idx="22">
                  <c:v>6.0999999999999999E-2</c:v>
                </c:pt>
                <c:pt idx="23">
                  <c:v>3.5000000000000003E-2</c:v>
                </c:pt>
                <c:pt idx="24">
                  <c:v>8.5999999999999993E-2</c:v>
                </c:pt>
                <c:pt idx="25">
                  <c:v>9.8000000000000004E-2</c:v>
                </c:pt>
                <c:pt idx="26">
                  <c:v>7.5999999999999998E-2</c:v>
                </c:pt>
                <c:pt idx="27">
                  <c:v>6.3E-2</c:v>
                </c:pt>
                <c:pt idx="28">
                  <c:v>9.8000000000000004E-2</c:v>
                </c:pt>
                <c:pt idx="29">
                  <c:v>3.6999999999999998E-2</c:v>
                </c:pt>
                <c:pt idx="30">
                  <c:v>1.4E-2</c:v>
                </c:pt>
                <c:pt idx="31">
                  <c:v>5.2999999999999999E-2</c:v>
                </c:pt>
                <c:pt idx="32">
                  <c:v>0.08</c:v>
                </c:pt>
                <c:pt idx="33">
                  <c:v>4.1000000000000002E-2</c:v>
                </c:pt>
                <c:pt idx="34">
                  <c:v>0.53100000000000003</c:v>
                </c:pt>
                <c:pt idx="35">
                  <c:v>0.71099999999999997</c:v>
                </c:pt>
                <c:pt idx="36">
                  <c:v>0.79900000000000004</c:v>
                </c:pt>
                <c:pt idx="37">
                  <c:v>0.57099999999999995</c:v>
                </c:pt>
                <c:pt idx="38">
                  <c:v>0.90600000000000003</c:v>
                </c:pt>
                <c:pt idx="39">
                  <c:v>0.42599999999999999</c:v>
                </c:pt>
                <c:pt idx="40">
                  <c:v>0.621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506880"/>
        <c:axId val="82508800"/>
      </c:barChart>
      <c:catAx>
        <c:axId val="82506880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82508800"/>
        <c:crosses val="autoZero"/>
        <c:auto val="1"/>
        <c:lblAlgn val="ctr"/>
        <c:lblOffset val="100"/>
        <c:noMultiLvlLbl val="0"/>
      </c:catAx>
      <c:valAx>
        <c:axId val="82508800"/>
        <c:scaling>
          <c:orientation val="minMax"/>
        </c:scaling>
        <c:delete val="0"/>
        <c:axPos val="t"/>
        <c:majorGridlines/>
        <c:numFmt formatCode="0%" sourceLinked="0"/>
        <c:majorTickMark val="out"/>
        <c:minorTickMark val="none"/>
        <c:tickLblPos val="nextTo"/>
        <c:crossAx val="825068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invertIfNegative val="0"/>
          <c:cat>
            <c:strRef>
              <c:f>polyA!$A$93:$A$133</c:f>
              <c:strCache>
                <c:ptCount val="41"/>
                <c:pt idx="0">
                  <c:v>arabidopsis_thaliana/</c:v>
                </c:pt>
                <c:pt idx="1">
                  <c:v>phytophthora_infestans/</c:v>
                </c:pt>
                <c:pt idx="2">
                  <c:v>homo_sapiens/</c:v>
                </c:pt>
                <c:pt idx="3">
                  <c:v>batrachochytrium_dendrobatidis/</c:v>
                </c:pt>
                <c:pt idx="4">
                  <c:v>puccinia_graminis/</c:v>
                </c:pt>
                <c:pt idx="5">
                  <c:v>microbotryum_violaceum/</c:v>
                </c:pt>
                <c:pt idx="6">
                  <c:v>ustilago_maydis/</c:v>
                </c:pt>
                <c:pt idx="7">
                  <c:v>cryptococcus_neoformans/</c:v>
                </c:pt>
                <c:pt idx="8">
                  <c:v>gloeophyllum_trabeum/</c:v>
                </c:pt>
                <c:pt idx="9">
                  <c:v>pleurotus_ostreatus/</c:v>
                </c:pt>
                <c:pt idx="10">
                  <c:v>coprinopsis_cinerea/</c:v>
                </c:pt>
                <c:pt idx="11">
                  <c:v>laccaria_bicolor/</c:v>
                </c:pt>
                <c:pt idx="12">
                  <c:v>schizosaccharomyces_pombe/</c:v>
                </c:pt>
                <c:pt idx="13">
                  <c:v>yarrowia_lipolytica/</c:v>
                </c:pt>
                <c:pt idx="14">
                  <c:v>saccharomyces_cerevisiae/</c:v>
                </c:pt>
                <c:pt idx="15">
                  <c:v>kluyveromyces_lactis/</c:v>
                </c:pt>
                <c:pt idx="16">
                  <c:v>candida_tenuis/</c:v>
                </c:pt>
                <c:pt idx="17">
                  <c:v>candida_albicans/</c:v>
                </c:pt>
                <c:pt idx="18">
                  <c:v>tuber_melanosporum/</c:v>
                </c:pt>
                <c:pt idx="19">
                  <c:v>magnaporthe_oryzae/</c:v>
                </c:pt>
                <c:pt idx="20">
                  <c:v>neurospora_crassa/</c:v>
                </c:pt>
                <c:pt idx="21">
                  <c:v>podospora_anserina/</c:v>
                </c:pt>
                <c:pt idx="22">
                  <c:v>grosmannia_clavigera/</c:v>
                </c:pt>
                <c:pt idx="23">
                  <c:v>verticillium_dahliae/</c:v>
                </c:pt>
                <c:pt idx="24">
                  <c:v>fusarium_oxysporum/</c:v>
                </c:pt>
                <c:pt idx="25">
                  <c:v>metarhizium_acridum/</c:v>
                </c:pt>
                <c:pt idx="26">
                  <c:v>trichoderma_reesei/</c:v>
                </c:pt>
                <c:pt idx="27">
                  <c:v>botrytis_cinerea/</c:v>
                </c:pt>
                <c:pt idx="28">
                  <c:v>blumeria_graminis/</c:v>
                </c:pt>
                <c:pt idx="29">
                  <c:v>leptosphaeria_maculans/</c:v>
                </c:pt>
                <c:pt idx="30">
                  <c:v>zymoseptoria_tritici/</c:v>
                </c:pt>
                <c:pt idx="31">
                  <c:v>aspergillus_nidulans/</c:v>
                </c:pt>
                <c:pt idx="32">
                  <c:v>histoplasma_capsulatum/</c:v>
                </c:pt>
                <c:pt idx="33">
                  <c:v>coccidioides_posadasii/</c:v>
                </c:pt>
                <c:pt idx="34">
                  <c:v>phycomyces_blakesleeanus/</c:v>
                </c:pt>
                <c:pt idx="35">
                  <c:v>rhizopus_oryzae/</c:v>
                </c:pt>
                <c:pt idx="36">
                  <c:v>mucor_circinelloides/</c:v>
                </c:pt>
                <c:pt idx="37">
                  <c:v>rhizophagus_irregularis/</c:v>
                </c:pt>
                <c:pt idx="38">
                  <c:v>nematocida_parisii/</c:v>
                </c:pt>
                <c:pt idx="39">
                  <c:v>vavraia_culicis/</c:v>
                </c:pt>
                <c:pt idx="40">
                  <c:v>anncaliia_algerae/</c:v>
                </c:pt>
              </c:strCache>
            </c:strRef>
          </c:cat>
          <c:val>
            <c:numRef>
              <c:f>polyA!$B$93:$B$133</c:f>
              <c:numCache>
                <c:formatCode>General</c:formatCode>
                <c:ptCount val="41"/>
                <c:pt idx="0">
                  <c:v>195.571</c:v>
                </c:pt>
                <c:pt idx="1">
                  <c:v>165.012</c:v>
                </c:pt>
                <c:pt idx="2">
                  <c:v>357.98899999999998</c:v>
                </c:pt>
                <c:pt idx="3">
                  <c:v>112.343</c:v>
                </c:pt>
                <c:pt idx="4">
                  <c:v>256.36599999999999</c:v>
                </c:pt>
                <c:pt idx="5">
                  <c:v>228.88399999999999</c:v>
                </c:pt>
                <c:pt idx="6">
                  <c:v>191.184</c:v>
                </c:pt>
                <c:pt idx="7">
                  <c:v>123.376</c:v>
                </c:pt>
                <c:pt idx="8">
                  <c:v>177.27199999999999</c:v>
                </c:pt>
                <c:pt idx="9">
                  <c:v>174.40199999999999</c:v>
                </c:pt>
                <c:pt idx="10">
                  <c:v>169.322</c:v>
                </c:pt>
                <c:pt idx="11">
                  <c:v>169.04400000000001</c:v>
                </c:pt>
                <c:pt idx="12">
                  <c:v>283.42200000000003</c:v>
                </c:pt>
                <c:pt idx="13">
                  <c:v>97.242999999999995</c:v>
                </c:pt>
                <c:pt idx="14">
                  <c:v>170.161</c:v>
                </c:pt>
                <c:pt idx="15">
                  <c:v>231.61699999999999</c:v>
                </c:pt>
                <c:pt idx="16">
                  <c:v>130.923</c:v>
                </c:pt>
                <c:pt idx="17">
                  <c:v>151.262</c:v>
                </c:pt>
                <c:pt idx="18">
                  <c:v>261.08800000000002</c:v>
                </c:pt>
                <c:pt idx="19">
                  <c:v>278.16300000000001</c:v>
                </c:pt>
                <c:pt idx="20">
                  <c:v>285.03100000000001</c:v>
                </c:pt>
                <c:pt idx="21">
                  <c:v>254.584</c:v>
                </c:pt>
                <c:pt idx="22">
                  <c:v>245.48099999999999</c:v>
                </c:pt>
                <c:pt idx="23">
                  <c:v>237.63</c:v>
                </c:pt>
                <c:pt idx="24">
                  <c:v>252.38499999999999</c:v>
                </c:pt>
                <c:pt idx="25">
                  <c:v>268.09100000000001</c:v>
                </c:pt>
                <c:pt idx="26">
                  <c:v>287.79899999999998</c:v>
                </c:pt>
                <c:pt idx="27">
                  <c:v>203.07</c:v>
                </c:pt>
                <c:pt idx="28">
                  <c:v>248.61799999999999</c:v>
                </c:pt>
                <c:pt idx="29">
                  <c:v>250.60499999999999</c:v>
                </c:pt>
                <c:pt idx="30">
                  <c:v>221.52199999999999</c:v>
                </c:pt>
                <c:pt idx="31">
                  <c:v>235.84800000000001</c:v>
                </c:pt>
                <c:pt idx="32">
                  <c:v>328.11599999999999</c:v>
                </c:pt>
                <c:pt idx="33">
                  <c:v>287.07900000000001</c:v>
                </c:pt>
                <c:pt idx="34">
                  <c:v>208.79499999999999</c:v>
                </c:pt>
                <c:pt idx="35">
                  <c:v>102.605</c:v>
                </c:pt>
                <c:pt idx="36">
                  <c:v>113.809</c:v>
                </c:pt>
                <c:pt idx="37">
                  <c:v>212.828</c:v>
                </c:pt>
                <c:pt idx="38">
                  <c:v>62.4375</c:v>
                </c:pt>
                <c:pt idx="39">
                  <c:v>140.233</c:v>
                </c:pt>
                <c:pt idx="40">
                  <c:v>26.823899999999998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497920"/>
        <c:axId val="82499456"/>
      </c:barChart>
      <c:catAx>
        <c:axId val="82497920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82499456"/>
        <c:crosses val="autoZero"/>
        <c:auto val="1"/>
        <c:lblAlgn val="ctr"/>
        <c:lblOffset val="100"/>
        <c:noMultiLvlLbl val="0"/>
      </c:catAx>
      <c:valAx>
        <c:axId val="82499456"/>
        <c:scaling>
          <c:orientation val="minMax"/>
        </c:scaling>
        <c:delete val="0"/>
        <c:axPos val="t"/>
        <c:majorGridlines/>
        <c:numFmt formatCode="General" sourceLinked="1"/>
        <c:majorTickMark val="out"/>
        <c:minorTickMark val="none"/>
        <c:tickLblPos val="nextTo"/>
        <c:crossAx val="824979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'[evolution (1).xlsx]splicing'!$D$1</c:f>
              <c:strCache>
                <c:ptCount val="1"/>
                <c:pt idx="0">
                  <c:v>% protein coding genes containg intron</c:v>
                </c:pt>
              </c:strCache>
            </c:strRef>
          </c:tx>
          <c:invertIfNegative val="0"/>
          <c:cat>
            <c:strRef>
              <c:f>'[evolution (1).xlsx]splicing'!$A$2:$A$43</c:f>
              <c:strCache>
                <c:ptCount val="42"/>
                <c:pt idx="0">
                  <c:v>arabidopsis_thaliana</c:v>
                </c:pt>
                <c:pt idx="1">
                  <c:v>phytophthora_infestans</c:v>
                </c:pt>
                <c:pt idx="2">
                  <c:v>homo_sapiens</c:v>
                </c:pt>
                <c:pt idx="3">
                  <c:v>batrachochytrium_dendrobatidis</c:v>
                </c:pt>
                <c:pt idx="4">
                  <c:v>puccinia_graminis</c:v>
                </c:pt>
                <c:pt idx="5">
                  <c:v>microbotryum_violaceum</c:v>
                </c:pt>
                <c:pt idx="6">
                  <c:v>ustilago_maydis</c:v>
                </c:pt>
                <c:pt idx="7">
                  <c:v>cryptococcus_neoformans</c:v>
                </c:pt>
                <c:pt idx="8">
                  <c:v>gloeophyllum_trabeum</c:v>
                </c:pt>
                <c:pt idx="9">
                  <c:v>pleurotus_ostreatus</c:v>
                </c:pt>
                <c:pt idx="10">
                  <c:v>coprinopsis_cinerea</c:v>
                </c:pt>
                <c:pt idx="11">
                  <c:v>laccaria_bicolor</c:v>
                </c:pt>
                <c:pt idx="12">
                  <c:v>schizosaccharomyces_pombe</c:v>
                </c:pt>
                <c:pt idx="13">
                  <c:v>yarrowia_lipolytica</c:v>
                </c:pt>
                <c:pt idx="14">
                  <c:v>saccharomyces_cerevisiae</c:v>
                </c:pt>
                <c:pt idx="15">
                  <c:v>kluyveromyces_lactis</c:v>
                </c:pt>
                <c:pt idx="16">
                  <c:v>candida_tenuis</c:v>
                </c:pt>
                <c:pt idx="17">
                  <c:v>candida_albicans</c:v>
                </c:pt>
                <c:pt idx="18">
                  <c:v>tuber_melanosporum</c:v>
                </c:pt>
                <c:pt idx="19">
                  <c:v>magnaporthe_oryzae</c:v>
                </c:pt>
                <c:pt idx="20">
                  <c:v>neurospora_crassa</c:v>
                </c:pt>
                <c:pt idx="21">
                  <c:v>podospora_anserina</c:v>
                </c:pt>
                <c:pt idx="22">
                  <c:v>grosmannia_clavigera</c:v>
                </c:pt>
                <c:pt idx="23">
                  <c:v>verticillium_dahliae</c:v>
                </c:pt>
                <c:pt idx="24">
                  <c:v>fusarium_oxysporum</c:v>
                </c:pt>
                <c:pt idx="25">
                  <c:v>metarhizium_acridum</c:v>
                </c:pt>
                <c:pt idx="26">
                  <c:v>trichoderma_reesei</c:v>
                </c:pt>
                <c:pt idx="27">
                  <c:v>botrytis_cinerea</c:v>
                </c:pt>
                <c:pt idx="28">
                  <c:v>blumeria_graminis</c:v>
                </c:pt>
                <c:pt idx="29">
                  <c:v>leptosphaeria_maculans</c:v>
                </c:pt>
                <c:pt idx="30">
                  <c:v>zymoseptoria_tritici</c:v>
                </c:pt>
                <c:pt idx="31">
                  <c:v>aspergillus_nidulans</c:v>
                </c:pt>
                <c:pt idx="32">
                  <c:v>histoplasma_capsulatum</c:v>
                </c:pt>
                <c:pt idx="33">
                  <c:v>coccidioides_posadasii</c:v>
                </c:pt>
                <c:pt idx="34">
                  <c:v>phycomyces_blakesleeanus</c:v>
                </c:pt>
                <c:pt idx="35">
                  <c:v>rhizopus_oryzae</c:v>
                </c:pt>
                <c:pt idx="36">
                  <c:v>mucor_circinelloides</c:v>
                </c:pt>
                <c:pt idx="37">
                  <c:v>rhizophagus_irregularis</c:v>
                </c:pt>
                <c:pt idx="38">
                  <c:v>nematocida_parisii</c:v>
                </c:pt>
                <c:pt idx="39">
                  <c:v>vavraia_culicis</c:v>
                </c:pt>
                <c:pt idx="40">
                  <c:v>anncaliia_algerae</c:v>
                </c:pt>
                <c:pt idx="41">
                  <c:v>encephalitozoon_cuniculi</c:v>
                </c:pt>
              </c:strCache>
            </c:strRef>
          </c:cat>
          <c:val>
            <c:numRef>
              <c:f>'[evolution (1).xlsx]splicing'!$D$2:$D$43</c:f>
              <c:numCache>
                <c:formatCode>General</c:formatCode>
                <c:ptCount val="42"/>
                <c:pt idx="0">
                  <c:v>0.72414868853639225</c:v>
                </c:pt>
                <c:pt idx="1">
                  <c:v>0.47230673219439895</c:v>
                </c:pt>
                <c:pt idx="2">
                  <c:v>0.87333424239794721</c:v>
                </c:pt>
                <c:pt idx="3">
                  <c:v>0.76022988505747124</c:v>
                </c:pt>
                <c:pt idx="4">
                  <c:v>0.83944761332933049</c:v>
                </c:pt>
                <c:pt idx="5">
                  <c:v>0.94142049025769958</c:v>
                </c:pt>
                <c:pt idx="6">
                  <c:v>0.36801195814648729</c:v>
                </c:pt>
                <c:pt idx="7">
                  <c:v>0.92785600232254317</c:v>
                </c:pt>
                <c:pt idx="8">
                  <c:v>0.88716870004206982</c:v>
                </c:pt>
                <c:pt idx="9">
                  <c:v>0.87857142857142856</c:v>
                </c:pt>
                <c:pt idx="10">
                  <c:v>0.87468545546049326</c:v>
                </c:pt>
                <c:pt idx="11">
                  <c:v>0.88053000438020146</c:v>
                </c:pt>
                <c:pt idx="12">
                  <c:v>0.35832383124287343</c:v>
                </c:pt>
                <c:pt idx="13">
                  <c:v>0.15312055821165524</c:v>
                </c:pt>
                <c:pt idx="14">
                  <c:v>4.8975582374403595E-2</c:v>
                </c:pt>
                <c:pt idx="15">
                  <c:v>3.7766534152511744E-2</c:v>
                </c:pt>
                <c:pt idx="16">
                  <c:v>0.14316392269148176</c:v>
                </c:pt>
                <c:pt idx="17">
                  <c:v>2.9617021276595743E-2</c:v>
                </c:pt>
                <c:pt idx="18">
                  <c:v>0.79267503558949137</c:v>
                </c:pt>
                <c:pt idx="19">
                  <c:v>0.78314153340307879</c:v>
                </c:pt>
                <c:pt idx="20">
                  <c:v>0.76754217791411039</c:v>
                </c:pt>
                <c:pt idx="21">
                  <c:v>0.6268043040853819</c:v>
                </c:pt>
                <c:pt idx="22">
                  <c:v>0.7726179018286814</c:v>
                </c:pt>
                <c:pt idx="23">
                  <c:v>0.74338103756708407</c:v>
                </c:pt>
                <c:pt idx="24">
                  <c:v>0.73690911103730761</c:v>
                </c:pt>
                <c:pt idx="25">
                  <c:v>0.73120112291959094</c:v>
                </c:pt>
                <c:pt idx="26">
                  <c:v>0.79340074507716873</c:v>
                </c:pt>
                <c:pt idx="27">
                  <c:v>0.80948446794448115</c:v>
                </c:pt>
                <c:pt idx="28">
                  <c:v>0.69142780244919932</c:v>
                </c:pt>
                <c:pt idx="29">
                  <c:v>0.74054054054054053</c:v>
                </c:pt>
                <c:pt idx="30">
                  <c:v>0.69887133182844241</c:v>
                </c:pt>
                <c:pt idx="31">
                  <c:v>0.84926572457744531</c:v>
                </c:pt>
                <c:pt idx="32">
                  <c:v>0.8844926611359285</c:v>
                </c:pt>
                <c:pt idx="33">
                  <c:v>0.80042381044114819</c:v>
                </c:pt>
                <c:pt idx="34">
                  <c:v>0.88576960309777353</c:v>
                </c:pt>
                <c:pt idx="35">
                  <c:v>0.77517604625865921</c:v>
                </c:pt>
                <c:pt idx="36">
                  <c:v>0.82754501237306932</c:v>
                </c:pt>
                <c:pt idx="37">
                  <c:v>0.75155383278754262</c:v>
                </c:pt>
                <c:pt idx="38">
                  <c:v>7.3421439060205576E-4</c:v>
                </c:pt>
                <c:pt idx="39">
                  <c:v>1.0619469026548673E-3</c:v>
                </c:pt>
                <c:pt idx="40">
                  <c:v>0</c:v>
                </c:pt>
                <c:pt idx="41">
                  <c:v>1.4878268710550046E-2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657664"/>
        <c:axId val="128659456"/>
      </c:barChart>
      <c:catAx>
        <c:axId val="128657664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128659456"/>
        <c:crosses val="autoZero"/>
        <c:auto val="1"/>
        <c:lblAlgn val="ctr"/>
        <c:lblOffset val="100"/>
        <c:noMultiLvlLbl val="0"/>
      </c:catAx>
      <c:valAx>
        <c:axId val="128659456"/>
        <c:scaling>
          <c:orientation val="minMax"/>
        </c:scaling>
        <c:delete val="0"/>
        <c:axPos val="t"/>
        <c:majorGridlines/>
        <c:numFmt formatCode="0%" sourceLinked="0"/>
        <c:majorTickMark val="out"/>
        <c:minorTickMark val="none"/>
        <c:tickLblPos val="nextTo"/>
        <c:crossAx val="1286576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'[evolution (1).xlsx]splicing'!$B$47</c:f>
              <c:strCache>
                <c:ptCount val="1"/>
                <c:pt idx="0">
                  <c:v>AAG</c:v>
                </c:pt>
              </c:strCache>
            </c:strRef>
          </c:tx>
          <c:invertIfNegative val="0"/>
          <c:cat>
            <c:strRef>
              <c:f>'[evolution (1).xlsx]splicing'!$A$48:$A$85</c:f>
              <c:strCache>
                <c:ptCount val="38"/>
                <c:pt idx="0">
                  <c:v>arabidopsis_thaliana</c:v>
                </c:pt>
                <c:pt idx="1">
                  <c:v>phytophthora_infestans</c:v>
                </c:pt>
                <c:pt idx="2">
                  <c:v>homo_sapiens</c:v>
                </c:pt>
                <c:pt idx="3">
                  <c:v>batrachochytrium_dendrobatidis</c:v>
                </c:pt>
                <c:pt idx="4">
                  <c:v>puccinia_graminis</c:v>
                </c:pt>
                <c:pt idx="5">
                  <c:v>microbotryum_violaceum</c:v>
                </c:pt>
                <c:pt idx="6">
                  <c:v>ustilago_maydis</c:v>
                </c:pt>
                <c:pt idx="7">
                  <c:v>cryptococcus_neoformans</c:v>
                </c:pt>
                <c:pt idx="8">
                  <c:v>gloeophyllum_trabeum</c:v>
                </c:pt>
                <c:pt idx="9">
                  <c:v>pleurotus_ostreatus</c:v>
                </c:pt>
                <c:pt idx="10">
                  <c:v>coprinopsis_cinerea</c:v>
                </c:pt>
                <c:pt idx="11">
                  <c:v>laccaria_bicolor</c:v>
                </c:pt>
                <c:pt idx="12">
                  <c:v>schizosaccharomyces_pombe</c:v>
                </c:pt>
                <c:pt idx="13">
                  <c:v>yarrowia_lipolytica</c:v>
                </c:pt>
                <c:pt idx="14">
                  <c:v>saccharomyces_cerevisiae</c:v>
                </c:pt>
                <c:pt idx="15">
                  <c:v>kluyveromyces_lactis</c:v>
                </c:pt>
                <c:pt idx="16">
                  <c:v>candida_tenuis</c:v>
                </c:pt>
                <c:pt idx="17">
                  <c:v>candida_albicans</c:v>
                </c:pt>
                <c:pt idx="18">
                  <c:v>tuber_melanosporum</c:v>
                </c:pt>
                <c:pt idx="19">
                  <c:v>magnaporthe_oryzae</c:v>
                </c:pt>
                <c:pt idx="20">
                  <c:v>neurospora_crassa</c:v>
                </c:pt>
                <c:pt idx="21">
                  <c:v>podospora_anserina</c:v>
                </c:pt>
                <c:pt idx="22">
                  <c:v>grosmannia_clavigera</c:v>
                </c:pt>
                <c:pt idx="23">
                  <c:v>verticillium_dahliae</c:v>
                </c:pt>
                <c:pt idx="24">
                  <c:v>fusarium_oxysporum</c:v>
                </c:pt>
                <c:pt idx="25">
                  <c:v>metarhizium_acridum</c:v>
                </c:pt>
                <c:pt idx="26">
                  <c:v>trichoderma_reesei</c:v>
                </c:pt>
                <c:pt idx="27">
                  <c:v>botrytis_cinerea</c:v>
                </c:pt>
                <c:pt idx="28">
                  <c:v>blumeria_graminis</c:v>
                </c:pt>
                <c:pt idx="29">
                  <c:v>leptosphaeria_maculans</c:v>
                </c:pt>
                <c:pt idx="30">
                  <c:v>zymoseptoria_tritici</c:v>
                </c:pt>
                <c:pt idx="31">
                  <c:v>aspergillus_nidulans</c:v>
                </c:pt>
                <c:pt idx="32">
                  <c:v>histoplasma_capsulatum</c:v>
                </c:pt>
                <c:pt idx="33">
                  <c:v>coccidioides_posadasii</c:v>
                </c:pt>
                <c:pt idx="34">
                  <c:v>phycomyces_blakesleeanus</c:v>
                </c:pt>
                <c:pt idx="35">
                  <c:v>rhizopus_oryzae</c:v>
                </c:pt>
                <c:pt idx="36">
                  <c:v>mucor_circinelloides</c:v>
                </c:pt>
                <c:pt idx="37">
                  <c:v>rhizophagus_irregularis</c:v>
                </c:pt>
              </c:strCache>
            </c:strRef>
          </c:cat>
          <c:val>
            <c:numRef>
              <c:f>'[evolution (1).xlsx]splicing'!$B$48:$B$85</c:f>
              <c:numCache>
                <c:formatCode>0.00%</c:formatCode>
                <c:ptCount val="38"/>
                <c:pt idx="0">
                  <c:v>6.7699999999999996E-2</c:v>
                </c:pt>
                <c:pt idx="1">
                  <c:v>0.1459</c:v>
                </c:pt>
                <c:pt idx="2">
                  <c:v>5.8099999999999999E-2</c:v>
                </c:pt>
                <c:pt idx="3">
                  <c:v>7.1999999999999995E-2</c:v>
                </c:pt>
                <c:pt idx="4">
                  <c:v>0.11749999999999999</c:v>
                </c:pt>
                <c:pt idx="5">
                  <c:v>4.3299999999999998E-2</c:v>
                </c:pt>
                <c:pt idx="6">
                  <c:v>9.2700000000000005E-2</c:v>
                </c:pt>
                <c:pt idx="7">
                  <c:v>9.8900000000000002E-2</c:v>
                </c:pt>
                <c:pt idx="8">
                  <c:v>8.6199999999999999E-2</c:v>
                </c:pt>
                <c:pt idx="9">
                  <c:v>9.6500000000000002E-2</c:v>
                </c:pt>
                <c:pt idx="10">
                  <c:v>7.1099999999999997E-2</c:v>
                </c:pt>
                <c:pt idx="11">
                  <c:v>0.1118</c:v>
                </c:pt>
                <c:pt idx="12">
                  <c:v>0.1246</c:v>
                </c:pt>
                <c:pt idx="13">
                  <c:v>2.98E-2</c:v>
                </c:pt>
                <c:pt idx="14">
                  <c:v>4.7399999999999998E-2</c:v>
                </c:pt>
                <c:pt idx="15">
                  <c:v>7.4800000000000005E-2</c:v>
                </c:pt>
                <c:pt idx="16">
                  <c:v>0.2064</c:v>
                </c:pt>
                <c:pt idx="17">
                  <c:v>0.11600000000000001</c:v>
                </c:pt>
                <c:pt idx="18">
                  <c:v>0.1159</c:v>
                </c:pt>
                <c:pt idx="19">
                  <c:v>0.1007</c:v>
                </c:pt>
                <c:pt idx="20">
                  <c:v>7.4399999999999994E-2</c:v>
                </c:pt>
                <c:pt idx="21">
                  <c:v>0.1009</c:v>
                </c:pt>
                <c:pt idx="22">
                  <c:v>6.8199999999999997E-2</c:v>
                </c:pt>
                <c:pt idx="23">
                  <c:v>9.2600000000000002E-2</c:v>
                </c:pt>
                <c:pt idx="24">
                  <c:v>9.1200000000000003E-2</c:v>
                </c:pt>
                <c:pt idx="25">
                  <c:v>9.2499999999999999E-2</c:v>
                </c:pt>
                <c:pt idx="26">
                  <c:v>0.1071</c:v>
                </c:pt>
                <c:pt idx="27">
                  <c:v>0.10059999999999999</c:v>
                </c:pt>
                <c:pt idx="28">
                  <c:v>0.1636</c:v>
                </c:pt>
                <c:pt idx="29">
                  <c:v>9.6199999999999994E-2</c:v>
                </c:pt>
                <c:pt idx="30">
                  <c:v>9.6000000000000002E-2</c:v>
                </c:pt>
                <c:pt idx="31">
                  <c:v>8.4000000000000005E-2</c:v>
                </c:pt>
                <c:pt idx="32">
                  <c:v>9.6699999999999994E-2</c:v>
                </c:pt>
                <c:pt idx="33">
                  <c:v>0.1038</c:v>
                </c:pt>
                <c:pt idx="34">
                  <c:v>0.1699</c:v>
                </c:pt>
                <c:pt idx="35">
                  <c:v>0.1061</c:v>
                </c:pt>
                <c:pt idx="36">
                  <c:v>6.5600000000000006E-2</c:v>
                </c:pt>
                <c:pt idx="37">
                  <c:v>0.18379999999999999</c:v>
                </c:pt>
              </c:numCache>
            </c:numRef>
          </c:val>
        </c:ser>
        <c:ser>
          <c:idx val="1"/>
          <c:order val="1"/>
          <c:tx>
            <c:strRef>
              <c:f>'[evolution (1).xlsx]splicing'!$C$47</c:f>
              <c:strCache>
                <c:ptCount val="1"/>
                <c:pt idx="0">
                  <c:v>CAG</c:v>
                </c:pt>
              </c:strCache>
            </c:strRef>
          </c:tx>
          <c:invertIfNegative val="0"/>
          <c:cat>
            <c:strRef>
              <c:f>'[evolution (1).xlsx]splicing'!$A$48:$A$85</c:f>
              <c:strCache>
                <c:ptCount val="38"/>
                <c:pt idx="0">
                  <c:v>arabidopsis_thaliana</c:v>
                </c:pt>
                <c:pt idx="1">
                  <c:v>phytophthora_infestans</c:v>
                </c:pt>
                <c:pt idx="2">
                  <c:v>homo_sapiens</c:v>
                </c:pt>
                <c:pt idx="3">
                  <c:v>batrachochytrium_dendrobatidis</c:v>
                </c:pt>
                <c:pt idx="4">
                  <c:v>puccinia_graminis</c:v>
                </c:pt>
                <c:pt idx="5">
                  <c:v>microbotryum_violaceum</c:v>
                </c:pt>
                <c:pt idx="6">
                  <c:v>ustilago_maydis</c:v>
                </c:pt>
                <c:pt idx="7">
                  <c:v>cryptococcus_neoformans</c:v>
                </c:pt>
                <c:pt idx="8">
                  <c:v>gloeophyllum_trabeum</c:v>
                </c:pt>
                <c:pt idx="9">
                  <c:v>pleurotus_ostreatus</c:v>
                </c:pt>
                <c:pt idx="10">
                  <c:v>coprinopsis_cinerea</c:v>
                </c:pt>
                <c:pt idx="11">
                  <c:v>laccaria_bicolor</c:v>
                </c:pt>
                <c:pt idx="12">
                  <c:v>schizosaccharomyces_pombe</c:v>
                </c:pt>
                <c:pt idx="13">
                  <c:v>yarrowia_lipolytica</c:v>
                </c:pt>
                <c:pt idx="14">
                  <c:v>saccharomyces_cerevisiae</c:v>
                </c:pt>
                <c:pt idx="15">
                  <c:v>kluyveromyces_lactis</c:v>
                </c:pt>
                <c:pt idx="16">
                  <c:v>candida_tenuis</c:v>
                </c:pt>
                <c:pt idx="17">
                  <c:v>candida_albicans</c:v>
                </c:pt>
                <c:pt idx="18">
                  <c:v>tuber_melanosporum</c:v>
                </c:pt>
                <c:pt idx="19">
                  <c:v>magnaporthe_oryzae</c:v>
                </c:pt>
                <c:pt idx="20">
                  <c:v>neurospora_crassa</c:v>
                </c:pt>
                <c:pt idx="21">
                  <c:v>podospora_anserina</c:v>
                </c:pt>
                <c:pt idx="22">
                  <c:v>grosmannia_clavigera</c:v>
                </c:pt>
                <c:pt idx="23">
                  <c:v>verticillium_dahliae</c:v>
                </c:pt>
                <c:pt idx="24">
                  <c:v>fusarium_oxysporum</c:v>
                </c:pt>
                <c:pt idx="25">
                  <c:v>metarhizium_acridum</c:v>
                </c:pt>
                <c:pt idx="26">
                  <c:v>trichoderma_reesei</c:v>
                </c:pt>
                <c:pt idx="27">
                  <c:v>botrytis_cinerea</c:v>
                </c:pt>
                <c:pt idx="28">
                  <c:v>blumeria_graminis</c:v>
                </c:pt>
                <c:pt idx="29">
                  <c:v>leptosphaeria_maculans</c:v>
                </c:pt>
                <c:pt idx="30">
                  <c:v>zymoseptoria_tritici</c:v>
                </c:pt>
                <c:pt idx="31">
                  <c:v>aspergillus_nidulans</c:v>
                </c:pt>
                <c:pt idx="32">
                  <c:v>histoplasma_capsulatum</c:v>
                </c:pt>
                <c:pt idx="33">
                  <c:v>coccidioides_posadasii</c:v>
                </c:pt>
                <c:pt idx="34">
                  <c:v>phycomyces_blakesleeanus</c:v>
                </c:pt>
                <c:pt idx="35">
                  <c:v>rhizopus_oryzae</c:v>
                </c:pt>
                <c:pt idx="36">
                  <c:v>mucor_circinelloides</c:v>
                </c:pt>
                <c:pt idx="37">
                  <c:v>rhizophagus_irregularis</c:v>
                </c:pt>
              </c:strCache>
            </c:strRef>
          </c:cat>
          <c:val>
            <c:numRef>
              <c:f>'[evolution (1).xlsx]splicing'!$C$48:$C$85</c:f>
              <c:numCache>
                <c:formatCode>0.00%</c:formatCode>
                <c:ptCount val="38"/>
                <c:pt idx="0">
                  <c:v>0.64470000000000005</c:v>
                </c:pt>
                <c:pt idx="1">
                  <c:v>0.4728</c:v>
                </c:pt>
                <c:pt idx="2">
                  <c:v>0.63580000000000003</c:v>
                </c:pt>
                <c:pt idx="3">
                  <c:v>0.2122</c:v>
                </c:pt>
                <c:pt idx="4">
                  <c:v>0.50419999999999998</c:v>
                </c:pt>
                <c:pt idx="5">
                  <c:v>0.76829999999999998</c:v>
                </c:pt>
                <c:pt idx="6">
                  <c:v>0.6431</c:v>
                </c:pt>
                <c:pt idx="7">
                  <c:v>0.44169999999999998</c:v>
                </c:pt>
                <c:pt idx="8">
                  <c:v>0.53080000000000005</c:v>
                </c:pt>
                <c:pt idx="9">
                  <c:v>0.43319999999999997</c:v>
                </c:pt>
                <c:pt idx="10">
                  <c:v>0.51549999999999996</c:v>
                </c:pt>
                <c:pt idx="11">
                  <c:v>0.47020000000000001</c:v>
                </c:pt>
                <c:pt idx="12">
                  <c:v>0.1895</c:v>
                </c:pt>
                <c:pt idx="13">
                  <c:v>0.69469999999999998</c:v>
                </c:pt>
                <c:pt idx="14">
                  <c:v>0.32890000000000003</c:v>
                </c:pt>
                <c:pt idx="15">
                  <c:v>0.5</c:v>
                </c:pt>
                <c:pt idx="16">
                  <c:v>0.31630000000000003</c:v>
                </c:pt>
                <c:pt idx="17">
                  <c:v>0.11600000000000001</c:v>
                </c:pt>
                <c:pt idx="18">
                  <c:v>0.3543</c:v>
                </c:pt>
                <c:pt idx="19">
                  <c:v>0.56779999999999997</c:v>
                </c:pt>
                <c:pt idx="20">
                  <c:v>0.58660000000000001</c:v>
                </c:pt>
                <c:pt idx="21">
                  <c:v>0.55710000000000004</c:v>
                </c:pt>
                <c:pt idx="22">
                  <c:v>0.68240000000000001</c:v>
                </c:pt>
                <c:pt idx="23">
                  <c:v>0.63249999999999995</c:v>
                </c:pt>
                <c:pt idx="24">
                  <c:v>0.49459999999999998</c:v>
                </c:pt>
                <c:pt idx="25">
                  <c:v>0.4975</c:v>
                </c:pt>
                <c:pt idx="26">
                  <c:v>0.51590000000000003</c:v>
                </c:pt>
                <c:pt idx="27">
                  <c:v>0.3906</c:v>
                </c:pt>
                <c:pt idx="28">
                  <c:v>0.32900000000000001</c:v>
                </c:pt>
                <c:pt idx="29">
                  <c:v>0.51470000000000005</c:v>
                </c:pt>
                <c:pt idx="30">
                  <c:v>0.64710000000000001</c:v>
                </c:pt>
                <c:pt idx="31">
                  <c:v>0.49159999999999998</c:v>
                </c:pt>
                <c:pt idx="32">
                  <c:v>0.43919999999999998</c:v>
                </c:pt>
                <c:pt idx="33">
                  <c:v>0.4017</c:v>
                </c:pt>
                <c:pt idx="34">
                  <c:v>0.18970000000000001</c:v>
                </c:pt>
                <c:pt idx="35">
                  <c:v>0.1343</c:v>
                </c:pt>
                <c:pt idx="36">
                  <c:v>0.245</c:v>
                </c:pt>
                <c:pt idx="37">
                  <c:v>0.1512</c:v>
                </c:pt>
              </c:numCache>
            </c:numRef>
          </c:val>
        </c:ser>
        <c:ser>
          <c:idx val="2"/>
          <c:order val="2"/>
          <c:tx>
            <c:strRef>
              <c:f>'[evolution (1).xlsx]splicing'!$D$47</c:f>
              <c:strCache>
                <c:ptCount val="1"/>
                <c:pt idx="0">
                  <c:v>GAG</c:v>
                </c:pt>
              </c:strCache>
            </c:strRef>
          </c:tx>
          <c:invertIfNegative val="0"/>
          <c:cat>
            <c:strRef>
              <c:f>'[evolution (1).xlsx]splicing'!$A$48:$A$85</c:f>
              <c:strCache>
                <c:ptCount val="38"/>
                <c:pt idx="0">
                  <c:v>arabidopsis_thaliana</c:v>
                </c:pt>
                <c:pt idx="1">
                  <c:v>phytophthora_infestans</c:v>
                </c:pt>
                <c:pt idx="2">
                  <c:v>homo_sapiens</c:v>
                </c:pt>
                <c:pt idx="3">
                  <c:v>batrachochytrium_dendrobatidis</c:v>
                </c:pt>
                <c:pt idx="4">
                  <c:v>puccinia_graminis</c:v>
                </c:pt>
                <c:pt idx="5">
                  <c:v>microbotryum_violaceum</c:v>
                </c:pt>
                <c:pt idx="6">
                  <c:v>ustilago_maydis</c:v>
                </c:pt>
                <c:pt idx="7">
                  <c:v>cryptococcus_neoformans</c:v>
                </c:pt>
                <c:pt idx="8">
                  <c:v>gloeophyllum_trabeum</c:v>
                </c:pt>
                <c:pt idx="9">
                  <c:v>pleurotus_ostreatus</c:v>
                </c:pt>
                <c:pt idx="10">
                  <c:v>coprinopsis_cinerea</c:v>
                </c:pt>
                <c:pt idx="11">
                  <c:v>laccaria_bicolor</c:v>
                </c:pt>
                <c:pt idx="12">
                  <c:v>schizosaccharomyces_pombe</c:v>
                </c:pt>
                <c:pt idx="13">
                  <c:v>yarrowia_lipolytica</c:v>
                </c:pt>
                <c:pt idx="14">
                  <c:v>saccharomyces_cerevisiae</c:v>
                </c:pt>
                <c:pt idx="15">
                  <c:v>kluyveromyces_lactis</c:v>
                </c:pt>
                <c:pt idx="16">
                  <c:v>candida_tenuis</c:v>
                </c:pt>
                <c:pt idx="17">
                  <c:v>candida_albicans</c:v>
                </c:pt>
                <c:pt idx="18">
                  <c:v>tuber_melanosporum</c:v>
                </c:pt>
                <c:pt idx="19">
                  <c:v>magnaporthe_oryzae</c:v>
                </c:pt>
                <c:pt idx="20">
                  <c:v>neurospora_crassa</c:v>
                </c:pt>
                <c:pt idx="21">
                  <c:v>podospora_anserina</c:v>
                </c:pt>
                <c:pt idx="22">
                  <c:v>grosmannia_clavigera</c:v>
                </c:pt>
                <c:pt idx="23">
                  <c:v>verticillium_dahliae</c:v>
                </c:pt>
                <c:pt idx="24">
                  <c:v>fusarium_oxysporum</c:v>
                </c:pt>
                <c:pt idx="25">
                  <c:v>metarhizium_acridum</c:v>
                </c:pt>
                <c:pt idx="26">
                  <c:v>trichoderma_reesei</c:v>
                </c:pt>
                <c:pt idx="27">
                  <c:v>botrytis_cinerea</c:v>
                </c:pt>
                <c:pt idx="28">
                  <c:v>blumeria_graminis</c:v>
                </c:pt>
                <c:pt idx="29">
                  <c:v>leptosphaeria_maculans</c:v>
                </c:pt>
                <c:pt idx="30">
                  <c:v>zymoseptoria_tritici</c:v>
                </c:pt>
                <c:pt idx="31">
                  <c:v>aspergillus_nidulans</c:v>
                </c:pt>
                <c:pt idx="32">
                  <c:v>histoplasma_capsulatum</c:v>
                </c:pt>
                <c:pt idx="33">
                  <c:v>coccidioides_posadasii</c:v>
                </c:pt>
                <c:pt idx="34">
                  <c:v>phycomyces_blakesleeanus</c:v>
                </c:pt>
                <c:pt idx="35">
                  <c:v>rhizopus_oryzae</c:v>
                </c:pt>
                <c:pt idx="36">
                  <c:v>mucor_circinelloides</c:v>
                </c:pt>
                <c:pt idx="37">
                  <c:v>rhizophagus_irregularis</c:v>
                </c:pt>
              </c:strCache>
            </c:strRef>
          </c:cat>
          <c:val>
            <c:numRef>
              <c:f>'[evolution (1).xlsx]splicing'!$D$48:$D$85</c:f>
              <c:numCache>
                <c:formatCode>0.00%</c:formatCode>
                <c:ptCount val="38"/>
                <c:pt idx="0">
                  <c:v>7.7000000000000002E-3</c:v>
                </c:pt>
                <c:pt idx="1">
                  <c:v>9.9299999999999999E-2</c:v>
                </c:pt>
                <c:pt idx="2">
                  <c:v>5.0000000000000001E-3</c:v>
                </c:pt>
                <c:pt idx="3">
                  <c:v>8.0000000000000002E-3</c:v>
                </c:pt>
                <c:pt idx="4">
                  <c:v>5.3E-3</c:v>
                </c:pt>
                <c:pt idx="5">
                  <c:v>2E-3</c:v>
                </c:pt>
                <c:pt idx="6">
                  <c:v>2.8400000000000002E-2</c:v>
                </c:pt>
                <c:pt idx="7">
                  <c:v>5.4999999999999997E-3</c:v>
                </c:pt>
                <c:pt idx="8">
                  <c:v>1.2999999999999999E-2</c:v>
                </c:pt>
                <c:pt idx="9">
                  <c:v>1.3599999999999999E-2</c:v>
                </c:pt>
                <c:pt idx="10">
                  <c:v>3.5000000000000001E-3</c:v>
                </c:pt>
                <c:pt idx="11">
                  <c:v>1.7500000000000002E-2</c:v>
                </c:pt>
                <c:pt idx="12">
                  <c:v>1.2999999999999999E-3</c:v>
                </c:pt>
                <c:pt idx="13">
                  <c:v>6.8999999999999999E-3</c:v>
                </c:pt>
                <c:pt idx="14">
                  <c:v>2.5999999999999999E-3</c:v>
                </c:pt>
                <c:pt idx="15">
                  <c:v>0</c:v>
                </c:pt>
                <c:pt idx="16">
                  <c:v>0.1065</c:v>
                </c:pt>
                <c:pt idx="17">
                  <c:v>1.66E-2</c:v>
                </c:pt>
                <c:pt idx="18">
                  <c:v>3.8100000000000002E-2</c:v>
                </c:pt>
                <c:pt idx="19">
                  <c:v>7.9000000000000008E-3</c:v>
                </c:pt>
                <c:pt idx="20">
                  <c:v>0.02</c:v>
                </c:pt>
                <c:pt idx="21">
                  <c:v>3.9300000000000002E-2</c:v>
                </c:pt>
                <c:pt idx="22">
                  <c:v>1.18E-2</c:v>
                </c:pt>
                <c:pt idx="23">
                  <c:v>2.7099999999999999E-2</c:v>
                </c:pt>
                <c:pt idx="24">
                  <c:v>2.1899999999999999E-2</c:v>
                </c:pt>
                <c:pt idx="25">
                  <c:v>0.01</c:v>
                </c:pt>
                <c:pt idx="26">
                  <c:v>3.1699999999999999E-2</c:v>
                </c:pt>
                <c:pt idx="27">
                  <c:v>2.5999999999999999E-3</c:v>
                </c:pt>
                <c:pt idx="28">
                  <c:v>3.3500000000000002E-2</c:v>
                </c:pt>
                <c:pt idx="29">
                  <c:v>2.5100000000000001E-2</c:v>
                </c:pt>
                <c:pt idx="30">
                  <c:v>3.6600000000000001E-2</c:v>
                </c:pt>
                <c:pt idx="31">
                  <c:v>1.01E-2</c:v>
                </c:pt>
                <c:pt idx="32">
                  <c:v>1.6799999999999999E-2</c:v>
                </c:pt>
                <c:pt idx="33">
                  <c:v>1.2500000000000001E-2</c:v>
                </c:pt>
                <c:pt idx="34">
                  <c:v>1.55E-2</c:v>
                </c:pt>
                <c:pt idx="35">
                  <c:v>4.8999999999999998E-3</c:v>
                </c:pt>
                <c:pt idx="36">
                  <c:v>1.0999999999999999E-2</c:v>
                </c:pt>
                <c:pt idx="37">
                  <c:v>6.4000000000000003E-3</c:v>
                </c:pt>
              </c:numCache>
            </c:numRef>
          </c:val>
        </c:ser>
        <c:ser>
          <c:idx val="3"/>
          <c:order val="3"/>
          <c:tx>
            <c:strRef>
              <c:f>'[evolution (1).xlsx]splicing'!$E$47</c:f>
              <c:strCache>
                <c:ptCount val="1"/>
                <c:pt idx="0">
                  <c:v>TAG</c:v>
                </c:pt>
              </c:strCache>
            </c:strRef>
          </c:tx>
          <c:invertIfNegative val="0"/>
          <c:cat>
            <c:strRef>
              <c:f>'[evolution (1).xlsx]splicing'!$A$48:$A$85</c:f>
              <c:strCache>
                <c:ptCount val="38"/>
                <c:pt idx="0">
                  <c:v>arabidopsis_thaliana</c:v>
                </c:pt>
                <c:pt idx="1">
                  <c:v>phytophthora_infestans</c:v>
                </c:pt>
                <c:pt idx="2">
                  <c:v>homo_sapiens</c:v>
                </c:pt>
                <c:pt idx="3">
                  <c:v>batrachochytrium_dendrobatidis</c:v>
                </c:pt>
                <c:pt idx="4">
                  <c:v>puccinia_graminis</c:v>
                </c:pt>
                <c:pt idx="5">
                  <c:v>microbotryum_violaceum</c:v>
                </c:pt>
                <c:pt idx="6">
                  <c:v>ustilago_maydis</c:v>
                </c:pt>
                <c:pt idx="7">
                  <c:v>cryptococcus_neoformans</c:v>
                </c:pt>
                <c:pt idx="8">
                  <c:v>gloeophyllum_trabeum</c:v>
                </c:pt>
                <c:pt idx="9">
                  <c:v>pleurotus_ostreatus</c:v>
                </c:pt>
                <c:pt idx="10">
                  <c:v>coprinopsis_cinerea</c:v>
                </c:pt>
                <c:pt idx="11">
                  <c:v>laccaria_bicolor</c:v>
                </c:pt>
                <c:pt idx="12">
                  <c:v>schizosaccharomyces_pombe</c:v>
                </c:pt>
                <c:pt idx="13">
                  <c:v>yarrowia_lipolytica</c:v>
                </c:pt>
                <c:pt idx="14">
                  <c:v>saccharomyces_cerevisiae</c:v>
                </c:pt>
                <c:pt idx="15">
                  <c:v>kluyveromyces_lactis</c:v>
                </c:pt>
                <c:pt idx="16">
                  <c:v>candida_tenuis</c:v>
                </c:pt>
                <c:pt idx="17">
                  <c:v>candida_albicans</c:v>
                </c:pt>
                <c:pt idx="18">
                  <c:v>tuber_melanosporum</c:v>
                </c:pt>
                <c:pt idx="19">
                  <c:v>magnaporthe_oryzae</c:v>
                </c:pt>
                <c:pt idx="20">
                  <c:v>neurospora_crassa</c:v>
                </c:pt>
                <c:pt idx="21">
                  <c:v>podospora_anserina</c:v>
                </c:pt>
                <c:pt idx="22">
                  <c:v>grosmannia_clavigera</c:v>
                </c:pt>
                <c:pt idx="23">
                  <c:v>verticillium_dahliae</c:v>
                </c:pt>
                <c:pt idx="24">
                  <c:v>fusarium_oxysporum</c:v>
                </c:pt>
                <c:pt idx="25">
                  <c:v>metarhizium_acridum</c:v>
                </c:pt>
                <c:pt idx="26">
                  <c:v>trichoderma_reesei</c:v>
                </c:pt>
                <c:pt idx="27">
                  <c:v>botrytis_cinerea</c:v>
                </c:pt>
                <c:pt idx="28">
                  <c:v>blumeria_graminis</c:v>
                </c:pt>
                <c:pt idx="29">
                  <c:v>leptosphaeria_maculans</c:v>
                </c:pt>
                <c:pt idx="30">
                  <c:v>zymoseptoria_tritici</c:v>
                </c:pt>
                <c:pt idx="31">
                  <c:v>aspergillus_nidulans</c:v>
                </c:pt>
                <c:pt idx="32">
                  <c:v>histoplasma_capsulatum</c:v>
                </c:pt>
                <c:pt idx="33">
                  <c:v>coccidioides_posadasii</c:v>
                </c:pt>
                <c:pt idx="34">
                  <c:v>phycomyces_blakesleeanus</c:v>
                </c:pt>
                <c:pt idx="35">
                  <c:v>rhizopus_oryzae</c:v>
                </c:pt>
                <c:pt idx="36">
                  <c:v>mucor_circinelloides</c:v>
                </c:pt>
                <c:pt idx="37">
                  <c:v>rhizophagus_irregularis</c:v>
                </c:pt>
              </c:strCache>
            </c:strRef>
          </c:cat>
          <c:val>
            <c:numRef>
              <c:f>'[evolution (1).xlsx]splicing'!$E$48:$E$85</c:f>
              <c:numCache>
                <c:formatCode>0.00%</c:formatCode>
                <c:ptCount val="38"/>
                <c:pt idx="0">
                  <c:v>0.27850000000000003</c:v>
                </c:pt>
                <c:pt idx="1">
                  <c:v>0.28129999999999999</c:v>
                </c:pt>
                <c:pt idx="2">
                  <c:v>0.28949999999999998</c:v>
                </c:pt>
                <c:pt idx="3">
                  <c:v>0.70640000000000003</c:v>
                </c:pt>
                <c:pt idx="4">
                  <c:v>0.37309999999999999</c:v>
                </c:pt>
                <c:pt idx="5">
                  <c:v>0.18640000000000001</c:v>
                </c:pt>
                <c:pt idx="6">
                  <c:v>0.2359</c:v>
                </c:pt>
                <c:pt idx="7">
                  <c:v>0.45369999999999999</c:v>
                </c:pt>
                <c:pt idx="8">
                  <c:v>0.36759999999999998</c:v>
                </c:pt>
                <c:pt idx="9">
                  <c:v>0.4536</c:v>
                </c:pt>
                <c:pt idx="10">
                  <c:v>0.4098</c:v>
                </c:pt>
                <c:pt idx="11">
                  <c:v>0.39960000000000001</c:v>
                </c:pt>
                <c:pt idx="12">
                  <c:v>0.68069999999999997</c:v>
                </c:pt>
                <c:pt idx="13">
                  <c:v>8.8499999999999995E-2</c:v>
                </c:pt>
                <c:pt idx="14">
                  <c:v>0.37890000000000001</c:v>
                </c:pt>
                <c:pt idx="15">
                  <c:v>0.24299999999999999</c:v>
                </c:pt>
                <c:pt idx="16">
                  <c:v>0.35649999999999998</c:v>
                </c:pt>
                <c:pt idx="17">
                  <c:v>0.67400000000000004</c:v>
                </c:pt>
                <c:pt idx="18">
                  <c:v>0.49170000000000003</c:v>
                </c:pt>
                <c:pt idx="19">
                  <c:v>0.3236</c:v>
                </c:pt>
                <c:pt idx="20">
                  <c:v>0.31890000000000002</c:v>
                </c:pt>
                <c:pt idx="21">
                  <c:v>0.28849999999999998</c:v>
                </c:pt>
                <c:pt idx="22">
                  <c:v>0.23699999999999999</c:v>
                </c:pt>
                <c:pt idx="23">
                  <c:v>0.2477</c:v>
                </c:pt>
                <c:pt idx="24">
                  <c:v>0.38879999999999998</c:v>
                </c:pt>
                <c:pt idx="25">
                  <c:v>0.39610000000000001</c:v>
                </c:pt>
                <c:pt idx="26">
                  <c:v>0.34379999999999999</c:v>
                </c:pt>
                <c:pt idx="27">
                  <c:v>0.50590000000000002</c:v>
                </c:pt>
                <c:pt idx="28">
                  <c:v>0.47389999999999999</c:v>
                </c:pt>
                <c:pt idx="29">
                  <c:v>0.36399999999999999</c:v>
                </c:pt>
                <c:pt idx="30">
                  <c:v>0.21540000000000001</c:v>
                </c:pt>
                <c:pt idx="31">
                  <c:v>0.4143</c:v>
                </c:pt>
                <c:pt idx="32">
                  <c:v>0.44719999999999999</c:v>
                </c:pt>
                <c:pt idx="33">
                  <c:v>0.48130000000000001</c:v>
                </c:pt>
                <c:pt idx="34">
                  <c:v>0.61750000000000005</c:v>
                </c:pt>
                <c:pt idx="35">
                  <c:v>0.75460000000000005</c:v>
                </c:pt>
                <c:pt idx="36">
                  <c:v>0.67290000000000005</c:v>
                </c:pt>
                <c:pt idx="37">
                  <c:v>0.65339999999999998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8760832"/>
        <c:axId val="128774912"/>
      </c:barChart>
      <c:catAx>
        <c:axId val="128760832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128774912"/>
        <c:crosses val="autoZero"/>
        <c:auto val="1"/>
        <c:lblAlgn val="ctr"/>
        <c:lblOffset val="100"/>
        <c:noMultiLvlLbl val="0"/>
      </c:catAx>
      <c:valAx>
        <c:axId val="128774912"/>
        <c:scaling>
          <c:orientation val="minMax"/>
          <c:max val="1"/>
        </c:scaling>
        <c:delete val="0"/>
        <c:axPos val="t"/>
        <c:majorGridlines/>
        <c:numFmt formatCode="0%" sourceLinked="0"/>
        <c:majorTickMark val="out"/>
        <c:minorTickMark val="none"/>
        <c:tickLblPos val="nextTo"/>
        <c:crossAx val="1287608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2800"/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'[evolution (1).xlsx]splicing'!$O$221</c:f>
              <c:strCache>
                <c:ptCount val="1"/>
                <c:pt idx="0">
                  <c:v>introns wih alternative splicing</c:v>
                </c:pt>
              </c:strCache>
            </c:strRef>
          </c:tx>
          <c:invertIfNegative val="0"/>
          <c:cat>
            <c:strRef>
              <c:f>'[evolution (1).xlsx]splicing'!$A$222:$A$259</c:f>
              <c:strCache>
                <c:ptCount val="38"/>
                <c:pt idx="0">
                  <c:v>arabidopsis_thaliana/</c:v>
                </c:pt>
                <c:pt idx="1">
                  <c:v>phytophthora_infestans/</c:v>
                </c:pt>
                <c:pt idx="2">
                  <c:v>homo_sapiens/</c:v>
                </c:pt>
                <c:pt idx="3">
                  <c:v>batrachochytrium_dendrobatidis/</c:v>
                </c:pt>
                <c:pt idx="4">
                  <c:v>puccinia_graminis/</c:v>
                </c:pt>
                <c:pt idx="5">
                  <c:v>microbotryum_violaceum/</c:v>
                </c:pt>
                <c:pt idx="6">
                  <c:v>ustilago_maydis/</c:v>
                </c:pt>
                <c:pt idx="7">
                  <c:v>cryptococcus_neoformans/</c:v>
                </c:pt>
                <c:pt idx="8">
                  <c:v>gloeophyllum_trabeum/</c:v>
                </c:pt>
                <c:pt idx="9">
                  <c:v>pleurotus_ostreatus/</c:v>
                </c:pt>
                <c:pt idx="10">
                  <c:v>coprinopsis_cinerea/</c:v>
                </c:pt>
                <c:pt idx="11">
                  <c:v>laccaria_bicolor/</c:v>
                </c:pt>
                <c:pt idx="12">
                  <c:v>schizosaccharomyces_pombe/</c:v>
                </c:pt>
                <c:pt idx="13">
                  <c:v>yarrowia_lipolytica/</c:v>
                </c:pt>
                <c:pt idx="14">
                  <c:v>saccharomyces_cerevisiae/</c:v>
                </c:pt>
                <c:pt idx="15">
                  <c:v>kluyveromyces_lactis/</c:v>
                </c:pt>
                <c:pt idx="16">
                  <c:v>candida_tenuis/</c:v>
                </c:pt>
                <c:pt idx="17">
                  <c:v>candida_albicans/</c:v>
                </c:pt>
                <c:pt idx="18">
                  <c:v>tuber_melanosporum/</c:v>
                </c:pt>
                <c:pt idx="19">
                  <c:v>magnaporthe_oryzae/</c:v>
                </c:pt>
                <c:pt idx="20">
                  <c:v>neurospora_crassa/</c:v>
                </c:pt>
                <c:pt idx="21">
                  <c:v>podospora_anserina/</c:v>
                </c:pt>
                <c:pt idx="22">
                  <c:v>grosmannia_clavigera/</c:v>
                </c:pt>
                <c:pt idx="23">
                  <c:v>verticillium_dahliae/</c:v>
                </c:pt>
                <c:pt idx="24">
                  <c:v>fusarium_oxysporum/</c:v>
                </c:pt>
                <c:pt idx="25">
                  <c:v>metarhizium_acridum/</c:v>
                </c:pt>
                <c:pt idx="26">
                  <c:v>trichoderma_reesei/</c:v>
                </c:pt>
                <c:pt idx="27">
                  <c:v>botrytis_cinerea/</c:v>
                </c:pt>
                <c:pt idx="28">
                  <c:v>blumeria_graminis/</c:v>
                </c:pt>
                <c:pt idx="29">
                  <c:v>leptosphaeria_maculans/</c:v>
                </c:pt>
                <c:pt idx="30">
                  <c:v>zymoseptoria_tritici/</c:v>
                </c:pt>
                <c:pt idx="31">
                  <c:v>aspergillus_nidulans/</c:v>
                </c:pt>
                <c:pt idx="32">
                  <c:v>histoplasma_capsulatum/</c:v>
                </c:pt>
                <c:pt idx="33">
                  <c:v>coccidioides_posadasii/</c:v>
                </c:pt>
                <c:pt idx="34">
                  <c:v>phycomyces_blakesleeanus/</c:v>
                </c:pt>
                <c:pt idx="35">
                  <c:v>rhizopus_oryzae/</c:v>
                </c:pt>
                <c:pt idx="36">
                  <c:v>mucor_circinelloides/</c:v>
                </c:pt>
                <c:pt idx="37">
                  <c:v>rhizophagus_irregularis/</c:v>
                </c:pt>
              </c:strCache>
            </c:strRef>
          </c:cat>
          <c:val>
            <c:numRef>
              <c:f>'[evolution (1).xlsx]splicing'!$O$222:$O$259</c:f>
              <c:numCache>
                <c:formatCode>0.0%</c:formatCode>
                <c:ptCount val="38"/>
                <c:pt idx="0">
                  <c:v>0.11568072272042879</c:v>
                </c:pt>
                <c:pt idx="1">
                  <c:v>0.1275726755826059</c:v>
                </c:pt>
                <c:pt idx="2">
                  <c:v>0.1005211341198471</c:v>
                </c:pt>
                <c:pt idx="3">
                  <c:v>4.8017230457367291E-2</c:v>
                </c:pt>
                <c:pt idx="4">
                  <c:v>8.4964716594582296E-2</c:v>
                </c:pt>
                <c:pt idx="5">
                  <c:v>9.3891973750630991E-2</c:v>
                </c:pt>
                <c:pt idx="6">
                  <c:v>0.23730886850152905</c:v>
                </c:pt>
                <c:pt idx="7">
                  <c:v>8.577346765841258E-2</c:v>
                </c:pt>
                <c:pt idx="8">
                  <c:v>3.0824770896973063E-2</c:v>
                </c:pt>
                <c:pt idx="9">
                  <c:v>5.8066037735849056E-2</c:v>
                </c:pt>
                <c:pt idx="10">
                  <c:v>0.15180361282519347</c:v>
                </c:pt>
                <c:pt idx="11">
                  <c:v>4.4350476939718754E-2</c:v>
                </c:pt>
                <c:pt idx="12">
                  <c:v>0.23976392475101438</c:v>
                </c:pt>
                <c:pt idx="13">
                  <c:v>0.21461609620721553</c:v>
                </c:pt>
                <c:pt idx="14">
                  <c:v>0.12462908011869436</c:v>
                </c:pt>
                <c:pt idx="15">
                  <c:v>7.0038910505836577E-2</c:v>
                </c:pt>
                <c:pt idx="16">
                  <c:v>0.33113020489094513</c:v>
                </c:pt>
                <c:pt idx="17">
                  <c:v>0.17991004497751126</c:v>
                </c:pt>
                <c:pt idx="18">
                  <c:v>0.2078514520688769</c:v>
                </c:pt>
                <c:pt idx="19">
                  <c:v>0.13688327316486162</c:v>
                </c:pt>
                <c:pt idx="20">
                  <c:v>0.2477038212949314</c:v>
                </c:pt>
                <c:pt idx="21">
                  <c:v>0.12086110807562014</c:v>
                </c:pt>
                <c:pt idx="22">
                  <c:v>0.1904084090660243</c:v>
                </c:pt>
                <c:pt idx="23">
                  <c:v>7.6785073555794767E-2</c:v>
                </c:pt>
                <c:pt idx="24">
                  <c:v>0.11025408348457351</c:v>
                </c:pt>
                <c:pt idx="25">
                  <c:v>2.9287341360234299E-2</c:v>
                </c:pt>
                <c:pt idx="26">
                  <c:v>8.0669944683466499E-2</c:v>
                </c:pt>
                <c:pt idx="27">
                  <c:v>0.11346458076990684</c:v>
                </c:pt>
                <c:pt idx="28">
                  <c:v>7.5865715040972767E-2</c:v>
                </c:pt>
                <c:pt idx="29">
                  <c:v>0.10152284263959391</c:v>
                </c:pt>
                <c:pt idx="30">
                  <c:v>9.4354520331622588E-2</c:v>
                </c:pt>
                <c:pt idx="31">
                  <c:v>6.7018976699495553E-2</c:v>
                </c:pt>
                <c:pt idx="32">
                  <c:v>8.4698361965641233E-2</c:v>
                </c:pt>
                <c:pt idx="33">
                  <c:v>0.22352672973897184</c:v>
                </c:pt>
                <c:pt idx="34">
                  <c:v>3.9119196739238492E-2</c:v>
                </c:pt>
                <c:pt idx="35">
                  <c:v>2.6749682924017065E-2</c:v>
                </c:pt>
                <c:pt idx="36">
                  <c:v>3.1883130731499253E-2</c:v>
                </c:pt>
                <c:pt idx="37">
                  <c:v>8.2542106016508424E-2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695680"/>
        <c:axId val="129635456"/>
      </c:barChart>
      <c:catAx>
        <c:axId val="128695680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129635456"/>
        <c:crosses val="autoZero"/>
        <c:auto val="1"/>
        <c:lblAlgn val="ctr"/>
        <c:lblOffset val="100"/>
        <c:noMultiLvlLbl val="0"/>
      </c:catAx>
      <c:valAx>
        <c:axId val="129635456"/>
        <c:scaling>
          <c:orientation val="minMax"/>
        </c:scaling>
        <c:delete val="0"/>
        <c:axPos val="t"/>
        <c:majorGridlines/>
        <c:numFmt formatCode="0%" sourceLinked="0"/>
        <c:majorTickMark val="out"/>
        <c:minorTickMark val="none"/>
        <c:tickLblPos val="nextTo"/>
        <c:crossAx val="1286956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D598-EC0F-4270-9233-32BBF9E546B7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BE1FE-E1F3-440C-BA8C-8856C2A7F4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1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4B709-A4D5-4367-8CD3-AFA397737C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4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4B709-A4D5-4367-8CD3-AFA397737CA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9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29C8-3442-4606-966E-83BA83778F26}" type="datetimeFigureOut">
              <a:rPr lang="es-ES_tradnl" smtClean="0"/>
              <a:t>10/09/2015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43C6-6DE8-4DBB-AF36-2E257ABA481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799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29C8-3442-4606-966E-83BA83778F26}" type="datetimeFigureOut">
              <a:rPr lang="es-ES_tradnl" smtClean="0"/>
              <a:t>10/09/2015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43C6-6DE8-4DBB-AF36-2E257ABA481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186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29C8-3442-4606-966E-83BA83778F26}" type="datetimeFigureOut">
              <a:rPr lang="es-ES_tradnl" smtClean="0"/>
              <a:t>10/09/2015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43C6-6DE8-4DBB-AF36-2E257ABA481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027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29C8-3442-4606-966E-83BA83778F26}" type="datetimeFigureOut">
              <a:rPr lang="es-ES_tradnl" smtClean="0"/>
              <a:t>10/09/2015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43C6-6DE8-4DBB-AF36-2E257ABA481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619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29C8-3442-4606-966E-83BA83778F26}" type="datetimeFigureOut">
              <a:rPr lang="es-ES_tradnl" smtClean="0"/>
              <a:t>10/09/2015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43C6-6DE8-4DBB-AF36-2E257ABA481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136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29C8-3442-4606-966E-83BA83778F26}" type="datetimeFigureOut">
              <a:rPr lang="es-ES_tradnl" smtClean="0"/>
              <a:t>10/09/2015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43C6-6DE8-4DBB-AF36-2E257ABA481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847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29C8-3442-4606-966E-83BA83778F26}" type="datetimeFigureOut">
              <a:rPr lang="es-ES_tradnl" smtClean="0"/>
              <a:t>10/09/2015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43C6-6DE8-4DBB-AF36-2E257ABA481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830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29C8-3442-4606-966E-83BA83778F26}" type="datetimeFigureOut">
              <a:rPr lang="es-ES_tradnl" smtClean="0"/>
              <a:t>10/09/2015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43C6-6DE8-4DBB-AF36-2E257ABA481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669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29C8-3442-4606-966E-83BA83778F26}" type="datetimeFigureOut">
              <a:rPr lang="es-ES_tradnl" smtClean="0"/>
              <a:t>10/09/2015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43C6-6DE8-4DBB-AF36-2E257ABA481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1608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29C8-3442-4606-966E-83BA83778F26}" type="datetimeFigureOut">
              <a:rPr lang="es-ES_tradnl" smtClean="0"/>
              <a:t>10/09/2015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43C6-6DE8-4DBB-AF36-2E257ABA481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825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29C8-3442-4606-966E-83BA83778F26}" type="datetimeFigureOut">
              <a:rPr lang="es-ES_tradnl" smtClean="0"/>
              <a:t>10/09/2015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43C6-6DE8-4DBB-AF36-2E257ABA481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4504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429C8-3442-4606-966E-83BA83778F26}" type="datetimeFigureOut">
              <a:rPr lang="es-ES_tradnl" smtClean="0"/>
              <a:t>10/09/2015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343C6-6DE8-4DBB-AF36-2E257ABA481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5227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52692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erlin Sans FB" pitchFamily="34" charset="0"/>
              </a:rPr>
              <a:t>Bioinformatics analysis of the protein architecture and evolution of the fungal 3'end mRNA processing machinery</a:t>
            </a:r>
            <a:r>
              <a:rPr lang="en-US" dirty="0" smtClean="0"/>
              <a:t/>
            </a:r>
            <a:br>
              <a:rPr lang="en-US" dirty="0" smtClean="0"/>
            </a:br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47664" y="4005064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/>
              <a:t>Alejandro Rodríguez Iglesias &amp; Marco Marconi</a:t>
            </a:r>
          </a:p>
          <a:p>
            <a:pPr algn="r"/>
            <a:r>
              <a:rPr lang="en-US" sz="2400" dirty="0" smtClean="0"/>
              <a:t>Lab meeting September ‘15</a:t>
            </a:r>
            <a:endParaRPr lang="es-ES_tradnl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781501"/>
            <a:ext cx="26352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5894037"/>
            <a:ext cx="4021137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137" y="5589240"/>
            <a:ext cx="258286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5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-30162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Spliceosome</a:t>
            </a:r>
            <a:r>
              <a:rPr lang="en-US" sz="3200" dirty="0" smtClean="0"/>
              <a:t> relative evolutionary rate</a:t>
            </a:r>
            <a:endParaRPr lang="en-US" sz="32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4859837"/>
              </p:ext>
            </p:extLst>
          </p:nvPr>
        </p:nvGraphicFramePr>
        <p:xfrm>
          <a:off x="432000" y="381600"/>
          <a:ext cx="8762400" cy="659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2 Marco"/>
          <p:cNvSpPr/>
          <p:nvPr/>
        </p:nvSpPr>
        <p:spPr>
          <a:xfrm>
            <a:off x="533399" y="6255440"/>
            <a:ext cx="8305801" cy="617865"/>
          </a:xfrm>
          <a:prstGeom prst="frame">
            <a:avLst>
              <a:gd name="adj1" fmla="val 0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7 Marco"/>
          <p:cNvSpPr/>
          <p:nvPr/>
        </p:nvSpPr>
        <p:spPr>
          <a:xfrm>
            <a:off x="533399" y="5638800"/>
            <a:ext cx="5105401" cy="457200"/>
          </a:xfrm>
          <a:prstGeom prst="frame">
            <a:avLst>
              <a:gd name="adj1" fmla="val 0"/>
            </a:avLst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8 Marco"/>
          <p:cNvSpPr/>
          <p:nvPr/>
        </p:nvSpPr>
        <p:spPr>
          <a:xfrm>
            <a:off x="533399" y="2589030"/>
            <a:ext cx="7320867" cy="3049770"/>
          </a:xfrm>
          <a:prstGeom prst="frame">
            <a:avLst>
              <a:gd name="adj1" fmla="val 0"/>
            </a:avLst>
          </a:prstGeom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9 Marco"/>
          <p:cNvSpPr/>
          <p:nvPr/>
        </p:nvSpPr>
        <p:spPr>
          <a:xfrm>
            <a:off x="533400" y="1265830"/>
            <a:ext cx="4191000" cy="1174552"/>
          </a:xfrm>
          <a:prstGeom prst="frame">
            <a:avLst>
              <a:gd name="adj1" fmla="val 0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10 Marco"/>
          <p:cNvSpPr/>
          <p:nvPr/>
        </p:nvSpPr>
        <p:spPr>
          <a:xfrm>
            <a:off x="533400" y="1114919"/>
            <a:ext cx="4419600" cy="152400"/>
          </a:xfrm>
          <a:prstGeom prst="frame">
            <a:avLst>
              <a:gd name="adj1" fmla="val 0"/>
            </a:avLst>
          </a:prstGeom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11 Marco"/>
          <p:cNvSpPr/>
          <p:nvPr/>
        </p:nvSpPr>
        <p:spPr>
          <a:xfrm>
            <a:off x="533400" y="2440381"/>
            <a:ext cx="4419600" cy="148649"/>
          </a:xfrm>
          <a:prstGeom prst="frame">
            <a:avLst>
              <a:gd name="adj1" fmla="val 0"/>
            </a:avLst>
          </a:prstGeom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12 Marco"/>
          <p:cNvSpPr/>
          <p:nvPr/>
        </p:nvSpPr>
        <p:spPr>
          <a:xfrm>
            <a:off x="533399" y="5638801"/>
            <a:ext cx="6587979" cy="616640"/>
          </a:xfrm>
          <a:prstGeom prst="frame">
            <a:avLst>
              <a:gd name="adj1" fmla="val 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3 CuadroTexto"/>
          <p:cNvSpPr txBox="1"/>
          <p:nvPr/>
        </p:nvSpPr>
        <p:spPr>
          <a:xfrm>
            <a:off x="7162799" y="5943600"/>
            <a:ext cx="1054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Zygomycota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1" name="17 CuadroTexto"/>
          <p:cNvSpPr txBox="1"/>
          <p:nvPr/>
        </p:nvSpPr>
        <p:spPr>
          <a:xfrm>
            <a:off x="5638800" y="5778445"/>
            <a:ext cx="948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</a:rPr>
              <a:t>Mucorales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18 CuadroTexto"/>
          <p:cNvSpPr txBox="1"/>
          <p:nvPr/>
        </p:nvSpPr>
        <p:spPr>
          <a:xfrm>
            <a:off x="7568663" y="6517018"/>
            <a:ext cx="119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1"/>
                </a:solidFill>
              </a:rPr>
              <a:t>Microsporidia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3" name="19 CuadroTexto"/>
          <p:cNvSpPr txBox="1"/>
          <p:nvPr/>
        </p:nvSpPr>
        <p:spPr>
          <a:xfrm>
            <a:off x="7924800" y="3743222"/>
            <a:ext cx="1059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</a:rPr>
              <a:t>Ascomycota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34" name="20 Marco"/>
          <p:cNvSpPr/>
          <p:nvPr/>
        </p:nvSpPr>
        <p:spPr>
          <a:xfrm>
            <a:off x="533400" y="2589030"/>
            <a:ext cx="5105400" cy="763770"/>
          </a:xfrm>
          <a:prstGeom prst="frame">
            <a:avLst>
              <a:gd name="adj1" fmla="val 0"/>
            </a:avLst>
          </a:prstGeom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21 CuadroTexto"/>
          <p:cNvSpPr txBox="1"/>
          <p:nvPr/>
        </p:nvSpPr>
        <p:spPr>
          <a:xfrm>
            <a:off x="5667375" y="2783935"/>
            <a:ext cx="783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2D050"/>
                </a:solidFill>
              </a:rPr>
              <a:t>“Yeasts”</a:t>
            </a:r>
            <a:endParaRPr lang="en-US" sz="1400" dirty="0">
              <a:solidFill>
                <a:srgbClr val="92D050"/>
              </a:solidFill>
            </a:endParaRPr>
          </a:p>
        </p:txBody>
      </p:sp>
      <p:sp>
        <p:nvSpPr>
          <p:cNvPr id="36" name="22 Marco"/>
          <p:cNvSpPr/>
          <p:nvPr/>
        </p:nvSpPr>
        <p:spPr>
          <a:xfrm>
            <a:off x="531533" y="3352800"/>
            <a:ext cx="5105400" cy="2286000"/>
          </a:xfrm>
          <a:prstGeom prst="frame">
            <a:avLst>
              <a:gd name="adj1" fmla="val 0"/>
            </a:avLst>
          </a:prstGeom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23 CuadroTexto"/>
          <p:cNvSpPr txBox="1"/>
          <p:nvPr/>
        </p:nvSpPr>
        <p:spPr>
          <a:xfrm>
            <a:off x="5707973" y="4223639"/>
            <a:ext cx="214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“Filamentous </a:t>
            </a:r>
            <a:r>
              <a:rPr lang="en-US" sz="1400" dirty="0">
                <a:solidFill>
                  <a:srgbClr val="00B050"/>
                </a:solidFill>
              </a:rPr>
              <a:t>A</a:t>
            </a:r>
            <a:r>
              <a:rPr lang="en-US" sz="1400" dirty="0" smtClean="0">
                <a:solidFill>
                  <a:srgbClr val="00B050"/>
                </a:solidFill>
              </a:rPr>
              <a:t>scomycota”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8" name="24 CuadroTexto"/>
          <p:cNvSpPr txBox="1"/>
          <p:nvPr/>
        </p:nvSpPr>
        <p:spPr>
          <a:xfrm>
            <a:off x="4967044" y="2352333"/>
            <a:ext cx="13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F0"/>
                </a:solidFill>
              </a:rPr>
              <a:t>Taphrinomycotina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39" name="25 CuadroTexto"/>
          <p:cNvSpPr txBox="1"/>
          <p:nvPr/>
        </p:nvSpPr>
        <p:spPr>
          <a:xfrm>
            <a:off x="5016706" y="1037230"/>
            <a:ext cx="120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2060"/>
                </a:solidFill>
              </a:rPr>
              <a:t>Chytridiomycota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40" name="26 CuadroTexto"/>
          <p:cNvSpPr txBox="1"/>
          <p:nvPr/>
        </p:nvSpPr>
        <p:spPr>
          <a:xfrm>
            <a:off x="4814962" y="1646830"/>
            <a:ext cx="1244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Basidiomycota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11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-30162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Translation relative evolutionary rate</a:t>
            </a:r>
            <a:endParaRPr lang="en-US" sz="32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9387457"/>
              </p:ext>
            </p:extLst>
          </p:nvPr>
        </p:nvGraphicFramePr>
        <p:xfrm>
          <a:off x="432000" y="381600"/>
          <a:ext cx="8762400" cy="659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2 Marco"/>
          <p:cNvSpPr/>
          <p:nvPr/>
        </p:nvSpPr>
        <p:spPr>
          <a:xfrm>
            <a:off x="533399" y="6255440"/>
            <a:ext cx="5739579" cy="617865"/>
          </a:xfrm>
          <a:prstGeom prst="frame">
            <a:avLst>
              <a:gd name="adj1" fmla="val 0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7 Marco"/>
          <p:cNvSpPr/>
          <p:nvPr/>
        </p:nvSpPr>
        <p:spPr>
          <a:xfrm>
            <a:off x="533399" y="5638800"/>
            <a:ext cx="5105401" cy="457200"/>
          </a:xfrm>
          <a:prstGeom prst="frame">
            <a:avLst>
              <a:gd name="adj1" fmla="val 0"/>
            </a:avLst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8 Marco"/>
          <p:cNvSpPr/>
          <p:nvPr/>
        </p:nvSpPr>
        <p:spPr>
          <a:xfrm>
            <a:off x="533399" y="2589030"/>
            <a:ext cx="7320867" cy="3049770"/>
          </a:xfrm>
          <a:prstGeom prst="frame">
            <a:avLst>
              <a:gd name="adj1" fmla="val 0"/>
            </a:avLst>
          </a:prstGeom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9 Marco"/>
          <p:cNvSpPr/>
          <p:nvPr/>
        </p:nvSpPr>
        <p:spPr>
          <a:xfrm>
            <a:off x="533400" y="1265830"/>
            <a:ext cx="4191000" cy="1174552"/>
          </a:xfrm>
          <a:prstGeom prst="frame">
            <a:avLst>
              <a:gd name="adj1" fmla="val 0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10 Marco"/>
          <p:cNvSpPr/>
          <p:nvPr/>
        </p:nvSpPr>
        <p:spPr>
          <a:xfrm>
            <a:off x="533400" y="1114919"/>
            <a:ext cx="4419600" cy="152400"/>
          </a:xfrm>
          <a:prstGeom prst="frame">
            <a:avLst>
              <a:gd name="adj1" fmla="val 0"/>
            </a:avLst>
          </a:prstGeom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11 Marco"/>
          <p:cNvSpPr/>
          <p:nvPr/>
        </p:nvSpPr>
        <p:spPr>
          <a:xfrm>
            <a:off x="533400" y="2440381"/>
            <a:ext cx="4419600" cy="148649"/>
          </a:xfrm>
          <a:prstGeom prst="frame">
            <a:avLst>
              <a:gd name="adj1" fmla="val 0"/>
            </a:avLst>
          </a:prstGeom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12 Marco"/>
          <p:cNvSpPr/>
          <p:nvPr/>
        </p:nvSpPr>
        <p:spPr>
          <a:xfrm>
            <a:off x="533399" y="5638801"/>
            <a:ext cx="6587979" cy="616640"/>
          </a:xfrm>
          <a:prstGeom prst="frame">
            <a:avLst>
              <a:gd name="adj1" fmla="val 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3 CuadroTexto"/>
          <p:cNvSpPr txBox="1"/>
          <p:nvPr/>
        </p:nvSpPr>
        <p:spPr>
          <a:xfrm>
            <a:off x="7162799" y="5943600"/>
            <a:ext cx="1054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Zygomycota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17 CuadroTexto"/>
          <p:cNvSpPr txBox="1"/>
          <p:nvPr/>
        </p:nvSpPr>
        <p:spPr>
          <a:xfrm>
            <a:off x="5638800" y="5778445"/>
            <a:ext cx="948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</a:rPr>
              <a:t>Mucorales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4" name="18 CuadroTexto"/>
          <p:cNvSpPr txBox="1"/>
          <p:nvPr/>
        </p:nvSpPr>
        <p:spPr>
          <a:xfrm>
            <a:off x="6372245" y="6388789"/>
            <a:ext cx="119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1"/>
                </a:solidFill>
              </a:rPr>
              <a:t>Microsporidia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5" name="19 CuadroTexto"/>
          <p:cNvSpPr txBox="1"/>
          <p:nvPr/>
        </p:nvSpPr>
        <p:spPr>
          <a:xfrm>
            <a:off x="7924800" y="3743222"/>
            <a:ext cx="1059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</a:rPr>
              <a:t>Ascomycota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6" name="20 Marco"/>
          <p:cNvSpPr/>
          <p:nvPr/>
        </p:nvSpPr>
        <p:spPr>
          <a:xfrm>
            <a:off x="533400" y="2589030"/>
            <a:ext cx="5105400" cy="763770"/>
          </a:xfrm>
          <a:prstGeom prst="frame">
            <a:avLst>
              <a:gd name="adj1" fmla="val 0"/>
            </a:avLst>
          </a:prstGeom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21 CuadroTexto"/>
          <p:cNvSpPr txBox="1"/>
          <p:nvPr/>
        </p:nvSpPr>
        <p:spPr>
          <a:xfrm>
            <a:off x="5667375" y="2783935"/>
            <a:ext cx="783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2D050"/>
                </a:solidFill>
              </a:rPr>
              <a:t>“Yeasts”</a:t>
            </a:r>
            <a:endParaRPr lang="en-US" sz="1400" dirty="0">
              <a:solidFill>
                <a:srgbClr val="92D050"/>
              </a:solidFill>
            </a:endParaRPr>
          </a:p>
        </p:txBody>
      </p:sp>
      <p:sp>
        <p:nvSpPr>
          <p:cNvPr id="18" name="22 Marco"/>
          <p:cNvSpPr/>
          <p:nvPr/>
        </p:nvSpPr>
        <p:spPr>
          <a:xfrm>
            <a:off x="531533" y="3352800"/>
            <a:ext cx="5105400" cy="2286000"/>
          </a:xfrm>
          <a:prstGeom prst="frame">
            <a:avLst>
              <a:gd name="adj1" fmla="val 0"/>
            </a:avLst>
          </a:prstGeom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23 CuadroTexto"/>
          <p:cNvSpPr txBox="1"/>
          <p:nvPr/>
        </p:nvSpPr>
        <p:spPr>
          <a:xfrm>
            <a:off x="5707973" y="4223639"/>
            <a:ext cx="214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“Filamentous </a:t>
            </a:r>
            <a:r>
              <a:rPr lang="en-US" sz="1400" dirty="0">
                <a:solidFill>
                  <a:srgbClr val="00B050"/>
                </a:solidFill>
              </a:rPr>
              <a:t>A</a:t>
            </a:r>
            <a:r>
              <a:rPr lang="en-US" sz="1400" dirty="0" smtClean="0">
                <a:solidFill>
                  <a:srgbClr val="00B050"/>
                </a:solidFill>
              </a:rPr>
              <a:t>scomycota”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0" name="24 CuadroTexto"/>
          <p:cNvSpPr txBox="1"/>
          <p:nvPr/>
        </p:nvSpPr>
        <p:spPr>
          <a:xfrm>
            <a:off x="4967044" y="2352333"/>
            <a:ext cx="13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F0"/>
                </a:solidFill>
              </a:rPr>
              <a:t>Taphrinomycotina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21" name="25 CuadroTexto"/>
          <p:cNvSpPr txBox="1"/>
          <p:nvPr/>
        </p:nvSpPr>
        <p:spPr>
          <a:xfrm>
            <a:off x="5016706" y="1037230"/>
            <a:ext cx="120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2060"/>
                </a:solidFill>
              </a:rPr>
              <a:t>Chytridiomycota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2" name="26 CuadroTexto"/>
          <p:cNvSpPr txBox="1"/>
          <p:nvPr/>
        </p:nvSpPr>
        <p:spPr>
          <a:xfrm>
            <a:off x="4814962" y="1646830"/>
            <a:ext cx="1244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Basidiomycota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Apart from this…</a:t>
            </a:r>
            <a:endParaRPr lang="es-ES_tradnl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trees for every protein/machinery/species are computed.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 the protein domain comparison for every protein/machinery/species are computed.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904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Take a look at CIDART</a:t>
            </a:r>
            <a:endParaRPr lang="es-ES_tradnl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5"/>
            <a:ext cx="892899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8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Polyadenylation</a:t>
            </a: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1985739"/>
            <a:ext cx="446722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2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64096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Cutsite</a:t>
            </a:r>
            <a:r>
              <a:rPr lang="en-US" sz="3200" dirty="0" smtClean="0"/>
              <a:t> is variable</a:t>
            </a:r>
            <a:endParaRPr lang="en-US" sz="3200" dirty="0"/>
          </a:p>
        </p:txBody>
      </p:sp>
      <p:graphicFrame>
        <p:nvGraphicFramePr>
          <p:cNvPr id="4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0335405"/>
              </p:ext>
            </p:extLst>
          </p:nvPr>
        </p:nvGraphicFramePr>
        <p:xfrm>
          <a:off x="107504" y="881928"/>
          <a:ext cx="8856984" cy="5993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732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Canonical AAUAAA is frequent in basal fungi and </a:t>
            </a:r>
            <a:r>
              <a:rPr lang="en-US" sz="2400" dirty="0" err="1" smtClean="0"/>
              <a:t>microsporidia</a:t>
            </a:r>
            <a:endParaRPr lang="en-US" sz="2400" dirty="0"/>
          </a:p>
        </p:txBody>
      </p:sp>
      <p:graphicFrame>
        <p:nvGraphicFramePr>
          <p:cNvPr id="4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2837052"/>
              </p:ext>
            </p:extLst>
          </p:nvPr>
        </p:nvGraphicFramePr>
        <p:xfrm>
          <a:off x="107504" y="1052736"/>
          <a:ext cx="9001000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813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Hrp1 binding site (TAYRTA) is absent outside yeasts clade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8058560" cy="3253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Anillo"/>
          <p:cNvSpPr/>
          <p:nvPr/>
        </p:nvSpPr>
        <p:spPr>
          <a:xfrm>
            <a:off x="1979712" y="2708920"/>
            <a:ext cx="2232248" cy="2160240"/>
          </a:xfrm>
          <a:prstGeom prst="donu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211960" y="2996952"/>
            <a:ext cx="76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33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04664"/>
          </a:xfrm>
        </p:spPr>
        <p:txBody>
          <a:bodyPr>
            <a:noAutofit/>
          </a:bodyPr>
          <a:lstStyle/>
          <a:p>
            <a:r>
              <a:rPr lang="en-US" sz="2800" dirty="0" smtClean="0"/>
              <a:t>3’UTR are longer in filamentous </a:t>
            </a:r>
            <a:r>
              <a:rPr lang="en-US" sz="2800" dirty="0" err="1" smtClean="0"/>
              <a:t>ascomycota</a:t>
            </a:r>
            <a:endParaRPr lang="en-US" sz="2800" dirty="0"/>
          </a:p>
        </p:txBody>
      </p:sp>
      <p:graphicFrame>
        <p:nvGraphicFramePr>
          <p:cNvPr id="4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3759812"/>
              </p:ext>
            </p:extLst>
          </p:nvPr>
        </p:nvGraphicFramePr>
        <p:xfrm>
          <a:off x="429768" y="384048"/>
          <a:ext cx="8759952" cy="6601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2 Marco"/>
          <p:cNvSpPr/>
          <p:nvPr/>
        </p:nvSpPr>
        <p:spPr>
          <a:xfrm>
            <a:off x="177599" y="6388789"/>
            <a:ext cx="5739579" cy="484516"/>
          </a:xfrm>
          <a:prstGeom prst="frame">
            <a:avLst>
              <a:gd name="adj1" fmla="val 0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7 Marco"/>
          <p:cNvSpPr/>
          <p:nvPr/>
        </p:nvSpPr>
        <p:spPr>
          <a:xfrm>
            <a:off x="177599" y="5792685"/>
            <a:ext cx="7671001" cy="458691"/>
          </a:xfrm>
          <a:prstGeom prst="frame">
            <a:avLst>
              <a:gd name="adj1" fmla="val 0"/>
            </a:avLst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8 Marco"/>
          <p:cNvSpPr/>
          <p:nvPr/>
        </p:nvSpPr>
        <p:spPr>
          <a:xfrm>
            <a:off x="177599" y="2665108"/>
            <a:ext cx="7921321" cy="3127578"/>
          </a:xfrm>
          <a:prstGeom prst="frame">
            <a:avLst>
              <a:gd name="adj1" fmla="val 0"/>
            </a:avLst>
          </a:prstGeom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9 Marco"/>
          <p:cNvSpPr/>
          <p:nvPr/>
        </p:nvSpPr>
        <p:spPr>
          <a:xfrm>
            <a:off x="177599" y="1265830"/>
            <a:ext cx="7921321" cy="1260779"/>
          </a:xfrm>
          <a:prstGeom prst="frame">
            <a:avLst>
              <a:gd name="adj1" fmla="val 0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10 Marco"/>
          <p:cNvSpPr/>
          <p:nvPr/>
        </p:nvSpPr>
        <p:spPr>
          <a:xfrm>
            <a:off x="177600" y="1114919"/>
            <a:ext cx="7683790" cy="152400"/>
          </a:xfrm>
          <a:prstGeom prst="frame">
            <a:avLst>
              <a:gd name="adj1" fmla="val 0"/>
            </a:avLst>
          </a:prstGeom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11 Marco"/>
          <p:cNvSpPr/>
          <p:nvPr/>
        </p:nvSpPr>
        <p:spPr>
          <a:xfrm>
            <a:off x="177600" y="2526609"/>
            <a:ext cx="7594800" cy="138499"/>
          </a:xfrm>
          <a:prstGeom prst="frame">
            <a:avLst>
              <a:gd name="adj1" fmla="val 0"/>
            </a:avLst>
          </a:prstGeom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12 Marco"/>
          <p:cNvSpPr/>
          <p:nvPr/>
        </p:nvSpPr>
        <p:spPr>
          <a:xfrm>
            <a:off x="177599" y="5792687"/>
            <a:ext cx="7921321" cy="596102"/>
          </a:xfrm>
          <a:prstGeom prst="frame">
            <a:avLst>
              <a:gd name="adj1" fmla="val 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3 CuadroTexto"/>
          <p:cNvSpPr txBox="1"/>
          <p:nvPr/>
        </p:nvSpPr>
        <p:spPr>
          <a:xfrm>
            <a:off x="8073966" y="5825342"/>
            <a:ext cx="1054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Zygomycota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17 CuadroTexto"/>
          <p:cNvSpPr txBox="1"/>
          <p:nvPr/>
        </p:nvSpPr>
        <p:spPr>
          <a:xfrm>
            <a:off x="7848600" y="6034401"/>
            <a:ext cx="948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</a:rPr>
              <a:t>Mucorales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4" name="18 CuadroTexto"/>
          <p:cNvSpPr txBox="1"/>
          <p:nvPr/>
        </p:nvSpPr>
        <p:spPr>
          <a:xfrm>
            <a:off x="6016445" y="6388789"/>
            <a:ext cx="119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1"/>
                </a:solidFill>
              </a:rPr>
              <a:t>Microsporidia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5" name="19 CuadroTexto"/>
          <p:cNvSpPr txBox="1"/>
          <p:nvPr/>
        </p:nvSpPr>
        <p:spPr>
          <a:xfrm>
            <a:off x="8084158" y="3743222"/>
            <a:ext cx="1059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</a:rPr>
              <a:t>Ascomycota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6" name="20 Marco"/>
          <p:cNvSpPr/>
          <p:nvPr/>
        </p:nvSpPr>
        <p:spPr>
          <a:xfrm>
            <a:off x="177600" y="2665108"/>
            <a:ext cx="6050584" cy="687692"/>
          </a:xfrm>
          <a:prstGeom prst="frame">
            <a:avLst>
              <a:gd name="adj1" fmla="val 0"/>
            </a:avLst>
          </a:prstGeom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21 CuadroTexto"/>
          <p:cNvSpPr txBox="1"/>
          <p:nvPr/>
        </p:nvSpPr>
        <p:spPr>
          <a:xfrm>
            <a:off x="6796992" y="2855065"/>
            <a:ext cx="831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92D050"/>
                </a:solidFill>
              </a:rPr>
              <a:t>“Yeasts”</a:t>
            </a:r>
            <a:endParaRPr lang="en-US" sz="1400" dirty="0">
              <a:solidFill>
                <a:srgbClr val="92D050"/>
              </a:solidFill>
            </a:endParaRPr>
          </a:p>
        </p:txBody>
      </p:sp>
      <p:sp>
        <p:nvSpPr>
          <p:cNvPr id="18" name="22 Marco"/>
          <p:cNvSpPr/>
          <p:nvPr/>
        </p:nvSpPr>
        <p:spPr>
          <a:xfrm>
            <a:off x="175732" y="3352800"/>
            <a:ext cx="7685657" cy="2439886"/>
          </a:xfrm>
          <a:prstGeom prst="frame">
            <a:avLst>
              <a:gd name="adj1" fmla="val 0"/>
            </a:avLst>
          </a:prstGeom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23 CuadroTexto"/>
          <p:cNvSpPr txBox="1"/>
          <p:nvPr/>
        </p:nvSpPr>
        <p:spPr>
          <a:xfrm>
            <a:off x="6997707" y="4223639"/>
            <a:ext cx="214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“Filamentous </a:t>
            </a:r>
            <a:r>
              <a:rPr lang="en-US" sz="1400" dirty="0">
                <a:solidFill>
                  <a:srgbClr val="00B050"/>
                </a:solidFill>
              </a:rPr>
              <a:t>A</a:t>
            </a:r>
            <a:r>
              <a:rPr lang="en-US" sz="1400" dirty="0" smtClean="0">
                <a:solidFill>
                  <a:srgbClr val="00B050"/>
                </a:solidFill>
              </a:rPr>
              <a:t>scomycota”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0" name="24 CuadroTexto"/>
          <p:cNvSpPr txBox="1"/>
          <p:nvPr/>
        </p:nvSpPr>
        <p:spPr>
          <a:xfrm>
            <a:off x="7310869" y="2526609"/>
            <a:ext cx="13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F0"/>
                </a:solidFill>
              </a:rPr>
              <a:t>Taphrinomycotina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21" name="25 CuadroTexto"/>
          <p:cNvSpPr txBox="1"/>
          <p:nvPr/>
        </p:nvSpPr>
        <p:spPr>
          <a:xfrm>
            <a:off x="7921745" y="1037230"/>
            <a:ext cx="120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2060"/>
                </a:solidFill>
              </a:rPr>
              <a:t>Chytridiomycota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2" name="26 CuadroTexto"/>
          <p:cNvSpPr txBox="1"/>
          <p:nvPr/>
        </p:nvSpPr>
        <p:spPr>
          <a:xfrm>
            <a:off x="7902957" y="1910621"/>
            <a:ext cx="1244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Basidiomycota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933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biochemistry of splicing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1556792"/>
            <a:ext cx="517842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10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Machineries studied at the moment</a:t>
            </a:r>
            <a:endParaRPr lang="es-ES_tradnl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Polyadenylation (18 proteins).</a:t>
            </a:r>
          </a:p>
          <a:p>
            <a:r>
              <a:rPr lang="en-US" dirty="0" smtClean="0"/>
              <a:t>Splicing (107 proteins).</a:t>
            </a:r>
          </a:p>
          <a:p>
            <a:r>
              <a:rPr lang="en-US" dirty="0" smtClean="0"/>
              <a:t>Silencing (18 proteins).</a:t>
            </a:r>
          </a:p>
          <a:p>
            <a:r>
              <a:rPr lang="en-US" dirty="0" smtClean="0"/>
              <a:t>Translation (</a:t>
            </a:r>
            <a:r>
              <a:rPr lang="en-US" dirty="0" smtClean="0"/>
              <a:t>201 </a:t>
            </a:r>
            <a:r>
              <a:rPr lang="en-US" dirty="0" smtClean="0"/>
              <a:t>proteins).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8892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Yeast and </a:t>
            </a:r>
            <a:r>
              <a:rPr lang="en-US" sz="2400" dirty="0" err="1" smtClean="0"/>
              <a:t>microsporidia</a:t>
            </a:r>
            <a:r>
              <a:rPr lang="en-US" sz="2400" dirty="0" smtClean="0"/>
              <a:t> have few genes containing introns</a:t>
            </a:r>
            <a:endParaRPr lang="en-US" sz="2400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234070"/>
              </p:ext>
            </p:extLst>
          </p:nvPr>
        </p:nvGraphicFramePr>
        <p:xfrm>
          <a:off x="76200" y="381600"/>
          <a:ext cx="8762400" cy="659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2 Marco"/>
          <p:cNvSpPr/>
          <p:nvPr/>
        </p:nvSpPr>
        <p:spPr>
          <a:xfrm>
            <a:off x="177599" y="6255440"/>
            <a:ext cx="5739579" cy="617865"/>
          </a:xfrm>
          <a:prstGeom prst="frame">
            <a:avLst>
              <a:gd name="adj1" fmla="val 0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7 Marco"/>
          <p:cNvSpPr/>
          <p:nvPr/>
        </p:nvSpPr>
        <p:spPr>
          <a:xfrm>
            <a:off x="177599" y="5638800"/>
            <a:ext cx="7671001" cy="457200"/>
          </a:xfrm>
          <a:prstGeom prst="frame">
            <a:avLst>
              <a:gd name="adj1" fmla="val 0"/>
            </a:avLst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8 Marco"/>
          <p:cNvSpPr/>
          <p:nvPr/>
        </p:nvSpPr>
        <p:spPr>
          <a:xfrm>
            <a:off x="177599" y="2589030"/>
            <a:ext cx="7921321" cy="3049770"/>
          </a:xfrm>
          <a:prstGeom prst="frame">
            <a:avLst>
              <a:gd name="adj1" fmla="val 0"/>
            </a:avLst>
          </a:prstGeom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9 Marco"/>
          <p:cNvSpPr/>
          <p:nvPr/>
        </p:nvSpPr>
        <p:spPr>
          <a:xfrm>
            <a:off x="177599" y="1265830"/>
            <a:ext cx="7921321" cy="1174551"/>
          </a:xfrm>
          <a:prstGeom prst="frame">
            <a:avLst>
              <a:gd name="adj1" fmla="val 0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10 Marco"/>
          <p:cNvSpPr/>
          <p:nvPr/>
        </p:nvSpPr>
        <p:spPr>
          <a:xfrm>
            <a:off x="177600" y="1114919"/>
            <a:ext cx="7683790" cy="152400"/>
          </a:xfrm>
          <a:prstGeom prst="frame">
            <a:avLst>
              <a:gd name="adj1" fmla="val 0"/>
            </a:avLst>
          </a:prstGeom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11 Marco"/>
          <p:cNvSpPr/>
          <p:nvPr/>
        </p:nvSpPr>
        <p:spPr>
          <a:xfrm>
            <a:off x="177600" y="2440381"/>
            <a:ext cx="7594800" cy="148649"/>
          </a:xfrm>
          <a:prstGeom prst="frame">
            <a:avLst>
              <a:gd name="adj1" fmla="val 0"/>
            </a:avLst>
          </a:prstGeom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12 Marco"/>
          <p:cNvSpPr/>
          <p:nvPr/>
        </p:nvSpPr>
        <p:spPr>
          <a:xfrm>
            <a:off x="177599" y="5638801"/>
            <a:ext cx="7921321" cy="612576"/>
          </a:xfrm>
          <a:prstGeom prst="frame">
            <a:avLst>
              <a:gd name="adj1" fmla="val 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3 CuadroTexto"/>
          <p:cNvSpPr txBox="1"/>
          <p:nvPr/>
        </p:nvSpPr>
        <p:spPr>
          <a:xfrm>
            <a:off x="8089609" y="5943600"/>
            <a:ext cx="1054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Zygomycota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17 CuadroTexto"/>
          <p:cNvSpPr txBox="1"/>
          <p:nvPr/>
        </p:nvSpPr>
        <p:spPr>
          <a:xfrm>
            <a:off x="8195279" y="5715000"/>
            <a:ext cx="948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</a:rPr>
              <a:t>Mucorales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" name="18 CuadroTexto"/>
          <p:cNvSpPr txBox="1"/>
          <p:nvPr/>
        </p:nvSpPr>
        <p:spPr>
          <a:xfrm>
            <a:off x="6016445" y="6388789"/>
            <a:ext cx="119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1"/>
                </a:solidFill>
              </a:rPr>
              <a:t>Microsporidia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4" name="19 CuadroTexto"/>
          <p:cNvSpPr txBox="1"/>
          <p:nvPr/>
        </p:nvSpPr>
        <p:spPr>
          <a:xfrm>
            <a:off x="8084158" y="3743222"/>
            <a:ext cx="1059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</a:rPr>
              <a:t>Ascomycota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5" name="20 Marco"/>
          <p:cNvSpPr/>
          <p:nvPr/>
        </p:nvSpPr>
        <p:spPr>
          <a:xfrm>
            <a:off x="177600" y="2589030"/>
            <a:ext cx="5105400" cy="763770"/>
          </a:xfrm>
          <a:prstGeom prst="frame">
            <a:avLst>
              <a:gd name="adj1" fmla="val 0"/>
            </a:avLst>
          </a:prstGeom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21 CuadroTexto"/>
          <p:cNvSpPr txBox="1"/>
          <p:nvPr/>
        </p:nvSpPr>
        <p:spPr>
          <a:xfrm>
            <a:off x="5311575" y="2783935"/>
            <a:ext cx="783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2D050"/>
                </a:solidFill>
              </a:rPr>
              <a:t>“Yeasts”</a:t>
            </a:r>
            <a:endParaRPr lang="en-US" sz="1400" dirty="0">
              <a:solidFill>
                <a:srgbClr val="92D050"/>
              </a:solidFill>
            </a:endParaRPr>
          </a:p>
        </p:txBody>
      </p:sp>
      <p:sp>
        <p:nvSpPr>
          <p:cNvPr id="17" name="22 Marco"/>
          <p:cNvSpPr/>
          <p:nvPr/>
        </p:nvSpPr>
        <p:spPr>
          <a:xfrm>
            <a:off x="175732" y="3352800"/>
            <a:ext cx="7685657" cy="2286000"/>
          </a:xfrm>
          <a:prstGeom prst="frame">
            <a:avLst>
              <a:gd name="adj1" fmla="val 0"/>
            </a:avLst>
          </a:prstGeom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23 CuadroTexto"/>
          <p:cNvSpPr txBox="1"/>
          <p:nvPr/>
        </p:nvSpPr>
        <p:spPr>
          <a:xfrm>
            <a:off x="6997707" y="4223639"/>
            <a:ext cx="214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“Filamentous </a:t>
            </a:r>
            <a:r>
              <a:rPr lang="en-US" sz="1400" dirty="0">
                <a:solidFill>
                  <a:srgbClr val="00B050"/>
                </a:solidFill>
              </a:rPr>
              <a:t>A</a:t>
            </a:r>
            <a:r>
              <a:rPr lang="en-US" sz="1400" dirty="0" smtClean="0">
                <a:solidFill>
                  <a:srgbClr val="00B050"/>
                </a:solidFill>
              </a:rPr>
              <a:t>scomycota”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9" name="24 CuadroTexto"/>
          <p:cNvSpPr txBox="1"/>
          <p:nvPr/>
        </p:nvSpPr>
        <p:spPr>
          <a:xfrm>
            <a:off x="7848600" y="2352333"/>
            <a:ext cx="13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F0"/>
                </a:solidFill>
              </a:rPr>
              <a:t>Taphrinomycotina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20" name="25 CuadroTexto"/>
          <p:cNvSpPr txBox="1"/>
          <p:nvPr/>
        </p:nvSpPr>
        <p:spPr>
          <a:xfrm>
            <a:off x="7921745" y="1037230"/>
            <a:ext cx="120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2060"/>
                </a:solidFill>
              </a:rPr>
              <a:t>Chytridiomycota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1" name="26 CuadroTexto"/>
          <p:cNvSpPr txBox="1"/>
          <p:nvPr/>
        </p:nvSpPr>
        <p:spPr>
          <a:xfrm>
            <a:off x="7902957" y="1910621"/>
            <a:ext cx="1244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Basidiomycota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Yeasts have few, big introns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447800"/>
            <a:ext cx="873774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onut 2"/>
          <p:cNvSpPr/>
          <p:nvPr/>
        </p:nvSpPr>
        <p:spPr>
          <a:xfrm>
            <a:off x="609600" y="3505200"/>
            <a:ext cx="1524000" cy="1143000"/>
          </a:xfrm>
          <a:prstGeom prst="donu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533399" y="4724400"/>
            <a:ext cx="990601" cy="762000"/>
          </a:xfrm>
          <a:prstGeom prst="donut">
            <a:avLst>
              <a:gd name="adj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6248400" y="4114800"/>
            <a:ext cx="1752600" cy="800100"/>
          </a:xfrm>
          <a:prstGeom prst="donu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21 CuadroTexto"/>
          <p:cNvSpPr txBox="1"/>
          <p:nvPr/>
        </p:nvSpPr>
        <p:spPr>
          <a:xfrm>
            <a:off x="1535373" y="3197423"/>
            <a:ext cx="783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“Yeasts”</a:t>
            </a:r>
            <a:endParaRPr lang="en-US" sz="1400" dirty="0"/>
          </a:p>
        </p:txBody>
      </p:sp>
      <p:sp>
        <p:nvSpPr>
          <p:cNvPr id="10" name="21 CuadroTexto"/>
          <p:cNvSpPr txBox="1"/>
          <p:nvPr/>
        </p:nvSpPr>
        <p:spPr>
          <a:xfrm>
            <a:off x="1563745" y="5099362"/>
            <a:ext cx="119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Microsporidia</a:t>
            </a:r>
            <a:endParaRPr lang="en-US" sz="1400" dirty="0"/>
          </a:p>
        </p:txBody>
      </p:sp>
      <p:sp>
        <p:nvSpPr>
          <p:cNvPr id="11" name="21 CuadroTexto"/>
          <p:cNvSpPr txBox="1"/>
          <p:nvPr/>
        </p:nvSpPr>
        <p:spPr>
          <a:xfrm>
            <a:off x="7243549" y="4914900"/>
            <a:ext cx="1524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Basidiomycota</a:t>
            </a:r>
            <a:endParaRPr lang="en-US" sz="1400" dirty="0" smtClean="0"/>
          </a:p>
          <a:p>
            <a:r>
              <a:rPr lang="en-US" sz="1400" dirty="0" smtClean="0"/>
              <a:t>(except U. </a:t>
            </a:r>
            <a:r>
              <a:rPr lang="en-US" sz="1400" dirty="0" err="1" smtClean="0"/>
              <a:t>maydis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70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Z:\home\marco\_d\acceptor\tod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85800"/>
            <a:ext cx="28194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:\home\marco\_d\acceptor\tod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533400"/>
            <a:ext cx="20574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80738"/>
              </p:ext>
            </p:extLst>
          </p:nvPr>
        </p:nvGraphicFramePr>
        <p:xfrm>
          <a:off x="0" y="533400"/>
          <a:ext cx="2371299" cy="6235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1299"/>
              </a:tblGrid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arabidopsis_thaliana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phytophthora_infestans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homo_sapiens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batrachochytrium_dendrobatidis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puccinia_graminis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microbotryum_violaceum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ustilago_maydis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cryptococcus_neoformans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42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gloeophyllum_trabeum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pleurotus_ostreatus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coprinopsis_cinerea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laccaria_bicolor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schizosaccharomyces_pombe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yarrowia_lipolytica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saccharomyces_cerevisiae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kluyveromyces_lactis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candida_tenuis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candida_albicans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057859"/>
              </p:ext>
            </p:extLst>
          </p:nvPr>
        </p:nvGraphicFramePr>
        <p:xfrm>
          <a:off x="4419600" y="533400"/>
          <a:ext cx="1968500" cy="632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8500"/>
              </a:tblGrid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tuber_melanosporum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magnaporthe_oryzae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neurospora_crassa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podospora_anserina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grosmannia_clavigera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verticillium_dahliae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fusarium_oxysporum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metarhizium_acridum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trichoderma_reesei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botrytis_cinerea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blumeria_graminis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leptosphaeria_maculans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zymoseptoria_tritici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aspergillus_nidulans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histoplasma_capsulatum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coccidioides_posadasii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phycomyces_blakesleeanus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rhizopus_oryzae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mucor_circinelloides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rhizophagus_irregularis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3" name="2 Marco"/>
          <p:cNvSpPr/>
          <p:nvPr/>
        </p:nvSpPr>
        <p:spPr>
          <a:xfrm>
            <a:off x="0" y="5105400"/>
            <a:ext cx="4419601" cy="1752600"/>
          </a:xfrm>
          <a:prstGeom prst="frame">
            <a:avLst>
              <a:gd name="adj1" fmla="val 0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2 Marco"/>
          <p:cNvSpPr/>
          <p:nvPr/>
        </p:nvSpPr>
        <p:spPr>
          <a:xfrm>
            <a:off x="4419601" y="5638800"/>
            <a:ext cx="4724399" cy="1234505"/>
          </a:xfrm>
          <a:prstGeom prst="frame">
            <a:avLst>
              <a:gd name="adj1" fmla="val 0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57200" y="-30162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Acceptor site is variable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31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2577822"/>
              </p:ext>
            </p:extLst>
          </p:nvPr>
        </p:nvGraphicFramePr>
        <p:xfrm>
          <a:off x="0" y="838200"/>
          <a:ext cx="8964488" cy="5976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57200" y="1984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Acceptor site is variable, TAG preference in basal fungi, non-canonical presence in yeasts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610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home\marco\_d\donor\tod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09600"/>
            <a:ext cx="2667001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Z:\home\marco\_d\donor\tod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609600"/>
            <a:ext cx="2819603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861225"/>
              </p:ext>
            </p:extLst>
          </p:nvPr>
        </p:nvGraphicFramePr>
        <p:xfrm>
          <a:off x="0" y="533400"/>
          <a:ext cx="2371299" cy="6235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1299"/>
              </a:tblGrid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arabidopsis_thaliana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phytophthora_infestans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homo_sapiens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batrachochytrium_dendrobatidis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puccinia_graminis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microbotryum_violaceum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ustilago_maydis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cryptococcus_neoformans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42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gloeophyllum_trabeum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pleurotus_ostreatus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coprinopsis_cinerea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laccaria_bicolor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schizosaccharomyces_pombe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yarrowia_lipolytica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saccharomyces_cerevisiae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kluyveromyces_lactis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candida_tenuis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candida_albicans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02436"/>
              </p:ext>
            </p:extLst>
          </p:nvPr>
        </p:nvGraphicFramePr>
        <p:xfrm>
          <a:off x="4737100" y="533400"/>
          <a:ext cx="1968500" cy="632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8500"/>
              </a:tblGrid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 smtClean="0">
                          <a:effectLst/>
                        </a:rPr>
                        <a:t>tuber_melanosporum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magnaporthe_oryzae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neurospora_crassa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podospora_anserina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grosmannia_clavigera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verticillium_dahliae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fusarium_oxysporum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metarhizium_acridum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trichoderma_reesei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botrytis_cinerea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blumeria_graminis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leptosphaeria_maculans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zymoseptoria_tritici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aspergillus_nidulans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histoplasma_capsulatum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coccidioides_posadasii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phycomyces_blakesleeanus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rhizopus_oryzae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mucor_circinelloides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rhizophagus_irregularis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2 Marco"/>
          <p:cNvSpPr/>
          <p:nvPr/>
        </p:nvSpPr>
        <p:spPr>
          <a:xfrm>
            <a:off x="0" y="5105400"/>
            <a:ext cx="4724400" cy="1752600"/>
          </a:xfrm>
          <a:prstGeom prst="frame">
            <a:avLst>
              <a:gd name="adj1" fmla="val 0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2 Marco"/>
          <p:cNvSpPr/>
          <p:nvPr/>
        </p:nvSpPr>
        <p:spPr>
          <a:xfrm>
            <a:off x="4724400" y="5638800"/>
            <a:ext cx="4419600" cy="1234505"/>
          </a:xfrm>
          <a:prstGeom prst="frame">
            <a:avLst>
              <a:gd name="adj1" fmla="val 0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-30162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Donor site is more uniform is some species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380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:\home\marco\_d\donor\_T\_T\all\tod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609600"/>
            <a:ext cx="22098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Z:\home\marco\_d\donor\_T\_T\all\tod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09600"/>
            <a:ext cx="19812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670435"/>
              </p:ext>
            </p:extLst>
          </p:nvPr>
        </p:nvGraphicFramePr>
        <p:xfrm>
          <a:off x="0" y="533400"/>
          <a:ext cx="2371299" cy="6235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1299"/>
              </a:tblGrid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arabidopsis_thaliana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phytophthora_infestans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homo_sapiens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batrachochytrium_dendrobatidis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puccinia_graminis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microbotryum_violaceum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ustilago_maydis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cryptococcus_neoformans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42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gloeophyllum_trabeum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pleurotus_ostreatus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coprinopsis_cinerea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laccaria_bicolor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schizosaccharomyces_pombe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yarrowia_lipolytica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saccharomyces_cerevisiae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kluyveromyces_lactis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candida_tenuis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candida_albicans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09420"/>
              </p:ext>
            </p:extLst>
          </p:nvPr>
        </p:nvGraphicFramePr>
        <p:xfrm>
          <a:off x="4737100" y="533400"/>
          <a:ext cx="1968500" cy="632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8500"/>
              </a:tblGrid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 smtClean="0">
                          <a:effectLst/>
                        </a:rPr>
                        <a:t>tuber_melanosporum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magnaporthe_oryzae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neurospora_crassa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podospora_anserina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grosmannia_clavigera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verticillium_dahliae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fusarium_oxysporum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metarhizium_acridum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trichoderma_reesei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botrytis_cinerea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blumeria_graminis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leptosphaeria_maculans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zymoseptoria_tritici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aspergillus_nidulans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histoplasma_capsulatum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coccidioides_posadasii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phycomyces_blakesleeanus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rhizopus_oryzae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mucor_circinelloides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rhizophagus_irregularis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57200" y="-30162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Branch site is more uniform is yeasts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1496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251307"/>
              </p:ext>
            </p:extLst>
          </p:nvPr>
        </p:nvGraphicFramePr>
        <p:xfrm>
          <a:off x="5687" y="228600"/>
          <a:ext cx="9055295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08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b="1" dirty="0" smtClean="0"/>
              <a:t>Species included in the study</a:t>
            </a:r>
            <a:endParaRPr lang="es-ES_tradnl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36826"/>
            <a:ext cx="8352928" cy="530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2987824" y="1340768"/>
            <a:ext cx="3672408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4 Rectángulo"/>
          <p:cNvSpPr/>
          <p:nvPr/>
        </p:nvSpPr>
        <p:spPr>
          <a:xfrm>
            <a:off x="6876256" y="1412776"/>
            <a:ext cx="1872208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5 CuadroTexto"/>
          <p:cNvSpPr txBox="1"/>
          <p:nvPr/>
        </p:nvSpPr>
        <p:spPr>
          <a:xfrm>
            <a:off x="6572809" y="1224915"/>
            <a:ext cx="34563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Actin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Diphthine</a:t>
            </a:r>
            <a:r>
              <a:rPr lang="en-US" sz="1400" dirty="0" smtClean="0"/>
              <a:t> synthase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Glutamine </a:t>
            </a:r>
            <a:r>
              <a:rPr lang="en-US" sz="1400" dirty="0" err="1" smtClean="0"/>
              <a:t>tRNA</a:t>
            </a:r>
            <a:r>
              <a:rPr lang="en-US" sz="1400" dirty="0" smtClean="0"/>
              <a:t> </a:t>
            </a:r>
            <a:r>
              <a:rPr lang="en-US" sz="1400" dirty="0" err="1" smtClean="0"/>
              <a:t>synthetase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RNA pol III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Transcription factor TFIIH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DNA topoisomerase III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Exportin</a:t>
            </a:r>
            <a:r>
              <a:rPr lang="en-US" sz="1400" dirty="0" smtClean="0"/>
              <a:t> 1</a:t>
            </a:r>
          </a:p>
          <a:p>
            <a:pPr marL="285750" indent="-285750">
              <a:buFont typeface="Arial"/>
              <a:buChar char="•"/>
            </a:pP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36410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b="1" dirty="0" smtClean="0"/>
              <a:t>Workflow design</a:t>
            </a:r>
            <a:endParaRPr lang="es-ES_tradnl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755576" y="1484784"/>
            <a:ext cx="1440160" cy="92333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42 fungal species + 3 </a:t>
            </a:r>
            <a:r>
              <a:rPr lang="en-US" dirty="0" err="1" smtClean="0"/>
              <a:t>outgroups</a:t>
            </a:r>
            <a:endParaRPr lang="es-ES_tradnl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339752" y="191683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3275856" y="1268760"/>
            <a:ext cx="2089555" cy="92333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 smtClean="0"/>
              <a:t>Orthologues</a:t>
            </a:r>
            <a:r>
              <a:rPr lang="es-ES_tradnl" dirty="0" smtClean="0"/>
              <a:t> and </a:t>
            </a:r>
            <a:r>
              <a:rPr lang="es-ES_tradnl" b="1" dirty="0" err="1" smtClean="0"/>
              <a:t>paralogues</a:t>
            </a:r>
            <a:r>
              <a:rPr lang="es-ES_tradnl" dirty="0" smtClean="0"/>
              <a:t> </a:t>
            </a:r>
            <a:r>
              <a:rPr lang="en-US" dirty="0" smtClean="0"/>
              <a:t>network</a:t>
            </a:r>
            <a:r>
              <a:rPr lang="es-ES_tradnl" dirty="0" smtClean="0"/>
              <a:t> </a:t>
            </a:r>
            <a:r>
              <a:rPr lang="en-US" dirty="0" smtClean="0"/>
              <a:t>extraction</a:t>
            </a:r>
            <a:r>
              <a:rPr lang="es-ES_tradnl" dirty="0" smtClean="0"/>
              <a:t> </a:t>
            </a:r>
            <a:r>
              <a:rPr lang="en-US" dirty="0" smtClean="0"/>
              <a:t>from:</a:t>
            </a:r>
            <a:endParaRPr lang="es-ES_tradnl" i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6514893" y="1484784"/>
            <a:ext cx="2089555" cy="92333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FASTA sequence automatic extraction</a:t>
            </a:r>
            <a:endParaRPr lang="es-ES_tradnl" i="1" dirty="0"/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5652120" y="19888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7559670" y="2492896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H="1" flipV="1">
            <a:off x="4572000" y="3566689"/>
            <a:ext cx="2987670" cy="1086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 flipH="1">
            <a:off x="4572000" y="4653136"/>
            <a:ext cx="2996054" cy="11834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 flipH="1">
            <a:off x="4572000" y="4653136"/>
            <a:ext cx="29960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2310940" y="3243524"/>
            <a:ext cx="2089555" cy="64633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Protein domain architecture analysis</a:t>
            </a:r>
            <a:endParaRPr lang="es-ES_tradnl" i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2339752" y="4222829"/>
            <a:ext cx="2089555" cy="92333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Machinery complexes conservation</a:t>
            </a:r>
            <a:endParaRPr lang="es-ES_tradnl" i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2339752" y="5651956"/>
            <a:ext cx="2089555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Phylogenetic studies</a:t>
            </a:r>
            <a:endParaRPr lang="es-ES_tradnl" i="1" dirty="0"/>
          </a:p>
        </p:txBody>
      </p:sp>
      <p:pic>
        <p:nvPicPr>
          <p:cNvPr id="4103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28" y="3379408"/>
            <a:ext cx="1457143" cy="40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706963"/>
            <a:ext cx="14954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7" y="2204864"/>
            <a:ext cx="208823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636912"/>
            <a:ext cx="9715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0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RNA_processing_evolution\polyA\heatma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93" y="332656"/>
            <a:ext cx="8538397" cy="63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 redondeado"/>
          <p:cNvSpPr/>
          <p:nvPr/>
        </p:nvSpPr>
        <p:spPr>
          <a:xfrm>
            <a:off x="2483768" y="4941168"/>
            <a:ext cx="1368152" cy="1008112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5 Rectángulo redondeado"/>
          <p:cNvSpPr/>
          <p:nvPr/>
        </p:nvSpPr>
        <p:spPr>
          <a:xfrm>
            <a:off x="2483768" y="2060848"/>
            <a:ext cx="1152128" cy="259228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6 Rectángulo redondeado"/>
          <p:cNvSpPr/>
          <p:nvPr/>
        </p:nvSpPr>
        <p:spPr>
          <a:xfrm>
            <a:off x="4644008" y="5229200"/>
            <a:ext cx="1296144" cy="648072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7 Rectángulo redondeado"/>
          <p:cNvSpPr/>
          <p:nvPr/>
        </p:nvSpPr>
        <p:spPr>
          <a:xfrm>
            <a:off x="6228184" y="4941168"/>
            <a:ext cx="1008112" cy="216024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9 CuadroTexto"/>
          <p:cNvSpPr txBox="1"/>
          <p:nvPr/>
        </p:nvSpPr>
        <p:spPr>
          <a:xfrm>
            <a:off x="6588224" y="188640"/>
            <a:ext cx="2520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Poly(A)machinery orthologues / </a:t>
            </a:r>
            <a:r>
              <a:rPr lang="en-US" sz="2000" b="1" dirty="0" err="1" smtClean="0"/>
              <a:t>paralogues</a:t>
            </a:r>
            <a:r>
              <a:rPr lang="en-US" sz="2000" b="1" dirty="0" smtClean="0"/>
              <a:t> abundance</a:t>
            </a:r>
            <a:endParaRPr lang="es-ES_tradnl" sz="2000" b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467544" y="2708920"/>
            <a:ext cx="1656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High number of orthologues for these proteins in </a:t>
            </a:r>
            <a:r>
              <a:rPr lang="en-US" sz="1600" dirty="0" err="1" smtClean="0"/>
              <a:t>Basidio</a:t>
            </a:r>
            <a:r>
              <a:rPr lang="en-US" sz="1600" dirty="0" smtClean="0"/>
              <a:t> and </a:t>
            </a:r>
            <a:r>
              <a:rPr lang="en-US" sz="1600" dirty="0" err="1" smtClean="0"/>
              <a:t>Ascomycetes</a:t>
            </a:r>
            <a:endParaRPr lang="es-ES_tradnl" sz="1600" dirty="0"/>
          </a:p>
        </p:txBody>
      </p:sp>
      <p:sp>
        <p:nvSpPr>
          <p:cNvPr id="3" name="2 Abrir llave"/>
          <p:cNvSpPr/>
          <p:nvPr/>
        </p:nvSpPr>
        <p:spPr>
          <a:xfrm>
            <a:off x="2123728" y="2060848"/>
            <a:ext cx="288032" cy="2592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10 CuadroTexto"/>
          <p:cNvSpPr txBox="1"/>
          <p:nvPr/>
        </p:nvSpPr>
        <p:spPr>
          <a:xfrm>
            <a:off x="4499992" y="6372617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r>
              <a:rPr lang="en-US" sz="1400" dirty="0" smtClean="0"/>
              <a:t>issing in Microsporidia</a:t>
            </a:r>
            <a:endParaRPr lang="es-ES_tradnl" sz="1400" dirty="0"/>
          </a:p>
        </p:txBody>
      </p:sp>
      <p:sp>
        <p:nvSpPr>
          <p:cNvPr id="12" name="11 Abrir llave"/>
          <p:cNvSpPr/>
          <p:nvPr/>
        </p:nvSpPr>
        <p:spPr>
          <a:xfrm rot="16200000">
            <a:off x="5138180" y="5651362"/>
            <a:ext cx="288032" cy="13159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12 Abrir llave"/>
          <p:cNvSpPr/>
          <p:nvPr/>
        </p:nvSpPr>
        <p:spPr>
          <a:xfrm rot="16200000">
            <a:off x="6588227" y="5805264"/>
            <a:ext cx="288032" cy="10081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13 CuadroTexto"/>
          <p:cNvSpPr txBox="1"/>
          <p:nvPr/>
        </p:nvSpPr>
        <p:spPr>
          <a:xfrm>
            <a:off x="5940152" y="638132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r>
              <a:rPr lang="en-US" sz="1400" dirty="0" smtClean="0"/>
              <a:t>issing in </a:t>
            </a:r>
            <a:r>
              <a:rPr lang="en-US" sz="1400" dirty="0" err="1" smtClean="0"/>
              <a:t>Mucorales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25276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2" grpId="0"/>
      <p:bldP spid="3" grpId="0" animBg="1"/>
      <p:bldP spid="11" grpId="0"/>
      <p:bldP spid="12" grpId="0" animBg="1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6146" name="Picture 2" descr="F:\RNA_processing_evolution\spliceosome\heat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588224" y="44624"/>
            <a:ext cx="2520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Splicing machinery orthologues / </a:t>
            </a:r>
            <a:r>
              <a:rPr lang="en-US" sz="2000" b="1" dirty="0" err="1" smtClean="0"/>
              <a:t>paralogues</a:t>
            </a:r>
            <a:r>
              <a:rPr lang="en-US" sz="2000" b="1" dirty="0" smtClean="0"/>
              <a:t> abundance</a:t>
            </a:r>
            <a:endParaRPr lang="es-ES_tradnl" sz="20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3352800" y="1844824"/>
            <a:ext cx="1003176" cy="4562152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6 Rectángulo redondeado"/>
          <p:cNvSpPr/>
          <p:nvPr/>
        </p:nvSpPr>
        <p:spPr>
          <a:xfrm>
            <a:off x="3358902" y="2780928"/>
            <a:ext cx="1003176" cy="368424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7 Rectángulo redondeado"/>
          <p:cNvSpPr/>
          <p:nvPr/>
        </p:nvSpPr>
        <p:spPr>
          <a:xfrm>
            <a:off x="2483768" y="1844824"/>
            <a:ext cx="869032" cy="3168352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Rectángulo redondeado"/>
          <p:cNvSpPr/>
          <p:nvPr/>
        </p:nvSpPr>
        <p:spPr>
          <a:xfrm>
            <a:off x="4355976" y="5661248"/>
            <a:ext cx="3960440" cy="7457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9 Rectángulo redondeado"/>
          <p:cNvSpPr/>
          <p:nvPr/>
        </p:nvSpPr>
        <p:spPr>
          <a:xfrm>
            <a:off x="7596336" y="5229200"/>
            <a:ext cx="720080" cy="368424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10 CuadroTexto"/>
          <p:cNvSpPr txBox="1"/>
          <p:nvPr/>
        </p:nvSpPr>
        <p:spPr>
          <a:xfrm>
            <a:off x="467544" y="2708920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Yeasts-exclusive components</a:t>
            </a:r>
            <a:endParaRPr lang="es-ES_tradnl" sz="1600" dirty="0"/>
          </a:p>
        </p:txBody>
      </p:sp>
      <p:sp>
        <p:nvSpPr>
          <p:cNvPr id="12" name="11 Abrir llave"/>
          <p:cNvSpPr/>
          <p:nvPr/>
        </p:nvSpPr>
        <p:spPr>
          <a:xfrm>
            <a:off x="2123728" y="2780928"/>
            <a:ext cx="288032" cy="3684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7999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8194" name="Picture 2" descr="F:\RNA_processing_evolution\translation\heatmap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6" y="332656"/>
            <a:ext cx="9128324" cy="652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868144" y="44624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Translation machinery orthologues / </a:t>
            </a:r>
            <a:r>
              <a:rPr lang="en-US" sz="2000" b="1" dirty="0" err="1" smtClean="0"/>
              <a:t>paralogues</a:t>
            </a:r>
            <a:r>
              <a:rPr lang="en-US" sz="2000" b="1" dirty="0" smtClean="0"/>
              <a:t> abundance</a:t>
            </a:r>
            <a:endParaRPr lang="es-ES_tradnl" sz="20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2915816" y="2132856"/>
            <a:ext cx="1512168" cy="446449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6 Rectángulo redondeado"/>
          <p:cNvSpPr/>
          <p:nvPr/>
        </p:nvSpPr>
        <p:spPr>
          <a:xfrm rot="16200000">
            <a:off x="6156176" y="3501008"/>
            <a:ext cx="504056" cy="410445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852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7170" name="Picture 2" descr="F:\RNA_processing_evolution\silencing\heat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2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588224" y="44624"/>
            <a:ext cx="2520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Silencing machinery orthologues / </a:t>
            </a:r>
            <a:r>
              <a:rPr lang="en-US" sz="2000" b="1" dirty="0" err="1" smtClean="0"/>
              <a:t>paralogues</a:t>
            </a:r>
            <a:r>
              <a:rPr lang="en-US" sz="2000" b="1" dirty="0" smtClean="0"/>
              <a:t> abundance</a:t>
            </a:r>
            <a:endParaRPr lang="es-ES_tradnl" sz="20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2555776" y="2636912"/>
            <a:ext cx="3483780" cy="5124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611560" y="270892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r>
              <a:rPr lang="en-US" sz="1400" dirty="0" smtClean="0"/>
              <a:t>issing in “yeasts”</a:t>
            </a:r>
            <a:endParaRPr lang="es-ES_tradnl" sz="1400" dirty="0"/>
          </a:p>
        </p:txBody>
      </p:sp>
      <p:sp>
        <p:nvSpPr>
          <p:cNvPr id="8" name="7 Abrir llave"/>
          <p:cNvSpPr/>
          <p:nvPr/>
        </p:nvSpPr>
        <p:spPr>
          <a:xfrm>
            <a:off x="2205623" y="2665173"/>
            <a:ext cx="288032" cy="4841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Rectángulo redondeado"/>
          <p:cNvSpPr/>
          <p:nvPr/>
        </p:nvSpPr>
        <p:spPr>
          <a:xfrm>
            <a:off x="4788024" y="1888571"/>
            <a:ext cx="1224136" cy="67633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9 CuadroTexto"/>
          <p:cNvSpPr txBox="1"/>
          <p:nvPr/>
        </p:nvSpPr>
        <p:spPr>
          <a:xfrm>
            <a:off x="611560" y="198884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r>
              <a:rPr lang="en-US" sz="1400" dirty="0" smtClean="0"/>
              <a:t>issing in Basidiomycota</a:t>
            </a:r>
            <a:endParaRPr lang="es-ES_tradnl" sz="1400" dirty="0"/>
          </a:p>
        </p:txBody>
      </p:sp>
      <p:sp>
        <p:nvSpPr>
          <p:cNvPr id="11" name="10 Abrir llave"/>
          <p:cNvSpPr/>
          <p:nvPr/>
        </p:nvSpPr>
        <p:spPr>
          <a:xfrm>
            <a:off x="2195736" y="1916832"/>
            <a:ext cx="288032" cy="6672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11 Rectángulo redondeado"/>
          <p:cNvSpPr/>
          <p:nvPr/>
        </p:nvSpPr>
        <p:spPr>
          <a:xfrm>
            <a:off x="3059832" y="4941168"/>
            <a:ext cx="3960440" cy="108012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382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 smtClean="0"/>
              <a:t>Polyadenylation relative evolutionary rate</a:t>
            </a:r>
            <a:endParaRPr lang="en-US" sz="3200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4746565"/>
              </p:ext>
            </p:extLst>
          </p:nvPr>
        </p:nvGraphicFramePr>
        <p:xfrm>
          <a:off x="433462" y="384048"/>
          <a:ext cx="8763000" cy="6599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2 Marco"/>
          <p:cNvSpPr/>
          <p:nvPr/>
        </p:nvSpPr>
        <p:spPr>
          <a:xfrm>
            <a:off x="533399" y="6255440"/>
            <a:ext cx="5739579" cy="617865"/>
          </a:xfrm>
          <a:prstGeom prst="frame">
            <a:avLst>
              <a:gd name="adj1" fmla="val 0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7 Marco"/>
          <p:cNvSpPr/>
          <p:nvPr/>
        </p:nvSpPr>
        <p:spPr>
          <a:xfrm>
            <a:off x="533399" y="5638800"/>
            <a:ext cx="5105401" cy="457200"/>
          </a:xfrm>
          <a:prstGeom prst="frame">
            <a:avLst>
              <a:gd name="adj1" fmla="val 0"/>
            </a:avLst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8 Marco"/>
          <p:cNvSpPr/>
          <p:nvPr/>
        </p:nvSpPr>
        <p:spPr>
          <a:xfrm>
            <a:off x="533399" y="2589030"/>
            <a:ext cx="7320867" cy="3049770"/>
          </a:xfrm>
          <a:prstGeom prst="frame">
            <a:avLst>
              <a:gd name="adj1" fmla="val 0"/>
            </a:avLst>
          </a:prstGeom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9 Marco"/>
          <p:cNvSpPr/>
          <p:nvPr/>
        </p:nvSpPr>
        <p:spPr>
          <a:xfrm>
            <a:off x="533400" y="1265830"/>
            <a:ext cx="4191000" cy="1174552"/>
          </a:xfrm>
          <a:prstGeom prst="frame">
            <a:avLst>
              <a:gd name="adj1" fmla="val 0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10 Marco"/>
          <p:cNvSpPr/>
          <p:nvPr/>
        </p:nvSpPr>
        <p:spPr>
          <a:xfrm>
            <a:off x="533400" y="1114919"/>
            <a:ext cx="4419600" cy="152400"/>
          </a:xfrm>
          <a:prstGeom prst="frame">
            <a:avLst>
              <a:gd name="adj1" fmla="val 0"/>
            </a:avLst>
          </a:prstGeom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11 Marco"/>
          <p:cNvSpPr/>
          <p:nvPr/>
        </p:nvSpPr>
        <p:spPr>
          <a:xfrm>
            <a:off x="533400" y="2440381"/>
            <a:ext cx="4419600" cy="148649"/>
          </a:xfrm>
          <a:prstGeom prst="frame">
            <a:avLst>
              <a:gd name="adj1" fmla="val 0"/>
            </a:avLst>
          </a:prstGeom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12 Marco"/>
          <p:cNvSpPr/>
          <p:nvPr/>
        </p:nvSpPr>
        <p:spPr>
          <a:xfrm>
            <a:off x="533399" y="5638801"/>
            <a:ext cx="6587979" cy="616640"/>
          </a:xfrm>
          <a:prstGeom prst="frame">
            <a:avLst>
              <a:gd name="adj1" fmla="val 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3 CuadroTexto"/>
          <p:cNvSpPr txBox="1"/>
          <p:nvPr/>
        </p:nvSpPr>
        <p:spPr>
          <a:xfrm>
            <a:off x="7162799" y="5943600"/>
            <a:ext cx="1054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Zygomycota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17 CuadroTexto"/>
          <p:cNvSpPr txBox="1"/>
          <p:nvPr/>
        </p:nvSpPr>
        <p:spPr>
          <a:xfrm>
            <a:off x="5638800" y="5778445"/>
            <a:ext cx="948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</a:rPr>
              <a:t>Mucorales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" name="18 CuadroTexto"/>
          <p:cNvSpPr txBox="1"/>
          <p:nvPr/>
        </p:nvSpPr>
        <p:spPr>
          <a:xfrm>
            <a:off x="6372245" y="6388789"/>
            <a:ext cx="119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1"/>
                </a:solidFill>
              </a:rPr>
              <a:t>Microsporidia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4" name="19 CuadroTexto"/>
          <p:cNvSpPr txBox="1"/>
          <p:nvPr/>
        </p:nvSpPr>
        <p:spPr>
          <a:xfrm>
            <a:off x="7924800" y="3743222"/>
            <a:ext cx="1059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</a:rPr>
              <a:t>Ascomycota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5" name="20 Marco"/>
          <p:cNvSpPr/>
          <p:nvPr/>
        </p:nvSpPr>
        <p:spPr>
          <a:xfrm>
            <a:off x="533400" y="2589030"/>
            <a:ext cx="5105400" cy="763770"/>
          </a:xfrm>
          <a:prstGeom prst="frame">
            <a:avLst>
              <a:gd name="adj1" fmla="val 0"/>
            </a:avLst>
          </a:prstGeom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21 CuadroTexto"/>
          <p:cNvSpPr txBox="1"/>
          <p:nvPr/>
        </p:nvSpPr>
        <p:spPr>
          <a:xfrm>
            <a:off x="5667375" y="2783935"/>
            <a:ext cx="783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2D050"/>
                </a:solidFill>
              </a:rPr>
              <a:t>“Yeasts”</a:t>
            </a:r>
            <a:endParaRPr lang="en-US" sz="1400" dirty="0">
              <a:solidFill>
                <a:srgbClr val="92D050"/>
              </a:solidFill>
            </a:endParaRPr>
          </a:p>
        </p:txBody>
      </p:sp>
      <p:sp>
        <p:nvSpPr>
          <p:cNvPr id="17" name="22 Marco"/>
          <p:cNvSpPr/>
          <p:nvPr/>
        </p:nvSpPr>
        <p:spPr>
          <a:xfrm>
            <a:off x="531533" y="3352800"/>
            <a:ext cx="5105400" cy="2286000"/>
          </a:xfrm>
          <a:prstGeom prst="frame">
            <a:avLst>
              <a:gd name="adj1" fmla="val 0"/>
            </a:avLst>
          </a:prstGeom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23 CuadroTexto"/>
          <p:cNvSpPr txBox="1"/>
          <p:nvPr/>
        </p:nvSpPr>
        <p:spPr>
          <a:xfrm>
            <a:off x="5707973" y="4223639"/>
            <a:ext cx="214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“Filamentous </a:t>
            </a:r>
            <a:r>
              <a:rPr lang="en-US" sz="1400" dirty="0">
                <a:solidFill>
                  <a:srgbClr val="00B050"/>
                </a:solidFill>
              </a:rPr>
              <a:t>A</a:t>
            </a:r>
            <a:r>
              <a:rPr lang="en-US" sz="1400" dirty="0" smtClean="0">
                <a:solidFill>
                  <a:srgbClr val="00B050"/>
                </a:solidFill>
              </a:rPr>
              <a:t>scomycota”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9" name="24 CuadroTexto"/>
          <p:cNvSpPr txBox="1"/>
          <p:nvPr/>
        </p:nvSpPr>
        <p:spPr>
          <a:xfrm>
            <a:off x="4967044" y="2352333"/>
            <a:ext cx="13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F0"/>
                </a:solidFill>
              </a:rPr>
              <a:t>Taphrinomycotina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20" name="25 CuadroTexto"/>
          <p:cNvSpPr txBox="1"/>
          <p:nvPr/>
        </p:nvSpPr>
        <p:spPr>
          <a:xfrm>
            <a:off x="5016706" y="1037230"/>
            <a:ext cx="120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2060"/>
                </a:solidFill>
              </a:rPr>
              <a:t>Chytridiomycota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1" name="26 CuadroTexto"/>
          <p:cNvSpPr txBox="1"/>
          <p:nvPr/>
        </p:nvSpPr>
        <p:spPr>
          <a:xfrm>
            <a:off x="4814962" y="1646830"/>
            <a:ext cx="1244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Basidiomycota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05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476</Words>
  <Application>Microsoft Office PowerPoint</Application>
  <PresentationFormat>Presentación en pantalla (4:3)</PresentationFormat>
  <Paragraphs>221</Paragraphs>
  <Slides>26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Tema de Office</vt:lpstr>
      <vt:lpstr>Bioinformatics analysis of the protein architecture and evolution of the fungal 3'end mRNA processing machinery </vt:lpstr>
      <vt:lpstr>Machineries studied at the moment</vt:lpstr>
      <vt:lpstr>Species included in the study</vt:lpstr>
      <vt:lpstr>Workflow design</vt:lpstr>
      <vt:lpstr>Presentación de PowerPoint</vt:lpstr>
      <vt:lpstr>Presentación de PowerPoint</vt:lpstr>
      <vt:lpstr>Presentación de PowerPoint</vt:lpstr>
      <vt:lpstr>Presentación de PowerPoint</vt:lpstr>
      <vt:lpstr>Polyadenylation relative evolutionary rate</vt:lpstr>
      <vt:lpstr>Presentación de PowerPoint</vt:lpstr>
      <vt:lpstr>Presentación de PowerPoint</vt:lpstr>
      <vt:lpstr>Apart from this…</vt:lpstr>
      <vt:lpstr>Take a look at CIDART</vt:lpstr>
      <vt:lpstr>Polyadenylation</vt:lpstr>
      <vt:lpstr>Cutsite is variable</vt:lpstr>
      <vt:lpstr>Canonical AAUAAA is frequent in basal fungi and microsporidia</vt:lpstr>
      <vt:lpstr>Hrp1 binding site (TAYRTA) is absent outside yeasts clade</vt:lpstr>
      <vt:lpstr>3’UTR are longer in filamentous ascomycota</vt:lpstr>
      <vt:lpstr>The biochemistry of splicing </vt:lpstr>
      <vt:lpstr>Yeast and microsporidia have few genes containing introns</vt:lpstr>
      <vt:lpstr>Yeasts have few, big introns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analysis of the protein architecture and evolution of the fungal 3'end mRNA processing machinery </dc:title>
  <dc:creator>alexx</dc:creator>
  <cp:lastModifiedBy>marco</cp:lastModifiedBy>
  <cp:revision>49</cp:revision>
  <dcterms:created xsi:type="dcterms:W3CDTF">2015-09-09T09:59:21Z</dcterms:created>
  <dcterms:modified xsi:type="dcterms:W3CDTF">2015-09-10T10:50:21Z</dcterms:modified>
</cp:coreProperties>
</file>