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387" r:id="rId6"/>
    <p:sldId id="261" r:id="rId7"/>
    <p:sldId id="263" r:id="rId8"/>
    <p:sldId id="264" r:id="rId9"/>
    <p:sldId id="266" r:id="rId10"/>
    <p:sldId id="267" r:id="rId11"/>
    <p:sldId id="269" r:id="rId12"/>
    <p:sldId id="395" r:id="rId13"/>
    <p:sldId id="340" r:id="rId14"/>
    <p:sldId id="272" r:id="rId15"/>
    <p:sldId id="274" r:id="rId16"/>
    <p:sldId id="399" r:id="rId17"/>
    <p:sldId id="390" r:id="rId18"/>
    <p:sldId id="389" r:id="rId19"/>
    <p:sldId id="388" r:id="rId20"/>
    <p:sldId id="397" r:id="rId21"/>
    <p:sldId id="405" r:id="rId22"/>
    <p:sldId id="406" r:id="rId23"/>
    <p:sldId id="407" r:id="rId24"/>
    <p:sldId id="284" r:id="rId25"/>
    <p:sldId id="408" r:id="rId26"/>
    <p:sldId id="409" r:id="rId27"/>
    <p:sldId id="315" r:id="rId28"/>
    <p:sldId id="316" r:id="rId29"/>
    <p:sldId id="288" r:id="rId30"/>
    <p:sldId id="391" r:id="rId31"/>
    <p:sldId id="392" r:id="rId32"/>
    <p:sldId id="320" r:id="rId33"/>
    <p:sldId id="318" r:id="rId34"/>
    <p:sldId id="400" r:id="rId35"/>
    <p:sldId id="325" r:id="rId36"/>
    <p:sldId id="327" r:id="rId37"/>
    <p:sldId id="410" r:id="rId38"/>
    <p:sldId id="398" r:id="rId39"/>
    <p:sldId id="302" r:id="rId40"/>
    <p:sldId id="329" r:id="rId41"/>
    <p:sldId id="328" r:id="rId42"/>
    <p:sldId id="402" r:id="rId43"/>
    <p:sldId id="341" r:id="rId44"/>
    <p:sldId id="342" r:id="rId45"/>
    <p:sldId id="345" r:id="rId46"/>
    <p:sldId id="424" r:id="rId47"/>
    <p:sldId id="426" r:id="rId48"/>
    <p:sldId id="425" r:id="rId49"/>
    <p:sldId id="412" r:id="rId50"/>
    <p:sldId id="411" r:id="rId51"/>
    <p:sldId id="415" r:id="rId52"/>
    <p:sldId id="420" r:id="rId53"/>
    <p:sldId id="414" r:id="rId54"/>
    <p:sldId id="416" r:id="rId55"/>
    <p:sldId id="417" r:id="rId56"/>
    <p:sldId id="413" r:id="rId57"/>
    <p:sldId id="419" r:id="rId58"/>
    <p:sldId id="418" r:id="rId59"/>
    <p:sldId id="421" r:id="rId60"/>
    <p:sldId id="422" r:id="rId61"/>
    <p:sldId id="423" r:id="rId62"/>
    <p:sldId id="427" r:id="rId63"/>
    <p:sldId id="428" r:id="rId64"/>
    <p:sldId id="429" r:id="rId6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9" autoAdjust="0"/>
    <p:restoredTop sz="85289" autoAdjust="0"/>
  </p:normalViewPr>
  <p:slideViewPr>
    <p:cSldViewPr>
      <p:cViewPr>
        <p:scale>
          <a:sx n="100" d="100"/>
          <a:sy n="100" d="100"/>
        </p:scale>
        <p:origin x="-672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'!$H$47</c:f>
              <c:strCache>
                <c:ptCount val="1"/>
                <c:pt idx="0">
                  <c:v>WT_1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'!$H$48:$H$88</c:f>
              <c:numCache>
                <c:formatCode>0.00%</c:formatCode>
                <c:ptCount val="41"/>
                <c:pt idx="0">
                  <c:v>1.294689503671626E-3</c:v>
                </c:pt>
                <c:pt idx="1">
                  <c:v>1.1887563330528247E-4</c:v>
                </c:pt>
                <c:pt idx="2">
                  <c:v>1.6178078358101454E-4</c:v>
                </c:pt>
                <c:pt idx="3">
                  <c:v>2.2622715599931458E-4</c:v>
                </c:pt>
                <c:pt idx="4">
                  <c:v>3.2276374411971176E-4</c:v>
                </c:pt>
                <c:pt idx="5">
                  <c:v>1.9067970711384236E-4</c:v>
                </c:pt>
                <c:pt idx="6">
                  <c:v>3.345537957450679E-4</c:v>
                </c:pt>
                <c:pt idx="7">
                  <c:v>3.7089906767285744E-4</c:v>
                </c:pt>
                <c:pt idx="8">
                  <c:v>2.7019607033146976E-4</c:v>
                </c:pt>
                <c:pt idx="9">
                  <c:v>4.3924590829804225E-4</c:v>
                </c:pt>
                <c:pt idx="10">
                  <c:v>6.6476388825974144E-4</c:v>
                </c:pt>
                <c:pt idx="11">
                  <c:v>8.1652756030943833E-4</c:v>
                </c:pt>
                <c:pt idx="12">
                  <c:v>1.8174408903988823E-3</c:v>
                </c:pt>
                <c:pt idx="13">
                  <c:v>7.3131119468947707E-3</c:v>
                </c:pt>
                <c:pt idx="14">
                  <c:v>9.7176619494345074E-3</c:v>
                </c:pt>
                <c:pt idx="15">
                  <c:v>1.6459887186048877E-2</c:v>
                </c:pt>
                <c:pt idx="16">
                  <c:v>2.1847852131831925E-2</c:v>
                </c:pt>
                <c:pt idx="17">
                  <c:v>6.0864678840323427E-2</c:v>
                </c:pt>
                <c:pt idx="18">
                  <c:v>0.14893733959878544</c:v>
                </c:pt>
                <c:pt idx="19">
                  <c:v>0.18645470222274385</c:v>
                </c:pt>
                <c:pt idx="20">
                  <c:v>0.16195657059133847</c:v>
                </c:pt>
                <c:pt idx="21">
                  <c:v>0.13991653175331276</c:v>
                </c:pt>
                <c:pt idx="22">
                  <c:v>0.11650086869632258</c:v>
                </c:pt>
                <c:pt idx="23">
                  <c:v>5.8148091381232912E-2</c:v>
                </c:pt>
                <c:pt idx="24">
                  <c:v>2.8419254590385683E-2</c:v>
                </c:pt>
                <c:pt idx="25">
                  <c:v>1.2903901239435826E-2</c:v>
                </c:pt>
                <c:pt idx="26">
                  <c:v>1.0479848895861666E-2</c:v>
                </c:pt>
                <c:pt idx="27">
                  <c:v>7.1759750306208915E-3</c:v>
                </c:pt>
                <c:pt idx="28">
                  <c:v>3.2364134946626082E-3</c:v>
                </c:pt>
                <c:pt idx="29">
                  <c:v>1.4913085601004972E-3</c:v>
                </c:pt>
                <c:pt idx="30">
                  <c:v>5.4757254804379553E-4</c:v>
                </c:pt>
                <c:pt idx="31">
                  <c:v>2.2667039102282422E-4</c:v>
                </c:pt>
                <c:pt idx="32">
                  <c:v>1.6337642966564921E-4</c:v>
                </c:pt>
                <c:pt idx="33">
                  <c:v>6.6928488549953958E-5</c:v>
                </c:pt>
                <c:pt idx="34">
                  <c:v>4.2905150275732074E-5</c:v>
                </c:pt>
                <c:pt idx="35">
                  <c:v>3.3597214782029866E-5</c:v>
                </c:pt>
                <c:pt idx="36">
                  <c:v>2.57962783682604E-5</c:v>
                </c:pt>
                <c:pt idx="37">
                  <c:v>1.8881812001510191E-5</c:v>
                </c:pt>
                <c:pt idx="38">
                  <c:v>1.2853815681779238E-5</c:v>
                </c:pt>
                <c:pt idx="39">
                  <c:v>8.5987594560868006E-6</c:v>
                </c:pt>
                <c:pt idx="40">
                  <c:v>1.7729400940385155E-7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'!$I$47</c:f>
              <c:strCache>
                <c:ptCount val="1"/>
                <c:pt idx="0">
                  <c:v>WT_2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'!$I$48:$I$88</c:f>
              <c:numCache>
                <c:formatCode>0.00%</c:formatCode>
                <c:ptCount val="41"/>
                <c:pt idx="0">
                  <c:v>4.0010645210500535E-4</c:v>
                </c:pt>
                <c:pt idx="1">
                  <c:v>1.027471344431576E-4</c:v>
                </c:pt>
                <c:pt idx="2">
                  <c:v>2.2725844022156535E-4</c:v>
                </c:pt>
                <c:pt idx="3">
                  <c:v>2.6577596204976385E-4</c:v>
                </c:pt>
                <c:pt idx="4">
                  <c:v>3.9124894051507795E-4</c:v>
                </c:pt>
                <c:pt idx="5">
                  <c:v>2.943224565453012E-4</c:v>
                </c:pt>
                <c:pt idx="6">
                  <c:v>5.432944537501742E-4</c:v>
                </c:pt>
                <c:pt idx="7">
                  <c:v>8.2091417415446955E-4</c:v>
                </c:pt>
                <c:pt idx="8">
                  <c:v>1.3430012144407604E-3</c:v>
                </c:pt>
                <c:pt idx="9">
                  <c:v>2.6989090886268439E-3</c:v>
                </c:pt>
                <c:pt idx="10">
                  <c:v>5.4754605931333937E-3</c:v>
                </c:pt>
                <c:pt idx="11">
                  <c:v>5.2600965256183021E-3</c:v>
                </c:pt>
                <c:pt idx="12">
                  <c:v>7.2917059982359885E-3</c:v>
                </c:pt>
                <c:pt idx="13">
                  <c:v>4.7297593459653932E-2</c:v>
                </c:pt>
                <c:pt idx="14">
                  <c:v>1.0406968745941362E-2</c:v>
                </c:pt>
                <c:pt idx="15">
                  <c:v>1.4464620112463066E-2</c:v>
                </c:pt>
                <c:pt idx="16">
                  <c:v>2.2111537632631115E-2</c:v>
                </c:pt>
                <c:pt idx="17">
                  <c:v>6.4060307607711642E-2</c:v>
                </c:pt>
                <c:pt idx="18">
                  <c:v>0.16573963106793954</c:v>
                </c:pt>
                <c:pt idx="19">
                  <c:v>0.19113836840182449</c:v>
                </c:pt>
                <c:pt idx="20">
                  <c:v>0.14659019715403598</c:v>
                </c:pt>
                <c:pt idx="21">
                  <c:v>0.12411838656427855</c:v>
                </c:pt>
                <c:pt idx="22">
                  <c:v>9.846475535401146E-2</c:v>
                </c:pt>
                <c:pt idx="23">
                  <c:v>4.6777632222149222E-2</c:v>
                </c:pt>
                <c:pt idx="24">
                  <c:v>1.6575947189390098E-2</c:v>
                </c:pt>
                <c:pt idx="25">
                  <c:v>8.5742230621055314E-3</c:v>
                </c:pt>
                <c:pt idx="26">
                  <c:v>6.8580422307931441E-3</c:v>
                </c:pt>
                <c:pt idx="27">
                  <c:v>4.8575605846200602E-3</c:v>
                </c:pt>
                <c:pt idx="28">
                  <c:v>3.7353897877041744E-3</c:v>
                </c:pt>
                <c:pt idx="29">
                  <c:v>1.5111927059454958E-3</c:v>
                </c:pt>
                <c:pt idx="30">
                  <c:v>7.8953327595015544E-4</c:v>
                </c:pt>
                <c:pt idx="31">
                  <c:v>2.9609395886328666E-4</c:v>
                </c:pt>
                <c:pt idx="32">
                  <c:v>2.2472772262444323E-4</c:v>
                </c:pt>
                <c:pt idx="33">
                  <c:v>9.8242457120280253E-5</c:v>
                </c:pt>
                <c:pt idx="34">
                  <c:v>7.0252720496109732E-5</c:v>
                </c:pt>
                <c:pt idx="35">
                  <c:v>4.2870356095248518E-5</c:v>
                </c:pt>
                <c:pt idx="36">
                  <c:v>3.5834961175249055E-5</c:v>
                </c:pt>
                <c:pt idx="37">
                  <c:v>2.7989736624170521E-5</c:v>
                </c:pt>
                <c:pt idx="38">
                  <c:v>1.1894372706473909E-5</c:v>
                </c:pt>
                <c:pt idx="39">
                  <c:v>5.3145069539564279E-6</c:v>
                </c:pt>
                <c:pt idx="40">
                  <c:v>5.0614351942442171E-8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'!$J$47</c:f>
              <c:strCache>
                <c:ptCount val="1"/>
                <c:pt idx="0">
                  <c:v>WT_3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'!$J$48:$J$88</c:f>
              <c:numCache>
                <c:formatCode>0.00%</c:formatCode>
                <c:ptCount val="41"/>
                <c:pt idx="0">
                  <c:v>4.3156518244226975E-4</c:v>
                </c:pt>
                <c:pt idx="1">
                  <c:v>8.5247443445386618E-5</c:v>
                </c:pt>
                <c:pt idx="2">
                  <c:v>1.2516857411682219E-4</c:v>
                </c:pt>
                <c:pt idx="3">
                  <c:v>1.0154020664011178E-4</c:v>
                </c:pt>
                <c:pt idx="4">
                  <c:v>1.1852792181944606E-4</c:v>
                </c:pt>
                <c:pt idx="5">
                  <c:v>8.2004334183877344E-5</c:v>
                </c:pt>
                <c:pt idx="6">
                  <c:v>1.6439475280364865E-4</c:v>
                </c:pt>
                <c:pt idx="7">
                  <c:v>3.2809455362268819E-4</c:v>
                </c:pt>
                <c:pt idx="8">
                  <c:v>7.9386681708516294E-4</c:v>
                </c:pt>
                <c:pt idx="9">
                  <c:v>2.4202088948448849E-3</c:v>
                </c:pt>
                <c:pt idx="10">
                  <c:v>4.8884466935149784E-3</c:v>
                </c:pt>
                <c:pt idx="11">
                  <c:v>5.7522720103841268E-3</c:v>
                </c:pt>
                <c:pt idx="12">
                  <c:v>8.4946297585389331E-3</c:v>
                </c:pt>
                <c:pt idx="13">
                  <c:v>1.6921308656360528E-2</c:v>
                </c:pt>
                <c:pt idx="14">
                  <c:v>1.04965547755363E-2</c:v>
                </c:pt>
                <c:pt idx="15">
                  <c:v>1.3936489882464315E-2</c:v>
                </c:pt>
                <c:pt idx="16">
                  <c:v>2.1645206163297501E-2</c:v>
                </c:pt>
                <c:pt idx="17">
                  <c:v>6.6127306709722805E-2</c:v>
                </c:pt>
                <c:pt idx="18">
                  <c:v>0.17050345796525007</c:v>
                </c:pt>
                <c:pt idx="19">
                  <c:v>0.20212802019376033</c:v>
                </c:pt>
                <c:pt idx="20">
                  <c:v>0.1622915192306727</c:v>
                </c:pt>
                <c:pt idx="21">
                  <c:v>0.13313349602931462</c:v>
                </c:pt>
                <c:pt idx="22">
                  <c:v>0.10086610321504093</c:v>
                </c:pt>
                <c:pt idx="23">
                  <c:v>4.6329514572177904E-2</c:v>
                </c:pt>
                <c:pt idx="24">
                  <c:v>1.7088328783328256E-2</c:v>
                </c:pt>
                <c:pt idx="25">
                  <c:v>6.706209434590926E-3</c:v>
                </c:pt>
                <c:pt idx="26">
                  <c:v>3.9153594812878388E-3</c:v>
                </c:pt>
                <c:pt idx="27">
                  <c:v>1.7664907279892298E-3</c:v>
                </c:pt>
                <c:pt idx="28">
                  <c:v>8.5981003873585146E-4</c:v>
                </c:pt>
                <c:pt idx="29">
                  <c:v>4.063924772219835E-4</c:v>
                </c:pt>
                <c:pt idx="30">
                  <c:v>3.1512211657665109E-4</c:v>
                </c:pt>
                <c:pt idx="31">
                  <c:v>2.0786786028530868E-4</c:v>
                </c:pt>
                <c:pt idx="32">
                  <c:v>2.3195952908509185E-4</c:v>
                </c:pt>
                <c:pt idx="33">
                  <c:v>1.0694538874262724E-4</c:v>
                </c:pt>
                <c:pt idx="34">
                  <c:v>7.0267367332700929E-5</c:v>
                </c:pt>
                <c:pt idx="35">
                  <c:v>5.1658097522612001E-5</c:v>
                </c:pt>
                <c:pt idx="36">
                  <c:v>4.3395890594481233E-5</c:v>
                </c:pt>
                <c:pt idx="37">
                  <c:v>4.4168059466269157E-5</c:v>
                </c:pt>
                <c:pt idx="38">
                  <c:v>1.5752244984473613E-5</c:v>
                </c:pt>
                <c:pt idx="39">
                  <c:v>5.2507483281578712E-6</c:v>
                </c:pt>
                <c:pt idx="40">
                  <c:v>7.7216887178792227E-8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513152"/>
        <c:axId val="172514688"/>
      </c:lineChart>
      <c:catAx>
        <c:axId val="172513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2514688"/>
        <c:crosses val="autoZero"/>
        <c:auto val="1"/>
        <c:lblAlgn val="ctr"/>
        <c:lblOffset val="100"/>
        <c:noMultiLvlLbl val="0"/>
      </c:catAx>
      <c:valAx>
        <c:axId val="172514688"/>
        <c:scaling>
          <c:orientation val="minMax"/>
          <c:max val="0.2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7251315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'!$B$47</c:f>
              <c:strCache>
                <c:ptCount val="1"/>
                <c:pt idx="0">
                  <c:v>∆exp5 _1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'!$B$48:$B$88</c:f>
              <c:numCache>
                <c:formatCode>0.00%</c:formatCode>
                <c:ptCount val="41"/>
                <c:pt idx="0">
                  <c:v>1.7125251850181073E-4</c:v>
                </c:pt>
                <c:pt idx="1">
                  <c:v>4.7244937225469241E-5</c:v>
                </c:pt>
                <c:pt idx="2">
                  <c:v>1.3658685718083815E-4</c:v>
                </c:pt>
                <c:pt idx="3">
                  <c:v>2.1986747587529447E-4</c:v>
                </c:pt>
                <c:pt idx="4">
                  <c:v>4.0137438760618328E-4</c:v>
                </c:pt>
                <c:pt idx="5">
                  <c:v>2.2455875698819253E-4</c:v>
                </c:pt>
                <c:pt idx="6">
                  <c:v>3.3494916830851125E-4</c:v>
                </c:pt>
                <c:pt idx="7">
                  <c:v>4.0668840514999709E-4</c:v>
                </c:pt>
                <c:pt idx="8">
                  <c:v>3.6836935676765249E-4</c:v>
                </c:pt>
                <c:pt idx="9">
                  <c:v>3.3681737760125831E-4</c:v>
                </c:pt>
                <c:pt idx="10">
                  <c:v>2.8313749725632708E-4</c:v>
                </c:pt>
                <c:pt idx="11">
                  <c:v>1.2898947272366689E-4</c:v>
                </c:pt>
                <c:pt idx="12">
                  <c:v>1.3754171970824217E-4</c:v>
                </c:pt>
                <c:pt idx="13">
                  <c:v>6.9833663362883834E-4</c:v>
                </c:pt>
                <c:pt idx="14">
                  <c:v>7.5106165144636552E-4</c:v>
                </c:pt>
                <c:pt idx="15">
                  <c:v>2.6843261433430491E-3</c:v>
                </c:pt>
                <c:pt idx="16">
                  <c:v>1.0288020996347567E-2</c:v>
                </c:pt>
                <c:pt idx="17">
                  <c:v>4.9712177448995087E-2</c:v>
                </c:pt>
                <c:pt idx="18">
                  <c:v>0.16653068178803571</c:v>
                </c:pt>
                <c:pt idx="19">
                  <c:v>0.21216239953133686</c:v>
                </c:pt>
                <c:pt idx="20">
                  <c:v>0.1708973511573785</c:v>
                </c:pt>
                <c:pt idx="21">
                  <c:v>0.14677872767225233</c:v>
                </c:pt>
                <c:pt idx="22">
                  <c:v>0.11376659763840909</c:v>
                </c:pt>
                <c:pt idx="23">
                  <c:v>5.6196192199213221E-2</c:v>
                </c:pt>
                <c:pt idx="24">
                  <c:v>1.8717547388270393E-2</c:v>
                </c:pt>
                <c:pt idx="25">
                  <c:v>8.7939517512946788E-3</c:v>
                </c:pt>
                <c:pt idx="26">
                  <c:v>8.2892031161564943E-3</c:v>
                </c:pt>
                <c:pt idx="27">
                  <c:v>6.6607473493120028E-3</c:v>
                </c:pt>
                <c:pt idx="28">
                  <c:v>7.6605299312660895E-3</c:v>
                </c:pt>
                <c:pt idx="29">
                  <c:v>5.6807262700989741E-3</c:v>
                </c:pt>
                <c:pt idx="30">
                  <c:v>5.0592353120451298E-3</c:v>
                </c:pt>
                <c:pt idx="31">
                  <c:v>2.4745885134106497E-3</c:v>
                </c:pt>
                <c:pt idx="32">
                  <c:v>1.5497003662146888E-3</c:v>
                </c:pt>
                <c:pt idx="33">
                  <c:v>6.7537841720908046E-4</c:v>
                </c:pt>
                <c:pt idx="34">
                  <c:v>3.6625205290253919E-4</c:v>
                </c:pt>
                <c:pt idx="35">
                  <c:v>2.0251388733377764E-4</c:v>
                </c:pt>
                <c:pt idx="36">
                  <c:v>1.1603655496062085E-4</c:v>
                </c:pt>
                <c:pt idx="37">
                  <c:v>5.832964569576826E-5</c:v>
                </c:pt>
                <c:pt idx="38">
                  <c:v>2.5573709429603737E-5</c:v>
                </c:pt>
                <c:pt idx="39">
                  <c:v>6.3519115953398888E-6</c:v>
                </c:pt>
                <c:pt idx="40">
                  <c:v>8.3031524122090051E-8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'!$C$47</c:f>
              <c:strCache>
                <c:ptCount val="1"/>
                <c:pt idx="0">
                  <c:v>∆exp5 _2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'!$C$48:$C$88</c:f>
              <c:numCache>
                <c:formatCode>0.00%</c:formatCode>
                <c:ptCount val="41"/>
                <c:pt idx="0">
                  <c:v>7.006456440352481E-5</c:v>
                </c:pt>
                <c:pt idx="1">
                  <c:v>3.5071956360541301E-5</c:v>
                </c:pt>
                <c:pt idx="2">
                  <c:v>1.6102418576393319E-4</c:v>
                </c:pt>
                <c:pt idx="3">
                  <c:v>1.6731915229018421E-4</c:v>
                </c:pt>
                <c:pt idx="4">
                  <c:v>2.4267360453089474E-4</c:v>
                </c:pt>
                <c:pt idx="5">
                  <c:v>1.6388072519601349E-4</c:v>
                </c:pt>
                <c:pt idx="6">
                  <c:v>2.0479800761664501E-4</c:v>
                </c:pt>
                <c:pt idx="7">
                  <c:v>2.0646432228535851E-4</c:v>
                </c:pt>
                <c:pt idx="8">
                  <c:v>2.0043385015096679E-4</c:v>
                </c:pt>
                <c:pt idx="9">
                  <c:v>2.4761964965866337E-4</c:v>
                </c:pt>
                <c:pt idx="10">
                  <c:v>3.1853059611613793E-4</c:v>
                </c:pt>
                <c:pt idx="11">
                  <c:v>2.3984351453800037E-4</c:v>
                </c:pt>
                <c:pt idx="12">
                  <c:v>3.2244511311565533E-4</c:v>
                </c:pt>
                <c:pt idx="13">
                  <c:v>7.6232573621683359E-4</c:v>
                </c:pt>
                <c:pt idx="14">
                  <c:v>7.3823029711845266E-4</c:v>
                </c:pt>
                <c:pt idx="15">
                  <c:v>1.7682772567752553E-3</c:v>
                </c:pt>
                <c:pt idx="16">
                  <c:v>6.3458287978055425E-3</c:v>
                </c:pt>
                <c:pt idx="17">
                  <c:v>3.7106949762067458E-2</c:v>
                </c:pt>
                <c:pt idx="18">
                  <c:v>0.13846241739674833</c:v>
                </c:pt>
                <c:pt idx="19">
                  <c:v>0.20859839528607516</c:v>
                </c:pt>
                <c:pt idx="20">
                  <c:v>0.19154945707897419</c:v>
                </c:pt>
                <c:pt idx="21">
                  <c:v>0.17051554056636448</c:v>
                </c:pt>
                <c:pt idx="22">
                  <c:v>0.13153925024039234</c:v>
                </c:pt>
                <c:pt idx="23">
                  <c:v>5.9895601418589219E-2</c:v>
                </c:pt>
                <c:pt idx="24">
                  <c:v>1.8417696684972763E-2</c:v>
                </c:pt>
                <c:pt idx="25">
                  <c:v>8.1936395182128849E-3</c:v>
                </c:pt>
                <c:pt idx="26">
                  <c:v>5.3101481076021379E-3</c:v>
                </c:pt>
                <c:pt idx="27">
                  <c:v>3.8842588410887276E-3</c:v>
                </c:pt>
                <c:pt idx="28">
                  <c:v>3.7635964995225216E-3</c:v>
                </c:pt>
                <c:pt idx="29">
                  <c:v>2.9512548738050968E-3</c:v>
                </c:pt>
                <c:pt idx="30">
                  <c:v>2.749736596647507E-3</c:v>
                </c:pt>
                <c:pt idx="31">
                  <c:v>1.8424679336917849E-3</c:v>
                </c:pt>
                <c:pt idx="32">
                  <c:v>1.5778941935149413E-3</c:v>
                </c:pt>
                <c:pt idx="33">
                  <c:v>7.339719374095181E-4</c:v>
                </c:pt>
                <c:pt idx="34">
                  <c:v>3.3447960794525284E-4</c:v>
                </c:pt>
                <c:pt idx="35">
                  <c:v>1.7514818628921907E-4</c:v>
                </c:pt>
                <c:pt idx="36">
                  <c:v>1.0698798150708111E-4</c:v>
                </c:pt>
                <c:pt idx="37">
                  <c:v>6.9852968890037382E-5</c:v>
                </c:pt>
                <c:pt idx="38">
                  <c:v>2.0418967051536864E-5</c:v>
                </c:pt>
                <c:pt idx="39">
                  <c:v>5.8982249384620736E-6</c:v>
                </c:pt>
                <c:pt idx="40">
                  <c:v>1.0579775674371432E-7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'!$D$47</c:f>
              <c:strCache>
                <c:ptCount val="1"/>
                <c:pt idx="0">
                  <c:v>∆exp5 _3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'!$D$48:$D$88</c:f>
              <c:numCache>
                <c:formatCode>0.00%</c:formatCode>
                <c:ptCount val="41"/>
                <c:pt idx="0">
                  <c:v>1.6650066452251514E-3</c:v>
                </c:pt>
                <c:pt idx="1">
                  <c:v>1.7638370239258941E-4</c:v>
                </c:pt>
                <c:pt idx="2">
                  <c:v>2.0012766233005338E-4</c:v>
                </c:pt>
                <c:pt idx="3">
                  <c:v>1.6990807695509925E-4</c:v>
                </c:pt>
                <c:pt idx="4">
                  <c:v>1.5371901336137383E-4</c:v>
                </c:pt>
                <c:pt idx="5">
                  <c:v>1.1131908490161675E-4</c:v>
                </c:pt>
                <c:pt idx="6">
                  <c:v>1.5171465310691258E-4</c:v>
                </c:pt>
                <c:pt idx="7">
                  <c:v>1.3313577536363719E-4</c:v>
                </c:pt>
                <c:pt idx="8">
                  <c:v>1.3066887043506953E-4</c:v>
                </c:pt>
                <c:pt idx="9">
                  <c:v>1.6497426709796389E-4</c:v>
                </c:pt>
                <c:pt idx="10">
                  <c:v>2.6403591813575994E-4</c:v>
                </c:pt>
                <c:pt idx="11">
                  <c:v>4.0966039970027104E-4</c:v>
                </c:pt>
                <c:pt idx="12">
                  <c:v>9.8660778986903825E-4</c:v>
                </c:pt>
                <c:pt idx="13">
                  <c:v>4.6045551399506003E-3</c:v>
                </c:pt>
                <c:pt idx="14">
                  <c:v>6.2542978109302394E-3</c:v>
                </c:pt>
                <c:pt idx="15">
                  <c:v>1.3306485184694088E-2</c:v>
                </c:pt>
                <c:pt idx="16">
                  <c:v>2.3384331453346202E-2</c:v>
                </c:pt>
                <c:pt idx="17">
                  <c:v>7.5408658219573044E-2</c:v>
                </c:pt>
                <c:pt idx="18">
                  <c:v>0.1786480898446775</c:v>
                </c:pt>
                <c:pt idx="19">
                  <c:v>0.20597715646036147</c:v>
                </c:pt>
                <c:pt idx="20">
                  <c:v>0.16525325862722909</c:v>
                </c:pt>
                <c:pt idx="21">
                  <c:v>0.13278624577157078</c:v>
                </c:pt>
                <c:pt idx="22">
                  <c:v>0.10346646396931171</c:v>
                </c:pt>
                <c:pt idx="23">
                  <c:v>4.9567906183605563E-2</c:v>
                </c:pt>
                <c:pt idx="24">
                  <c:v>2.3108963190694835E-2</c:v>
                </c:pt>
                <c:pt idx="25">
                  <c:v>8.0840474509163013E-3</c:v>
                </c:pt>
                <c:pt idx="26">
                  <c:v>3.5982121106530205E-3</c:v>
                </c:pt>
                <c:pt idx="27">
                  <c:v>1.1292257310518575E-3</c:v>
                </c:pt>
                <c:pt idx="28">
                  <c:v>3.0142494595936391E-4</c:v>
                </c:pt>
                <c:pt idx="29">
                  <c:v>1.582673693234205E-4</c:v>
                </c:pt>
                <c:pt idx="30">
                  <c:v>9.0196211450755954E-5</c:v>
                </c:pt>
                <c:pt idx="31">
                  <c:v>4.0010114310207125E-5</c:v>
                </c:pt>
                <c:pt idx="32">
                  <c:v>3.7003573928515266E-5</c:v>
                </c:pt>
                <c:pt idx="33">
                  <c:v>1.8887240859346333E-5</c:v>
                </c:pt>
                <c:pt idx="34">
                  <c:v>1.5726518919618987E-5</c:v>
                </c:pt>
                <c:pt idx="35">
                  <c:v>9.5592565981997765E-6</c:v>
                </c:pt>
                <c:pt idx="36">
                  <c:v>1.0407255167394918E-5</c:v>
                </c:pt>
                <c:pt idx="37">
                  <c:v>1.0484345946412659E-5</c:v>
                </c:pt>
                <c:pt idx="38">
                  <c:v>8.5570764709691541E-6</c:v>
                </c:pt>
                <c:pt idx="39">
                  <c:v>4.3170836249934473E-6</c:v>
                </c:pt>
                <c:pt idx="4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201280"/>
        <c:axId val="111203072"/>
      </c:lineChart>
      <c:catAx>
        <c:axId val="111201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1203072"/>
        <c:crosses val="autoZero"/>
        <c:auto val="1"/>
        <c:lblAlgn val="ctr"/>
        <c:lblOffset val="100"/>
        <c:noMultiLvlLbl val="0"/>
      </c:catAx>
      <c:valAx>
        <c:axId val="111203072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1120128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'!$E$47</c:f>
              <c:strCache>
                <c:ptCount val="1"/>
                <c:pt idx="0">
                  <c:v>∆rbp35 _1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'!$E$48:$E$88</c:f>
              <c:numCache>
                <c:formatCode>0.00%</c:formatCode>
                <c:ptCount val="41"/>
                <c:pt idx="0">
                  <c:v>4.387112472430117E-3</c:v>
                </c:pt>
                <c:pt idx="1">
                  <c:v>3.3385019442462989E-4</c:v>
                </c:pt>
                <c:pt idx="2">
                  <c:v>4.9299184018873794E-4</c:v>
                </c:pt>
                <c:pt idx="3">
                  <c:v>5.7729260664316385E-4</c:v>
                </c:pt>
                <c:pt idx="4">
                  <c:v>6.3249523922198538E-4</c:v>
                </c:pt>
                <c:pt idx="5">
                  <c:v>5.2867597144359434E-4</c:v>
                </c:pt>
                <c:pt idx="6">
                  <c:v>7.6984322093111399E-4</c:v>
                </c:pt>
                <c:pt idx="7">
                  <c:v>6.3967996363571483E-4</c:v>
                </c:pt>
                <c:pt idx="8">
                  <c:v>6.048340502291268E-4</c:v>
                </c:pt>
                <c:pt idx="9">
                  <c:v>6.9524183243522284E-4</c:v>
                </c:pt>
                <c:pt idx="10">
                  <c:v>1.1784145492585304E-3</c:v>
                </c:pt>
                <c:pt idx="11">
                  <c:v>2.2204390800630962E-3</c:v>
                </c:pt>
                <c:pt idx="12">
                  <c:v>4.4764425459741537E-3</c:v>
                </c:pt>
                <c:pt idx="13">
                  <c:v>4.4341364937179766E-2</c:v>
                </c:pt>
                <c:pt idx="14">
                  <c:v>1.3362629446281672E-2</c:v>
                </c:pt>
                <c:pt idx="15">
                  <c:v>2.2491779777180143E-2</c:v>
                </c:pt>
                <c:pt idx="16">
                  <c:v>3.2738992972261814E-2</c:v>
                </c:pt>
                <c:pt idx="17">
                  <c:v>8.3153365965553325E-2</c:v>
                </c:pt>
                <c:pt idx="18">
                  <c:v>0.16190548950066286</c:v>
                </c:pt>
                <c:pt idx="19">
                  <c:v>0.16536732921401151</c:v>
                </c:pt>
                <c:pt idx="20">
                  <c:v>0.11159122366753597</c:v>
                </c:pt>
                <c:pt idx="21">
                  <c:v>8.5563841006359553E-2</c:v>
                </c:pt>
                <c:pt idx="22">
                  <c:v>8.513718812159092E-2</c:v>
                </c:pt>
                <c:pt idx="23">
                  <c:v>5.2848797115476839E-2</c:v>
                </c:pt>
                <c:pt idx="24">
                  <c:v>4.2886218752585754E-2</c:v>
                </c:pt>
                <c:pt idx="25">
                  <c:v>2.5036010437488647E-2</c:v>
                </c:pt>
                <c:pt idx="26">
                  <c:v>2.3169419034801728E-2</c:v>
                </c:pt>
                <c:pt idx="27">
                  <c:v>1.6741964574279334E-2</c:v>
                </c:pt>
                <c:pt idx="28">
                  <c:v>9.1077159030641779E-3</c:v>
                </c:pt>
                <c:pt idx="29">
                  <c:v>3.6963012200500272E-3</c:v>
                </c:pt>
                <c:pt idx="30">
                  <c:v>1.7024204498332007E-3</c:v>
                </c:pt>
                <c:pt idx="31">
                  <c:v>6.2147866178760016E-4</c:v>
                </c:pt>
                <c:pt idx="32">
                  <c:v>4.9311158559563336E-4</c:v>
                </c:pt>
                <c:pt idx="33">
                  <c:v>2.0404617334991728E-4</c:v>
                </c:pt>
                <c:pt idx="34">
                  <c:v>1.1447660899208974E-4</c:v>
                </c:pt>
                <c:pt idx="35">
                  <c:v>7.0530044661444414E-5</c:v>
                </c:pt>
                <c:pt idx="36">
                  <c:v>4.9814089268524404E-5</c:v>
                </c:pt>
                <c:pt idx="37">
                  <c:v>3.281024148936463E-5</c:v>
                </c:pt>
                <c:pt idx="38">
                  <c:v>2.3709590565307289E-5</c:v>
                </c:pt>
                <c:pt idx="39">
                  <c:v>1.0417850399907748E-5</c:v>
                </c:pt>
                <c:pt idx="40">
                  <c:v>2.3949081379098273E-7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'!$F$47</c:f>
              <c:strCache>
                <c:ptCount val="1"/>
                <c:pt idx="0">
                  <c:v>∆rbp35 _2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'!$F$48:$F$88</c:f>
              <c:numCache>
                <c:formatCode>0.00%</c:formatCode>
                <c:ptCount val="41"/>
                <c:pt idx="0">
                  <c:v>3.3286141797294743E-4</c:v>
                </c:pt>
                <c:pt idx="1">
                  <c:v>1.1351342237793593E-4</c:v>
                </c:pt>
                <c:pt idx="2">
                  <c:v>5.1352303763253738E-4</c:v>
                </c:pt>
                <c:pt idx="3">
                  <c:v>5.2036722927591291E-4</c:v>
                </c:pt>
                <c:pt idx="4">
                  <c:v>7.4559956036919235E-4</c:v>
                </c:pt>
                <c:pt idx="5">
                  <c:v>4.9357472296465005E-4</c:v>
                </c:pt>
                <c:pt idx="6">
                  <c:v>6.8229078766796861E-4</c:v>
                </c:pt>
                <c:pt idx="7">
                  <c:v>6.6129915110322527E-4</c:v>
                </c:pt>
                <c:pt idx="8">
                  <c:v>6.8396010270293823E-4</c:v>
                </c:pt>
                <c:pt idx="9">
                  <c:v>8.6804381818421589E-4</c:v>
                </c:pt>
                <c:pt idx="10">
                  <c:v>1.8106225526798266E-3</c:v>
                </c:pt>
                <c:pt idx="11">
                  <c:v>1.5918588173470544E-3</c:v>
                </c:pt>
                <c:pt idx="12">
                  <c:v>3.1470344368006507E-3</c:v>
                </c:pt>
                <c:pt idx="13">
                  <c:v>1.6232127269913719E-2</c:v>
                </c:pt>
                <c:pt idx="14">
                  <c:v>8.0842005842268767E-3</c:v>
                </c:pt>
                <c:pt idx="15">
                  <c:v>1.3737961943289696E-2</c:v>
                </c:pt>
                <c:pt idx="16">
                  <c:v>2.6560346322774413E-2</c:v>
                </c:pt>
                <c:pt idx="17">
                  <c:v>7.8071777541736637E-2</c:v>
                </c:pt>
                <c:pt idx="18">
                  <c:v>0.20489519122087191</c:v>
                </c:pt>
                <c:pt idx="19">
                  <c:v>0.21658148152043216</c:v>
                </c:pt>
                <c:pt idx="20">
                  <c:v>0.12677692325541137</c:v>
                </c:pt>
                <c:pt idx="21">
                  <c:v>9.1503503641861147E-2</c:v>
                </c:pt>
                <c:pt idx="22">
                  <c:v>6.867128031956031E-2</c:v>
                </c:pt>
                <c:pt idx="23">
                  <c:v>3.560853460682039E-2</c:v>
                </c:pt>
                <c:pt idx="24">
                  <c:v>1.3772934093272311E-2</c:v>
                </c:pt>
                <c:pt idx="25">
                  <c:v>8.0001088393402801E-3</c:v>
                </c:pt>
                <c:pt idx="26">
                  <c:v>8.5398401230218409E-3</c:v>
                </c:pt>
                <c:pt idx="27">
                  <c:v>7.3046721957719255E-3</c:v>
                </c:pt>
                <c:pt idx="28">
                  <c:v>9.1876595552176869E-3</c:v>
                </c:pt>
                <c:pt idx="29">
                  <c:v>7.0528560227467547E-3</c:v>
                </c:pt>
                <c:pt idx="30">
                  <c:v>9.1155868785828716E-3</c:v>
                </c:pt>
                <c:pt idx="31">
                  <c:v>1.1335525477837255E-2</c:v>
                </c:pt>
                <c:pt idx="32">
                  <c:v>1.237171105291879E-2</c:v>
                </c:pt>
                <c:pt idx="33">
                  <c:v>5.551181950163935E-3</c:v>
                </c:pt>
                <c:pt idx="34">
                  <c:v>4.4612026980805049E-3</c:v>
                </c:pt>
                <c:pt idx="35">
                  <c:v>2.4594018410207794E-3</c:v>
                </c:pt>
                <c:pt idx="36">
                  <c:v>1.2436814339282605E-3</c:v>
                </c:pt>
                <c:pt idx="37">
                  <c:v>5.9803211127787566E-4</c:v>
                </c:pt>
                <c:pt idx="38">
                  <c:v>1.0742042250029672E-4</c:v>
                </c:pt>
                <c:pt idx="39">
                  <c:v>1.0308020340937565E-5</c:v>
                </c:pt>
                <c:pt idx="40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'!$G$47</c:f>
              <c:strCache>
                <c:ptCount val="1"/>
                <c:pt idx="0">
                  <c:v>∆rbp35 _3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'!$G$48:$G$88</c:f>
              <c:numCache>
                <c:formatCode>0.00%</c:formatCode>
                <c:ptCount val="41"/>
                <c:pt idx="0">
                  <c:v>1.5419419658990073E-3</c:v>
                </c:pt>
                <c:pt idx="1">
                  <c:v>5.38725359209765E-4</c:v>
                </c:pt>
                <c:pt idx="2">
                  <c:v>2.1406153066974836E-3</c:v>
                </c:pt>
                <c:pt idx="3">
                  <c:v>1.2755363616191286E-3</c:v>
                </c:pt>
                <c:pt idx="4">
                  <c:v>1.179066579587839E-3</c:v>
                </c:pt>
                <c:pt idx="5">
                  <c:v>7.3266341623922846E-4</c:v>
                </c:pt>
                <c:pt idx="6">
                  <c:v>1.0029477816596965E-3</c:v>
                </c:pt>
                <c:pt idx="7">
                  <c:v>1.3450852371201896E-3</c:v>
                </c:pt>
                <c:pt idx="8">
                  <c:v>2.3393538106831219E-3</c:v>
                </c:pt>
                <c:pt idx="9">
                  <c:v>4.37305356277268E-3</c:v>
                </c:pt>
                <c:pt idx="10">
                  <c:v>8.2142944099524856E-3</c:v>
                </c:pt>
                <c:pt idx="11">
                  <c:v>1.0338857022028521E-2</c:v>
                </c:pt>
                <c:pt idx="12">
                  <c:v>1.4304295032858483E-2</c:v>
                </c:pt>
                <c:pt idx="13">
                  <c:v>4.0578293331272851E-2</c:v>
                </c:pt>
                <c:pt idx="14">
                  <c:v>2.1492561112185983E-2</c:v>
                </c:pt>
                <c:pt idx="15">
                  <c:v>2.7219071891570423E-2</c:v>
                </c:pt>
                <c:pt idx="16">
                  <c:v>4.3033011483206769E-2</c:v>
                </c:pt>
                <c:pt idx="17">
                  <c:v>0.10358028086992702</c:v>
                </c:pt>
                <c:pt idx="18">
                  <c:v>0.23906440901774328</c:v>
                </c:pt>
                <c:pt idx="19">
                  <c:v>0.22173153120202194</c:v>
                </c:pt>
                <c:pt idx="20">
                  <c:v>0.10264488497783461</c:v>
                </c:pt>
                <c:pt idx="21">
                  <c:v>6.4180286046729013E-2</c:v>
                </c:pt>
                <c:pt idx="22">
                  <c:v>4.4564123640772647E-2</c:v>
                </c:pt>
                <c:pt idx="23">
                  <c:v>2.1698020241910268E-2</c:v>
                </c:pt>
                <c:pt idx="24">
                  <c:v>1.0182516065559819E-2</c:v>
                </c:pt>
                <c:pt idx="25">
                  <c:v>4.6788228320931921E-3</c:v>
                </c:pt>
                <c:pt idx="26">
                  <c:v>2.9107606127705254E-3</c:v>
                </c:pt>
                <c:pt idx="27">
                  <c:v>1.3637877784614468E-3</c:v>
                </c:pt>
                <c:pt idx="28">
                  <c:v>8.3938695296890747E-4</c:v>
                </c:pt>
                <c:pt idx="29">
                  <c:v>3.5031741707381499E-4</c:v>
                </c:pt>
                <c:pt idx="30">
                  <c:v>2.3272566843535614E-4</c:v>
                </c:pt>
                <c:pt idx="31">
                  <c:v>1.1094793005111286E-4</c:v>
                </c:pt>
                <c:pt idx="32">
                  <c:v>9.0133192049138757E-5</c:v>
                </c:pt>
                <c:pt idx="33">
                  <c:v>3.8787611405892691E-5</c:v>
                </c:pt>
                <c:pt idx="34">
                  <c:v>2.5807202836395929E-5</c:v>
                </c:pt>
                <c:pt idx="35">
                  <c:v>1.7051187588333023E-5</c:v>
                </c:pt>
                <c:pt idx="36">
                  <c:v>1.6705555407488437E-5</c:v>
                </c:pt>
                <c:pt idx="37">
                  <c:v>1.5553448138006476E-5</c:v>
                </c:pt>
                <c:pt idx="38">
                  <c:v>9.1016474289074924E-6</c:v>
                </c:pt>
                <c:pt idx="39">
                  <c:v>4.6468326535772435E-6</c:v>
                </c:pt>
                <c:pt idx="40">
                  <c:v>3.8403575649398705E-8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169920"/>
        <c:axId val="111171456"/>
      </c:lineChart>
      <c:catAx>
        <c:axId val="1111699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1171456"/>
        <c:crosses val="autoZero"/>
        <c:auto val="1"/>
        <c:lblAlgn val="ctr"/>
        <c:lblOffset val="100"/>
        <c:noMultiLvlLbl val="0"/>
      </c:catAx>
      <c:valAx>
        <c:axId val="111171456"/>
        <c:scaling>
          <c:orientation val="minMax"/>
          <c:max val="0.2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1116992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sequencing!$B$14</c:f>
              <c:strCache>
                <c:ptCount val="1"/>
                <c:pt idx="0">
                  <c:v>exact one alignment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sequencing!$A$15:$A$23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sequencing!$B$15:$B$23</c:f>
              <c:numCache>
                <c:formatCode>0.00</c:formatCode>
                <c:ptCount val="9"/>
                <c:pt idx="0">
                  <c:v>9</c:v>
                </c:pt>
                <c:pt idx="1">
                  <c:v>8.2799999999999994</c:v>
                </c:pt>
                <c:pt idx="2">
                  <c:v>6.18</c:v>
                </c:pt>
                <c:pt idx="3">
                  <c:v>14.15</c:v>
                </c:pt>
                <c:pt idx="4">
                  <c:v>19.91</c:v>
                </c:pt>
                <c:pt idx="5">
                  <c:v>26.79</c:v>
                </c:pt>
                <c:pt idx="6">
                  <c:v>4.5999999999999996</c:v>
                </c:pt>
                <c:pt idx="7">
                  <c:v>10.53</c:v>
                </c:pt>
                <c:pt idx="8">
                  <c:v>7.47</c:v>
                </c:pt>
              </c:numCache>
            </c:numRef>
          </c:val>
        </c:ser>
        <c:ser>
          <c:idx val="1"/>
          <c:order val="1"/>
          <c:tx>
            <c:strRef>
              <c:f>sequencing!$C$14</c:f>
              <c:strCache>
                <c:ptCount val="1"/>
                <c:pt idx="0">
                  <c:v>more than one alignment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sequencing!$A$15:$A$23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sequencing!$C$15:$C$23</c:f>
              <c:numCache>
                <c:formatCode>0.00</c:formatCode>
                <c:ptCount val="9"/>
                <c:pt idx="0">
                  <c:v>19.78</c:v>
                </c:pt>
                <c:pt idx="1">
                  <c:v>16.04</c:v>
                </c:pt>
                <c:pt idx="2">
                  <c:v>20.36</c:v>
                </c:pt>
                <c:pt idx="3">
                  <c:v>21.43</c:v>
                </c:pt>
                <c:pt idx="4">
                  <c:v>17.53</c:v>
                </c:pt>
                <c:pt idx="5">
                  <c:v>15.25</c:v>
                </c:pt>
                <c:pt idx="6">
                  <c:v>21.29</c:v>
                </c:pt>
                <c:pt idx="7">
                  <c:v>19.07</c:v>
                </c:pt>
                <c:pt idx="8">
                  <c:v>21.22</c:v>
                </c:pt>
              </c:numCache>
            </c:numRef>
          </c:val>
        </c:ser>
        <c:ser>
          <c:idx val="2"/>
          <c:order val="2"/>
          <c:tx>
            <c:strRef>
              <c:f>sequencing!$D$14</c:f>
              <c:strCache>
                <c:ptCount val="1"/>
                <c:pt idx="0">
                  <c:v>no alignments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sequencing!$A$15:$A$23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sequencing!$D$15:$D$23</c:f>
              <c:numCache>
                <c:formatCode>0.00</c:formatCode>
                <c:ptCount val="9"/>
                <c:pt idx="0">
                  <c:v>71.22</c:v>
                </c:pt>
                <c:pt idx="1">
                  <c:v>75.680000000000007</c:v>
                </c:pt>
                <c:pt idx="2">
                  <c:v>73.459999999999994</c:v>
                </c:pt>
                <c:pt idx="3">
                  <c:v>64.42</c:v>
                </c:pt>
                <c:pt idx="4">
                  <c:v>62.56</c:v>
                </c:pt>
                <c:pt idx="5">
                  <c:v>57.96</c:v>
                </c:pt>
                <c:pt idx="6">
                  <c:v>74.11</c:v>
                </c:pt>
                <c:pt idx="7">
                  <c:v>70.400000000000006</c:v>
                </c:pt>
                <c:pt idx="8">
                  <c:v>71.31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6818560"/>
        <c:axId val="146820096"/>
      </c:barChart>
      <c:catAx>
        <c:axId val="146818560"/>
        <c:scaling>
          <c:orientation val="minMax"/>
        </c:scaling>
        <c:delete val="0"/>
        <c:axPos val="b"/>
        <c:majorTickMark val="out"/>
        <c:minorTickMark val="none"/>
        <c:tickLblPos val="nextTo"/>
        <c:crossAx val="146820096"/>
        <c:crosses val="autoZero"/>
        <c:auto val="1"/>
        <c:lblAlgn val="ctr"/>
        <c:lblOffset val="100"/>
        <c:noMultiLvlLbl val="0"/>
      </c:catAx>
      <c:valAx>
        <c:axId val="146820096"/>
        <c:scaling>
          <c:orientation val="minMax"/>
          <c:max val="100"/>
        </c:scaling>
        <c:delete val="0"/>
        <c:axPos val="l"/>
        <c:majorGridlines/>
        <c:numFmt formatCode="0" sourceLinked="0"/>
        <c:majorTickMark val="out"/>
        <c:minorTickMark val="none"/>
        <c:tickLblPos val="nextTo"/>
        <c:crossAx val="1468185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'GUY11 (18nt)'!$B$1:$G$1</c:f>
              <c:strCache>
                <c:ptCount val="6"/>
                <c:pt idx="0">
                  <c:v>ncRNA</c:v>
                </c:pt>
                <c:pt idx="1">
                  <c:v>rDNA</c:v>
                </c:pt>
                <c:pt idx="2">
                  <c:v>tranposable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</c:strCache>
            </c:strRef>
          </c:cat>
          <c:val>
            <c:numRef>
              <c:f>'GUY11 (18nt)'!$B$2:$G$2</c:f>
              <c:numCache>
                <c:formatCode>General</c:formatCode>
                <c:ptCount val="6"/>
                <c:pt idx="0">
                  <c:v>310</c:v>
                </c:pt>
                <c:pt idx="1">
                  <c:v>173</c:v>
                </c:pt>
                <c:pt idx="2">
                  <c:v>844</c:v>
                </c:pt>
                <c:pt idx="3">
                  <c:v>182</c:v>
                </c:pt>
                <c:pt idx="4">
                  <c:v>79</c:v>
                </c:pt>
                <c:pt idx="5">
                  <c:v>431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8310E-2135-4281-9543-9CA06C31B9E0}" type="datetimeFigureOut">
              <a:rPr lang="es-ES" smtClean="0"/>
              <a:t>08/09/2015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E78E0-8AF9-4C58-8B4C-B80F7D6B1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1953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/>
              <a:t>Magnaporthe</a:t>
            </a:r>
            <a:r>
              <a:rPr lang="en-US" sz="1200" dirty="0" smtClean="0"/>
              <a:t> </a:t>
            </a:r>
            <a:r>
              <a:rPr lang="en-US" sz="1200" dirty="0" err="1" smtClean="0"/>
              <a:t>oryzae</a:t>
            </a:r>
            <a:r>
              <a:rPr lang="en-US" sz="1200" dirty="0" smtClean="0"/>
              <a:t> is an </a:t>
            </a:r>
            <a:r>
              <a:rPr lang="en-US" sz="1200" dirty="0" err="1" smtClean="0"/>
              <a:t>ascomycete</a:t>
            </a:r>
            <a:r>
              <a:rPr lang="en-US" sz="1200" dirty="0" smtClean="0"/>
              <a:t> fungus that infects rice, it is</a:t>
            </a:r>
            <a:r>
              <a:rPr lang="en-US" sz="1200" baseline="0" dirty="0" smtClean="0"/>
              <a:t> worldwide </a:t>
            </a:r>
            <a:r>
              <a:rPr lang="en-US" sz="1200" baseline="0" dirty="0" err="1" smtClean="0"/>
              <a:t>speard</a:t>
            </a:r>
            <a:r>
              <a:rPr lang="en-US" sz="1200" baseline="0" dirty="0" smtClean="0"/>
              <a:t> and can infect different rice tissues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78E0-8AF9-4C58-8B4C-B80F7D6B176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7110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a </a:t>
            </a:r>
            <a:r>
              <a:rPr lang="en-US" dirty="0" err="1" smtClean="0"/>
              <a:t>smallRNA</a:t>
            </a:r>
            <a:r>
              <a:rPr lang="en-US" baseline="0" dirty="0" smtClean="0"/>
              <a:t> sequencing, in order to know how exp5 and rbp35 regulate the non-coding RNA population in </a:t>
            </a:r>
            <a:r>
              <a:rPr lang="en-US" baseline="0" dirty="0" err="1" smtClean="0"/>
              <a:t>magnaporthe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oryzae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78E0-8AF9-4C58-8B4C-B80F7D6B1763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574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also </a:t>
            </a:r>
            <a:r>
              <a:rPr lang="en-US" dirty="0" err="1" smtClean="0"/>
              <a:t>studing</a:t>
            </a:r>
            <a:r>
              <a:rPr lang="en-US" baseline="0" dirty="0" smtClean="0"/>
              <a:t> the evolutionary history of several protein complexes in fungi, but we are not seeing this in this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78E0-8AF9-4C58-8B4C-B80F7D6B1763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574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78E0-8AF9-4C58-8B4C-B80F7D6B1763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361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APA - 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0E57CD-623C-49AF-8B1D-F16FE921C4FC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403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APA - 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0E57CD-623C-49AF-8B1D-F16FE921C4FC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403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how a typical mapping</a:t>
            </a:r>
            <a:r>
              <a:rPr lang="en-US" baseline="0" dirty="0" smtClean="0"/>
              <a:t> on a gene look like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78E0-8AF9-4C58-8B4C-B80F7D6B1763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593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78E0-8AF9-4C58-8B4C-B80F7D6B1763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1821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Also</a:t>
            </a:r>
            <a:r>
              <a:rPr lang="es-ES" dirty="0" smtClean="0"/>
              <a:t>,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nucleotide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profile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around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poly</a:t>
            </a:r>
            <a:r>
              <a:rPr lang="es-ES" baseline="0" dirty="0" smtClean="0"/>
              <a:t>(A) </a:t>
            </a:r>
            <a:r>
              <a:rPr lang="es-ES" baseline="0" dirty="0" err="1" smtClean="0"/>
              <a:t>site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different</a:t>
            </a:r>
            <a:r>
              <a:rPr lang="es-ES" baseline="0" dirty="0" smtClean="0"/>
              <a:t>. </a:t>
            </a:r>
            <a:r>
              <a:rPr lang="es-ES" baseline="0" dirty="0" err="1" smtClean="0"/>
              <a:t>Here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you</a:t>
            </a:r>
            <a:r>
              <a:rPr lang="es-ES" baseline="0" dirty="0" smtClean="0"/>
              <a:t> can </a:t>
            </a:r>
            <a:r>
              <a:rPr lang="es-ES" baseline="0" dirty="0" err="1" smtClean="0"/>
              <a:t>see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yeast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elements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well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described</a:t>
            </a:r>
            <a:r>
              <a:rPr lang="es-ES" baseline="0" dirty="0" smtClean="0"/>
              <a:t> in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literature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78E0-8AF9-4C58-8B4C-B80F7D6B1763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5414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Also</a:t>
            </a:r>
            <a:r>
              <a:rPr lang="es-ES" dirty="0" smtClean="0"/>
              <a:t>,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nucleotide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profile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around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poly</a:t>
            </a:r>
            <a:r>
              <a:rPr lang="es-ES" baseline="0" dirty="0" smtClean="0"/>
              <a:t>(A) </a:t>
            </a:r>
            <a:r>
              <a:rPr lang="es-ES" baseline="0" dirty="0" err="1" smtClean="0"/>
              <a:t>site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different</a:t>
            </a:r>
            <a:r>
              <a:rPr lang="es-ES" baseline="0" dirty="0" smtClean="0"/>
              <a:t>. </a:t>
            </a:r>
            <a:r>
              <a:rPr lang="es-ES" baseline="0" dirty="0" err="1" smtClean="0"/>
              <a:t>Here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you</a:t>
            </a:r>
            <a:r>
              <a:rPr lang="es-ES" baseline="0" dirty="0" smtClean="0"/>
              <a:t> can </a:t>
            </a:r>
            <a:r>
              <a:rPr lang="es-ES" baseline="0" dirty="0" err="1" smtClean="0"/>
              <a:t>see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yeast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elements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well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described</a:t>
            </a:r>
            <a:r>
              <a:rPr lang="es-ES" baseline="0" dirty="0" smtClean="0"/>
              <a:t> in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literature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78E0-8AF9-4C58-8B4C-B80F7D6B1763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5414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78E0-8AF9-4C58-8B4C-B80F7D6B1763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4236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Magnaporthe</a:t>
            </a:r>
            <a:r>
              <a:rPr lang="en-US" dirty="0" smtClean="0"/>
              <a:t> life cycle</a:t>
            </a:r>
            <a:r>
              <a:rPr lang="en-US" baseline="0" dirty="0" smtClean="0"/>
              <a:t> starts with a spore landing on the plant, from where a puncturing structure called “</a:t>
            </a:r>
            <a:r>
              <a:rPr lang="en-US" baseline="0" dirty="0" err="1" smtClean="0"/>
              <a:t>appressorium</a:t>
            </a:r>
            <a:r>
              <a:rPr lang="en-US" baseline="0" dirty="0" smtClean="0"/>
              <a:t>” is developed. The fungus then penetrate the cells, reproduces and the cycle starts over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78E0-8AF9-4C58-8B4C-B80F7D6B176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50545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78E0-8AF9-4C58-8B4C-B80F7D6B1763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4236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78E0-8AF9-4C58-8B4C-B80F7D6B1763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4236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And</a:t>
            </a:r>
            <a:r>
              <a:rPr lang="en-CA" baseline="0" dirty="0" smtClean="0"/>
              <a:t> this results in the fungus having longer 3’UTRs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607DA-261F-484E-9E27-84F341EC9699}" type="slidenum">
              <a:rPr lang="en-CA" smtClean="0"/>
              <a:pPr/>
              <a:t>33</a:t>
            </a:fld>
            <a:endParaRPr lang="en-CA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APA - 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0E57CD-623C-49AF-8B1D-F16FE921C4FC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34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4036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The recognition of a proper UGUA motif by Rbp35 is essential for the cleavage reaction. </a:t>
            </a:r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0A62-4FB9-4E95-82FC-55C1B88214C4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5906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Also, Rbp35 can help to occlude an alternative poly(A) site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0A62-4FB9-4E95-82FC-55C1B88214C4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5906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the protein is missing, the occluded poly(A) site becomes</a:t>
            </a:r>
            <a:r>
              <a:rPr lang="en-US" baseline="0" dirty="0" smtClean="0"/>
              <a:t> visible and it is cleaved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0A62-4FB9-4E95-82FC-55C1B88214C4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590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library</a:t>
            </a:r>
            <a:r>
              <a:rPr lang="en-US" baseline="0" dirty="0" smtClean="0"/>
              <a:t> preparation was performed by </a:t>
            </a:r>
            <a:r>
              <a:rPr lang="en-US" baseline="0" dirty="0" err="1" smtClean="0"/>
              <a:t>adriana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norwich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78E0-8AF9-4C58-8B4C-B80F7D6B1763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21375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also </a:t>
            </a:r>
            <a:r>
              <a:rPr lang="en-US" dirty="0" err="1" smtClean="0"/>
              <a:t>studing</a:t>
            </a:r>
            <a:r>
              <a:rPr lang="en-US" baseline="0" dirty="0" smtClean="0"/>
              <a:t> the evolutionary history of several protein complexes in fungi, but we are not seeing this in this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78E0-8AF9-4C58-8B4C-B80F7D6B1763}" type="slidenum">
              <a:rPr lang="es-ES" smtClean="0"/>
              <a:t>63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574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interested in two mutants, one is the</a:t>
            </a:r>
            <a:r>
              <a:rPr lang="en-US" baseline="0" dirty="0" smtClean="0"/>
              <a:t> </a:t>
            </a:r>
            <a:r>
              <a:rPr lang="en-US" dirty="0" smtClean="0"/>
              <a:t>rbp35</a:t>
            </a:r>
            <a:r>
              <a:rPr lang="en-US" baseline="0" dirty="0" smtClean="0"/>
              <a:t> gene</a:t>
            </a:r>
            <a:r>
              <a:rPr lang="en-US" dirty="0" smtClean="0"/>
              <a:t>, you</a:t>
            </a:r>
            <a:r>
              <a:rPr lang="en-US" baseline="0" dirty="0" smtClean="0"/>
              <a:t> can see here it’s defective in pathogenicity and development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78E0-8AF9-4C58-8B4C-B80F7D6B176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4123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Rbp35 is a</a:t>
            </a:r>
            <a:r>
              <a:rPr lang="en-US" baseline="0" dirty="0" smtClean="0"/>
              <a:t> member on the polyadenylation machinery. As you all probably already know, polyadenylation is the process where  a nascent  messenger RNA is cleaved and added with adenines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78E0-8AF9-4C58-8B4C-B80F7D6B1763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5625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polyadenylation</a:t>
            </a:r>
            <a:r>
              <a:rPr lang="en-US" baseline="0" dirty="0" smtClean="0"/>
              <a:t> machinery is conserved in all </a:t>
            </a:r>
            <a:r>
              <a:rPr lang="en-US" baseline="0" dirty="0" err="1" smtClean="0"/>
              <a:t>eukariotic</a:t>
            </a:r>
            <a:r>
              <a:rPr lang="en-US" baseline="0" dirty="0" smtClean="0"/>
              <a:t> organisms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78E0-8AF9-4C58-8B4C-B80F7D6B1763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2443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the </a:t>
            </a:r>
            <a:r>
              <a:rPr lang="en-US" dirty="0" err="1" smtClean="0"/>
              <a:t>orthologs</a:t>
            </a:r>
            <a:r>
              <a:rPr lang="en-US" dirty="0" smtClean="0"/>
              <a:t> of rbp35 is not found in yeast, while it is present</a:t>
            </a:r>
            <a:r>
              <a:rPr lang="en-US" baseline="0" dirty="0" smtClean="0"/>
              <a:t> in animals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78E0-8AF9-4C58-8B4C-B80F7D6B1763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7272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RBP35 is involved in alternative polyadenylation,</a:t>
            </a:r>
            <a:r>
              <a:rPr lang="en-US" baseline="0" dirty="0" smtClean="0"/>
              <a:t> a process where different  polyadenylation sites can be selected on the same transcript, depending on specific binding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78E0-8AF9-4C58-8B4C-B80F7D6B1763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55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EXP5 is a </a:t>
            </a:r>
            <a:r>
              <a:rPr lang="en-US" sz="1200" dirty="0" err="1" smtClean="0"/>
              <a:t>kariopherin</a:t>
            </a:r>
            <a:r>
              <a:rPr lang="en-US" sz="1200" dirty="0" smtClean="0"/>
              <a:t> involved in the nuclear import/export.</a:t>
            </a:r>
            <a:r>
              <a:rPr lang="en-US" sz="1200" baseline="0" dirty="0" smtClean="0"/>
              <a:t> In animals it exports mostly double stranded RNAs and a few proteins, in yeast, it is involved in </a:t>
            </a:r>
            <a:r>
              <a:rPr lang="en-US" sz="1200" baseline="0" dirty="0" err="1" smtClean="0"/>
              <a:t>tRNA</a:t>
            </a:r>
            <a:r>
              <a:rPr lang="en-US" sz="1200" baseline="0" dirty="0" smtClean="0"/>
              <a:t> re-export and some transcription factors export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78E0-8AF9-4C58-8B4C-B80F7D6B1763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3308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we want to know something more about these mutants.</a:t>
            </a:r>
            <a:r>
              <a:rPr lang="en-US" baseline="0" dirty="0" smtClean="0"/>
              <a:t> We have performed a </a:t>
            </a:r>
            <a:r>
              <a:rPr lang="en-US" baseline="0" dirty="0" err="1" smtClean="0"/>
              <a:t>poyadenylation</a:t>
            </a:r>
            <a:r>
              <a:rPr lang="en-US" baseline="0" dirty="0" smtClean="0"/>
              <a:t> sites sequencing, in order to know the role of Rbp35 in alternative polyadenylation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78E0-8AF9-4C58-8B4C-B80F7D6B1763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1690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C714-66E9-4EBF-BE2C-122EA42E97DF}" type="datetimeFigureOut">
              <a:rPr lang="es-ES" smtClean="0"/>
              <a:t>08/09/2015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06C7-8428-43A6-9202-EBE2CD6E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37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C714-66E9-4EBF-BE2C-122EA42E97DF}" type="datetimeFigureOut">
              <a:rPr lang="es-ES" smtClean="0"/>
              <a:t>08/09/2015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06C7-8428-43A6-9202-EBE2CD6E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57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C714-66E9-4EBF-BE2C-122EA42E97DF}" type="datetimeFigureOut">
              <a:rPr lang="es-ES" smtClean="0"/>
              <a:t>08/09/2015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06C7-8428-43A6-9202-EBE2CD6E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376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C714-66E9-4EBF-BE2C-122EA42E97DF}" type="datetimeFigureOut">
              <a:rPr lang="es-ES" smtClean="0"/>
              <a:t>08/09/2015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06C7-8428-43A6-9202-EBE2CD6E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975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C714-66E9-4EBF-BE2C-122EA42E97DF}" type="datetimeFigureOut">
              <a:rPr lang="es-ES" smtClean="0"/>
              <a:t>08/09/2015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06C7-8428-43A6-9202-EBE2CD6E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203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C714-66E9-4EBF-BE2C-122EA42E97DF}" type="datetimeFigureOut">
              <a:rPr lang="es-ES" smtClean="0"/>
              <a:t>08/09/2015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06C7-8428-43A6-9202-EBE2CD6E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194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C714-66E9-4EBF-BE2C-122EA42E97DF}" type="datetimeFigureOut">
              <a:rPr lang="es-ES" smtClean="0"/>
              <a:t>08/09/2015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06C7-8428-43A6-9202-EBE2CD6E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133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C714-66E9-4EBF-BE2C-122EA42E97DF}" type="datetimeFigureOut">
              <a:rPr lang="es-ES" smtClean="0"/>
              <a:t>08/09/2015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06C7-8428-43A6-9202-EBE2CD6E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826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C714-66E9-4EBF-BE2C-122EA42E97DF}" type="datetimeFigureOut">
              <a:rPr lang="es-ES" smtClean="0"/>
              <a:t>08/09/2015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06C7-8428-43A6-9202-EBE2CD6E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83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C714-66E9-4EBF-BE2C-122EA42E97DF}" type="datetimeFigureOut">
              <a:rPr lang="es-ES" smtClean="0"/>
              <a:t>08/09/2015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06C7-8428-43A6-9202-EBE2CD6E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45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C714-66E9-4EBF-BE2C-122EA42E97DF}" type="datetimeFigureOut">
              <a:rPr lang="es-ES" smtClean="0"/>
              <a:t>08/09/2015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06C7-8428-43A6-9202-EBE2CD6E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551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7C714-66E9-4EBF-BE2C-122EA42E97DF}" type="datetimeFigureOut">
              <a:rPr lang="es-ES" smtClean="0"/>
              <a:t>08/09/2015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06C7-8428-43A6-9202-EBE2CD6E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257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4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FreeMono" pitchFamily="49" charset="0"/>
                <a:cs typeface="Arial" pitchFamily="34" charset="0"/>
              </a:rPr>
              <a:t>Bioinformatics approaches to understand RNA biology in the rice blast fungus</a:t>
            </a:r>
            <a:endParaRPr lang="es-ES" dirty="0">
              <a:ea typeface="FreeMono" pitchFamily="49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Marco Marconi</a:t>
            </a:r>
          </a:p>
          <a:p>
            <a:r>
              <a:rPr lang="en-US" sz="1900" noProof="0" dirty="0" smtClean="0"/>
              <a:t>Center for Plant Biotechnology and Genomics</a:t>
            </a:r>
            <a:br>
              <a:rPr lang="en-US" sz="1900" noProof="0" dirty="0" smtClean="0"/>
            </a:br>
            <a:r>
              <a:rPr lang="en-US" sz="1900" noProof="0" dirty="0" smtClean="0"/>
              <a:t>Technical University of Madrid</a:t>
            </a:r>
          </a:p>
          <a:p>
            <a:endParaRPr lang="es-ES" dirty="0"/>
          </a:p>
        </p:txBody>
      </p:sp>
      <p:pic>
        <p:nvPicPr>
          <p:cNvPr id="4" name="19 Imag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175015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0 Imagen" descr="universidad_politecnica_logo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3875" y="5859462"/>
            <a:ext cx="1000125" cy="9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3 Imagen" descr="universidad_politecnica_logo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1215" y="5862637"/>
            <a:ext cx="944563" cy="9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374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72 Conector recto"/>
          <p:cNvCxnSpPr>
            <a:cxnSpLocks noChangeShapeType="1"/>
          </p:cNvCxnSpPr>
          <p:nvPr/>
        </p:nvCxnSpPr>
        <p:spPr bwMode="auto">
          <a:xfrm>
            <a:off x="2590800" y="2838925"/>
            <a:ext cx="2349498" cy="0"/>
          </a:xfrm>
          <a:prstGeom prst="line">
            <a:avLst/>
          </a:prstGeom>
          <a:noFill/>
          <a:ln w="28575" algn="ctr">
            <a:solidFill>
              <a:srgbClr val="008E40"/>
            </a:solidFill>
            <a:round/>
            <a:headEnd/>
            <a:tailEnd/>
          </a:ln>
        </p:spPr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want to shed light on the role of Rbp35 and Exp5 in </a:t>
            </a:r>
            <a:r>
              <a:rPr lang="en-US" i="1" dirty="0" err="1" smtClean="0"/>
              <a:t>M.oryzae</a:t>
            </a:r>
            <a:r>
              <a:rPr lang="en-US" i="1" dirty="0" smtClean="0"/>
              <a:t>:</a:t>
            </a:r>
            <a:endParaRPr lang="es-ES" i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914400" y="1981200"/>
            <a:ext cx="7651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RNA-</a:t>
            </a:r>
            <a:r>
              <a:rPr lang="en-US" sz="2400" dirty="0" err="1" smtClean="0"/>
              <a:t>seq</a:t>
            </a:r>
            <a:r>
              <a:rPr lang="en-US" sz="2400" dirty="0" smtClean="0"/>
              <a:t> on polyadenylation sites</a:t>
            </a:r>
            <a:endParaRPr lang="es-ES" sz="2000" dirty="0"/>
          </a:p>
        </p:txBody>
      </p:sp>
      <p:sp>
        <p:nvSpPr>
          <p:cNvPr id="4" name="73 Flecha derecha"/>
          <p:cNvSpPr>
            <a:spLocks noChangeArrowheads="1"/>
          </p:cNvSpPr>
          <p:nvPr/>
        </p:nvSpPr>
        <p:spPr bwMode="auto">
          <a:xfrm>
            <a:off x="3161904" y="2731777"/>
            <a:ext cx="1463732" cy="230455"/>
          </a:xfrm>
          <a:prstGeom prst="rightArrow">
            <a:avLst>
              <a:gd name="adj1" fmla="val 50000"/>
              <a:gd name="adj2" fmla="val 26478"/>
            </a:avLst>
          </a:prstGeom>
          <a:solidFill>
            <a:srgbClr val="92D050"/>
          </a:solidFill>
          <a:ln w="9525" algn="ctr">
            <a:solidFill>
              <a:srgbClr val="008E40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74 Elipse"/>
          <p:cNvSpPr>
            <a:spLocks noChangeArrowheads="1"/>
          </p:cNvSpPr>
          <p:nvPr/>
        </p:nvSpPr>
        <p:spPr bwMode="auto">
          <a:xfrm>
            <a:off x="2590800" y="2777020"/>
            <a:ext cx="44273" cy="140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cxnSp>
        <p:nvCxnSpPr>
          <p:cNvPr id="6" name="76 Conector recto"/>
          <p:cNvCxnSpPr>
            <a:cxnSpLocks noChangeShapeType="1"/>
          </p:cNvCxnSpPr>
          <p:nvPr/>
        </p:nvCxnSpPr>
        <p:spPr bwMode="auto">
          <a:xfrm>
            <a:off x="2611464" y="3627116"/>
            <a:ext cx="3086969" cy="0"/>
          </a:xfrm>
          <a:prstGeom prst="line">
            <a:avLst/>
          </a:prstGeom>
          <a:noFill/>
          <a:ln w="28575" algn="ctr">
            <a:solidFill>
              <a:srgbClr val="008E40"/>
            </a:solidFill>
            <a:round/>
            <a:headEnd/>
            <a:tailEnd/>
          </a:ln>
        </p:spPr>
      </p:cxnSp>
      <p:sp>
        <p:nvSpPr>
          <p:cNvPr id="7" name="77 Flecha derecha"/>
          <p:cNvSpPr>
            <a:spLocks noChangeArrowheads="1"/>
          </p:cNvSpPr>
          <p:nvPr/>
        </p:nvSpPr>
        <p:spPr bwMode="auto">
          <a:xfrm>
            <a:off x="3182568" y="3512818"/>
            <a:ext cx="1463732" cy="230455"/>
          </a:xfrm>
          <a:prstGeom prst="rightArrow">
            <a:avLst>
              <a:gd name="adj1" fmla="val 50000"/>
              <a:gd name="adj2" fmla="val 26478"/>
            </a:avLst>
          </a:prstGeom>
          <a:solidFill>
            <a:srgbClr val="92D050"/>
          </a:solidFill>
          <a:ln w="9525" algn="ctr">
            <a:solidFill>
              <a:srgbClr val="008E40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78 Elipse"/>
          <p:cNvSpPr>
            <a:spLocks noChangeArrowheads="1"/>
          </p:cNvSpPr>
          <p:nvPr/>
        </p:nvSpPr>
        <p:spPr bwMode="auto">
          <a:xfrm>
            <a:off x="2611464" y="3558061"/>
            <a:ext cx="44273" cy="140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 bwMode="auto">
          <a:xfrm>
            <a:off x="4875472" y="2711967"/>
            <a:ext cx="193696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es-ES" sz="1050" dirty="0" smtClean="0">
                <a:solidFill>
                  <a:srgbClr val="008E40"/>
                </a:solidFill>
              </a:rPr>
              <a:t>AAAAAAAAAAAAAAAAAAAA</a:t>
            </a:r>
            <a:endParaRPr lang="es-ES" sz="1050" baseline="-25000" dirty="0">
              <a:solidFill>
                <a:srgbClr val="008E4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 bwMode="auto">
          <a:xfrm>
            <a:off x="5630368" y="3496192"/>
            <a:ext cx="1042401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s-ES" sz="1050" dirty="0" smtClean="0">
                <a:solidFill>
                  <a:srgbClr val="008E40"/>
                </a:solidFill>
              </a:rPr>
              <a:t>AAAAAAAAAA</a:t>
            </a:r>
            <a:endParaRPr lang="es-ES" sz="1050" baseline="-25000" dirty="0">
              <a:solidFill>
                <a:srgbClr val="008E4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095" y="2438400"/>
            <a:ext cx="586753" cy="58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433" y="3211824"/>
            <a:ext cx="586753" cy="58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316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14400" y="1981200"/>
            <a:ext cx="7651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RNA-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seq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on polyadenylation sites</a:t>
            </a:r>
            <a:endParaRPr lang="es-E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948564" y="3395294"/>
            <a:ext cx="7628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Small RNA-sequencing</a:t>
            </a:r>
            <a:endParaRPr lang="es-ES" sz="2400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532116"/>
            <a:ext cx="8096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13866">
            <a:off x="3923826" y="4896221"/>
            <a:ext cx="1079221" cy="33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304754"/>
            <a:ext cx="1296050" cy="76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886200" y="450355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4611610" y="51932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122652" y="458247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638800" y="495822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s-ES" dirty="0"/>
          </a:p>
        </p:txBody>
      </p:sp>
      <p:sp>
        <p:nvSpPr>
          <p:cNvPr id="16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want to shed light on the role of Rbp35 and Exp5 in </a:t>
            </a:r>
            <a:r>
              <a:rPr lang="en-US" i="1" dirty="0" err="1" smtClean="0"/>
              <a:t>M.oryzae</a:t>
            </a:r>
            <a:r>
              <a:rPr lang="en-US" i="1" dirty="0" smtClean="0"/>
              <a:t>: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1564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14400" y="1981200"/>
            <a:ext cx="7651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RNA-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seq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on polyadenylation sites</a:t>
            </a:r>
            <a:endParaRPr lang="es-E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948564" y="3395294"/>
            <a:ext cx="7628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Small RNA-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seq</a:t>
            </a:r>
            <a:endParaRPr lang="es-E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10 Rectángulo"/>
          <p:cNvSpPr/>
          <p:nvPr/>
        </p:nvSpPr>
        <p:spPr>
          <a:xfrm>
            <a:off x="948564" y="5715000"/>
            <a:ext cx="79668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Evolutionary analysis of polyadenylation/splicing/translation machineries</a:t>
            </a:r>
            <a:endParaRPr lang="es-ES" sz="2400" dirty="0"/>
          </a:p>
        </p:txBody>
      </p:sp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want to shed light on the role of Rbp35 and Exp5 in </a:t>
            </a:r>
            <a:r>
              <a:rPr lang="en-US" i="1" dirty="0" err="1" smtClean="0"/>
              <a:t>M.oryzae</a:t>
            </a:r>
            <a:r>
              <a:rPr lang="en-US" i="1" dirty="0" smtClean="0"/>
              <a:t>: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58436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72 Conector recto"/>
          <p:cNvCxnSpPr>
            <a:cxnSpLocks noChangeShapeType="1"/>
          </p:cNvCxnSpPr>
          <p:nvPr/>
        </p:nvCxnSpPr>
        <p:spPr bwMode="auto">
          <a:xfrm>
            <a:off x="2590800" y="3372325"/>
            <a:ext cx="2349498" cy="0"/>
          </a:xfrm>
          <a:prstGeom prst="line">
            <a:avLst/>
          </a:prstGeom>
          <a:noFill/>
          <a:ln w="28575" algn="ctr">
            <a:solidFill>
              <a:srgbClr val="008E40"/>
            </a:solidFill>
            <a:round/>
            <a:headEnd/>
            <a:tailEnd/>
          </a:ln>
        </p:spPr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want to shed light on the role of Rbp35 and Exp5 in </a:t>
            </a:r>
            <a:r>
              <a:rPr lang="en-US" i="1" dirty="0" err="1" smtClean="0"/>
              <a:t>M.oryzae</a:t>
            </a:r>
            <a:r>
              <a:rPr lang="en-US" i="1" dirty="0" smtClean="0"/>
              <a:t>:</a:t>
            </a:r>
            <a:endParaRPr lang="es-ES" i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914400" y="1981200"/>
            <a:ext cx="7651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RNA-</a:t>
            </a:r>
            <a:r>
              <a:rPr lang="en-US" sz="2400" dirty="0" err="1"/>
              <a:t>seq</a:t>
            </a:r>
            <a:r>
              <a:rPr lang="en-US" sz="2400" dirty="0"/>
              <a:t> on polyadenylation sites</a:t>
            </a:r>
            <a:endParaRPr lang="es-ES" sz="2400" dirty="0"/>
          </a:p>
        </p:txBody>
      </p:sp>
      <p:sp>
        <p:nvSpPr>
          <p:cNvPr id="4" name="73 Flecha derecha"/>
          <p:cNvSpPr>
            <a:spLocks noChangeArrowheads="1"/>
          </p:cNvSpPr>
          <p:nvPr/>
        </p:nvSpPr>
        <p:spPr bwMode="auto">
          <a:xfrm>
            <a:off x="3161904" y="3265177"/>
            <a:ext cx="1463732" cy="230455"/>
          </a:xfrm>
          <a:prstGeom prst="rightArrow">
            <a:avLst>
              <a:gd name="adj1" fmla="val 50000"/>
              <a:gd name="adj2" fmla="val 26478"/>
            </a:avLst>
          </a:prstGeom>
          <a:solidFill>
            <a:srgbClr val="92D050"/>
          </a:solidFill>
          <a:ln w="9525" algn="ctr">
            <a:solidFill>
              <a:srgbClr val="008E40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74 Elipse"/>
          <p:cNvSpPr>
            <a:spLocks noChangeArrowheads="1"/>
          </p:cNvSpPr>
          <p:nvPr/>
        </p:nvSpPr>
        <p:spPr bwMode="auto">
          <a:xfrm>
            <a:off x="2590800" y="3310420"/>
            <a:ext cx="44273" cy="140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cxnSp>
        <p:nvCxnSpPr>
          <p:cNvPr id="6" name="76 Conector recto"/>
          <p:cNvCxnSpPr>
            <a:cxnSpLocks noChangeShapeType="1"/>
          </p:cNvCxnSpPr>
          <p:nvPr/>
        </p:nvCxnSpPr>
        <p:spPr bwMode="auto">
          <a:xfrm>
            <a:off x="2611464" y="4160516"/>
            <a:ext cx="3086969" cy="0"/>
          </a:xfrm>
          <a:prstGeom prst="line">
            <a:avLst/>
          </a:prstGeom>
          <a:noFill/>
          <a:ln w="28575" algn="ctr">
            <a:solidFill>
              <a:srgbClr val="008E40"/>
            </a:solidFill>
            <a:round/>
            <a:headEnd/>
            <a:tailEnd/>
          </a:ln>
        </p:spPr>
      </p:cxnSp>
      <p:sp>
        <p:nvSpPr>
          <p:cNvPr id="7" name="77 Flecha derecha"/>
          <p:cNvSpPr>
            <a:spLocks noChangeArrowheads="1"/>
          </p:cNvSpPr>
          <p:nvPr/>
        </p:nvSpPr>
        <p:spPr bwMode="auto">
          <a:xfrm>
            <a:off x="3182568" y="4046218"/>
            <a:ext cx="1463732" cy="230455"/>
          </a:xfrm>
          <a:prstGeom prst="rightArrow">
            <a:avLst>
              <a:gd name="adj1" fmla="val 50000"/>
              <a:gd name="adj2" fmla="val 26478"/>
            </a:avLst>
          </a:prstGeom>
          <a:solidFill>
            <a:srgbClr val="92D050"/>
          </a:solidFill>
          <a:ln w="9525" algn="ctr">
            <a:solidFill>
              <a:srgbClr val="008E40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78 Elipse"/>
          <p:cNvSpPr>
            <a:spLocks noChangeArrowheads="1"/>
          </p:cNvSpPr>
          <p:nvPr/>
        </p:nvSpPr>
        <p:spPr bwMode="auto">
          <a:xfrm>
            <a:off x="2611464" y="4091461"/>
            <a:ext cx="44273" cy="140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 bwMode="auto">
          <a:xfrm>
            <a:off x="4875472" y="3245367"/>
            <a:ext cx="193696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es-ES" sz="1050" dirty="0" smtClean="0">
                <a:solidFill>
                  <a:srgbClr val="008E40"/>
                </a:solidFill>
              </a:rPr>
              <a:t>AAAAAAAAAAAAAAAAAAAA</a:t>
            </a:r>
            <a:endParaRPr lang="es-ES" sz="1050" baseline="-25000" dirty="0">
              <a:solidFill>
                <a:srgbClr val="008E4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 bwMode="auto">
          <a:xfrm>
            <a:off x="5630368" y="4029592"/>
            <a:ext cx="1042401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s-ES" sz="1050" dirty="0" smtClean="0">
                <a:solidFill>
                  <a:srgbClr val="008E40"/>
                </a:solidFill>
              </a:rPr>
              <a:t>AAAAAAAAAA</a:t>
            </a:r>
            <a:endParaRPr lang="es-ES" sz="1050" baseline="-25000" dirty="0">
              <a:solidFill>
                <a:srgbClr val="008E4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095" y="2971800"/>
            <a:ext cx="586753" cy="58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433" y="3745224"/>
            <a:ext cx="586753" cy="58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Marco"/>
          <p:cNvSpPr/>
          <p:nvPr/>
        </p:nvSpPr>
        <p:spPr>
          <a:xfrm>
            <a:off x="381000" y="1828800"/>
            <a:ext cx="8534400" cy="3276600"/>
          </a:xfrm>
          <a:prstGeom prst="frame">
            <a:avLst>
              <a:gd name="adj1" fmla="val 12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9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183593" y="1295400"/>
            <a:ext cx="278114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/>
            <a:r>
              <a:rPr lang="en-GB" sz="2000" u="sng" dirty="0" smtClean="0">
                <a:solidFill>
                  <a:srgbClr val="000000"/>
                </a:solidFill>
              </a:rPr>
              <a:t>Two </a:t>
            </a:r>
            <a:r>
              <a:rPr lang="en-GB" sz="2000" u="sng" dirty="0">
                <a:solidFill>
                  <a:srgbClr val="000000"/>
                </a:solidFill>
              </a:rPr>
              <a:t>strains:</a:t>
            </a:r>
          </a:p>
          <a:p>
            <a:pPr marL="285750" indent="-285750" algn="ctr"/>
            <a:r>
              <a:rPr lang="en-GB" sz="2000" dirty="0">
                <a:solidFill>
                  <a:srgbClr val="000000"/>
                </a:solidFill>
              </a:rPr>
              <a:t>WT</a:t>
            </a:r>
          </a:p>
          <a:p>
            <a:pPr marL="285750" indent="-285750" algn="ctr"/>
            <a:r>
              <a:rPr lang="es-ES" sz="2000" i="1" dirty="0">
                <a:solidFill>
                  <a:srgbClr val="000000"/>
                </a:solidFill>
              </a:rPr>
              <a:t>∆rbp35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</a:p>
          <a:p>
            <a:pPr algn="ctr">
              <a:buFont typeface="Wingdings" pitchFamily="2" charset="2"/>
              <a:buNone/>
            </a:pPr>
            <a:endParaRPr lang="en-GB" sz="2000" u="sng" dirty="0" smtClean="0">
              <a:solidFill>
                <a:srgbClr val="000000"/>
              </a:solidFill>
            </a:endParaRPr>
          </a:p>
          <a:p>
            <a:pPr algn="ctr">
              <a:buFont typeface="Wingdings" pitchFamily="2" charset="2"/>
              <a:buNone/>
            </a:pPr>
            <a:r>
              <a:rPr lang="en-GB" sz="2000" u="sng" dirty="0" smtClean="0">
                <a:solidFill>
                  <a:srgbClr val="000000"/>
                </a:solidFill>
              </a:rPr>
              <a:t>Four nutrient conditions:</a:t>
            </a:r>
          </a:p>
          <a:p>
            <a:pPr marL="285750" indent="-285750" algn="ctr"/>
            <a:r>
              <a:rPr lang="en-GB" sz="2000" b="0" dirty="0" smtClean="0">
                <a:solidFill>
                  <a:srgbClr val="000000"/>
                </a:solidFill>
              </a:rPr>
              <a:t>Complete medium</a:t>
            </a:r>
          </a:p>
          <a:p>
            <a:pPr marL="285750" indent="-285750" algn="ctr"/>
            <a:r>
              <a:rPr lang="en-GB" sz="2000" b="0" dirty="0" smtClean="0">
                <a:solidFill>
                  <a:srgbClr val="000000"/>
                </a:solidFill>
              </a:rPr>
              <a:t>Minimal medium</a:t>
            </a:r>
          </a:p>
          <a:p>
            <a:pPr marL="285750" indent="-285750" algn="ctr"/>
            <a:r>
              <a:rPr lang="en-GB" sz="2000" b="0" dirty="0" smtClean="0">
                <a:solidFill>
                  <a:srgbClr val="000000"/>
                </a:solidFill>
              </a:rPr>
              <a:t>Nitrogen starvation</a:t>
            </a:r>
          </a:p>
          <a:p>
            <a:pPr marL="285750" indent="-285750" algn="ctr"/>
            <a:r>
              <a:rPr lang="en-GB" sz="2000" dirty="0" smtClean="0">
                <a:solidFill>
                  <a:srgbClr val="000000"/>
                </a:solidFill>
              </a:rPr>
              <a:t>Carbon starvation</a:t>
            </a:r>
            <a:endParaRPr lang="en-GB" sz="2000" b="0" dirty="0" smtClean="0">
              <a:solidFill>
                <a:srgbClr val="000000"/>
              </a:solidFill>
            </a:endParaRPr>
          </a:p>
          <a:p>
            <a:pPr marL="285750" indent="-285750" algn="ctr"/>
            <a:endParaRPr lang="en-GB" sz="2000" dirty="0">
              <a:solidFill>
                <a:srgbClr val="000000"/>
              </a:solidFill>
            </a:endParaRPr>
          </a:p>
          <a:p>
            <a:pPr marL="285750" indent="-285750" algn="ctr"/>
            <a:r>
              <a:rPr lang="en-GB" sz="2000" b="0" u="sng" dirty="0" smtClean="0">
                <a:solidFill>
                  <a:srgbClr val="000000"/>
                </a:solidFill>
              </a:rPr>
              <a:t>3 Replicates:</a:t>
            </a:r>
          </a:p>
          <a:p>
            <a:pPr marL="285750" indent="-285750" algn="ctr"/>
            <a:r>
              <a:rPr lang="en-GB" sz="2000" b="0" dirty="0" smtClean="0">
                <a:solidFill>
                  <a:srgbClr val="000000"/>
                </a:solidFill>
              </a:rPr>
              <a:t>#1, #2, #3</a:t>
            </a:r>
          </a:p>
          <a:p>
            <a:pPr marL="285750" indent="-285750" algn="ctr"/>
            <a:endParaRPr lang="en-GB" sz="2000" dirty="0">
              <a:solidFill>
                <a:srgbClr val="000000"/>
              </a:solidFill>
            </a:endParaRPr>
          </a:p>
          <a:p>
            <a:pPr marL="285750" indent="-285750" algn="ctr"/>
            <a:r>
              <a:rPr lang="en-GB" sz="2000" b="0" u="sng" dirty="0" smtClean="0">
                <a:solidFill>
                  <a:srgbClr val="000000"/>
                </a:solidFill>
              </a:rPr>
              <a:t>Coverage:</a:t>
            </a:r>
          </a:p>
          <a:p>
            <a:pPr marL="285750" indent="-285750" algn="ctr"/>
            <a:r>
              <a:rPr lang="en-GB" sz="2000" dirty="0" smtClean="0">
                <a:solidFill>
                  <a:srgbClr val="000000"/>
                </a:solidFill>
              </a:rPr>
              <a:t>400x poly(A) site</a:t>
            </a:r>
            <a:endParaRPr lang="en-GB" sz="2000" b="0" dirty="0">
              <a:solidFill>
                <a:srgbClr val="000000"/>
              </a:solidFill>
            </a:endParaRPr>
          </a:p>
        </p:txBody>
      </p:sp>
      <p:sp>
        <p:nvSpPr>
          <p:cNvPr id="3" name="1 CuadroTexto"/>
          <p:cNvSpPr txBox="1"/>
          <p:nvPr/>
        </p:nvSpPr>
        <p:spPr>
          <a:xfrm>
            <a:off x="88998" y="135467"/>
            <a:ext cx="89703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GB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kern="0">
                <a:solidFill>
                  <a:srgbClr val="FFFFFF"/>
                </a:solidFill>
                <a:latin typeface="Comic Sans MS" pitchFamily="66" charset="0"/>
              </a:defRPr>
            </a:lvl1pPr>
          </a:lstStyle>
          <a:p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Sequencing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details</a:t>
            </a:r>
            <a:endParaRPr lang="es-ES" sz="3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4 Cerrar llave"/>
          <p:cNvSpPr/>
          <p:nvPr/>
        </p:nvSpPr>
        <p:spPr>
          <a:xfrm>
            <a:off x="5562600" y="3505200"/>
            <a:ext cx="304800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5927937" y="3656111"/>
            <a:ext cx="22168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/>
            <a:r>
              <a:rPr lang="en-GB" sz="1400" dirty="0" smtClean="0">
                <a:solidFill>
                  <a:srgbClr val="000000"/>
                </a:solidFill>
              </a:rPr>
              <a:t>Typical on-plant conditions</a:t>
            </a:r>
            <a:endParaRPr lang="en-GB" sz="1400" dirty="0">
              <a:solidFill>
                <a:srgbClr val="000000"/>
              </a:solidFill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168592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50918" y="4419600"/>
            <a:ext cx="2403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Julio Rodríguez-Romero</a:t>
            </a:r>
          </a:p>
        </p:txBody>
      </p:sp>
      <p:sp>
        <p:nvSpPr>
          <p:cNvPr id="9" name="2 CuadroTexto"/>
          <p:cNvSpPr txBox="1"/>
          <p:nvPr/>
        </p:nvSpPr>
        <p:spPr>
          <a:xfrm>
            <a:off x="88998" y="6324600"/>
            <a:ext cx="892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200" b="0" dirty="0" smtClean="0">
                <a:solidFill>
                  <a:srgbClr val="000000"/>
                </a:solidFill>
              </a:rPr>
              <a:t>(</a:t>
            </a:r>
            <a:r>
              <a:rPr lang="en-US" sz="1200" b="0" dirty="0" err="1" smtClean="0">
                <a:solidFill>
                  <a:srgbClr val="000000"/>
                </a:solidFill>
              </a:rPr>
              <a:t>Wilkening</a:t>
            </a:r>
            <a:r>
              <a:rPr lang="en-US" sz="1200" b="0" dirty="0" smtClean="0">
                <a:solidFill>
                  <a:srgbClr val="000000"/>
                </a:solidFill>
              </a:rPr>
              <a:t> et al., Nucleic Acids Res. 2013 , 1–8. An </a:t>
            </a:r>
            <a:r>
              <a:rPr lang="en-US" sz="1200" b="0" dirty="0">
                <a:solidFill>
                  <a:srgbClr val="000000"/>
                </a:solidFill>
              </a:rPr>
              <a:t>efficient method for </a:t>
            </a:r>
            <a:r>
              <a:rPr lang="en-US" sz="1200" b="0" dirty="0" smtClean="0">
                <a:solidFill>
                  <a:srgbClr val="000000"/>
                </a:solidFill>
              </a:rPr>
              <a:t>genome-wide polyadenylation site </a:t>
            </a:r>
            <a:r>
              <a:rPr lang="en-US" sz="1200" b="0" dirty="0">
                <a:solidFill>
                  <a:srgbClr val="000000"/>
                </a:solidFill>
              </a:rPr>
              <a:t>mapping and </a:t>
            </a:r>
            <a:r>
              <a:rPr lang="en-US" sz="1200" b="0" dirty="0" smtClean="0">
                <a:solidFill>
                  <a:srgbClr val="000000"/>
                </a:solidFill>
              </a:rPr>
              <a:t>RNA quantification)</a:t>
            </a:r>
            <a:endParaRPr lang="en-US" sz="12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76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529738" y="2932093"/>
            <a:ext cx="4629625" cy="954089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>
              <a:buFontTx/>
              <a:buNone/>
            </a:pPr>
            <a:r>
              <a:rPr lang="en-US" sz="2800" b="0" dirty="0" smtClean="0">
                <a:solidFill>
                  <a:prstClr val="black"/>
                </a:solidFill>
              </a:rPr>
              <a:t>Results </a:t>
            </a:r>
            <a:r>
              <a:rPr lang="en-US" sz="2800" b="0" dirty="0">
                <a:solidFill>
                  <a:prstClr val="black"/>
                </a:solidFill>
              </a:rPr>
              <a:t>in wild-type</a:t>
            </a:r>
          </a:p>
          <a:p>
            <a:pPr>
              <a:buFontTx/>
              <a:buNone/>
            </a:pPr>
            <a:r>
              <a:rPr lang="en-US" sz="2800" b="0" dirty="0" smtClean="0">
                <a:solidFill>
                  <a:prstClr val="black"/>
                </a:solidFill>
              </a:rPr>
              <a:t>Results </a:t>
            </a:r>
            <a:r>
              <a:rPr lang="en-US" sz="2800" b="0" dirty="0">
                <a:solidFill>
                  <a:prstClr val="black"/>
                </a:solidFill>
              </a:rPr>
              <a:t>in the </a:t>
            </a:r>
            <a:r>
              <a:rPr lang="en-US" sz="2800" b="0" dirty="0">
                <a:solidFill>
                  <a:prstClr val="black"/>
                </a:solidFill>
                <a:latin typeface="Times New Roman"/>
                <a:cs typeface="Times New Roman"/>
              </a:rPr>
              <a:t>∆</a:t>
            </a:r>
            <a:r>
              <a:rPr lang="en-US" sz="2800" b="0" i="1" dirty="0">
                <a:solidFill>
                  <a:prstClr val="black"/>
                </a:solidFill>
              </a:rPr>
              <a:t>rbp35</a:t>
            </a:r>
            <a:r>
              <a:rPr lang="en-US" sz="2800" b="0" dirty="0">
                <a:solidFill>
                  <a:prstClr val="black"/>
                </a:solidFill>
              </a:rPr>
              <a:t> mutant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49555" y="2287256"/>
            <a:ext cx="4396804" cy="523202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>
              <a:buFontTx/>
              <a:buNone/>
            </a:pPr>
            <a:r>
              <a:rPr lang="en-US" sz="2800" u="sng" dirty="0">
                <a:solidFill>
                  <a:srgbClr val="0070C0"/>
                </a:solidFill>
              </a:rPr>
              <a:t>P</a:t>
            </a:r>
            <a:r>
              <a:rPr lang="en-US" sz="2800" u="sng" dirty="0" smtClean="0">
                <a:solidFill>
                  <a:srgbClr val="0070C0"/>
                </a:solidFill>
              </a:rPr>
              <a:t>oly(A</a:t>
            </a:r>
            <a:r>
              <a:rPr lang="en-US" sz="2800" u="sng" dirty="0">
                <a:solidFill>
                  <a:srgbClr val="0070C0"/>
                </a:solidFill>
              </a:rPr>
              <a:t>) site mapping analysis</a:t>
            </a:r>
          </a:p>
        </p:txBody>
      </p:sp>
      <p:sp>
        <p:nvSpPr>
          <p:cNvPr id="11" name="10 Rectángulo"/>
          <p:cNvSpPr/>
          <p:nvPr/>
        </p:nvSpPr>
        <p:spPr bwMode="auto">
          <a:xfrm>
            <a:off x="149555" y="2333422"/>
            <a:ext cx="5584371" cy="47705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0" tIns="45711" rIns="91420" bIns="45711" numCol="1" rtlCol="0" anchor="t" anchorCtr="0" compatLnSpc="1">
            <a:prstTxWarp prst="textNoShape">
              <a:avLst/>
            </a:prstTxWarp>
          </a:bodyPr>
          <a:lstStyle/>
          <a:p>
            <a:pPr defTabSz="449171" hangingPunct="0">
              <a:lnSpc>
                <a:spcPct val="93000"/>
              </a:lnSpc>
              <a:buClr>
                <a:srgbClr val="000000"/>
              </a:buClr>
              <a:buSzPct val="100000"/>
              <a:buFontTx/>
              <a:buNone/>
            </a:pPr>
            <a:endParaRPr lang="en-US" sz="1800" b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70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529738" y="2932093"/>
            <a:ext cx="4629625" cy="954089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>
              <a:buFontTx/>
              <a:buNone/>
            </a:pPr>
            <a:r>
              <a:rPr lang="en-US" sz="2800" b="0" dirty="0" smtClean="0">
                <a:solidFill>
                  <a:prstClr val="black"/>
                </a:solidFill>
              </a:rPr>
              <a:t>Results </a:t>
            </a:r>
            <a:r>
              <a:rPr lang="en-US" sz="2800" b="0" dirty="0">
                <a:solidFill>
                  <a:prstClr val="black"/>
                </a:solidFill>
              </a:rPr>
              <a:t>in wild-type</a:t>
            </a:r>
          </a:p>
          <a:p>
            <a:pPr>
              <a:buFontTx/>
              <a:buNone/>
            </a:pPr>
            <a:r>
              <a:rPr lang="en-US" sz="2800" b="0" dirty="0" smtClean="0">
                <a:solidFill>
                  <a:prstClr val="black"/>
                </a:solidFill>
              </a:rPr>
              <a:t>Results </a:t>
            </a:r>
            <a:r>
              <a:rPr lang="en-US" sz="2800" b="0" dirty="0">
                <a:solidFill>
                  <a:prstClr val="black"/>
                </a:solidFill>
              </a:rPr>
              <a:t>in the </a:t>
            </a:r>
            <a:r>
              <a:rPr lang="en-US" sz="2800" b="0" dirty="0">
                <a:solidFill>
                  <a:prstClr val="black"/>
                </a:solidFill>
                <a:latin typeface="Times New Roman"/>
                <a:cs typeface="Times New Roman"/>
              </a:rPr>
              <a:t>∆</a:t>
            </a:r>
            <a:r>
              <a:rPr lang="en-US" sz="2800" b="0" i="1" dirty="0">
                <a:solidFill>
                  <a:prstClr val="black"/>
                </a:solidFill>
              </a:rPr>
              <a:t>rbp35</a:t>
            </a:r>
            <a:r>
              <a:rPr lang="en-US" sz="2800" b="0" dirty="0">
                <a:solidFill>
                  <a:prstClr val="black"/>
                </a:solidFill>
              </a:rPr>
              <a:t> mutant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49555" y="2287256"/>
            <a:ext cx="4396804" cy="523202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>
              <a:buFontTx/>
              <a:buNone/>
            </a:pPr>
            <a:r>
              <a:rPr lang="en-US" sz="2800" u="sng" dirty="0">
                <a:solidFill>
                  <a:srgbClr val="0070C0"/>
                </a:solidFill>
              </a:rPr>
              <a:t>P</a:t>
            </a:r>
            <a:r>
              <a:rPr lang="en-US" sz="2800" u="sng" dirty="0" smtClean="0">
                <a:solidFill>
                  <a:srgbClr val="0070C0"/>
                </a:solidFill>
              </a:rPr>
              <a:t>oly(A</a:t>
            </a:r>
            <a:r>
              <a:rPr lang="en-US" sz="2800" u="sng" dirty="0">
                <a:solidFill>
                  <a:srgbClr val="0070C0"/>
                </a:solidFill>
              </a:rPr>
              <a:t>) site mapping analysis</a:t>
            </a:r>
          </a:p>
        </p:txBody>
      </p:sp>
      <p:sp>
        <p:nvSpPr>
          <p:cNvPr id="6" name="5 Rectángulo"/>
          <p:cNvSpPr/>
          <p:nvPr/>
        </p:nvSpPr>
        <p:spPr bwMode="auto">
          <a:xfrm>
            <a:off x="1529738" y="2951946"/>
            <a:ext cx="4356588" cy="47705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0" tIns="45711" rIns="91420" bIns="45711" numCol="1" rtlCol="0" anchor="t" anchorCtr="0" compatLnSpc="1">
            <a:prstTxWarp prst="textNoShape">
              <a:avLst/>
            </a:prstTxWarp>
          </a:bodyPr>
          <a:lstStyle/>
          <a:p>
            <a:pPr defTabSz="449171" hangingPunct="0">
              <a:lnSpc>
                <a:spcPct val="93000"/>
              </a:lnSpc>
              <a:buClr>
                <a:srgbClr val="000000"/>
              </a:buClr>
              <a:buSzPct val="100000"/>
              <a:buFontTx/>
              <a:buNone/>
            </a:pPr>
            <a:endParaRPr lang="en-US" sz="1800" b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96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03" y="2791598"/>
            <a:ext cx="8407444" cy="98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36606" y="3502223"/>
            <a:ext cx="751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5’UTR</a:t>
            </a:r>
            <a:endParaRPr lang="es-ES" sz="1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2028" y="3572782"/>
            <a:ext cx="751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dirty="0" smtClean="0"/>
              <a:t>’UTR</a:t>
            </a:r>
            <a:endParaRPr lang="es-ES" sz="1400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1288007" y="3572782"/>
            <a:ext cx="7393" cy="461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6629399" y="3630975"/>
            <a:ext cx="1" cy="407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790713" y="3990201"/>
            <a:ext cx="1114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Start codon</a:t>
            </a:r>
            <a:endParaRPr lang="es-ES" sz="1400" b="1" dirty="0">
              <a:solidFill>
                <a:srgbClr val="FF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908198" y="4034448"/>
            <a:ext cx="1233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Stop codon</a:t>
            </a:r>
            <a:endParaRPr lang="es-E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3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03" y="2791598"/>
            <a:ext cx="8407444" cy="98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36606" y="3502223"/>
            <a:ext cx="751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5’UTR</a:t>
            </a:r>
            <a:endParaRPr lang="es-ES" sz="1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2028" y="3572782"/>
            <a:ext cx="751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dirty="0" smtClean="0"/>
              <a:t>’UTR</a:t>
            </a:r>
            <a:endParaRPr lang="es-ES" sz="1400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1288007" y="3572782"/>
            <a:ext cx="7393" cy="461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6629399" y="3630975"/>
            <a:ext cx="1" cy="407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790713" y="3990201"/>
            <a:ext cx="1114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Start codon</a:t>
            </a:r>
            <a:endParaRPr lang="es-ES" sz="1400" b="1" dirty="0">
              <a:solidFill>
                <a:srgbClr val="FF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908198" y="4034448"/>
            <a:ext cx="1233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Stop codon</a:t>
            </a:r>
            <a:endParaRPr lang="es-ES" sz="1400" b="1" dirty="0">
              <a:solidFill>
                <a:srgbClr val="FF0000"/>
              </a:solidFill>
            </a:endParaRPr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7383479" y="2334399"/>
            <a:ext cx="268500" cy="7360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>
            <a:off x="7142028" y="2334399"/>
            <a:ext cx="241451" cy="368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3964731" y="1811972"/>
            <a:ext cx="51207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~14000 poly(A) sites were identified on the genome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901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03" y="2791598"/>
            <a:ext cx="8407444" cy="98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36606" y="3502223"/>
            <a:ext cx="751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5’UTR</a:t>
            </a:r>
            <a:endParaRPr lang="es-ES" sz="1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2028" y="3572782"/>
            <a:ext cx="751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dirty="0" smtClean="0"/>
              <a:t>’UTR</a:t>
            </a:r>
            <a:endParaRPr lang="es-ES" sz="1400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1288007" y="3572782"/>
            <a:ext cx="7393" cy="461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6629399" y="3630975"/>
            <a:ext cx="1" cy="407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790713" y="3990201"/>
            <a:ext cx="1114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Start codon</a:t>
            </a:r>
            <a:endParaRPr lang="es-ES" sz="1400" b="1" dirty="0">
              <a:solidFill>
                <a:srgbClr val="FF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908198" y="4034448"/>
            <a:ext cx="1233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Stop codon</a:t>
            </a:r>
            <a:endParaRPr lang="es-ES" sz="1400" b="1" dirty="0">
              <a:solidFill>
                <a:srgbClr val="FF0000"/>
              </a:solidFill>
            </a:endParaRPr>
          </a:p>
        </p:txBody>
      </p:sp>
      <p:sp>
        <p:nvSpPr>
          <p:cNvPr id="25" name="12 CuadroTexto"/>
          <p:cNvSpPr txBox="1"/>
          <p:nvPr/>
        </p:nvSpPr>
        <p:spPr>
          <a:xfrm>
            <a:off x="5920898" y="4909066"/>
            <a:ext cx="25342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90% located in the 3’UTR</a:t>
            </a:r>
            <a:endParaRPr lang="es-ES" dirty="0"/>
          </a:p>
        </p:txBody>
      </p:sp>
      <p:cxnSp>
        <p:nvCxnSpPr>
          <p:cNvPr id="27" name="10 Conector recto de flecha"/>
          <p:cNvCxnSpPr>
            <a:stCxn id="25" idx="0"/>
            <a:endCxn id="6" idx="2"/>
          </p:cNvCxnSpPr>
          <p:nvPr/>
        </p:nvCxnSpPr>
        <p:spPr>
          <a:xfrm flipV="1">
            <a:off x="7188008" y="3880559"/>
            <a:ext cx="329721" cy="10285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35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519" y="5425735"/>
            <a:ext cx="1887162" cy="130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529647" y="1413198"/>
            <a:ext cx="857907" cy="36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 sz="900" b="1"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00" b="1"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00" b="1"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00" b="1"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00" b="1"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0" u="none" dirty="0">
                <a:solidFill>
                  <a:srgbClr val="000000"/>
                </a:solidFill>
                <a:latin typeface="+mn-lt"/>
                <a:cs typeface="Arial" charset="0"/>
              </a:rPr>
              <a:t>panicle</a:t>
            </a:r>
            <a:endParaRPr lang="en-GB" sz="2000" b="0" u="none" dirty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pic>
        <p:nvPicPr>
          <p:cNvPr id="10" name="Picture 77" descr="panic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1" r="14970" b="5379"/>
          <a:stretch>
            <a:fillRect/>
          </a:stretch>
        </p:blipFill>
        <p:spPr bwMode="auto">
          <a:xfrm>
            <a:off x="419992" y="1886597"/>
            <a:ext cx="1081098" cy="2228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6" descr="node-blast.t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52" t="2229" b="5052"/>
          <a:stretch>
            <a:fillRect/>
          </a:stretch>
        </p:blipFill>
        <p:spPr bwMode="auto">
          <a:xfrm>
            <a:off x="3150579" y="2055672"/>
            <a:ext cx="8921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Oval 60"/>
          <p:cNvSpPr>
            <a:spLocks noChangeArrowheads="1"/>
          </p:cNvSpPr>
          <p:nvPr/>
        </p:nvSpPr>
        <p:spPr bwMode="auto">
          <a:xfrm>
            <a:off x="3065835" y="2816663"/>
            <a:ext cx="530831" cy="459218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5" rIns="91430" bIns="45715" anchor="ctr"/>
          <a:lstStyle/>
          <a:p>
            <a:pPr>
              <a:buFontTx/>
              <a:buNone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1" name="Text Box 35"/>
          <p:cNvSpPr txBox="1">
            <a:spLocks noChangeArrowheads="1"/>
          </p:cNvSpPr>
          <p:nvPr/>
        </p:nvSpPr>
        <p:spPr bwMode="auto">
          <a:xfrm>
            <a:off x="3217254" y="1667416"/>
            <a:ext cx="723255" cy="40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 sz="900" b="1"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00" b="1"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00" b="1"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00" b="1"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00" b="1"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0" u="none" dirty="0">
                <a:solidFill>
                  <a:srgbClr val="000000"/>
                </a:solidFill>
                <a:latin typeface="+mn-lt"/>
                <a:cs typeface="Arial" charset="0"/>
              </a:rPr>
              <a:t>node</a:t>
            </a:r>
            <a:r>
              <a:rPr lang="en-US" sz="2000" b="0" u="none" dirty="0">
                <a:solidFill>
                  <a:srgbClr val="000000"/>
                </a:solidFill>
                <a:latin typeface="+mn-lt"/>
                <a:cs typeface="Arial" charset="0"/>
              </a:rPr>
              <a:t> </a:t>
            </a:r>
            <a:endParaRPr lang="en-GB" sz="2000" b="0" u="none" dirty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pic>
        <p:nvPicPr>
          <p:cNvPr id="23" name="Picture 40" descr="collar-infecti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92" y="5243511"/>
            <a:ext cx="1652675" cy="138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41"/>
          <p:cNvSpPr txBox="1">
            <a:spLocks noChangeArrowheads="1"/>
          </p:cNvSpPr>
          <p:nvPr/>
        </p:nvSpPr>
        <p:spPr bwMode="auto">
          <a:xfrm>
            <a:off x="740559" y="4860246"/>
            <a:ext cx="698761" cy="36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 sz="900" b="1"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00" b="1"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00" b="1"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00" b="1"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00" b="1"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0" u="none" dirty="0">
                <a:solidFill>
                  <a:srgbClr val="000000"/>
                </a:solidFill>
                <a:latin typeface="+mn-lt"/>
                <a:cs typeface="Arial" charset="0"/>
              </a:rPr>
              <a:t>collar</a:t>
            </a:r>
            <a:endParaRPr lang="en-GB" sz="2000" b="0" u="none" dirty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pic>
        <p:nvPicPr>
          <p:cNvPr id="28" name="Picture 24" descr="neck-blast.t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7" b="4129"/>
          <a:stretch>
            <a:fillRect/>
          </a:stretch>
        </p:blipFill>
        <p:spPr bwMode="auto">
          <a:xfrm>
            <a:off x="7010400" y="4494213"/>
            <a:ext cx="1801812" cy="221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51"/>
          <p:cNvSpPr txBox="1">
            <a:spLocks noChangeArrowheads="1"/>
          </p:cNvSpPr>
          <p:nvPr/>
        </p:nvSpPr>
        <p:spPr bwMode="auto">
          <a:xfrm>
            <a:off x="7649675" y="4151955"/>
            <a:ext cx="676768" cy="36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 sz="900" b="1"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00" b="1"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00" b="1"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00" b="1"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00" b="1"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0" u="none" dirty="0">
                <a:solidFill>
                  <a:srgbClr val="000000"/>
                </a:solidFill>
                <a:latin typeface="+mn-lt"/>
                <a:cs typeface="Arial" charset="0"/>
              </a:rPr>
              <a:t>neck </a:t>
            </a:r>
            <a:endParaRPr lang="en-GB" sz="1800" b="0" u="none" dirty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pic>
        <p:nvPicPr>
          <p:cNvPr id="38" name="Picture 23" descr="leaf-roots copy copy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674" y="1970415"/>
            <a:ext cx="862013" cy="1982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2 Grupo"/>
          <p:cNvGrpSpPr/>
          <p:nvPr/>
        </p:nvGrpSpPr>
        <p:grpSpPr>
          <a:xfrm>
            <a:off x="7253289" y="1613247"/>
            <a:ext cx="1281111" cy="2339948"/>
            <a:chOff x="7862889" y="1210367"/>
            <a:chExt cx="1281111" cy="3580458"/>
          </a:xfrm>
        </p:grpSpPr>
        <p:pic>
          <p:nvPicPr>
            <p:cNvPr id="43" name="Picture 22" descr="Guy11.tif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14" r="21922" b="3400"/>
            <a:stretch>
              <a:fillRect/>
            </a:stretch>
          </p:blipFill>
          <p:spPr bwMode="auto">
            <a:xfrm>
              <a:off x="7996238" y="1210367"/>
              <a:ext cx="930275" cy="3112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7862889" y="4375337"/>
              <a:ext cx="1281111" cy="415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0" tIns="45715" rIns="91430" bIns="45715">
              <a:spAutoFit/>
            </a:bodyPr>
            <a:lstStyle/>
            <a:p>
              <a:pPr algn="ctr" eaLnBrk="0" hangingPunct="0">
                <a:buFontTx/>
                <a:buNone/>
              </a:pPr>
              <a:r>
                <a:rPr lang="en-GB" sz="1050" b="0" dirty="0">
                  <a:solidFill>
                    <a:srgbClr val="000000"/>
                  </a:solidFill>
                  <a:ea typeface="Times New Roman" pitchFamily="18" charset="0"/>
                  <a:cs typeface="Arial" charset="0"/>
                </a:rPr>
                <a:t> </a:t>
              </a:r>
              <a:r>
                <a:rPr lang="en-GB" sz="1050" b="0" dirty="0" err="1" smtClean="0">
                  <a:solidFill>
                    <a:srgbClr val="000000"/>
                  </a:solidFill>
                  <a:ea typeface="Times New Roman" pitchFamily="18" charset="0"/>
                  <a:cs typeface="Arial" charset="0"/>
                </a:rPr>
                <a:t>Sesma</a:t>
              </a:r>
              <a:r>
                <a:rPr lang="en-GB" sz="1050" b="0" dirty="0" err="1">
                  <a:solidFill>
                    <a:srgbClr val="000000"/>
                  </a:solidFill>
                  <a:ea typeface="Times New Roman" pitchFamily="18" charset="0"/>
                  <a:cs typeface="Arial" charset="0"/>
                </a:rPr>
                <a:t>&amp;</a:t>
              </a:r>
              <a:r>
                <a:rPr lang="en-GB" sz="1050" b="0" dirty="0" err="1" smtClean="0">
                  <a:solidFill>
                    <a:srgbClr val="000000"/>
                  </a:solidFill>
                  <a:ea typeface="Times New Roman" pitchFamily="18" charset="0"/>
                  <a:cs typeface="Arial" charset="0"/>
                </a:rPr>
                <a:t>Osbourn</a:t>
              </a:r>
              <a:r>
                <a:rPr lang="en-GB" sz="1050" b="0" dirty="0" smtClean="0">
                  <a:solidFill>
                    <a:srgbClr val="000000"/>
                  </a:solidFill>
                  <a:ea typeface="Times New Roman" pitchFamily="18" charset="0"/>
                  <a:cs typeface="Arial" charset="0"/>
                </a:rPr>
                <a:t>  </a:t>
              </a:r>
              <a:r>
                <a:rPr lang="en-GB" sz="1050" dirty="0">
                  <a:solidFill>
                    <a:srgbClr val="000000"/>
                  </a:solidFill>
                  <a:ea typeface="Times New Roman" pitchFamily="18" charset="0"/>
                  <a:cs typeface="Arial" charset="0"/>
                </a:rPr>
                <a:t>Nature</a:t>
              </a:r>
              <a:r>
                <a:rPr lang="en-GB" sz="1050" b="0" dirty="0">
                  <a:solidFill>
                    <a:srgbClr val="000000"/>
                  </a:solidFill>
                  <a:ea typeface="Times New Roman" pitchFamily="18" charset="0"/>
                  <a:cs typeface="Arial" charset="0"/>
                </a:rPr>
                <a:t> (2004)</a:t>
              </a:r>
              <a:endParaRPr lang="en-US" sz="2400" b="0" dirty="0">
                <a:solidFill>
                  <a:srgbClr val="000000"/>
                </a:solidFill>
                <a:ea typeface="Times New Roman" pitchFamily="18" charset="0"/>
                <a:cs typeface="Arial" charset="0"/>
              </a:endParaRPr>
            </a:p>
          </p:txBody>
        </p:sp>
      </p:grpSp>
      <p:sp>
        <p:nvSpPr>
          <p:cNvPr id="8" name="7 Rectángulo"/>
          <p:cNvSpPr/>
          <p:nvPr/>
        </p:nvSpPr>
        <p:spPr>
          <a:xfrm>
            <a:off x="7566303" y="1208263"/>
            <a:ext cx="581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cs typeface="Arial" charset="0"/>
              </a:rPr>
              <a:t>root</a:t>
            </a:r>
            <a:endParaRPr lang="es-ES" dirty="0"/>
          </a:p>
        </p:txBody>
      </p:sp>
      <p:sp>
        <p:nvSpPr>
          <p:cNvPr id="45" name="44 Rectángulo"/>
          <p:cNvSpPr/>
          <p:nvPr/>
        </p:nvSpPr>
        <p:spPr>
          <a:xfrm>
            <a:off x="5297415" y="1595407"/>
            <a:ext cx="532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cs typeface="Arial" charset="0"/>
              </a:rPr>
              <a:t>leaf</a:t>
            </a:r>
            <a:endParaRPr lang="es-ES" dirty="0"/>
          </a:p>
        </p:txBody>
      </p:sp>
      <p:cxnSp>
        <p:nvCxnSpPr>
          <p:cNvPr id="46" name="45 Conector recto de flecha"/>
          <p:cNvCxnSpPr/>
          <p:nvPr/>
        </p:nvCxnSpPr>
        <p:spPr>
          <a:xfrm flipH="1" flipV="1">
            <a:off x="1676400" y="4114800"/>
            <a:ext cx="1968576" cy="1448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 flipH="1" flipV="1">
            <a:off x="2209801" y="5410200"/>
            <a:ext cx="1394728" cy="665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 flipV="1">
            <a:off x="5575681" y="3833750"/>
            <a:ext cx="1677608" cy="1436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/>
          <p:nvPr/>
        </p:nvCxnSpPr>
        <p:spPr>
          <a:xfrm flipV="1">
            <a:off x="4828496" y="4187252"/>
            <a:ext cx="533400" cy="1083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 flipH="1" flipV="1">
            <a:off x="3505200" y="4187252"/>
            <a:ext cx="780220" cy="1083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 flipV="1">
            <a:off x="5830061" y="5715000"/>
            <a:ext cx="1104139" cy="221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0304"/>
          </a:xfrm>
        </p:spPr>
        <p:txBody>
          <a:bodyPr>
            <a:noAutofit/>
          </a:bodyPr>
          <a:lstStyle/>
          <a:p>
            <a:r>
              <a:rPr lang="en-US" sz="3600" i="1" dirty="0" smtClean="0"/>
              <a:t>Magnaporthe oryzae </a:t>
            </a:r>
            <a:r>
              <a:rPr lang="en-US" sz="3600" dirty="0" smtClean="0"/>
              <a:t>is </a:t>
            </a:r>
            <a:r>
              <a:rPr lang="en-US" sz="3600" dirty="0"/>
              <a:t>an </a:t>
            </a:r>
            <a:r>
              <a:rPr lang="en-US" sz="3600" dirty="0" smtClean="0"/>
              <a:t>ascomycete fungus that infects rice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28482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03" y="2791598"/>
            <a:ext cx="8407444" cy="98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36606" y="3502223"/>
            <a:ext cx="751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5’UTR</a:t>
            </a:r>
            <a:endParaRPr lang="es-ES" sz="1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2028" y="3572782"/>
            <a:ext cx="751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dirty="0" smtClean="0"/>
              <a:t>’UTR</a:t>
            </a:r>
            <a:endParaRPr lang="es-ES" sz="1400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1288007" y="3572782"/>
            <a:ext cx="7393" cy="461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6629399" y="3630975"/>
            <a:ext cx="1" cy="407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790713" y="3990201"/>
            <a:ext cx="1114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Start codon</a:t>
            </a:r>
            <a:endParaRPr lang="es-ES" sz="1400" b="1" dirty="0">
              <a:solidFill>
                <a:srgbClr val="FF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908198" y="4034448"/>
            <a:ext cx="1233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Stop codon</a:t>
            </a:r>
            <a:endParaRPr lang="es-ES" sz="1400" b="1" dirty="0">
              <a:solidFill>
                <a:srgbClr val="FF0000"/>
              </a:solidFill>
            </a:endParaRPr>
          </a:p>
        </p:txBody>
      </p:sp>
      <p:cxnSp>
        <p:nvCxnSpPr>
          <p:cNvPr id="27" name="10 Conector recto de flecha"/>
          <p:cNvCxnSpPr/>
          <p:nvPr/>
        </p:nvCxnSpPr>
        <p:spPr>
          <a:xfrm flipV="1">
            <a:off x="3124200" y="4038600"/>
            <a:ext cx="381000" cy="9166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1600200" y="4955232"/>
            <a:ext cx="27152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~7500 genes with at least one poly(A) site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995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03" y="2791598"/>
            <a:ext cx="8407444" cy="98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36606" y="3502223"/>
            <a:ext cx="751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5’UTR</a:t>
            </a:r>
            <a:endParaRPr lang="es-ES" sz="1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2028" y="3572782"/>
            <a:ext cx="751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dirty="0" smtClean="0"/>
              <a:t>’UTR</a:t>
            </a:r>
            <a:endParaRPr lang="es-ES" sz="1400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1288007" y="3572782"/>
            <a:ext cx="7393" cy="461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6629399" y="3630975"/>
            <a:ext cx="1" cy="407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790713" y="3990201"/>
            <a:ext cx="1114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Start codon</a:t>
            </a:r>
            <a:endParaRPr lang="es-ES" sz="1400" b="1" dirty="0">
              <a:solidFill>
                <a:srgbClr val="FF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908198" y="4034448"/>
            <a:ext cx="1233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Stop codon</a:t>
            </a:r>
            <a:endParaRPr lang="es-ES" sz="1400" b="1" dirty="0">
              <a:solidFill>
                <a:srgbClr val="FF0000"/>
              </a:solidFill>
            </a:endParaRPr>
          </a:p>
        </p:txBody>
      </p:sp>
      <p:cxnSp>
        <p:nvCxnSpPr>
          <p:cNvPr id="27" name="10 Conector recto de flecha"/>
          <p:cNvCxnSpPr>
            <a:stCxn id="14" idx="0"/>
          </p:cNvCxnSpPr>
          <p:nvPr/>
        </p:nvCxnSpPr>
        <p:spPr>
          <a:xfrm flipV="1">
            <a:off x="7186144" y="3880560"/>
            <a:ext cx="129056" cy="1301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5828511" y="5181600"/>
            <a:ext cx="271526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3’UTRs in </a:t>
            </a:r>
            <a:r>
              <a:rPr lang="en-US" i="1" dirty="0" smtClean="0"/>
              <a:t>M. </a:t>
            </a:r>
            <a:r>
              <a:rPr lang="en-US" i="1" dirty="0" err="1" smtClean="0"/>
              <a:t>oryzae</a:t>
            </a:r>
            <a:r>
              <a:rPr lang="en-US" dirty="0" smtClean="0"/>
              <a:t> are  ~200 </a:t>
            </a:r>
            <a:r>
              <a:rPr lang="en-US" dirty="0" err="1" smtClean="0"/>
              <a:t>nt</a:t>
            </a:r>
            <a:r>
              <a:rPr lang="en-US" dirty="0" smtClean="0"/>
              <a:t>, on average longer then yeast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506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5 Conector recto"/>
          <p:cNvCxnSpPr/>
          <p:nvPr/>
        </p:nvCxnSpPr>
        <p:spPr>
          <a:xfrm>
            <a:off x="1953188" y="1752600"/>
            <a:ext cx="4953000" cy="1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Rectángulo"/>
          <p:cNvSpPr/>
          <p:nvPr/>
        </p:nvSpPr>
        <p:spPr>
          <a:xfrm>
            <a:off x="5005950" y="1600200"/>
            <a:ext cx="516622" cy="304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 A</a:t>
            </a:r>
            <a:endParaRPr lang="es-ES" dirty="0"/>
          </a:p>
        </p:txBody>
      </p:sp>
      <p:sp>
        <p:nvSpPr>
          <p:cNvPr id="4" name="TextBox 2"/>
          <p:cNvSpPr txBox="1"/>
          <p:nvPr/>
        </p:nvSpPr>
        <p:spPr>
          <a:xfrm>
            <a:off x="197133" y="312410"/>
            <a:ext cx="863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i="1" dirty="0" smtClean="0"/>
              <a:t>M. </a:t>
            </a:r>
            <a:r>
              <a:rPr lang="en-CA" sz="2800" i="1" dirty="0" err="1" smtClean="0"/>
              <a:t>oryzae</a:t>
            </a:r>
            <a:r>
              <a:rPr lang="en-CA" sz="2800" dirty="0" err="1" smtClean="0"/>
              <a:t>’s</a:t>
            </a:r>
            <a:r>
              <a:rPr lang="en-CA" sz="2800" dirty="0" smtClean="0"/>
              <a:t> polyadenylation sites differ slightly from yeast</a:t>
            </a:r>
            <a:endParaRPr lang="en-CA" sz="2800" dirty="0"/>
          </a:p>
        </p:txBody>
      </p:sp>
      <p:sp>
        <p:nvSpPr>
          <p:cNvPr id="2" name="1 Rectángulo"/>
          <p:cNvSpPr/>
          <p:nvPr/>
        </p:nvSpPr>
        <p:spPr>
          <a:xfrm>
            <a:off x="4167750" y="1600200"/>
            <a:ext cx="7620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-rich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3329550" y="1589314"/>
            <a:ext cx="762000" cy="3048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A-rich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2262750" y="16002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AU-rich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5615550" y="1600200"/>
            <a:ext cx="7620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-rich</a:t>
            </a:r>
            <a:endParaRPr lang="es-ES" dirty="0"/>
          </a:p>
        </p:txBody>
      </p:sp>
      <p:pic>
        <p:nvPicPr>
          <p:cNvPr id="15" name="Picture 3" descr="C:\Users\Usuario\AppData\Local\Microsoft\Windows\Temporary Internet Files\Content.IE5\BRC3PDW5\MC90032566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12031">
            <a:off x="5052968" y="1803051"/>
            <a:ext cx="441872" cy="49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11 Conector recto"/>
          <p:cNvCxnSpPr/>
          <p:nvPr/>
        </p:nvCxnSpPr>
        <p:spPr>
          <a:xfrm flipH="1">
            <a:off x="5248157" y="1295400"/>
            <a:ext cx="16104" cy="10859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20" y="1433560"/>
            <a:ext cx="8096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23 Conector recto"/>
          <p:cNvCxnSpPr>
            <a:endCxn id="25" idx="3"/>
          </p:cNvCxnSpPr>
          <p:nvPr/>
        </p:nvCxnSpPr>
        <p:spPr>
          <a:xfrm>
            <a:off x="1953188" y="3017968"/>
            <a:ext cx="3342712" cy="1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/>
        </p:nvSpPr>
        <p:spPr>
          <a:xfrm>
            <a:off x="5001188" y="2876454"/>
            <a:ext cx="294712" cy="304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</a:t>
            </a:r>
            <a:endParaRPr lang="es-ES" dirty="0"/>
          </a:p>
        </p:txBody>
      </p:sp>
      <p:sp>
        <p:nvSpPr>
          <p:cNvPr id="26" name="25 Rectángulo"/>
          <p:cNvSpPr/>
          <p:nvPr/>
        </p:nvSpPr>
        <p:spPr>
          <a:xfrm>
            <a:off x="4167750" y="2876454"/>
            <a:ext cx="7620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-rich</a:t>
            </a:r>
            <a:endParaRPr lang="es-ES" dirty="0"/>
          </a:p>
        </p:txBody>
      </p:sp>
      <p:sp>
        <p:nvSpPr>
          <p:cNvPr id="27" name="26 Rectángulo"/>
          <p:cNvSpPr/>
          <p:nvPr/>
        </p:nvSpPr>
        <p:spPr>
          <a:xfrm>
            <a:off x="3329550" y="2865568"/>
            <a:ext cx="762000" cy="3048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A-rich</a:t>
            </a:r>
            <a:endParaRPr lang="es-ES" dirty="0"/>
          </a:p>
        </p:txBody>
      </p:sp>
      <p:sp>
        <p:nvSpPr>
          <p:cNvPr id="28" name="27 Rectángulo"/>
          <p:cNvSpPr/>
          <p:nvPr/>
        </p:nvSpPr>
        <p:spPr>
          <a:xfrm>
            <a:off x="2262750" y="2876454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AU-rich</a:t>
            </a:r>
            <a:endParaRPr lang="es-ES" dirty="0"/>
          </a:p>
        </p:txBody>
      </p:sp>
      <p:sp>
        <p:nvSpPr>
          <p:cNvPr id="33" name="32 CuadroTexto"/>
          <p:cNvSpPr txBox="1"/>
          <p:nvPr/>
        </p:nvSpPr>
        <p:spPr bwMode="auto">
          <a:xfrm>
            <a:off x="5248157" y="2854134"/>
            <a:ext cx="27528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es-ES" sz="1600" dirty="0" smtClean="0">
                <a:solidFill>
                  <a:srgbClr val="008E40"/>
                </a:solidFill>
              </a:rPr>
              <a:t>AAAAAAAAAAAAAAAAAAAA</a:t>
            </a:r>
            <a:endParaRPr lang="es-ES" sz="1600" baseline="-25000" dirty="0">
              <a:solidFill>
                <a:srgbClr val="008E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73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39 Conector recto"/>
          <p:cNvCxnSpPr/>
          <p:nvPr/>
        </p:nvCxnSpPr>
        <p:spPr>
          <a:xfrm>
            <a:off x="1447800" y="4901389"/>
            <a:ext cx="5562600" cy="5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1953188" y="1752600"/>
            <a:ext cx="4953000" cy="1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Rectángulo"/>
          <p:cNvSpPr/>
          <p:nvPr/>
        </p:nvSpPr>
        <p:spPr>
          <a:xfrm>
            <a:off x="5005950" y="1600200"/>
            <a:ext cx="516622" cy="304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 A</a:t>
            </a:r>
            <a:endParaRPr lang="es-ES" dirty="0"/>
          </a:p>
        </p:txBody>
      </p:sp>
      <p:sp>
        <p:nvSpPr>
          <p:cNvPr id="4" name="TextBox 2"/>
          <p:cNvSpPr txBox="1"/>
          <p:nvPr/>
        </p:nvSpPr>
        <p:spPr>
          <a:xfrm>
            <a:off x="197133" y="312410"/>
            <a:ext cx="863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i="1" dirty="0" smtClean="0"/>
              <a:t>M. </a:t>
            </a:r>
            <a:r>
              <a:rPr lang="en-CA" sz="2800" i="1" dirty="0" err="1" smtClean="0"/>
              <a:t>oryzae</a:t>
            </a:r>
            <a:r>
              <a:rPr lang="en-CA" sz="2800" dirty="0" err="1" smtClean="0"/>
              <a:t>’s</a:t>
            </a:r>
            <a:r>
              <a:rPr lang="en-CA" sz="2800" dirty="0" smtClean="0"/>
              <a:t> polyadenylation sites differ slightly from yeast</a:t>
            </a:r>
            <a:endParaRPr lang="en-CA" sz="2800" dirty="0"/>
          </a:p>
        </p:txBody>
      </p:sp>
      <p:sp>
        <p:nvSpPr>
          <p:cNvPr id="2" name="1 Rectángulo"/>
          <p:cNvSpPr/>
          <p:nvPr/>
        </p:nvSpPr>
        <p:spPr>
          <a:xfrm>
            <a:off x="4167750" y="1600200"/>
            <a:ext cx="7620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-rich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3329550" y="1589314"/>
            <a:ext cx="762000" cy="3048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A-rich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2262750" y="16002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AU-rich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5615550" y="1600200"/>
            <a:ext cx="7620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-rich</a:t>
            </a:r>
            <a:endParaRPr lang="es-ES" dirty="0"/>
          </a:p>
        </p:txBody>
      </p:sp>
      <p:pic>
        <p:nvPicPr>
          <p:cNvPr id="15" name="Picture 3" descr="C:\Users\Usuario\AppData\Local\Microsoft\Windows\Temporary Internet Files\Content.IE5\BRC3PDW5\MC90032566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12031">
            <a:off x="5052968" y="1803051"/>
            <a:ext cx="441872" cy="49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11 Conector recto"/>
          <p:cNvCxnSpPr/>
          <p:nvPr/>
        </p:nvCxnSpPr>
        <p:spPr>
          <a:xfrm flipH="1">
            <a:off x="5248157" y="1295400"/>
            <a:ext cx="16104" cy="10859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20" y="1433560"/>
            <a:ext cx="8096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45" y="4438746"/>
            <a:ext cx="8001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23 Conector recto"/>
          <p:cNvCxnSpPr>
            <a:endCxn id="25" idx="3"/>
          </p:cNvCxnSpPr>
          <p:nvPr/>
        </p:nvCxnSpPr>
        <p:spPr>
          <a:xfrm>
            <a:off x="1953188" y="3017968"/>
            <a:ext cx="3342712" cy="1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/>
        </p:nvSpPr>
        <p:spPr>
          <a:xfrm>
            <a:off x="5001188" y="2876454"/>
            <a:ext cx="294712" cy="304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</a:t>
            </a:r>
            <a:endParaRPr lang="es-ES" dirty="0"/>
          </a:p>
        </p:txBody>
      </p:sp>
      <p:sp>
        <p:nvSpPr>
          <p:cNvPr id="26" name="25 Rectángulo"/>
          <p:cNvSpPr/>
          <p:nvPr/>
        </p:nvSpPr>
        <p:spPr>
          <a:xfrm>
            <a:off x="4167750" y="2876454"/>
            <a:ext cx="7620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-rich</a:t>
            </a:r>
            <a:endParaRPr lang="es-ES" dirty="0"/>
          </a:p>
        </p:txBody>
      </p:sp>
      <p:sp>
        <p:nvSpPr>
          <p:cNvPr id="27" name="26 Rectángulo"/>
          <p:cNvSpPr/>
          <p:nvPr/>
        </p:nvSpPr>
        <p:spPr>
          <a:xfrm>
            <a:off x="3329550" y="2865568"/>
            <a:ext cx="762000" cy="3048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A-rich</a:t>
            </a:r>
            <a:endParaRPr lang="es-ES" dirty="0"/>
          </a:p>
        </p:txBody>
      </p:sp>
      <p:sp>
        <p:nvSpPr>
          <p:cNvPr id="28" name="27 Rectángulo"/>
          <p:cNvSpPr/>
          <p:nvPr/>
        </p:nvSpPr>
        <p:spPr>
          <a:xfrm>
            <a:off x="2262750" y="2876454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AU-rich</a:t>
            </a:r>
            <a:endParaRPr lang="es-ES" dirty="0"/>
          </a:p>
        </p:txBody>
      </p:sp>
      <p:sp>
        <p:nvSpPr>
          <p:cNvPr id="33" name="32 CuadroTexto"/>
          <p:cNvSpPr txBox="1"/>
          <p:nvPr/>
        </p:nvSpPr>
        <p:spPr bwMode="auto">
          <a:xfrm>
            <a:off x="5248157" y="2854134"/>
            <a:ext cx="27528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es-ES" sz="1600" dirty="0" smtClean="0">
                <a:solidFill>
                  <a:srgbClr val="008E40"/>
                </a:solidFill>
              </a:rPr>
              <a:t>AAAAAAAAAAAAAAAAAAAA</a:t>
            </a:r>
            <a:endParaRPr lang="es-ES" sz="1600" baseline="-25000" dirty="0">
              <a:solidFill>
                <a:srgbClr val="008E40"/>
              </a:solidFill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4191000" y="4754432"/>
            <a:ext cx="7620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-rich</a:t>
            </a:r>
            <a:endParaRPr lang="es-ES" dirty="0"/>
          </a:p>
        </p:txBody>
      </p:sp>
      <p:sp>
        <p:nvSpPr>
          <p:cNvPr id="35" name="34 Rectángulo"/>
          <p:cNvSpPr/>
          <p:nvPr/>
        </p:nvSpPr>
        <p:spPr>
          <a:xfrm>
            <a:off x="3352800" y="4743546"/>
            <a:ext cx="762000" cy="3048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A-rich</a:t>
            </a:r>
            <a:endParaRPr lang="es-ES" dirty="0"/>
          </a:p>
        </p:txBody>
      </p:sp>
      <p:sp>
        <p:nvSpPr>
          <p:cNvPr id="36" name="35 Rectángulo"/>
          <p:cNvSpPr/>
          <p:nvPr/>
        </p:nvSpPr>
        <p:spPr>
          <a:xfrm>
            <a:off x="2438400" y="4754432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UAGA</a:t>
            </a:r>
            <a:endParaRPr lang="es-ES" dirty="0"/>
          </a:p>
        </p:txBody>
      </p:sp>
      <p:sp>
        <p:nvSpPr>
          <p:cNvPr id="37" name="36 Rectángulo"/>
          <p:cNvSpPr/>
          <p:nvPr/>
        </p:nvSpPr>
        <p:spPr>
          <a:xfrm>
            <a:off x="5638800" y="4754432"/>
            <a:ext cx="9144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peak</a:t>
            </a:r>
            <a:endParaRPr lang="es-ES" dirty="0"/>
          </a:p>
        </p:txBody>
      </p:sp>
      <p:sp>
        <p:nvSpPr>
          <p:cNvPr id="38" name="37 Rectángulo"/>
          <p:cNvSpPr/>
          <p:nvPr/>
        </p:nvSpPr>
        <p:spPr>
          <a:xfrm>
            <a:off x="5037589" y="4754432"/>
            <a:ext cx="516622" cy="304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 A</a:t>
            </a:r>
            <a:endParaRPr lang="es-ES" dirty="0"/>
          </a:p>
        </p:txBody>
      </p:sp>
      <p:sp>
        <p:nvSpPr>
          <p:cNvPr id="39" name="38 Rectángulo"/>
          <p:cNvSpPr/>
          <p:nvPr/>
        </p:nvSpPr>
        <p:spPr>
          <a:xfrm>
            <a:off x="1600200" y="4754432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UGUA</a:t>
            </a:r>
            <a:endParaRPr lang="es-ES" dirty="0"/>
          </a:p>
        </p:txBody>
      </p:sp>
      <p:pic>
        <p:nvPicPr>
          <p:cNvPr id="42" name="Picture 3" descr="C:\Users\Usuario\AppData\Local\Microsoft\Windows\Temporary Internet Files\Content.IE5\BRC3PDW5\MC90032566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12031">
            <a:off x="5072161" y="4962201"/>
            <a:ext cx="441872" cy="49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30 Conector recto"/>
          <p:cNvCxnSpPr/>
          <p:nvPr/>
        </p:nvCxnSpPr>
        <p:spPr>
          <a:xfrm flipH="1">
            <a:off x="5257800" y="4419600"/>
            <a:ext cx="16104" cy="10859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77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9754" y="81016"/>
            <a:ext cx="8493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Contrary to metazoan, canonical AAUAAA polyadenylation signal is highly degenerated</a:t>
            </a:r>
            <a:endParaRPr lang="en-CA" sz="2800" i="1" dirty="0"/>
          </a:p>
        </p:txBody>
      </p:sp>
      <p:cxnSp>
        <p:nvCxnSpPr>
          <p:cNvPr id="7" name="6 Conector recto de flecha"/>
          <p:cNvCxnSpPr/>
          <p:nvPr/>
        </p:nvCxnSpPr>
        <p:spPr>
          <a:xfrm flipH="1">
            <a:off x="4495801" y="4913531"/>
            <a:ext cx="1623457" cy="953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6119258" y="4267200"/>
            <a:ext cx="145975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Very uniform </a:t>
            </a:r>
          </a:p>
          <a:p>
            <a:pPr algn="ctr"/>
            <a:r>
              <a:rPr lang="en-US" dirty="0" smtClean="0"/>
              <a:t>in animals:</a:t>
            </a:r>
          </a:p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AAUAAA</a:t>
            </a:r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2" name="11 Conector recto"/>
          <p:cNvCxnSpPr/>
          <p:nvPr/>
        </p:nvCxnSpPr>
        <p:spPr>
          <a:xfrm>
            <a:off x="2209800" y="6159142"/>
            <a:ext cx="5562600" cy="5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45" y="5696499"/>
            <a:ext cx="8001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14 Rectángulo"/>
          <p:cNvSpPr/>
          <p:nvPr/>
        </p:nvSpPr>
        <p:spPr>
          <a:xfrm>
            <a:off x="4953000" y="6012185"/>
            <a:ext cx="7620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-rich</a:t>
            </a:r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>
            <a:off x="4114800" y="6001299"/>
            <a:ext cx="762000" cy="3048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A-rich</a:t>
            </a:r>
            <a:endParaRPr lang="es-ES" dirty="0"/>
          </a:p>
        </p:txBody>
      </p:sp>
      <p:sp>
        <p:nvSpPr>
          <p:cNvPr id="17" name="16 Rectángulo"/>
          <p:cNvSpPr/>
          <p:nvPr/>
        </p:nvSpPr>
        <p:spPr>
          <a:xfrm>
            <a:off x="3200400" y="6012185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UAGA</a:t>
            </a:r>
            <a:endParaRPr lang="es-ES" dirty="0"/>
          </a:p>
        </p:txBody>
      </p:sp>
      <p:sp>
        <p:nvSpPr>
          <p:cNvPr id="18" name="17 Rectángulo"/>
          <p:cNvSpPr/>
          <p:nvPr/>
        </p:nvSpPr>
        <p:spPr>
          <a:xfrm>
            <a:off x="6400800" y="6012185"/>
            <a:ext cx="9144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peak</a:t>
            </a:r>
            <a:endParaRPr lang="es-ES" dirty="0"/>
          </a:p>
        </p:txBody>
      </p:sp>
      <p:sp>
        <p:nvSpPr>
          <p:cNvPr id="20" name="19 Rectángulo"/>
          <p:cNvSpPr/>
          <p:nvPr/>
        </p:nvSpPr>
        <p:spPr>
          <a:xfrm>
            <a:off x="5799589" y="6012185"/>
            <a:ext cx="516622" cy="304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 A</a:t>
            </a:r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2362200" y="6012185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UGUA</a:t>
            </a:r>
            <a:endParaRPr lang="es-ES" dirty="0"/>
          </a:p>
        </p:txBody>
      </p:sp>
      <p:pic>
        <p:nvPicPr>
          <p:cNvPr id="22" name="Picture 3" descr="C:\Users\Usuario\AppData\Local\Microsoft\Windows\Temporary Internet Files\Content.IE5\BRC3PDW5\MC90032566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12031">
            <a:off x="5834161" y="6219954"/>
            <a:ext cx="441872" cy="49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22 Conector recto"/>
          <p:cNvCxnSpPr/>
          <p:nvPr/>
        </p:nvCxnSpPr>
        <p:spPr>
          <a:xfrm flipH="1">
            <a:off x="6019800" y="5677353"/>
            <a:ext cx="16104" cy="10859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82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9177" y="81016"/>
            <a:ext cx="8493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Contrary to metazoan, canonical AAUAAA polyadenylation signal is highly degenerated</a:t>
            </a:r>
            <a:endParaRPr lang="en-CA" sz="2800" i="1" dirty="0"/>
          </a:p>
        </p:txBody>
      </p:sp>
      <p:cxnSp>
        <p:nvCxnSpPr>
          <p:cNvPr id="12" name="11 Conector recto"/>
          <p:cNvCxnSpPr/>
          <p:nvPr/>
        </p:nvCxnSpPr>
        <p:spPr>
          <a:xfrm>
            <a:off x="2209800" y="6159142"/>
            <a:ext cx="5562600" cy="5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45" y="5696499"/>
            <a:ext cx="8001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14 Rectángulo"/>
          <p:cNvSpPr/>
          <p:nvPr/>
        </p:nvSpPr>
        <p:spPr>
          <a:xfrm>
            <a:off x="4953000" y="6012185"/>
            <a:ext cx="7620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-rich</a:t>
            </a:r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>
            <a:off x="4114800" y="6001299"/>
            <a:ext cx="762000" cy="3048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A-rich</a:t>
            </a:r>
            <a:endParaRPr lang="es-ES" dirty="0"/>
          </a:p>
        </p:txBody>
      </p:sp>
      <p:sp>
        <p:nvSpPr>
          <p:cNvPr id="17" name="16 Rectángulo"/>
          <p:cNvSpPr/>
          <p:nvPr/>
        </p:nvSpPr>
        <p:spPr>
          <a:xfrm>
            <a:off x="3200400" y="6012185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UAGA</a:t>
            </a:r>
            <a:endParaRPr lang="es-ES" dirty="0"/>
          </a:p>
        </p:txBody>
      </p:sp>
      <p:sp>
        <p:nvSpPr>
          <p:cNvPr id="18" name="17 Rectángulo"/>
          <p:cNvSpPr/>
          <p:nvPr/>
        </p:nvSpPr>
        <p:spPr>
          <a:xfrm>
            <a:off x="6400800" y="6012185"/>
            <a:ext cx="9144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peak</a:t>
            </a:r>
            <a:endParaRPr lang="es-ES" dirty="0"/>
          </a:p>
        </p:txBody>
      </p:sp>
      <p:sp>
        <p:nvSpPr>
          <p:cNvPr id="20" name="19 Rectángulo"/>
          <p:cNvSpPr/>
          <p:nvPr/>
        </p:nvSpPr>
        <p:spPr>
          <a:xfrm>
            <a:off x="5799589" y="6012185"/>
            <a:ext cx="516622" cy="304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 A</a:t>
            </a:r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2362200" y="6012185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UGUA</a:t>
            </a:r>
            <a:endParaRPr lang="es-ES" dirty="0"/>
          </a:p>
        </p:txBody>
      </p:sp>
      <p:pic>
        <p:nvPicPr>
          <p:cNvPr id="22" name="Picture 3" descr="C:\Users\Usuario\AppData\Local\Microsoft\Windows\Temporary Internet Files\Content.IE5\BRC3PDW5\MC90032566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12031">
            <a:off x="5834161" y="6219954"/>
            <a:ext cx="441872" cy="49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22 Conector recto"/>
          <p:cNvCxnSpPr/>
          <p:nvPr/>
        </p:nvCxnSpPr>
        <p:spPr>
          <a:xfrm flipH="1">
            <a:off x="6019800" y="5677353"/>
            <a:ext cx="16104" cy="10859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6" y="2361191"/>
            <a:ext cx="4507827" cy="2545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26 Conector recto de flecha"/>
          <p:cNvCxnSpPr/>
          <p:nvPr/>
        </p:nvCxnSpPr>
        <p:spPr>
          <a:xfrm>
            <a:off x="2087660" y="2056391"/>
            <a:ext cx="871722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304800" y="1687059"/>
            <a:ext cx="17828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Only 7% in fungi!</a:t>
            </a:r>
            <a:endParaRPr lang="es-ES" dirty="0"/>
          </a:p>
        </p:txBody>
      </p:sp>
      <p:sp>
        <p:nvSpPr>
          <p:cNvPr id="29" name="Oval 60"/>
          <p:cNvSpPr>
            <a:spLocks noChangeArrowheads="1"/>
          </p:cNvSpPr>
          <p:nvPr/>
        </p:nvSpPr>
        <p:spPr bwMode="auto">
          <a:xfrm>
            <a:off x="2668390" y="2589791"/>
            <a:ext cx="886781" cy="600732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5" rIns="91430" bIns="45715" anchor="ctr"/>
          <a:lstStyle/>
          <a:p>
            <a:pPr>
              <a:buFontTx/>
              <a:buNone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53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9754" y="81016"/>
            <a:ext cx="8493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Contrary to metazoan, canonical AAUAAA polyadenylation signal is highly degenerated</a:t>
            </a:r>
            <a:endParaRPr lang="en-CA" sz="2800" i="1" dirty="0"/>
          </a:p>
        </p:txBody>
      </p:sp>
      <p:cxnSp>
        <p:nvCxnSpPr>
          <p:cNvPr id="12" name="11 Conector recto"/>
          <p:cNvCxnSpPr/>
          <p:nvPr/>
        </p:nvCxnSpPr>
        <p:spPr>
          <a:xfrm>
            <a:off x="2209800" y="6159142"/>
            <a:ext cx="5562600" cy="5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45" y="5696499"/>
            <a:ext cx="8001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14 Rectángulo"/>
          <p:cNvSpPr/>
          <p:nvPr/>
        </p:nvSpPr>
        <p:spPr>
          <a:xfrm>
            <a:off x="4953000" y="6012185"/>
            <a:ext cx="7620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-rich</a:t>
            </a:r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>
            <a:off x="4114800" y="6001299"/>
            <a:ext cx="762000" cy="3048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A-rich</a:t>
            </a:r>
            <a:endParaRPr lang="es-ES" dirty="0"/>
          </a:p>
        </p:txBody>
      </p:sp>
      <p:sp>
        <p:nvSpPr>
          <p:cNvPr id="17" name="16 Rectángulo"/>
          <p:cNvSpPr/>
          <p:nvPr/>
        </p:nvSpPr>
        <p:spPr>
          <a:xfrm>
            <a:off x="3200400" y="6012185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UAGA</a:t>
            </a:r>
            <a:endParaRPr lang="es-ES" dirty="0"/>
          </a:p>
        </p:txBody>
      </p:sp>
      <p:sp>
        <p:nvSpPr>
          <p:cNvPr id="18" name="17 Rectángulo"/>
          <p:cNvSpPr/>
          <p:nvPr/>
        </p:nvSpPr>
        <p:spPr>
          <a:xfrm>
            <a:off x="6400800" y="6012185"/>
            <a:ext cx="9144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peak</a:t>
            </a:r>
            <a:endParaRPr lang="es-ES" dirty="0"/>
          </a:p>
        </p:txBody>
      </p:sp>
      <p:sp>
        <p:nvSpPr>
          <p:cNvPr id="20" name="19 Rectángulo"/>
          <p:cNvSpPr/>
          <p:nvPr/>
        </p:nvSpPr>
        <p:spPr>
          <a:xfrm>
            <a:off x="5799589" y="6012185"/>
            <a:ext cx="516622" cy="304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 A</a:t>
            </a:r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2362200" y="6012185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UGUA</a:t>
            </a:r>
            <a:endParaRPr lang="es-ES" dirty="0"/>
          </a:p>
        </p:txBody>
      </p:sp>
      <p:pic>
        <p:nvPicPr>
          <p:cNvPr id="22" name="Picture 3" descr="C:\Users\Usuario\AppData\Local\Microsoft\Windows\Temporary Internet Files\Content.IE5\BRC3PDW5\MC90032566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12031">
            <a:off x="5834161" y="6219954"/>
            <a:ext cx="441872" cy="49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22 Conector recto"/>
          <p:cNvCxnSpPr/>
          <p:nvPr/>
        </p:nvCxnSpPr>
        <p:spPr>
          <a:xfrm flipH="1">
            <a:off x="6019800" y="5677353"/>
            <a:ext cx="16104" cy="10859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6" y="2361191"/>
            <a:ext cx="4507827" cy="2545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26 Conector recto de flecha"/>
          <p:cNvCxnSpPr/>
          <p:nvPr/>
        </p:nvCxnSpPr>
        <p:spPr>
          <a:xfrm>
            <a:off x="2087660" y="2056391"/>
            <a:ext cx="871722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304800" y="1687059"/>
            <a:ext cx="17828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Only 7% in fungi!</a:t>
            </a:r>
            <a:endParaRPr lang="es-ES" dirty="0"/>
          </a:p>
        </p:txBody>
      </p:sp>
      <p:sp>
        <p:nvSpPr>
          <p:cNvPr id="29" name="Oval 60"/>
          <p:cNvSpPr>
            <a:spLocks noChangeArrowheads="1"/>
          </p:cNvSpPr>
          <p:nvPr/>
        </p:nvSpPr>
        <p:spPr bwMode="auto">
          <a:xfrm>
            <a:off x="2668390" y="2589791"/>
            <a:ext cx="886781" cy="600732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5" rIns="91430" bIns="45715" anchor="ctr"/>
          <a:lstStyle/>
          <a:p>
            <a:pPr>
              <a:buFontTx/>
              <a:buNone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072" y="2814637"/>
            <a:ext cx="109537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31 Conector recto de flecha"/>
          <p:cNvCxnSpPr/>
          <p:nvPr/>
        </p:nvCxnSpPr>
        <p:spPr>
          <a:xfrm flipH="1">
            <a:off x="4648202" y="3733800"/>
            <a:ext cx="1371598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5629106" y="2520825"/>
            <a:ext cx="19258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Very degenerated!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691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alternative polyadenylation?</a:t>
            </a:r>
            <a:endParaRPr lang="es-ES" dirty="0"/>
          </a:p>
        </p:txBody>
      </p:sp>
      <p:cxnSp>
        <p:nvCxnSpPr>
          <p:cNvPr id="3" name="72 Conector recto"/>
          <p:cNvCxnSpPr>
            <a:cxnSpLocks noChangeShapeType="1"/>
          </p:cNvCxnSpPr>
          <p:nvPr/>
        </p:nvCxnSpPr>
        <p:spPr bwMode="auto">
          <a:xfrm>
            <a:off x="685800" y="2076925"/>
            <a:ext cx="2349498" cy="0"/>
          </a:xfrm>
          <a:prstGeom prst="line">
            <a:avLst/>
          </a:prstGeom>
          <a:noFill/>
          <a:ln w="28575" algn="ctr">
            <a:solidFill>
              <a:srgbClr val="008E40"/>
            </a:solidFill>
            <a:round/>
            <a:headEnd/>
            <a:tailEnd/>
          </a:ln>
        </p:spPr>
      </p:cxnSp>
      <p:sp>
        <p:nvSpPr>
          <p:cNvPr id="4" name="73 Flecha derecha"/>
          <p:cNvSpPr>
            <a:spLocks noChangeArrowheads="1"/>
          </p:cNvSpPr>
          <p:nvPr/>
        </p:nvSpPr>
        <p:spPr bwMode="auto">
          <a:xfrm>
            <a:off x="1256904" y="1969777"/>
            <a:ext cx="1463732" cy="230455"/>
          </a:xfrm>
          <a:prstGeom prst="rightArrow">
            <a:avLst>
              <a:gd name="adj1" fmla="val 50000"/>
              <a:gd name="adj2" fmla="val 26478"/>
            </a:avLst>
          </a:prstGeom>
          <a:solidFill>
            <a:srgbClr val="92D050"/>
          </a:solidFill>
          <a:ln w="9525" algn="ctr">
            <a:solidFill>
              <a:srgbClr val="008E40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74 Elipse"/>
          <p:cNvSpPr>
            <a:spLocks noChangeArrowheads="1"/>
          </p:cNvSpPr>
          <p:nvPr/>
        </p:nvSpPr>
        <p:spPr bwMode="auto">
          <a:xfrm>
            <a:off x="685800" y="2015020"/>
            <a:ext cx="44273" cy="140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cxnSp>
        <p:nvCxnSpPr>
          <p:cNvPr id="6" name="76 Conector recto"/>
          <p:cNvCxnSpPr>
            <a:cxnSpLocks noChangeShapeType="1"/>
          </p:cNvCxnSpPr>
          <p:nvPr/>
        </p:nvCxnSpPr>
        <p:spPr bwMode="auto">
          <a:xfrm>
            <a:off x="706464" y="2865116"/>
            <a:ext cx="3086969" cy="0"/>
          </a:xfrm>
          <a:prstGeom prst="line">
            <a:avLst/>
          </a:prstGeom>
          <a:noFill/>
          <a:ln w="28575" algn="ctr">
            <a:solidFill>
              <a:srgbClr val="008E40"/>
            </a:solidFill>
            <a:round/>
            <a:headEnd/>
            <a:tailEnd/>
          </a:ln>
        </p:spPr>
      </p:cxnSp>
      <p:sp>
        <p:nvSpPr>
          <p:cNvPr id="7" name="77 Flecha derecha"/>
          <p:cNvSpPr>
            <a:spLocks noChangeArrowheads="1"/>
          </p:cNvSpPr>
          <p:nvPr/>
        </p:nvSpPr>
        <p:spPr bwMode="auto">
          <a:xfrm>
            <a:off x="1277568" y="2750818"/>
            <a:ext cx="1463732" cy="230455"/>
          </a:xfrm>
          <a:prstGeom prst="rightArrow">
            <a:avLst>
              <a:gd name="adj1" fmla="val 50000"/>
              <a:gd name="adj2" fmla="val 26478"/>
            </a:avLst>
          </a:prstGeom>
          <a:solidFill>
            <a:srgbClr val="92D050"/>
          </a:solidFill>
          <a:ln w="9525" algn="ctr">
            <a:solidFill>
              <a:srgbClr val="008E40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78 Elipse"/>
          <p:cNvSpPr>
            <a:spLocks noChangeArrowheads="1"/>
          </p:cNvSpPr>
          <p:nvPr/>
        </p:nvSpPr>
        <p:spPr bwMode="auto">
          <a:xfrm>
            <a:off x="706464" y="2796061"/>
            <a:ext cx="44273" cy="140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 bwMode="auto">
          <a:xfrm>
            <a:off x="2970472" y="1949967"/>
            <a:ext cx="193696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es-ES" sz="1050" dirty="0" smtClean="0">
                <a:solidFill>
                  <a:srgbClr val="008E40"/>
                </a:solidFill>
              </a:rPr>
              <a:t>AAAAAAAAAAAAAAAAAAAA</a:t>
            </a:r>
            <a:endParaRPr lang="es-ES" sz="1050" baseline="-25000" dirty="0">
              <a:solidFill>
                <a:srgbClr val="008E4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 bwMode="auto">
          <a:xfrm>
            <a:off x="3725368" y="2734192"/>
            <a:ext cx="1042401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s-ES" sz="1050" dirty="0" smtClean="0">
                <a:solidFill>
                  <a:srgbClr val="008E40"/>
                </a:solidFill>
              </a:rPr>
              <a:t>AAAAAAAAAA</a:t>
            </a:r>
            <a:endParaRPr lang="es-ES" sz="1050" baseline="-25000" dirty="0">
              <a:solidFill>
                <a:srgbClr val="008E40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095" y="1676400"/>
            <a:ext cx="586753" cy="58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3" y="2449824"/>
            <a:ext cx="586753" cy="58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13 Conector recto de flecha"/>
          <p:cNvCxnSpPr/>
          <p:nvPr/>
        </p:nvCxnSpPr>
        <p:spPr>
          <a:xfrm flipH="1" flipV="1">
            <a:off x="4572000" y="2155720"/>
            <a:ext cx="1143000" cy="578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endCxn id="10" idx="3"/>
          </p:cNvCxnSpPr>
          <p:nvPr/>
        </p:nvCxnSpPr>
        <p:spPr>
          <a:xfrm flipH="1">
            <a:off x="4767769" y="2734192"/>
            <a:ext cx="947231" cy="126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5809403" y="2085908"/>
            <a:ext cx="31816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Different cleavage sites produce</a:t>
            </a:r>
          </a:p>
          <a:p>
            <a:r>
              <a:rPr lang="en-US" dirty="0" smtClean="0"/>
              <a:t>Alternative mRNA isoforms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397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alternative polyadenylation?</a:t>
            </a:r>
            <a:endParaRPr lang="es-ES" dirty="0"/>
          </a:p>
        </p:txBody>
      </p:sp>
      <p:cxnSp>
        <p:nvCxnSpPr>
          <p:cNvPr id="3" name="72 Conector recto"/>
          <p:cNvCxnSpPr>
            <a:cxnSpLocks noChangeShapeType="1"/>
          </p:cNvCxnSpPr>
          <p:nvPr/>
        </p:nvCxnSpPr>
        <p:spPr bwMode="auto">
          <a:xfrm>
            <a:off x="685800" y="2076925"/>
            <a:ext cx="2349498" cy="0"/>
          </a:xfrm>
          <a:prstGeom prst="line">
            <a:avLst/>
          </a:prstGeom>
          <a:noFill/>
          <a:ln w="28575" algn="ctr">
            <a:solidFill>
              <a:srgbClr val="008E40"/>
            </a:solidFill>
            <a:round/>
            <a:headEnd/>
            <a:tailEnd/>
          </a:ln>
        </p:spPr>
      </p:cxnSp>
      <p:sp>
        <p:nvSpPr>
          <p:cNvPr id="4" name="73 Flecha derecha"/>
          <p:cNvSpPr>
            <a:spLocks noChangeArrowheads="1"/>
          </p:cNvSpPr>
          <p:nvPr/>
        </p:nvSpPr>
        <p:spPr bwMode="auto">
          <a:xfrm>
            <a:off x="1256904" y="1969777"/>
            <a:ext cx="1463732" cy="230455"/>
          </a:xfrm>
          <a:prstGeom prst="rightArrow">
            <a:avLst>
              <a:gd name="adj1" fmla="val 50000"/>
              <a:gd name="adj2" fmla="val 26478"/>
            </a:avLst>
          </a:prstGeom>
          <a:solidFill>
            <a:srgbClr val="92D050"/>
          </a:solidFill>
          <a:ln w="9525" algn="ctr">
            <a:solidFill>
              <a:srgbClr val="008E40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74 Elipse"/>
          <p:cNvSpPr>
            <a:spLocks noChangeArrowheads="1"/>
          </p:cNvSpPr>
          <p:nvPr/>
        </p:nvSpPr>
        <p:spPr bwMode="auto">
          <a:xfrm>
            <a:off x="685800" y="2015020"/>
            <a:ext cx="44273" cy="140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cxnSp>
        <p:nvCxnSpPr>
          <p:cNvPr id="6" name="76 Conector recto"/>
          <p:cNvCxnSpPr>
            <a:cxnSpLocks noChangeShapeType="1"/>
          </p:cNvCxnSpPr>
          <p:nvPr/>
        </p:nvCxnSpPr>
        <p:spPr bwMode="auto">
          <a:xfrm>
            <a:off x="706464" y="2865116"/>
            <a:ext cx="3086969" cy="0"/>
          </a:xfrm>
          <a:prstGeom prst="line">
            <a:avLst/>
          </a:prstGeom>
          <a:noFill/>
          <a:ln w="28575" algn="ctr">
            <a:solidFill>
              <a:srgbClr val="008E40"/>
            </a:solidFill>
            <a:round/>
            <a:headEnd/>
            <a:tailEnd/>
          </a:ln>
        </p:spPr>
      </p:cxnSp>
      <p:sp>
        <p:nvSpPr>
          <p:cNvPr id="7" name="77 Flecha derecha"/>
          <p:cNvSpPr>
            <a:spLocks noChangeArrowheads="1"/>
          </p:cNvSpPr>
          <p:nvPr/>
        </p:nvSpPr>
        <p:spPr bwMode="auto">
          <a:xfrm>
            <a:off x="1277568" y="2750818"/>
            <a:ext cx="1463732" cy="230455"/>
          </a:xfrm>
          <a:prstGeom prst="rightArrow">
            <a:avLst>
              <a:gd name="adj1" fmla="val 50000"/>
              <a:gd name="adj2" fmla="val 26478"/>
            </a:avLst>
          </a:prstGeom>
          <a:solidFill>
            <a:srgbClr val="92D050"/>
          </a:solidFill>
          <a:ln w="9525" algn="ctr">
            <a:solidFill>
              <a:srgbClr val="008E40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78 Elipse"/>
          <p:cNvSpPr>
            <a:spLocks noChangeArrowheads="1"/>
          </p:cNvSpPr>
          <p:nvPr/>
        </p:nvSpPr>
        <p:spPr bwMode="auto">
          <a:xfrm>
            <a:off x="706464" y="2796061"/>
            <a:ext cx="44273" cy="140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 bwMode="auto">
          <a:xfrm>
            <a:off x="2970472" y="1949967"/>
            <a:ext cx="193696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es-ES" sz="1050" dirty="0" smtClean="0">
                <a:solidFill>
                  <a:srgbClr val="008E40"/>
                </a:solidFill>
              </a:rPr>
              <a:t>AAAAAAAAAAAAAAAAAAAA</a:t>
            </a:r>
            <a:endParaRPr lang="es-ES" sz="1050" baseline="-25000" dirty="0">
              <a:solidFill>
                <a:srgbClr val="008E4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 bwMode="auto">
          <a:xfrm>
            <a:off x="3725368" y="2734192"/>
            <a:ext cx="1042401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s-ES" sz="1050" dirty="0" smtClean="0">
                <a:solidFill>
                  <a:srgbClr val="008E40"/>
                </a:solidFill>
              </a:rPr>
              <a:t>AAAAAAAAAA</a:t>
            </a:r>
            <a:endParaRPr lang="es-ES" sz="1050" baseline="-25000" dirty="0">
              <a:solidFill>
                <a:srgbClr val="008E40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095" y="1676400"/>
            <a:ext cx="586753" cy="58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3" y="2449824"/>
            <a:ext cx="586753" cy="58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13 Conector recto de flecha"/>
          <p:cNvCxnSpPr/>
          <p:nvPr/>
        </p:nvCxnSpPr>
        <p:spPr>
          <a:xfrm flipH="1" flipV="1">
            <a:off x="4572000" y="2155720"/>
            <a:ext cx="1143000" cy="578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endCxn id="10" idx="3"/>
          </p:cNvCxnSpPr>
          <p:nvPr/>
        </p:nvCxnSpPr>
        <p:spPr>
          <a:xfrm flipH="1">
            <a:off x="4767769" y="2734192"/>
            <a:ext cx="947231" cy="126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5809403" y="2085908"/>
            <a:ext cx="31816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Different cleavage sites produce</a:t>
            </a:r>
          </a:p>
          <a:p>
            <a:r>
              <a:rPr lang="en-US" dirty="0" smtClean="0"/>
              <a:t>Alternative mRNA isoforms </a:t>
            </a:r>
            <a:endParaRPr lang="es-ES" dirty="0"/>
          </a:p>
        </p:txBody>
      </p:sp>
      <p:sp>
        <p:nvSpPr>
          <p:cNvPr id="19" name="21 CuadroTexto"/>
          <p:cNvSpPr txBox="1">
            <a:spLocks noChangeArrowheads="1"/>
          </p:cNvSpPr>
          <p:nvPr/>
        </p:nvSpPr>
        <p:spPr bwMode="auto">
          <a:xfrm>
            <a:off x="1498139" y="4469955"/>
            <a:ext cx="1243161" cy="646331"/>
          </a:xfrm>
          <a:prstGeom prst="rect">
            <a:avLst/>
          </a:prstGeom>
          <a:noFill/>
          <a:ln w="9525">
            <a:solidFill>
              <a:srgbClr val="007DD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sz="1800" b="0" dirty="0" err="1">
                <a:solidFill>
                  <a:srgbClr val="000000"/>
                </a:solidFill>
                <a:latin typeface="+mn-lt"/>
              </a:rPr>
              <a:t>Subcellular</a:t>
            </a:r>
            <a:endParaRPr lang="es-ES" sz="1800" b="0" dirty="0">
              <a:solidFill>
                <a:srgbClr val="000000"/>
              </a:solidFill>
              <a:latin typeface="+mn-lt"/>
            </a:endParaRPr>
          </a:p>
          <a:p>
            <a:pPr eaLnBrk="1" hangingPunct="1">
              <a:buFontTx/>
              <a:buNone/>
            </a:pPr>
            <a:r>
              <a:rPr lang="es-ES" sz="1800" b="0" dirty="0" err="1">
                <a:solidFill>
                  <a:srgbClr val="000000"/>
                </a:solidFill>
                <a:latin typeface="+mn-lt"/>
              </a:rPr>
              <a:t>localisation</a:t>
            </a:r>
            <a:endParaRPr lang="es-ES" sz="18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1" name="21 CuadroTexto"/>
          <p:cNvSpPr txBox="1">
            <a:spLocks noChangeArrowheads="1"/>
          </p:cNvSpPr>
          <p:nvPr/>
        </p:nvSpPr>
        <p:spPr bwMode="auto">
          <a:xfrm>
            <a:off x="3241903" y="4877582"/>
            <a:ext cx="1341008" cy="369332"/>
          </a:xfrm>
          <a:prstGeom prst="rect">
            <a:avLst/>
          </a:prstGeom>
          <a:noFill/>
          <a:ln w="9525">
            <a:solidFill>
              <a:srgbClr val="007DD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0" dirty="0" smtClean="0">
                <a:solidFill>
                  <a:srgbClr val="000000"/>
                </a:solidFill>
                <a:latin typeface="+mn-lt"/>
              </a:rPr>
              <a:t>degradation</a:t>
            </a:r>
            <a:endParaRPr lang="es-ES" sz="18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2" name="21 CuadroTexto"/>
          <p:cNvSpPr txBox="1">
            <a:spLocks noChangeArrowheads="1"/>
          </p:cNvSpPr>
          <p:nvPr/>
        </p:nvSpPr>
        <p:spPr bwMode="auto">
          <a:xfrm>
            <a:off x="5143500" y="4739082"/>
            <a:ext cx="1214692" cy="646331"/>
          </a:xfrm>
          <a:prstGeom prst="rect">
            <a:avLst/>
          </a:prstGeom>
          <a:noFill/>
          <a:ln w="9525">
            <a:solidFill>
              <a:srgbClr val="007DD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sz="1800" b="0" dirty="0" smtClean="0">
                <a:solidFill>
                  <a:srgbClr val="000000"/>
                </a:solidFill>
                <a:latin typeface="+mn-lt"/>
              </a:rPr>
              <a:t>Translation</a:t>
            </a:r>
          </a:p>
          <a:p>
            <a:pPr algn="ctr" eaLnBrk="1" hangingPunct="1">
              <a:buFontTx/>
              <a:buNone/>
            </a:pPr>
            <a:r>
              <a:rPr lang="en-US" sz="1800" b="0" dirty="0" smtClean="0">
                <a:solidFill>
                  <a:srgbClr val="000000"/>
                </a:solidFill>
                <a:latin typeface="+mn-lt"/>
              </a:rPr>
              <a:t>efficiency</a:t>
            </a:r>
            <a:endParaRPr lang="es-ES" sz="18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3" name="22 CuadroTexto"/>
          <p:cNvSpPr txBox="1">
            <a:spLocks noChangeArrowheads="1"/>
          </p:cNvSpPr>
          <p:nvPr/>
        </p:nvSpPr>
        <p:spPr bwMode="auto">
          <a:xfrm>
            <a:off x="7059511" y="4550341"/>
            <a:ext cx="506870" cy="369332"/>
          </a:xfrm>
          <a:prstGeom prst="rect">
            <a:avLst/>
          </a:prstGeom>
          <a:noFill/>
          <a:ln w="9525">
            <a:solidFill>
              <a:srgbClr val="007DD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9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sz="1800" b="0" dirty="0" smtClean="0">
                <a:solidFill>
                  <a:srgbClr val="000000"/>
                </a:solidFill>
                <a:latin typeface="+mn-lt"/>
              </a:rPr>
              <a:t>???</a:t>
            </a:r>
            <a:endParaRPr lang="es-ES" sz="1800" b="0" dirty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25" name="24 Conector recto de flecha"/>
          <p:cNvCxnSpPr/>
          <p:nvPr/>
        </p:nvCxnSpPr>
        <p:spPr>
          <a:xfrm flipH="1">
            <a:off x="2741300" y="3124200"/>
            <a:ext cx="2026470" cy="13457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endCxn id="21" idx="0"/>
          </p:cNvCxnSpPr>
          <p:nvPr/>
        </p:nvCxnSpPr>
        <p:spPr>
          <a:xfrm flipH="1">
            <a:off x="3912407" y="3124200"/>
            <a:ext cx="855363" cy="17533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endCxn id="22" idx="0"/>
          </p:cNvCxnSpPr>
          <p:nvPr/>
        </p:nvCxnSpPr>
        <p:spPr>
          <a:xfrm>
            <a:off x="4767770" y="3124200"/>
            <a:ext cx="983076" cy="1614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endCxn id="23" idx="0"/>
          </p:cNvCxnSpPr>
          <p:nvPr/>
        </p:nvCxnSpPr>
        <p:spPr>
          <a:xfrm>
            <a:off x="4767770" y="3124200"/>
            <a:ext cx="2545176" cy="14261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84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1879600"/>
            <a:ext cx="582633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/>
              <a:t>In </a:t>
            </a:r>
            <a:r>
              <a:rPr lang="en-CA" i="1" dirty="0" smtClean="0"/>
              <a:t>M. </a:t>
            </a:r>
            <a:r>
              <a:rPr lang="en-CA" i="1" dirty="0" err="1" smtClean="0"/>
              <a:t>oryzae</a:t>
            </a:r>
            <a:r>
              <a:rPr lang="en-CA" dirty="0" smtClean="0"/>
              <a:t> ~30% of genes are alternatively polyadenylated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19400"/>
            <a:ext cx="7931604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>
            <a:stCxn id="4" idx="2"/>
          </p:cNvCxnSpPr>
          <p:nvPr/>
        </p:nvCxnSpPr>
        <p:spPr>
          <a:xfrm>
            <a:off x="5580170" y="2248932"/>
            <a:ext cx="1201630" cy="570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629400" y="2667000"/>
            <a:ext cx="19812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 CuadroTexto"/>
          <p:cNvSpPr txBox="1"/>
          <p:nvPr/>
        </p:nvSpPr>
        <p:spPr>
          <a:xfrm>
            <a:off x="6553200" y="3910041"/>
            <a:ext cx="751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dirty="0" smtClean="0"/>
              <a:t>’UTR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16702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0304"/>
          </a:xfrm>
        </p:spPr>
        <p:txBody>
          <a:bodyPr>
            <a:noAutofit/>
          </a:bodyPr>
          <a:lstStyle/>
          <a:p>
            <a:r>
              <a:rPr lang="en-US" sz="3600" i="1" dirty="0" smtClean="0"/>
              <a:t>Magnaporthe oryzae </a:t>
            </a:r>
            <a:r>
              <a:rPr lang="en-US" sz="3600" dirty="0" smtClean="0"/>
              <a:t>life cycle</a:t>
            </a:r>
            <a:endParaRPr lang="es-ES" sz="3600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6324600" cy="518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1371600" y="6538099"/>
            <a:ext cx="7239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Richard A. Wilson &amp; Nicholas J. </a:t>
            </a:r>
            <a:r>
              <a:rPr lang="en-US" sz="1200" dirty="0" err="1" smtClean="0"/>
              <a:t>TalbotNature</a:t>
            </a:r>
            <a:r>
              <a:rPr lang="en-US" sz="1200" dirty="0" smtClean="0"/>
              <a:t> </a:t>
            </a:r>
            <a:r>
              <a:rPr lang="en-US" sz="1200" dirty="0"/>
              <a:t>Reviews Microbiology 7, 185-195 (March 2009)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92736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19400"/>
            <a:ext cx="7931604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>
            <a:stCxn id="10" idx="0"/>
          </p:cNvCxnSpPr>
          <p:nvPr/>
        </p:nvCxnSpPr>
        <p:spPr>
          <a:xfrm flipV="1">
            <a:off x="4388185" y="4217818"/>
            <a:ext cx="2165015" cy="546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4 CuadroTexto"/>
          <p:cNvSpPr txBox="1"/>
          <p:nvPr/>
        </p:nvSpPr>
        <p:spPr>
          <a:xfrm>
            <a:off x="3196199" y="4763868"/>
            <a:ext cx="23839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90% of APA events occur in the 3’UTR</a:t>
            </a:r>
            <a:endParaRPr lang="es-ES" dirty="0"/>
          </a:p>
        </p:txBody>
      </p:sp>
      <p:sp>
        <p:nvSpPr>
          <p:cNvPr id="13" name="5 CuadroTexto"/>
          <p:cNvSpPr txBox="1"/>
          <p:nvPr/>
        </p:nvSpPr>
        <p:spPr>
          <a:xfrm>
            <a:off x="6553200" y="3910041"/>
            <a:ext cx="751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dirty="0" smtClean="0"/>
              <a:t>’UTR</a:t>
            </a:r>
            <a:endParaRPr lang="es-ES" sz="1400" dirty="0"/>
          </a:p>
        </p:txBody>
      </p:sp>
      <p:sp>
        <p:nvSpPr>
          <p:cNvPr id="14" name="Oval 13"/>
          <p:cNvSpPr/>
          <p:nvPr/>
        </p:nvSpPr>
        <p:spPr>
          <a:xfrm>
            <a:off x="6553200" y="3816279"/>
            <a:ext cx="675201" cy="495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3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19400"/>
            <a:ext cx="7931604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>
            <a:stCxn id="11" idx="2"/>
          </p:cNvCxnSpPr>
          <p:nvPr/>
        </p:nvCxnSpPr>
        <p:spPr>
          <a:xfrm>
            <a:off x="7200900" y="2003862"/>
            <a:ext cx="114300" cy="815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5 CuadroTexto"/>
          <p:cNvSpPr txBox="1"/>
          <p:nvPr/>
        </p:nvSpPr>
        <p:spPr>
          <a:xfrm>
            <a:off x="5791200" y="1357531"/>
            <a:ext cx="2819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80% of APA events are made of 2 alternatives only</a:t>
            </a:r>
            <a:endParaRPr lang="es-ES" dirty="0"/>
          </a:p>
        </p:txBody>
      </p:sp>
      <p:cxnSp>
        <p:nvCxnSpPr>
          <p:cNvPr id="14" name="Straight Arrow Connector 13"/>
          <p:cNvCxnSpPr>
            <a:stCxn id="11" idx="2"/>
          </p:cNvCxnSpPr>
          <p:nvPr/>
        </p:nvCxnSpPr>
        <p:spPr>
          <a:xfrm>
            <a:off x="7200900" y="2003862"/>
            <a:ext cx="723900" cy="1120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 CuadroTexto"/>
          <p:cNvSpPr txBox="1"/>
          <p:nvPr/>
        </p:nvSpPr>
        <p:spPr>
          <a:xfrm>
            <a:off x="6553200" y="3910041"/>
            <a:ext cx="751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dirty="0" smtClean="0"/>
              <a:t>’UTR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08460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7" y="1371600"/>
            <a:ext cx="5311073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1589" y="328457"/>
            <a:ext cx="89400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dirty="0" smtClean="0"/>
              <a:t>Alternative polyadenylation seems to be involved in specific biological processes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-25400" y="6519446"/>
            <a:ext cx="8839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"REVIGO summarizes and visualizes long lists of Gene Ontology </a:t>
            </a:r>
            <a:r>
              <a:rPr lang="en-US" sz="1600" dirty="0" smtClean="0"/>
              <a:t>terms“ </a:t>
            </a:r>
            <a:r>
              <a:rPr lang="en-US" sz="1600" dirty="0" err="1" smtClean="0"/>
              <a:t>PLoS</a:t>
            </a:r>
            <a:r>
              <a:rPr lang="en-US" sz="1600" dirty="0" smtClean="0"/>
              <a:t> </a:t>
            </a:r>
            <a:r>
              <a:rPr lang="en-US" sz="1600" dirty="0"/>
              <a:t>ONE 2011</a:t>
            </a:r>
          </a:p>
        </p:txBody>
      </p:sp>
    </p:spTree>
    <p:extLst>
      <p:ext uri="{BB962C8B-B14F-4D97-AF65-F5344CB8AC3E}">
        <p14:creationId xmlns:p14="http://schemas.microsoft.com/office/powerpoint/2010/main" val="151498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2100" y="272142"/>
            <a:ext cx="8547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Carbon Starvation affects poly(A) selection in 455 genes, preferring </a:t>
            </a:r>
            <a:r>
              <a:rPr lang="en-CA" sz="2800" b="1" i="1" u="sng" dirty="0" smtClean="0"/>
              <a:t>distal</a:t>
            </a:r>
            <a:r>
              <a:rPr lang="en-CA" sz="2800" dirty="0" smtClean="0"/>
              <a:t> poly(A) sites</a:t>
            </a:r>
            <a:endParaRPr lang="en-CA" sz="2800" dirty="0"/>
          </a:p>
        </p:txBody>
      </p:sp>
      <p:cxnSp>
        <p:nvCxnSpPr>
          <p:cNvPr id="11" name="72 Conector recto"/>
          <p:cNvCxnSpPr>
            <a:cxnSpLocks noChangeShapeType="1"/>
          </p:cNvCxnSpPr>
          <p:nvPr/>
        </p:nvCxnSpPr>
        <p:spPr bwMode="auto">
          <a:xfrm>
            <a:off x="2179167" y="3067525"/>
            <a:ext cx="2349498" cy="0"/>
          </a:xfrm>
          <a:prstGeom prst="line">
            <a:avLst/>
          </a:prstGeom>
          <a:noFill/>
          <a:ln w="28575" algn="ctr">
            <a:solidFill>
              <a:srgbClr val="008E40"/>
            </a:solidFill>
            <a:round/>
            <a:headEnd/>
            <a:tailEnd/>
          </a:ln>
        </p:spPr>
      </p:cxnSp>
      <p:sp>
        <p:nvSpPr>
          <p:cNvPr id="12" name="73 Flecha derecha"/>
          <p:cNvSpPr>
            <a:spLocks noChangeArrowheads="1"/>
          </p:cNvSpPr>
          <p:nvPr/>
        </p:nvSpPr>
        <p:spPr bwMode="auto">
          <a:xfrm>
            <a:off x="2750271" y="2960377"/>
            <a:ext cx="1463732" cy="230455"/>
          </a:xfrm>
          <a:prstGeom prst="rightArrow">
            <a:avLst>
              <a:gd name="adj1" fmla="val 50000"/>
              <a:gd name="adj2" fmla="val 26478"/>
            </a:avLst>
          </a:prstGeom>
          <a:solidFill>
            <a:srgbClr val="92D050"/>
          </a:solidFill>
          <a:ln w="9525" algn="ctr">
            <a:solidFill>
              <a:srgbClr val="008E40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3" name="74 Elipse"/>
          <p:cNvSpPr>
            <a:spLocks noChangeArrowheads="1"/>
          </p:cNvSpPr>
          <p:nvPr/>
        </p:nvSpPr>
        <p:spPr bwMode="auto">
          <a:xfrm>
            <a:off x="2179167" y="3005620"/>
            <a:ext cx="44273" cy="140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cxnSp>
        <p:nvCxnSpPr>
          <p:cNvPr id="14" name="76 Conector recto"/>
          <p:cNvCxnSpPr>
            <a:cxnSpLocks noChangeShapeType="1"/>
          </p:cNvCxnSpPr>
          <p:nvPr/>
        </p:nvCxnSpPr>
        <p:spPr bwMode="auto">
          <a:xfrm>
            <a:off x="2199831" y="3855716"/>
            <a:ext cx="3086969" cy="0"/>
          </a:xfrm>
          <a:prstGeom prst="line">
            <a:avLst/>
          </a:prstGeom>
          <a:noFill/>
          <a:ln w="28575" algn="ctr">
            <a:solidFill>
              <a:srgbClr val="008E40"/>
            </a:solidFill>
            <a:round/>
            <a:headEnd/>
            <a:tailEnd/>
          </a:ln>
        </p:spPr>
      </p:cxnSp>
      <p:sp>
        <p:nvSpPr>
          <p:cNvPr id="15" name="77 Flecha derecha"/>
          <p:cNvSpPr>
            <a:spLocks noChangeArrowheads="1"/>
          </p:cNvSpPr>
          <p:nvPr/>
        </p:nvSpPr>
        <p:spPr bwMode="auto">
          <a:xfrm>
            <a:off x="2770935" y="3741418"/>
            <a:ext cx="1463732" cy="230455"/>
          </a:xfrm>
          <a:prstGeom prst="rightArrow">
            <a:avLst>
              <a:gd name="adj1" fmla="val 50000"/>
              <a:gd name="adj2" fmla="val 26478"/>
            </a:avLst>
          </a:prstGeom>
          <a:solidFill>
            <a:srgbClr val="92D050"/>
          </a:solidFill>
          <a:ln w="9525" algn="ctr">
            <a:solidFill>
              <a:srgbClr val="008E40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6" name="78 Elipse"/>
          <p:cNvSpPr>
            <a:spLocks noChangeArrowheads="1"/>
          </p:cNvSpPr>
          <p:nvPr/>
        </p:nvSpPr>
        <p:spPr bwMode="auto">
          <a:xfrm>
            <a:off x="2199831" y="3786661"/>
            <a:ext cx="44273" cy="140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 bwMode="auto">
          <a:xfrm>
            <a:off x="4463839" y="2940567"/>
            <a:ext cx="193696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es-ES" sz="1050" dirty="0" smtClean="0">
                <a:solidFill>
                  <a:srgbClr val="008E40"/>
                </a:solidFill>
              </a:rPr>
              <a:t>AAAAAAAAAAAAAAAAAAAA</a:t>
            </a:r>
            <a:endParaRPr lang="es-ES" sz="1050" baseline="-25000" dirty="0">
              <a:solidFill>
                <a:srgbClr val="008E40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 bwMode="auto">
          <a:xfrm>
            <a:off x="5218735" y="3724792"/>
            <a:ext cx="1042401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s-ES" sz="1050" dirty="0" smtClean="0">
                <a:solidFill>
                  <a:srgbClr val="008E40"/>
                </a:solidFill>
              </a:rPr>
              <a:t>AAAAAAAAAA</a:t>
            </a:r>
            <a:endParaRPr lang="es-ES" sz="1050" baseline="-25000" dirty="0">
              <a:solidFill>
                <a:srgbClr val="008E40"/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462" y="2667000"/>
            <a:ext cx="586753" cy="58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440424"/>
            <a:ext cx="586753" cy="58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52742" y="2891304"/>
            <a:ext cx="1926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medium</a:t>
            </a:r>
            <a:endParaRPr lang="es-ES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04800" y="3670931"/>
            <a:ext cx="185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Carbon starvation</a:t>
            </a:r>
            <a:endParaRPr lang="es-ES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261136" y="3095087"/>
            <a:ext cx="2819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 carbon starvation longer UTRs are usually produced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774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529738" y="2932093"/>
            <a:ext cx="4629625" cy="954089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>
              <a:buFontTx/>
              <a:buNone/>
            </a:pPr>
            <a:r>
              <a:rPr lang="en-US" sz="2800" b="0" dirty="0" smtClean="0">
                <a:solidFill>
                  <a:prstClr val="black"/>
                </a:solidFill>
              </a:rPr>
              <a:t>Results </a:t>
            </a:r>
            <a:r>
              <a:rPr lang="en-US" sz="2800" b="0" dirty="0">
                <a:solidFill>
                  <a:prstClr val="black"/>
                </a:solidFill>
              </a:rPr>
              <a:t>in wild-type</a:t>
            </a:r>
          </a:p>
          <a:p>
            <a:pPr>
              <a:buFontTx/>
              <a:buNone/>
            </a:pPr>
            <a:r>
              <a:rPr lang="en-US" sz="2800" b="0" dirty="0" smtClean="0">
                <a:solidFill>
                  <a:prstClr val="black"/>
                </a:solidFill>
              </a:rPr>
              <a:t>Results </a:t>
            </a:r>
            <a:r>
              <a:rPr lang="en-US" sz="2800" b="0" dirty="0">
                <a:solidFill>
                  <a:prstClr val="black"/>
                </a:solidFill>
              </a:rPr>
              <a:t>in the </a:t>
            </a:r>
            <a:r>
              <a:rPr lang="en-US" sz="2800" b="0" dirty="0">
                <a:solidFill>
                  <a:prstClr val="black"/>
                </a:solidFill>
                <a:latin typeface="Times New Roman"/>
                <a:cs typeface="Times New Roman"/>
              </a:rPr>
              <a:t>∆</a:t>
            </a:r>
            <a:r>
              <a:rPr lang="en-US" sz="2800" b="0" i="1" dirty="0">
                <a:solidFill>
                  <a:prstClr val="black"/>
                </a:solidFill>
              </a:rPr>
              <a:t>rbp35</a:t>
            </a:r>
            <a:r>
              <a:rPr lang="en-US" sz="2800" b="0" dirty="0">
                <a:solidFill>
                  <a:prstClr val="black"/>
                </a:solidFill>
              </a:rPr>
              <a:t> mutant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49555" y="2287256"/>
            <a:ext cx="4396804" cy="523202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>
              <a:buFontTx/>
              <a:buNone/>
            </a:pPr>
            <a:r>
              <a:rPr lang="en-US" sz="2800" u="sng" dirty="0">
                <a:solidFill>
                  <a:srgbClr val="0070C0"/>
                </a:solidFill>
              </a:rPr>
              <a:t>P</a:t>
            </a:r>
            <a:r>
              <a:rPr lang="en-US" sz="2800" u="sng" dirty="0" smtClean="0">
                <a:solidFill>
                  <a:srgbClr val="0070C0"/>
                </a:solidFill>
              </a:rPr>
              <a:t>oly(A</a:t>
            </a:r>
            <a:r>
              <a:rPr lang="en-US" sz="2800" u="sng" dirty="0">
                <a:solidFill>
                  <a:srgbClr val="0070C0"/>
                </a:solidFill>
              </a:rPr>
              <a:t>) site mapping analysis</a:t>
            </a:r>
          </a:p>
        </p:txBody>
      </p:sp>
      <p:sp>
        <p:nvSpPr>
          <p:cNvPr id="6" name="5 Rectángulo"/>
          <p:cNvSpPr/>
          <p:nvPr/>
        </p:nvSpPr>
        <p:spPr bwMode="auto">
          <a:xfrm>
            <a:off x="1529738" y="3409146"/>
            <a:ext cx="4356588" cy="47705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0" tIns="45711" rIns="91420" bIns="45711" numCol="1" rtlCol="0" anchor="t" anchorCtr="0" compatLnSpc="1">
            <a:prstTxWarp prst="textNoShape">
              <a:avLst/>
            </a:prstTxWarp>
          </a:bodyPr>
          <a:lstStyle/>
          <a:p>
            <a:pPr defTabSz="449171" hangingPunct="0">
              <a:lnSpc>
                <a:spcPct val="93000"/>
              </a:lnSpc>
              <a:buClr>
                <a:srgbClr val="000000"/>
              </a:buClr>
              <a:buSzPct val="100000"/>
              <a:buFontTx/>
              <a:buNone/>
            </a:pPr>
            <a:endParaRPr lang="en-US" sz="1800" b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00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408933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200" dirty="0" smtClean="0"/>
              <a:t>~25% of </a:t>
            </a:r>
            <a:r>
              <a:rPr lang="en-CA" sz="3200" i="1" dirty="0" smtClean="0"/>
              <a:t>M. </a:t>
            </a:r>
            <a:r>
              <a:rPr lang="en-CA" sz="3200" i="1" dirty="0" err="1" smtClean="0"/>
              <a:t>oryzae</a:t>
            </a:r>
            <a:r>
              <a:rPr lang="en-CA" sz="3200" dirty="0" err="1" smtClean="0"/>
              <a:t>’s</a:t>
            </a:r>
            <a:r>
              <a:rPr lang="en-CA" sz="3200" dirty="0" smtClean="0"/>
              <a:t> genes prefer a different poly(A) </a:t>
            </a:r>
            <a:r>
              <a:rPr lang="en-US" sz="3200" i="1" dirty="0">
                <a:solidFill>
                  <a:srgbClr val="000000"/>
                </a:solidFill>
                <a:latin typeface="Times New Roman"/>
                <a:cs typeface="Times New Roman"/>
              </a:rPr>
              <a:t>∆</a:t>
            </a:r>
            <a:r>
              <a:rPr lang="en-US" sz="3200" i="1" dirty="0">
                <a:solidFill>
                  <a:srgbClr val="000000"/>
                </a:solidFill>
              </a:rPr>
              <a:t>rbp35</a:t>
            </a:r>
            <a:r>
              <a:rPr lang="en-CA" sz="3200" i="1" dirty="0" smtClean="0"/>
              <a:t> </a:t>
            </a:r>
          </a:p>
        </p:txBody>
      </p:sp>
      <p:cxnSp>
        <p:nvCxnSpPr>
          <p:cNvPr id="6" name="72 Conector recto"/>
          <p:cNvCxnSpPr>
            <a:cxnSpLocks noChangeShapeType="1"/>
          </p:cNvCxnSpPr>
          <p:nvPr/>
        </p:nvCxnSpPr>
        <p:spPr bwMode="auto">
          <a:xfrm>
            <a:off x="1896327" y="4134325"/>
            <a:ext cx="2349498" cy="0"/>
          </a:xfrm>
          <a:prstGeom prst="line">
            <a:avLst/>
          </a:prstGeom>
          <a:noFill/>
          <a:ln w="28575" algn="ctr">
            <a:solidFill>
              <a:srgbClr val="008E40"/>
            </a:solidFill>
            <a:round/>
            <a:headEnd/>
            <a:tailEnd/>
          </a:ln>
        </p:spPr>
      </p:cxnSp>
      <p:sp>
        <p:nvSpPr>
          <p:cNvPr id="7" name="73 Flecha derecha"/>
          <p:cNvSpPr>
            <a:spLocks noChangeArrowheads="1"/>
          </p:cNvSpPr>
          <p:nvPr/>
        </p:nvSpPr>
        <p:spPr bwMode="auto">
          <a:xfrm>
            <a:off x="2467431" y="4027177"/>
            <a:ext cx="1463732" cy="230455"/>
          </a:xfrm>
          <a:prstGeom prst="rightArrow">
            <a:avLst>
              <a:gd name="adj1" fmla="val 50000"/>
              <a:gd name="adj2" fmla="val 26478"/>
            </a:avLst>
          </a:prstGeom>
          <a:solidFill>
            <a:srgbClr val="92D050"/>
          </a:solidFill>
          <a:ln w="9525" algn="ctr">
            <a:solidFill>
              <a:srgbClr val="008E40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74 Elipse"/>
          <p:cNvSpPr>
            <a:spLocks noChangeArrowheads="1"/>
          </p:cNvSpPr>
          <p:nvPr/>
        </p:nvSpPr>
        <p:spPr bwMode="auto">
          <a:xfrm>
            <a:off x="1896327" y="4072420"/>
            <a:ext cx="44273" cy="140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cxnSp>
        <p:nvCxnSpPr>
          <p:cNvPr id="9" name="76 Conector recto"/>
          <p:cNvCxnSpPr>
            <a:cxnSpLocks noChangeShapeType="1"/>
          </p:cNvCxnSpPr>
          <p:nvPr/>
        </p:nvCxnSpPr>
        <p:spPr bwMode="auto">
          <a:xfrm>
            <a:off x="1904255" y="3409939"/>
            <a:ext cx="3086969" cy="0"/>
          </a:xfrm>
          <a:prstGeom prst="line">
            <a:avLst/>
          </a:prstGeom>
          <a:noFill/>
          <a:ln w="28575" algn="ctr">
            <a:solidFill>
              <a:srgbClr val="008E40"/>
            </a:solidFill>
            <a:round/>
            <a:headEnd/>
            <a:tailEnd/>
          </a:ln>
        </p:spPr>
      </p:cxnSp>
      <p:sp>
        <p:nvSpPr>
          <p:cNvPr id="10" name="77 Flecha derecha"/>
          <p:cNvSpPr>
            <a:spLocks noChangeArrowheads="1"/>
          </p:cNvSpPr>
          <p:nvPr/>
        </p:nvSpPr>
        <p:spPr bwMode="auto">
          <a:xfrm>
            <a:off x="2475359" y="3295641"/>
            <a:ext cx="1463732" cy="230455"/>
          </a:xfrm>
          <a:prstGeom prst="rightArrow">
            <a:avLst>
              <a:gd name="adj1" fmla="val 50000"/>
              <a:gd name="adj2" fmla="val 26478"/>
            </a:avLst>
          </a:prstGeom>
          <a:solidFill>
            <a:srgbClr val="92D050"/>
          </a:solidFill>
          <a:ln w="9525" algn="ctr">
            <a:solidFill>
              <a:srgbClr val="008E40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1" name="78 Elipse"/>
          <p:cNvSpPr>
            <a:spLocks noChangeArrowheads="1"/>
          </p:cNvSpPr>
          <p:nvPr/>
        </p:nvSpPr>
        <p:spPr bwMode="auto">
          <a:xfrm>
            <a:off x="1904255" y="3340884"/>
            <a:ext cx="44273" cy="140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2" name="16 CuadroTexto"/>
          <p:cNvSpPr txBox="1"/>
          <p:nvPr/>
        </p:nvSpPr>
        <p:spPr bwMode="auto">
          <a:xfrm>
            <a:off x="4180999" y="4007367"/>
            <a:ext cx="193696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es-ES" sz="1050" dirty="0" smtClean="0">
                <a:solidFill>
                  <a:srgbClr val="008E40"/>
                </a:solidFill>
              </a:rPr>
              <a:t>AAAAAAAAAAAAAAAAAAAA</a:t>
            </a:r>
            <a:endParaRPr lang="es-ES" sz="1050" baseline="-25000" dirty="0">
              <a:solidFill>
                <a:srgbClr val="008E40"/>
              </a:solidFill>
            </a:endParaRPr>
          </a:p>
        </p:txBody>
      </p:sp>
      <p:sp>
        <p:nvSpPr>
          <p:cNvPr id="13" name="17 CuadroTexto"/>
          <p:cNvSpPr txBox="1"/>
          <p:nvPr/>
        </p:nvSpPr>
        <p:spPr bwMode="auto">
          <a:xfrm>
            <a:off x="4923159" y="3279015"/>
            <a:ext cx="1042401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s-ES" sz="1050" dirty="0" smtClean="0">
                <a:solidFill>
                  <a:srgbClr val="008E40"/>
                </a:solidFill>
              </a:rPr>
              <a:t>AAAAAAAAAA</a:t>
            </a:r>
            <a:endParaRPr lang="es-ES" sz="1050" baseline="-25000" dirty="0">
              <a:solidFill>
                <a:srgbClr val="008E40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622" y="3733800"/>
            <a:ext cx="586753" cy="58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224" y="2994647"/>
            <a:ext cx="586753" cy="58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1 CuadroTexto"/>
          <p:cNvSpPr txBox="1"/>
          <p:nvPr/>
        </p:nvSpPr>
        <p:spPr>
          <a:xfrm>
            <a:off x="685800" y="3194441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Wild type</a:t>
            </a:r>
            <a:endParaRPr lang="es-ES" dirty="0"/>
          </a:p>
        </p:txBody>
      </p:sp>
      <p:sp>
        <p:nvSpPr>
          <p:cNvPr id="17" name="31 CuadroTexto"/>
          <p:cNvSpPr txBox="1"/>
          <p:nvPr/>
        </p:nvSpPr>
        <p:spPr>
          <a:xfrm>
            <a:off x="737858" y="39740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∆</a:t>
            </a:r>
            <a:r>
              <a:rPr lang="en-US" i="1" dirty="0">
                <a:solidFill>
                  <a:srgbClr val="000000"/>
                </a:solidFill>
              </a:rPr>
              <a:t>rbp35</a:t>
            </a:r>
            <a:r>
              <a:rPr lang="en-CA" dirty="0"/>
              <a:t> </a:t>
            </a:r>
            <a:endParaRPr lang="en-CA" i="1" dirty="0"/>
          </a:p>
        </p:txBody>
      </p:sp>
      <p:sp>
        <p:nvSpPr>
          <p:cNvPr id="18" name="32 CuadroTexto"/>
          <p:cNvSpPr txBox="1"/>
          <p:nvPr/>
        </p:nvSpPr>
        <p:spPr>
          <a:xfrm>
            <a:off x="5978296" y="3476087"/>
            <a:ext cx="2819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 the mutant, shorter UTRs are usually preferred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398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243069"/>
            <a:ext cx="876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latin typeface="+mj-lt"/>
                <a:cs typeface="Times New Roman"/>
              </a:rPr>
              <a:t>UGUA motif is very enriched in poly(A) sites regulated by Rbp35</a:t>
            </a:r>
            <a:endParaRPr lang="en-CA" sz="3200" dirty="0">
              <a:latin typeface="+mj-lt"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2209800" y="6159142"/>
            <a:ext cx="5562600" cy="5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45" y="5696499"/>
            <a:ext cx="8001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15 Rectángulo"/>
          <p:cNvSpPr/>
          <p:nvPr/>
        </p:nvSpPr>
        <p:spPr>
          <a:xfrm>
            <a:off x="4953000" y="6012185"/>
            <a:ext cx="7620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-rich</a:t>
            </a:r>
            <a:endParaRPr lang="es-ES" dirty="0"/>
          </a:p>
        </p:txBody>
      </p:sp>
      <p:sp>
        <p:nvSpPr>
          <p:cNvPr id="17" name="16 Rectángulo"/>
          <p:cNvSpPr/>
          <p:nvPr/>
        </p:nvSpPr>
        <p:spPr>
          <a:xfrm>
            <a:off x="4114800" y="6001299"/>
            <a:ext cx="762000" cy="3048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A-rich</a:t>
            </a:r>
            <a:endParaRPr lang="es-ES" dirty="0"/>
          </a:p>
        </p:txBody>
      </p:sp>
      <p:sp>
        <p:nvSpPr>
          <p:cNvPr id="18" name="17 Rectángulo"/>
          <p:cNvSpPr/>
          <p:nvPr/>
        </p:nvSpPr>
        <p:spPr>
          <a:xfrm>
            <a:off x="3200400" y="6012185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UAGA</a:t>
            </a:r>
            <a:endParaRPr lang="es-ES" dirty="0"/>
          </a:p>
        </p:txBody>
      </p:sp>
      <p:sp>
        <p:nvSpPr>
          <p:cNvPr id="19" name="18 Rectángulo"/>
          <p:cNvSpPr/>
          <p:nvPr/>
        </p:nvSpPr>
        <p:spPr>
          <a:xfrm>
            <a:off x="6400800" y="6012185"/>
            <a:ext cx="9144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peak</a:t>
            </a:r>
            <a:endParaRPr lang="es-ES" dirty="0"/>
          </a:p>
        </p:txBody>
      </p:sp>
      <p:sp>
        <p:nvSpPr>
          <p:cNvPr id="20" name="19 Rectángulo"/>
          <p:cNvSpPr/>
          <p:nvPr/>
        </p:nvSpPr>
        <p:spPr>
          <a:xfrm>
            <a:off x="5799589" y="6012185"/>
            <a:ext cx="516622" cy="304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 A</a:t>
            </a:r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2362200" y="6012185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UGUA</a:t>
            </a:r>
            <a:endParaRPr lang="es-ES" dirty="0"/>
          </a:p>
        </p:txBody>
      </p:sp>
      <p:pic>
        <p:nvPicPr>
          <p:cNvPr id="22" name="Picture 3" descr="C:\Users\Usuario\AppData\Local\Microsoft\Windows\Temporary Internet Files\Content.IE5\BRC3PDW5\MC90032566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12031">
            <a:off x="5834161" y="6219954"/>
            <a:ext cx="441872" cy="49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22 Conector recto"/>
          <p:cNvCxnSpPr/>
          <p:nvPr/>
        </p:nvCxnSpPr>
        <p:spPr>
          <a:xfrm flipH="1">
            <a:off x="6019800" y="5677353"/>
            <a:ext cx="16104" cy="10859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6"/>
          <p:cNvSpPr/>
          <p:nvPr/>
        </p:nvSpPr>
        <p:spPr>
          <a:xfrm>
            <a:off x="2209800" y="5848851"/>
            <a:ext cx="1143000" cy="618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58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36032"/>
            <a:ext cx="8098289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243069"/>
            <a:ext cx="876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latin typeface="+mj-lt"/>
                <a:cs typeface="Times New Roman"/>
              </a:rPr>
              <a:t>UGUA motif is very enriched in poly(A) sites regulated by Rbp35</a:t>
            </a:r>
            <a:endParaRPr lang="en-CA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9400" y="1870972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E-value: 5.3e-103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2209800" y="6159142"/>
            <a:ext cx="5562600" cy="5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45" y="5696499"/>
            <a:ext cx="8001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15 Rectángulo"/>
          <p:cNvSpPr/>
          <p:nvPr/>
        </p:nvSpPr>
        <p:spPr>
          <a:xfrm>
            <a:off x="4953000" y="6012185"/>
            <a:ext cx="7620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-rich</a:t>
            </a:r>
            <a:endParaRPr lang="es-ES" dirty="0"/>
          </a:p>
        </p:txBody>
      </p:sp>
      <p:sp>
        <p:nvSpPr>
          <p:cNvPr id="17" name="16 Rectángulo"/>
          <p:cNvSpPr/>
          <p:nvPr/>
        </p:nvSpPr>
        <p:spPr>
          <a:xfrm>
            <a:off x="4114800" y="6001299"/>
            <a:ext cx="762000" cy="3048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A-rich</a:t>
            </a:r>
            <a:endParaRPr lang="es-ES" dirty="0"/>
          </a:p>
        </p:txBody>
      </p:sp>
      <p:sp>
        <p:nvSpPr>
          <p:cNvPr id="18" name="17 Rectángulo"/>
          <p:cNvSpPr/>
          <p:nvPr/>
        </p:nvSpPr>
        <p:spPr>
          <a:xfrm>
            <a:off x="3200400" y="6012185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UAGA</a:t>
            </a:r>
            <a:endParaRPr lang="es-ES" dirty="0"/>
          </a:p>
        </p:txBody>
      </p:sp>
      <p:sp>
        <p:nvSpPr>
          <p:cNvPr id="19" name="18 Rectángulo"/>
          <p:cNvSpPr/>
          <p:nvPr/>
        </p:nvSpPr>
        <p:spPr>
          <a:xfrm>
            <a:off x="6400800" y="6012185"/>
            <a:ext cx="9144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peak</a:t>
            </a:r>
            <a:endParaRPr lang="es-ES" dirty="0"/>
          </a:p>
        </p:txBody>
      </p:sp>
      <p:sp>
        <p:nvSpPr>
          <p:cNvPr id="20" name="19 Rectángulo"/>
          <p:cNvSpPr/>
          <p:nvPr/>
        </p:nvSpPr>
        <p:spPr>
          <a:xfrm>
            <a:off x="5799589" y="6012185"/>
            <a:ext cx="516622" cy="304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 A</a:t>
            </a:r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2362200" y="6012185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UGUA</a:t>
            </a:r>
            <a:endParaRPr lang="es-ES" dirty="0"/>
          </a:p>
        </p:txBody>
      </p:sp>
      <p:pic>
        <p:nvPicPr>
          <p:cNvPr id="22" name="Picture 3" descr="C:\Users\Usuario\AppData\Local\Microsoft\Windows\Temporary Internet Files\Content.IE5\BRC3PDW5\MC90032566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12031">
            <a:off x="5834161" y="6219954"/>
            <a:ext cx="441872" cy="49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22 Conector recto"/>
          <p:cNvCxnSpPr/>
          <p:nvPr/>
        </p:nvCxnSpPr>
        <p:spPr>
          <a:xfrm flipH="1">
            <a:off x="6019800" y="5677353"/>
            <a:ext cx="16104" cy="10859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6"/>
          <p:cNvSpPr/>
          <p:nvPr/>
        </p:nvSpPr>
        <p:spPr>
          <a:xfrm>
            <a:off x="2209800" y="5848851"/>
            <a:ext cx="1143000" cy="618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14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2400" y="28956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+mj-lt"/>
                <a:cs typeface="Times New Roman"/>
              </a:rPr>
              <a:t>Can we devise an hypothetical role for Rbp35?</a:t>
            </a:r>
            <a:endParaRPr lang="en-CA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841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53 CuadroTexto"/>
          <p:cNvSpPr txBox="1"/>
          <p:nvPr/>
        </p:nvSpPr>
        <p:spPr>
          <a:xfrm>
            <a:off x="15761" y="14738"/>
            <a:ext cx="9102843" cy="830900"/>
          </a:xfrm>
          <a:prstGeom prst="rect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</p:spPr>
        <p:txBody>
          <a:bodyPr wrap="square" lIns="91340" tIns="45672" rIns="91340" bIns="45672">
            <a:spAutoFit/>
          </a:bodyPr>
          <a:lstStyle>
            <a:defPPr>
              <a:defRPr lang="en-GB"/>
            </a:defPPr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 sz="2400" kern="0">
                <a:solidFill>
                  <a:srgbClr val="FFFFFF"/>
                </a:solidFill>
                <a:latin typeface="Comic Sans MS" pitchFamily="66" charset="0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  <a:latin typeface="+mn-lt"/>
              </a:rPr>
              <a:t>The recognition of a proper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UGUA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motif by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Rbp35 is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essential for the cleavage reaction. </a:t>
            </a:r>
          </a:p>
        </p:txBody>
      </p:sp>
      <p:sp>
        <p:nvSpPr>
          <p:cNvPr id="15" name="14 Rectángulo redondeado"/>
          <p:cNvSpPr/>
          <p:nvPr/>
        </p:nvSpPr>
        <p:spPr>
          <a:xfrm>
            <a:off x="179512" y="1512342"/>
            <a:ext cx="4176464" cy="20701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2" rIns="91340" bIns="4567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b="0">
              <a:solidFill>
                <a:prstClr val="white"/>
              </a:solidFill>
            </a:endParaRPr>
          </a:p>
        </p:txBody>
      </p:sp>
      <p:grpSp>
        <p:nvGrpSpPr>
          <p:cNvPr id="16" name="6 Grupo"/>
          <p:cNvGrpSpPr/>
          <p:nvPr/>
        </p:nvGrpSpPr>
        <p:grpSpPr>
          <a:xfrm>
            <a:off x="383831" y="1771385"/>
            <a:ext cx="3790615" cy="1441085"/>
            <a:chOff x="722686" y="2641250"/>
            <a:chExt cx="3790614" cy="1441086"/>
          </a:xfrm>
        </p:grpSpPr>
        <p:sp>
          <p:nvSpPr>
            <p:cNvPr id="17" name="16 Forma libre"/>
            <p:cNvSpPr/>
            <p:nvPr/>
          </p:nvSpPr>
          <p:spPr>
            <a:xfrm rot="10253461">
              <a:off x="1038687" y="2867487"/>
              <a:ext cx="3036865" cy="868249"/>
            </a:xfrm>
            <a:custGeom>
              <a:avLst/>
              <a:gdLst>
                <a:gd name="connsiteX0" fmla="*/ 0 w 3036865"/>
                <a:gd name="connsiteY0" fmla="*/ 0 h 868249"/>
                <a:gd name="connsiteX1" fmla="*/ 1944210 w 3036865"/>
                <a:gd name="connsiteY1" fmla="*/ 861134 h 868249"/>
                <a:gd name="connsiteX2" fmla="*/ 1988598 w 3036865"/>
                <a:gd name="connsiteY2" fmla="*/ 390618 h 868249"/>
                <a:gd name="connsiteX3" fmla="*/ 2645546 w 3036865"/>
                <a:gd name="connsiteY3" fmla="*/ 44389 h 868249"/>
                <a:gd name="connsiteX4" fmla="*/ 3009530 w 3036865"/>
                <a:gd name="connsiteY4" fmla="*/ 754602 h 868249"/>
                <a:gd name="connsiteX5" fmla="*/ 2982897 w 3036865"/>
                <a:gd name="connsiteY5" fmla="*/ 790113 h 86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6865" h="868249">
                  <a:moveTo>
                    <a:pt x="0" y="0"/>
                  </a:moveTo>
                  <a:cubicBezTo>
                    <a:pt x="806388" y="398015"/>
                    <a:pt x="1612777" y="796031"/>
                    <a:pt x="1944210" y="861134"/>
                  </a:cubicBezTo>
                  <a:cubicBezTo>
                    <a:pt x="2275643" y="926237"/>
                    <a:pt x="1871709" y="526742"/>
                    <a:pt x="1988598" y="390618"/>
                  </a:cubicBezTo>
                  <a:cubicBezTo>
                    <a:pt x="2105487" y="254494"/>
                    <a:pt x="2475391" y="-16275"/>
                    <a:pt x="2645546" y="44389"/>
                  </a:cubicBezTo>
                  <a:cubicBezTo>
                    <a:pt x="2815701" y="105053"/>
                    <a:pt x="2953305" y="630315"/>
                    <a:pt x="3009530" y="754602"/>
                  </a:cubicBezTo>
                  <a:cubicBezTo>
                    <a:pt x="3065755" y="878889"/>
                    <a:pt x="3024326" y="834501"/>
                    <a:pt x="2982897" y="79011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 b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3411716" y="3774559"/>
              <a:ext cx="1101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Poly(A) site</a:t>
              </a:r>
            </a:p>
          </p:txBody>
        </p:sp>
        <p:sp>
          <p:nvSpPr>
            <p:cNvPr id="19" name="18 CuadroTexto"/>
            <p:cNvSpPr txBox="1"/>
            <p:nvPr/>
          </p:nvSpPr>
          <p:spPr>
            <a:xfrm rot="915438">
              <a:off x="2670371" y="3048353"/>
              <a:ext cx="713657" cy="307777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UGUA</a:t>
              </a:r>
            </a:p>
          </p:txBody>
        </p:sp>
        <p:sp>
          <p:nvSpPr>
            <p:cNvPr id="21" name="20 CuadroTexto"/>
            <p:cNvSpPr txBox="1"/>
            <p:nvPr/>
          </p:nvSpPr>
          <p:spPr>
            <a:xfrm rot="827881">
              <a:off x="3046159" y="3367500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2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-45</a:t>
              </a:r>
            </a:p>
          </p:txBody>
        </p:sp>
        <p:sp>
          <p:nvSpPr>
            <p:cNvPr id="22" name="21 Elipse"/>
            <p:cNvSpPr/>
            <p:nvPr/>
          </p:nvSpPr>
          <p:spPr>
            <a:xfrm>
              <a:off x="2650462" y="2641250"/>
              <a:ext cx="936104" cy="427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200" b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200" b="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Rbp35/CFI25</a:t>
              </a:r>
              <a:endParaRPr lang="en-US" b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200" b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722686" y="2894464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5’</a:t>
              </a:r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4067944" y="3368025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3’</a:t>
              </a:r>
            </a:p>
          </p:txBody>
        </p:sp>
      </p:grpSp>
      <p:sp>
        <p:nvSpPr>
          <p:cNvPr id="26" name="25 CuadroTexto"/>
          <p:cNvSpPr txBox="1"/>
          <p:nvPr/>
        </p:nvSpPr>
        <p:spPr>
          <a:xfrm>
            <a:off x="422744" y="1143000"/>
            <a:ext cx="3566159" cy="369235"/>
          </a:xfrm>
          <a:prstGeom prst="rect">
            <a:avLst/>
          </a:prstGeom>
          <a:noFill/>
        </p:spPr>
        <p:txBody>
          <a:bodyPr wrap="none" lIns="91340" tIns="45672" rIns="91340" bIns="45672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Wild type </a:t>
            </a: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strain (common situation)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26 Elipse"/>
          <p:cNvSpPr/>
          <p:nvPr/>
        </p:nvSpPr>
        <p:spPr>
          <a:xfrm>
            <a:off x="598647" y="2230055"/>
            <a:ext cx="162064" cy="128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2" rIns="91340" bIns="4567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b="0">
              <a:solidFill>
                <a:prstClr val="white"/>
              </a:solidFill>
            </a:endParaRPr>
          </a:p>
        </p:txBody>
      </p:sp>
      <p:cxnSp>
        <p:nvCxnSpPr>
          <p:cNvPr id="28" name="Straight Connector 74"/>
          <p:cNvCxnSpPr/>
          <p:nvPr/>
        </p:nvCxnSpPr>
        <p:spPr>
          <a:xfrm flipV="1">
            <a:off x="3429000" y="2286000"/>
            <a:ext cx="246353" cy="63714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 descr="C:\Users\Usuario\AppData\Local\Microsoft\Windows\Temporary Internet Files\Content.IE5\BRC3PDW5\MC90032566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12031">
            <a:off x="3340493" y="2342848"/>
            <a:ext cx="441872" cy="49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9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are interested in two pathogenic-defective mutants…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216837" y="1752600"/>
            <a:ext cx="1261884" cy="52322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l-GR" sz="2800" b="1" i="1" dirty="0">
                <a:solidFill>
                  <a:schemeClr val="accent3">
                    <a:lumMod val="75000"/>
                  </a:schemeClr>
                </a:solidFill>
              </a:rPr>
              <a:t>Δ</a:t>
            </a:r>
            <a:r>
              <a:rPr lang="es-ES" sz="2800" b="1" i="1" dirty="0">
                <a:solidFill>
                  <a:schemeClr val="accent3">
                    <a:lumMod val="75000"/>
                  </a:schemeClr>
                </a:solidFill>
              </a:rPr>
              <a:t>rbp35</a:t>
            </a:r>
            <a:endParaRPr lang="es-ES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2519723"/>
            <a:ext cx="954836" cy="3155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28" y="2519723"/>
            <a:ext cx="857969" cy="3113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2476860"/>
            <a:ext cx="1536041" cy="3238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2489243"/>
            <a:ext cx="733425" cy="3099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" y="5715334"/>
            <a:ext cx="342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Marina </a:t>
            </a:r>
            <a:r>
              <a:rPr lang="en-US" sz="1200" dirty="0" err="1"/>
              <a:t>Franceschetti</a:t>
            </a:r>
            <a:r>
              <a:rPr lang="en-US" sz="1200" dirty="0"/>
              <a:t> , Emilio </a:t>
            </a:r>
            <a:r>
              <a:rPr lang="en-US" sz="1200" dirty="0" err="1"/>
              <a:t>Bueno</a:t>
            </a:r>
            <a:r>
              <a:rPr lang="en-US" sz="1200" dirty="0"/>
              <a:t> , Richard A. Wilson, Sara L. Tucker, Concepción Gómez-Mena, Grant Calder, </a:t>
            </a:r>
            <a:r>
              <a:rPr lang="en-US" sz="1200" dirty="0" err="1"/>
              <a:t>Ane</a:t>
            </a:r>
            <a:r>
              <a:rPr lang="en-US" sz="1200" dirty="0"/>
              <a:t> </a:t>
            </a:r>
            <a:r>
              <a:rPr lang="en-US" sz="1200" dirty="0" err="1" smtClean="0"/>
              <a:t>Sesma</a:t>
            </a:r>
            <a:r>
              <a:rPr lang="en-US" sz="1200" dirty="0" smtClean="0"/>
              <a:t> 2011 </a:t>
            </a:r>
            <a:endParaRPr lang="en-US" sz="12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216" y="2895600"/>
            <a:ext cx="5039384" cy="2242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11 Rectángulo"/>
          <p:cNvSpPr/>
          <p:nvPr/>
        </p:nvSpPr>
        <p:spPr>
          <a:xfrm>
            <a:off x="5890705" y="2151340"/>
            <a:ext cx="1096390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l-GR" sz="2800" b="1" i="1" dirty="0" smtClean="0">
                <a:solidFill>
                  <a:schemeClr val="accent4">
                    <a:lumMod val="75000"/>
                  </a:schemeClr>
                </a:solidFill>
              </a:rPr>
              <a:t>Δ</a:t>
            </a:r>
            <a:r>
              <a:rPr lang="es-ES" sz="2800" b="1" i="1" dirty="0" smtClean="0">
                <a:solidFill>
                  <a:schemeClr val="accent4">
                    <a:lumMod val="75000"/>
                  </a:schemeClr>
                </a:solidFill>
              </a:rPr>
              <a:t>exp5</a:t>
            </a:r>
            <a:endParaRPr lang="es-ES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Rectangle 7"/>
          <p:cNvSpPr/>
          <p:nvPr/>
        </p:nvSpPr>
        <p:spPr>
          <a:xfrm>
            <a:off x="4038600" y="5312002"/>
            <a:ext cx="495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Tucker SL1, </a:t>
            </a:r>
            <a:r>
              <a:rPr lang="en-US" sz="1200" dirty="0" err="1"/>
              <a:t>Besi</a:t>
            </a:r>
            <a:r>
              <a:rPr lang="en-US" sz="1200" dirty="0"/>
              <a:t> MI, </a:t>
            </a:r>
            <a:r>
              <a:rPr lang="en-US" sz="1200" dirty="0" err="1"/>
              <a:t>Galhano</a:t>
            </a:r>
            <a:r>
              <a:rPr lang="en-US" sz="1200" dirty="0"/>
              <a:t> R, </a:t>
            </a:r>
            <a:r>
              <a:rPr lang="en-US" sz="1200" dirty="0" err="1"/>
              <a:t>Franceschetti</a:t>
            </a:r>
            <a:r>
              <a:rPr lang="en-US" sz="1200" dirty="0"/>
              <a:t> M, Goetz S, </a:t>
            </a:r>
            <a:r>
              <a:rPr lang="en-US" sz="1200" dirty="0" err="1"/>
              <a:t>Lenhert</a:t>
            </a:r>
            <a:r>
              <a:rPr lang="en-US" sz="1200" dirty="0"/>
              <a:t> S, </a:t>
            </a:r>
            <a:r>
              <a:rPr lang="en-US" sz="1200" dirty="0" err="1"/>
              <a:t>Osbourn</a:t>
            </a:r>
            <a:r>
              <a:rPr lang="en-US" sz="1200" dirty="0"/>
              <a:t> A, </a:t>
            </a:r>
            <a:r>
              <a:rPr lang="en-US" sz="1200" dirty="0" err="1"/>
              <a:t>Sesma</a:t>
            </a:r>
            <a:r>
              <a:rPr lang="en-US" sz="1200" dirty="0"/>
              <a:t> A</a:t>
            </a:r>
            <a:r>
              <a:rPr lang="en-US" sz="1200" dirty="0" smtClean="0"/>
              <a:t>. 2010</a:t>
            </a:r>
            <a:endParaRPr lang="en-US" sz="1200" dirty="0"/>
          </a:p>
        </p:txBody>
      </p:sp>
      <p:sp>
        <p:nvSpPr>
          <p:cNvPr id="3" name="2 Marco"/>
          <p:cNvSpPr/>
          <p:nvPr/>
        </p:nvSpPr>
        <p:spPr>
          <a:xfrm>
            <a:off x="76200" y="1676400"/>
            <a:ext cx="3810000" cy="5029200"/>
          </a:xfrm>
          <a:prstGeom prst="frame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14 Marco"/>
          <p:cNvSpPr/>
          <p:nvPr/>
        </p:nvSpPr>
        <p:spPr>
          <a:xfrm>
            <a:off x="3952216" y="1905000"/>
            <a:ext cx="5039384" cy="4133499"/>
          </a:xfrm>
          <a:prstGeom prst="frame">
            <a:avLst>
              <a:gd name="adj1" fmla="val 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4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53 CuadroTexto"/>
          <p:cNvSpPr txBox="1"/>
          <p:nvPr/>
        </p:nvSpPr>
        <p:spPr>
          <a:xfrm>
            <a:off x="15761" y="14738"/>
            <a:ext cx="9102843" cy="830900"/>
          </a:xfrm>
          <a:prstGeom prst="rect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</p:spPr>
        <p:txBody>
          <a:bodyPr wrap="square" lIns="91340" tIns="45672" rIns="91340" bIns="45672">
            <a:spAutoFit/>
          </a:bodyPr>
          <a:lstStyle>
            <a:defPPr>
              <a:defRPr lang="en-GB"/>
            </a:defPPr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 sz="2400" kern="0">
                <a:solidFill>
                  <a:srgbClr val="FFFFFF"/>
                </a:solidFill>
                <a:latin typeface="Comic Sans MS" pitchFamily="66" charset="0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  <a:latin typeface="+mn-lt"/>
              </a:rPr>
              <a:t>The recognition of a proper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UGUA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motif by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Rbp35 is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essential for the cleavage reaction. </a:t>
            </a:r>
          </a:p>
        </p:txBody>
      </p:sp>
      <p:sp>
        <p:nvSpPr>
          <p:cNvPr id="58" name="57 Rectángulo redondeado"/>
          <p:cNvSpPr/>
          <p:nvPr/>
        </p:nvSpPr>
        <p:spPr>
          <a:xfrm>
            <a:off x="179512" y="1512342"/>
            <a:ext cx="4176464" cy="20701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2" rIns="91340" bIns="4567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b="0">
              <a:solidFill>
                <a:prstClr val="white"/>
              </a:solidFill>
            </a:endParaRPr>
          </a:p>
        </p:txBody>
      </p:sp>
      <p:grpSp>
        <p:nvGrpSpPr>
          <p:cNvPr id="59" name="6 Grupo"/>
          <p:cNvGrpSpPr/>
          <p:nvPr/>
        </p:nvGrpSpPr>
        <p:grpSpPr>
          <a:xfrm>
            <a:off x="383831" y="1771385"/>
            <a:ext cx="3790615" cy="1441085"/>
            <a:chOff x="722686" y="2641250"/>
            <a:chExt cx="3790614" cy="1441086"/>
          </a:xfrm>
        </p:grpSpPr>
        <p:sp>
          <p:nvSpPr>
            <p:cNvPr id="68" name="67 Forma libre"/>
            <p:cNvSpPr/>
            <p:nvPr/>
          </p:nvSpPr>
          <p:spPr>
            <a:xfrm rot="10253461">
              <a:off x="1038687" y="2867487"/>
              <a:ext cx="3036865" cy="868249"/>
            </a:xfrm>
            <a:custGeom>
              <a:avLst/>
              <a:gdLst>
                <a:gd name="connsiteX0" fmla="*/ 0 w 3036865"/>
                <a:gd name="connsiteY0" fmla="*/ 0 h 868249"/>
                <a:gd name="connsiteX1" fmla="*/ 1944210 w 3036865"/>
                <a:gd name="connsiteY1" fmla="*/ 861134 h 868249"/>
                <a:gd name="connsiteX2" fmla="*/ 1988598 w 3036865"/>
                <a:gd name="connsiteY2" fmla="*/ 390618 h 868249"/>
                <a:gd name="connsiteX3" fmla="*/ 2645546 w 3036865"/>
                <a:gd name="connsiteY3" fmla="*/ 44389 h 868249"/>
                <a:gd name="connsiteX4" fmla="*/ 3009530 w 3036865"/>
                <a:gd name="connsiteY4" fmla="*/ 754602 h 868249"/>
                <a:gd name="connsiteX5" fmla="*/ 2982897 w 3036865"/>
                <a:gd name="connsiteY5" fmla="*/ 790113 h 86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6865" h="868249">
                  <a:moveTo>
                    <a:pt x="0" y="0"/>
                  </a:moveTo>
                  <a:cubicBezTo>
                    <a:pt x="806388" y="398015"/>
                    <a:pt x="1612777" y="796031"/>
                    <a:pt x="1944210" y="861134"/>
                  </a:cubicBezTo>
                  <a:cubicBezTo>
                    <a:pt x="2275643" y="926237"/>
                    <a:pt x="1871709" y="526742"/>
                    <a:pt x="1988598" y="390618"/>
                  </a:cubicBezTo>
                  <a:cubicBezTo>
                    <a:pt x="2105487" y="254494"/>
                    <a:pt x="2475391" y="-16275"/>
                    <a:pt x="2645546" y="44389"/>
                  </a:cubicBezTo>
                  <a:cubicBezTo>
                    <a:pt x="2815701" y="105053"/>
                    <a:pt x="2953305" y="630315"/>
                    <a:pt x="3009530" y="754602"/>
                  </a:cubicBezTo>
                  <a:cubicBezTo>
                    <a:pt x="3065755" y="878889"/>
                    <a:pt x="3024326" y="834501"/>
                    <a:pt x="2982897" y="79011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 b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68 CuadroTexto"/>
            <p:cNvSpPr txBox="1"/>
            <p:nvPr/>
          </p:nvSpPr>
          <p:spPr>
            <a:xfrm>
              <a:off x="3411716" y="3774559"/>
              <a:ext cx="1101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Poly(A) site</a:t>
              </a:r>
            </a:p>
          </p:txBody>
        </p:sp>
        <p:sp>
          <p:nvSpPr>
            <p:cNvPr id="70" name="69 CuadroTexto"/>
            <p:cNvSpPr txBox="1"/>
            <p:nvPr/>
          </p:nvSpPr>
          <p:spPr>
            <a:xfrm rot="915438">
              <a:off x="2670371" y="3048353"/>
              <a:ext cx="713657" cy="307777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UGUA</a:t>
              </a:r>
            </a:p>
          </p:txBody>
        </p:sp>
        <p:sp>
          <p:nvSpPr>
            <p:cNvPr id="71" name="70 CuadroTexto"/>
            <p:cNvSpPr txBox="1"/>
            <p:nvPr/>
          </p:nvSpPr>
          <p:spPr>
            <a:xfrm rot="827881">
              <a:off x="3046159" y="3367500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2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-45</a:t>
              </a:r>
            </a:p>
          </p:txBody>
        </p:sp>
        <p:sp>
          <p:nvSpPr>
            <p:cNvPr id="72" name="71 Elipse"/>
            <p:cNvSpPr/>
            <p:nvPr/>
          </p:nvSpPr>
          <p:spPr>
            <a:xfrm>
              <a:off x="2650462" y="2641250"/>
              <a:ext cx="936104" cy="427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200" b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200" b="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Rbp35/CFI25</a:t>
              </a:r>
              <a:endParaRPr lang="en-US" b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200" b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72 CuadroTexto"/>
            <p:cNvSpPr txBox="1"/>
            <p:nvPr/>
          </p:nvSpPr>
          <p:spPr>
            <a:xfrm>
              <a:off x="722686" y="2894464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5’</a:t>
              </a:r>
            </a:p>
          </p:txBody>
        </p:sp>
        <p:sp>
          <p:nvSpPr>
            <p:cNvPr id="78" name="77 CuadroTexto"/>
            <p:cNvSpPr txBox="1"/>
            <p:nvPr/>
          </p:nvSpPr>
          <p:spPr>
            <a:xfrm>
              <a:off x="4067944" y="3368025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3’</a:t>
              </a:r>
            </a:p>
          </p:txBody>
        </p:sp>
      </p:grpSp>
      <p:sp>
        <p:nvSpPr>
          <p:cNvPr id="79" name="78 CuadroTexto"/>
          <p:cNvSpPr txBox="1"/>
          <p:nvPr/>
        </p:nvSpPr>
        <p:spPr>
          <a:xfrm>
            <a:off x="422744" y="1143000"/>
            <a:ext cx="3566159" cy="369235"/>
          </a:xfrm>
          <a:prstGeom prst="rect">
            <a:avLst/>
          </a:prstGeom>
          <a:noFill/>
        </p:spPr>
        <p:txBody>
          <a:bodyPr wrap="none" lIns="91340" tIns="45672" rIns="91340" bIns="45672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Wild type </a:t>
            </a: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strain (common situation)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79 Elipse"/>
          <p:cNvSpPr/>
          <p:nvPr/>
        </p:nvSpPr>
        <p:spPr>
          <a:xfrm>
            <a:off x="598647" y="2230055"/>
            <a:ext cx="162064" cy="128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2" rIns="91340" bIns="4567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b="0">
              <a:solidFill>
                <a:prstClr val="white"/>
              </a:solidFill>
            </a:endParaRPr>
          </a:p>
        </p:txBody>
      </p:sp>
      <p:cxnSp>
        <p:nvCxnSpPr>
          <p:cNvPr id="81" name="Straight Connector 74"/>
          <p:cNvCxnSpPr/>
          <p:nvPr/>
        </p:nvCxnSpPr>
        <p:spPr>
          <a:xfrm flipV="1">
            <a:off x="3429000" y="2286000"/>
            <a:ext cx="246353" cy="63714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3" descr="C:\Users\Usuario\AppData\Local\Microsoft\Windows\Temporary Internet Files\Content.IE5\BRC3PDW5\MC90032566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12031">
            <a:off x="3340493" y="2342848"/>
            <a:ext cx="441872" cy="49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7 Rectángulo redondeado"/>
          <p:cNvSpPr/>
          <p:nvPr/>
        </p:nvSpPr>
        <p:spPr>
          <a:xfrm>
            <a:off x="4891336" y="1511275"/>
            <a:ext cx="4176464" cy="20701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2" rIns="91340" bIns="4567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b="0">
              <a:solidFill>
                <a:prstClr val="white"/>
              </a:solidFill>
            </a:endParaRPr>
          </a:p>
        </p:txBody>
      </p:sp>
      <p:grpSp>
        <p:nvGrpSpPr>
          <p:cNvPr id="84" name="6 Grupo"/>
          <p:cNvGrpSpPr/>
          <p:nvPr/>
        </p:nvGrpSpPr>
        <p:grpSpPr>
          <a:xfrm>
            <a:off x="5095655" y="1770317"/>
            <a:ext cx="3669387" cy="1094485"/>
            <a:chOff x="722686" y="2641250"/>
            <a:chExt cx="3669386" cy="1094486"/>
          </a:xfrm>
        </p:grpSpPr>
        <p:sp>
          <p:nvSpPr>
            <p:cNvPr id="85" name="3 Forma libre"/>
            <p:cNvSpPr/>
            <p:nvPr/>
          </p:nvSpPr>
          <p:spPr>
            <a:xfrm rot="10253461">
              <a:off x="1038687" y="2867487"/>
              <a:ext cx="3036865" cy="868249"/>
            </a:xfrm>
            <a:custGeom>
              <a:avLst/>
              <a:gdLst>
                <a:gd name="connsiteX0" fmla="*/ 0 w 3036865"/>
                <a:gd name="connsiteY0" fmla="*/ 0 h 868249"/>
                <a:gd name="connsiteX1" fmla="*/ 1944210 w 3036865"/>
                <a:gd name="connsiteY1" fmla="*/ 861134 h 868249"/>
                <a:gd name="connsiteX2" fmla="*/ 1988598 w 3036865"/>
                <a:gd name="connsiteY2" fmla="*/ 390618 h 868249"/>
                <a:gd name="connsiteX3" fmla="*/ 2645546 w 3036865"/>
                <a:gd name="connsiteY3" fmla="*/ 44389 h 868249"/>
                <a:gd name="connsiteX4" fmla="*/ 3009530 w 3036865"/>
                <a:gd name="connsiteY4" fmla="*/ 754602 h 868249"/>
                <a:gd name="connsiteX5" fmla="*/ 2982897 w 3036865"/>
                <a:gd name="connsiteY5" fmla="*/ 790113 h 86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6865" h="868249">
                  <a:moveTo>
                    <a:pt x="0" y="0"/>
                  </a:moveTo>
                  <a:cubicBezTo>
                    <a:pt x="806388" y="398015"/>
                    <a:pt x="1612777" y="796031"/>
                    <a:pt x="1944210" y="861134"/>
                  </a:cubicBezTo>
                  <a:cubicBezTo>
                    <a:pt x="2275643" y="926237"/>
                    <a:pt x="1871709" y="526742"/>
                    <a:pt x="1988598" y="390618"/>
                  </a:cubicBezTo>
                  <a:cubicBezTo>
                    <a:pt x="2105487" y="254494"/>
                    <a:pt x="2475391" y="-16275"/>
                    <a:pt x="2645546" y="44389"/>
                  </a:cubicBezTo>
                  <a:cubicBezTo>
                    <a:pt x="2815701" y="105053"/>
                    <a:pt x="2953305" y="630315"/>
                    <a:pt x="3009530" y="754602"/>
                  </a:cubicBezTo>
                  <a:cubicBezTo>
                    <a:pt x="3065755" y="878889"/>
                    <a:pt x="3024326" y="834501"/>
                    <a:pt x="2982897" y="79011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 b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19 CuadroTexto"/>
            <p:cNvSpPr txBox="1"/>
            <p:nvPr/>
          </p:nvSpPr>
          <p:spPr>
            <a:xfrm rot="915438">
              <a:off x="2670371" y="3048353"/>
              <a:ext cx="713657" cy="307777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UGUA</a:t>
              </a:r>
            </a:p>
          </p:txBody>
        </p:sp>
        <p:sp>
          <p:nvSpPr>
            <p:cNvPr id="87" name="24 CuadroTexto"/>
            <p:cNvSpPr txBox="1"/>
            <p:nvPr/>
          </p:nvSpPr>
          <p:spPr>
            <a:xfrm rot="827881">
              <a:off x="3046159" y="3367500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2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-45</a:t>
              </a:r>
            </a:p>
          </p:txBody>
        </p:sp>
        <p:sp>
          <p:nvSpPr>
            <p:cNvPr id="88" name="5 Elipse"/>
            <p:cNvSpPr/>
            <p:nvPr/>
          </p:nvSpPr>
          <p:spPr>
            <a:xfrm>
              <a:off x="2650462" y="2641250"/>
              <a:ext cx="936104" cy="427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200" b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200" b="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Rbp35/CFI25</a:t>
              </a:r>
              <a:endParaRPr lang="en-US" b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200" b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56 CuadroTexto"/>
            <p:cNvSpPr txBox="1"/>
            <p:nvPr/>
          </p:nvSpPr>
          <p:spPr>
            <a:xfrm>
              <a:off x="722686" y="2894464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5’</a:t>
              </a:r>
            </a:p>
          </p:txBody>
        </p:sp>
        <p:sp>
          <p:nvSpPr>
            <p:cNvPr id="90" name="62 CuadroTexto"/>
            <p:cNvSpPr txBox="1"/>
            <p:nvPr/>
          </p:nvSpPr>
          <p:spPr>
            <a:xfrm>
              <a:off x="4067944" y="3368025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3’</a:t>
              </a:r>
            </a:p>
          </p:txBody>
        </p:sp>
      </p:grpSp>
      <p:sp>
        <p:nvSpPr>
          <p:cNvPr id="91" name="1 CuadroTexto"/>
          <p:cNvSpPr txBox="1"/>
          <p:nvPr/>
        </p:nvSpPr>
        <p:spPr>
          <a:xfrm>
            <a:off x="5134568" y="1141933"/>
            <a:ext cx="3983902" cy="369235"/>
          </a:xfrm>
          <a:prstGeom prst="rect">
            <a:avLst/>
          </a:prstGeom>
          <a:noFill/>
        </p:spPr>
        <p:txBody>
          <a:bodyPr wrap="none" lIns="91340" tIns="45672" rIns="91340" bIns="45672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Wild type </a:t>
            </a: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strain (alternative poly(A) site)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10 Elipse"/>
          <p:cNvSpPr/>
          <p:nvPr/>
        </p:nvSpPr>
        <p:spPr>
          <a:xfrm>
            <a:off x="5310471" y="2228988"/>
            <a:ext cx="162064" cy="128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2" rIns="91340" bIns="4567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b="0">
              <a:solidFill>
                <a:prstClr val="white"/>
              </a:solidFill>
            </a:endParaRPr>
          </a:p>
        </p:txBody>
      </p:sp>
      <p:cxnSp>
        <p:nvCxnSpPr>
          <p:cNvPr id="93" name="25 Conector recto de flecha"/>
          <p:cNvCxnSpPr>
            <a:stCxn id="94" idx="0"/>
          </p:cNvCxnSpPr>
          <p:nvPr/>
        </p:nvCxnSpPr>
        <p:spPr>
          <a:xfrm flipV="1">
            <a:off x="7709045" y="2923147"/>
            <a:ext cx="143140" cy="1071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8 CuadroTexto"/>
          <p:cNvSpPr txBox="1"/>
          <p:nvPr/>
        </p:nvSpPr>
        <p:spPr>
          <a:xfrm>
            <a:off x="6883690" y="3994617"/>
            <a:ext cx="165071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b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Poly(A) </a:t>
            </a:r>
            <a:r>
              <a:rPr lang="en-US" sz="1400" b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site “occluded” by RBP35</a:t>
            </a:r>
            <a:endParaRPr lang="en-US" sz="1400" b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5" name="Straight Connector 74"/>
          <p:cNvCxnSpPr/>
          <p:nvPr/>
        </p:nvCxnSpPr>
        <p:spPr>
          <a:xfrm flipV="1">
            <a:off x="7874083" y="2252917"/>
            <a:ext cx="203117" cy="5664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74"/>
          <p:cNvCxnSpPr/>
          <p:nvPr/>
        </p:nvCxnSpPr>
        <p:spPr>
          <a:xfrm flipV="1">
            <a:off x="8171380" y="2284530"/>
            <a:ext cx="246353" cy="63714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3" descr="C:\Users\Usuario\AppData\Local\Microsoft\Windows\Temporary Internet Files\Content.IE5\BRC3PDW5\MC90032566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12031">
            <a:off x="8082873" y="2341378"/>
            <a:ext cx="441872" cy="49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61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/>
        </p:nvSpPr>
        <p:spPr>
          <a:xfrm>
            <a:off x="179512" y="1512342"/>
            <a:ext cx="4176464" cy="20701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2" rIns="91340" bIns="4567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54" name="53 CuadroTexto"/>
          <p:cNvSpPr txBox="1"/>
          <p:nvPr/>
        </p:nvSpPr>
        <p:spPr>
          <a:xfrm>
            <a:off x="15761" y="14738"/>
            <a:ext cx="9102843" cy="830900"/>
          </a:xfrm>
          <a:prstGeom prst="rect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</p:spPr>
        <p:txBody>
          <a:bodyPr wrap="square" lIns="91340" tIns="45672" rIns="91340" bIns="45672">
            <a:spAutoFit/>
          </a:bodyPr>
          <a:lstStyle>
            <a:defPPr>
              <a:defRPr lang="en-GB"/>
            </a:defPPr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 sz="2400" kern="0">
                <a:solidFill>
                  <a:srgbClr val="FFFFFF"/>
                </a:solidFill>
                <a:latin typeface="Comic Sans MS" pitchFamily="66" charset="0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  <a:latin typeface="+mn-lt"/>
              </a:rPr>
              <a:t>The recognition of a proper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UGUA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motif by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Rbp35 is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essential for the cleavage reaction. </a:t>
            </a:r>
          </a:p>
        </p:txBody>
      </p:sp>
      <p:grpSp>
        <p:nvGrpSpPr>
          <p:cNvPr id="3" name="6 Grupo"/>
          <p:cNvGrpSpPr/>
          <p:nvPr/>
        </p:nvGrpSpPr>
        <p:grpSpPr>
          <a:xfrm>
            <a:off x="383831" y="1771385"/>
            <a:ext cx="3790615" cy="1441085"/>
            <a:chOff x="722686" y="2641250"/>
            <a:chExt cx="3790614" cy="1441086"/>
          </a:xfrm>
        </p:grpSpPr>
        <p:sp>
          <p:nvSpPr>
            <p:cNvPr id="4" name="3 Forma libre"/>
            <p:cNvSpPr/>
            <p:nvPr/>
          </p:nvSpPr>
          <p:spPr>
            <a:xfrm rot="10253461">
              <a:off x="1038687" y="2867487"/>
              <a:ext cx="3036865" cy="868249"/>
            </a:xfrm>
            <a:custGeom>
              <a:avLst/>
              <a:gdLst>
                <a:gd name="connsiteX0" fmla="*/ 0 w 3036865"/>
                <a:gd name="connsiteY0" fmla="*/ 0 h 868249"/>
                <a:gd name="connsiteX1" fmla="*/ 1944210 w 3036865"/>
                <a:gd name="connsiteY1" fmla="*/ 861134 h 868249"/>
                <a:gd name="connsiteX2" fmla="*/ 1988598 w 3036865"/>
                <a:gd name="connsiteY2" fmla="*/ 390618 h 868249"/>
                <a:gd name="connsiteX3" fmla="*/ 2645546 w 3036865"/>
                <a:gd name="connsiteY3" fmla="*/ 44389 h 868249"/>
                <a:gd name="connsiteX4" fmla="*/ 3009530 w 3036865"/>
                <a:gd name="connsiteY4" fmla="*/ 754602 h 868249"/>
                <a:gd name="connsiteX5" fmla="*/ 2982897 w 3036865"/>
                <a:gd name="connsiteY5" fmla="*/ 790113 h 86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6865" h="868249">
                  <a:moveTo>
                    <a:pt x="0" y="0"/>
                  </a:moveTo>
                  <a:cubicBezTo>
                    <a:pt x="806388" y="398015"/>
                    <a:pt x="1612777" y="796031"/>
                    <a:pt x="1944210" y="861134"/>
                  </a:cubicBezTo>
                  <a:cubicBezTo>
                    <a:pt x="2275643" y="926237"/>
                    <a:pt x="1871709" y="526742"/>
                    <a:pt x="1988598" y="390618"/>
                  </a:cubicBezTo>
                  <a:cubicBezTo>
                    <a:pt x="2105487" y="254494"/>
                    <a:pt x="2475391" y="-16275"/>
                    <a:pt x="2645546" y="44389"/>
                  </a:cubicBezTo>
                  <a:cubicBezTo>
                    <a:pt x="2815701" y="105053"/>
                    <a:pt x="2953305" y="630315"/>
                    <a:pt x="3009530" y="754602"/>
                  </a:cubicBezTo>
                  <a:cubicBezTo>
                    <a:pt x="3065755" y="878889"/>
                    <a:pt x="3024326" y="834501"/>
                    <a:pt x="2982897" y="79011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 b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3411716" y="3774559"/>
              <a:ext cx="1101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Poly(A) site</a:t>
              </a:r>
            </a:p>
          </p:txBody>
        </p:sp>
        <p:sp>
          <p:nvSpPr>
            <p:cNvPr id="20" name="19 CuadroTexto"/>
            <p:cNvSpPr txBox="1"/>
            <p:nvPr/>
          </p:nvSpPr>
          <p:spPr>
            <a:xfrm rot="915438">
              <a:off x="2670371" y="3048353"/>
              <a:ext cx="713657" cy="307777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UGUA</a:t>
              </a:r>
            </a:p>
          </p:txBody>
        </p:sp>
        <p:sp>
          <p:nvSpPr>
            <p:cNvPr id="25" name="24 CuadroTexto"/>
            <p:cNvSpPr txBox="1"/>
            <p:nvPr/>
          </p:nvSpPr>
          <p:spPr>
            <a:xfrm rot="827881">
              <a:off x="3046159" y="3367500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2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-45</a:t>
              </a:r>
            </a:p>
          </p:txBody>
        </p:sp>
        <p:sp>
          <p:nvSpPr>
            <p:cNvPr id="6" name="5 Elipse"/>
            <p:cNvSpPr/>
            <p:nvPr/>
          </p:nvSpPr>
          <p:spPr>
            <a:xfrm>
              <a:off x="2650462" y="2641250"/>
              <a:ext cx="936104" cy="427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200" b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200" b="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Rbp35/CFI25</a:t>
              </a:r>
              <a:endParaRPr lang="en-US" b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200" b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56 CuadroTexto"/>
            <p:cNvSpPr txBox="1"/>
            <p:nvPr/>
          </p:nvSpPr>
          <p:spPr>
            <a:xfrm>
              <a:off x="722686" y="2894464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5’</a:t>
              </a:r>
            </a:p>
          </p:txBody>
        </p:sp>
        <p:sp>
          <p:nvSpPr>
            <p:cNvPr id="63" name="62 CuadroTexto"/>
            <p:cNvSpPr txBox="1"/>
            <p:nvPr/>
          </p:nvSpPr>
          <p:spPr>
            <a:xfrm>
              <a:off x="4067944" y="3368025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3’</a:t>
              </a:r>
            </a:p>
          </p:txBody>
        </p:sp>
      </p:grpSp>
      <p:sp>
        <p:nvSpPr>
          <p:cNvPr id="2" name="1 CuadroTexto"/>
          <p:cNvSpPr txBox="1"/>
          <p:nvPr/>
        </p:nvSpPr>
        <p:spPr>
          <a:xfrm>
            <a:off x="422744" y="1143000"/>
            <a:ext cx="3566159" cy="369235"/>
          </a:xfrm>
          <a:prstGeom prst="rect">
            <a:avLst/>
          </a:prstGeom>
          <a:noFill/>
        </p:spPr>
        <p:txBody>
          <a:bodyPr wrap="none" lIns="91340" tIns="45672" rIns="91340" bIns="45672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Wild type </a:t>
            </a: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strain (common situation)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10 Elipse"/>
          <p:cNvSpPr/>
          <p:nvPr/>
        </p:nvSpPr>
        <p:spPr>
          <a:xfrm>
            <a:off x="598647" y="2230055"/>
            <a:ext cx="162064" cy="128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2" rIns="91340" bIns="4567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50" name="7 Rectángulo redondeado"/>
          <p:cNvSpPr/>
          <p:nvPr/>
        </p:nvSpPr>
        <p:spPr>
          <a:xfrm>
            <a:off x="4891336" y="1511275"/>
            <a:ext cx="4176464" cy="20701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2" rIns="91340" bIns="4567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b="0">
              <a:solidFill>
                <a:prstClr val="white"/>
              </a:solidFill>
            </a:endParaRPr>
          </a:p>
        </p:txBody>
      </p:sp>
      <p:grpSp>
        <p:nvGrpSpPr>
          <p:cNvPr id="52" name="6 Grupo"/>
          <p:cNvGrpSpPr/>
          <p:nvPr/>
        </p:nvGrpSpPr>
        <p:grpSpPr>
          <a:xfrm>
            <a:off x="5095655" y="1770317"/>
            <a:ext cx="3669387" cy="1094485"/>
            <a:chOff x="722686" y="2641250"/>
            <a:chExt cx="3669386" cy="1094486"/>
          </a:xfrm>
        </p:grpSpPr>
        <p:sp>
          <p:nvSpPr>
            <p:cNvPr id="55" name="3 Forma libre"/>
            <p:cNvSpPr/>
            <p:nvPr/>
          </p:nvSpPr>
          <p:spPr>
            <a:xfrm rot="10253461">
              <a:off x="1038687" y="2867487"/>
              <a:ext cx="3036865" cy="868249"/>
            </a:xfrm>
            <a:custGeom>
              <a:avLst/>
              <a:gdLst>
                <a:gd name="connsiteX0" fmla="*/ 0 w 3036865"/>
                <a:gd name="connsiteY0" fmla="*/ 0 h 868249"/>
                <a:gd name="connsiteX1" fmla="*/ 1944210 w 3036865"/>
                <a:gd name="connsiteY1" fmla="*/ 861134 h 868249"/>
                <a:gd name="connsiteX2" fmla="*/ 1988598 w 3036865"/>
                <a:gd name="connsiteY2" fmla="*/ 390618 h 868249"/>
                <a:gd name="connsiteX3" fmla="*/ 2645546 w 3036865"/>
                <a:gd name="connsiteY3" fmla="*/ 44389 h 868249"/>
                <a:gd name="connsiteX4" fmla="*/ 3009530 w 3036865"/>
                <a:gd name="connsiteY4" fmla="*/ 754602 h 868249"/>
                <a:gd name="connsiteX5" fmla="*/ 2982897 w 3036865"/>
                <a:gd name="connsiteY5" fmla="*/ 790113 h 86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6865" h="868249">
                  <a:moveTo>
                    <a:pt x="0" y="0"/>
                  </a:moveTo>
                  <a:cubicBezTo>
                    <a:pt x="806388" y="398015"/>
                    <a:pt x="1612777" y="796031"/>
                    <a:pt x="1944210" y="861134"/>
                  </a:cubicBezTo>
                  <a:cubicBezTo>
                    <a:pt x="2275643" y="926237"/>
                    <a:pt x="1871709" y="526742"/>
                    <a:pt x="1988598" y="390618"/>
                  </a:cubicBezTo>
                  <a:cubicBezTo>
                    <a:pt x="2105487" y="254494"/>
                    <a:pt x="2475391" y="-16275"/>
                    <a:pt x="2645546" y="44389"/>
                  </a:cubicBezTo>
                  <a:cubicBezTo>
                    <a:pt x="2815701" y="105053"/>
                    <a:pt x="2953305" y="630315"/>
                    <a:pt x="3009530" y="754602"/>
                  </a:cubicBezTo>
                  <a:cubicBezTo>
                    <a:pt x="3065755" y="878889"/>
                    <a:pt x="3024326" y="834501"/>
                    <a:pt x="2982897" y="79011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 b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19 CuadroTexto"/>
            <p:cNvSpPr txBox="1"/>
            <p:nvPr/>
          </p:nvSpPr>
          <p:spPr>
            <a:xfrm rot="915438">
              <a:off x="2670371" y="3048353"/>
              <a:ext cx="713657" cy="307777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UGUA</a:t>
              </a:r>
            </a:p>
          </p:txBody>
        </p:sp>
        <p:sp>
          <p:nvSpPr>
            <p:cNvPr id="61" name="24 CuadroTexto"/>
            <p:cNvSpPr txBox="1"/>
            <p:nvPr/>
          </p:nvSpPr>
          <p:spPr>
            <a:xfrm rot="827881">
              <a:off x="3046159" y="3367500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2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-45</a:t>
              </a:r>
            </a:p>
          </p:txBody>
        </p:sp>
        <p:sp>
          <p:nvSpPr>
            <p:cNvPr id="64" name="5 Elipse"/>
            <p:cNvSpPr/>
            <p:nvPr/>
          </p:nvSpPr>
          <p:spPr>
            <a:xfrm>
              <a:off x="2650462" y="2641250"/>
              <a:ext cx="936104" cy="427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200" b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200" b="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Rbp35/CFI25</a:t>
              </a:r>
              <a:endParaRPr lang="en-US" b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200" b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56 CuadroTexto"/>
            <p:cNvSpPr txBox="1"/>
            <p:nvPr/>
          </p:nvSpPr>
          <p:spPr>
            <a:xfrm>
              <a:off x="722686" y="2894464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5’</a:t>
              </a:r>
            </a:p>
          </p:txBody>
        </p:sp>
        <p:sp>
          <p:nvSpPr>
            <p:cNvPr id="66" name="62 CuadroTexto"/>
            <p:cNvSpPr txBox="1"/>
            <p:nvPr/>
          </p:nvSpPr>
          <p:spPr>
            <a:xfrm>
              <a:off x="4067944" y="3368025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3’</a:t>
              </a:r>
            </a:p>
          </p:txBody>
        </p:sp>
      </p:grpSp>
      <p:sp>
        <p:nvSpPr>
          <p:cNvPr id="67" name="1 CuadroTexto"/>
          <p:cNvSpPr txBox="1"/>
          <p:nvPr/>
        </p:nvSpPr>
        <p:spPr>
          <a:xfrm>
            <a:off x="5134568" y="1141933"/>
            <a:ext cx="3983902" cy="369235"/>
          </a:xfrm>
          <a:prstGeom prst="rect">
            <a:avLst/>
          </a:prstGeom>
          <a:noFill/>
        </p:spPr>
        <p:txBody>
          <a:bodyPr wrap="none" lIns="91340" tIns="45672" rIns="91340" bIns="45672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Wild type </a:t>
            </a: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strain (alternative poly(A) site)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10 Elipse"/>
          <p:cNvSpPr/>
          <p:nvPr/>
        </p:nvSpPr>
        <p:spPr>
          <a:xfrm>
            <a:off x="5310471" y="2228988"/>
            <a:ext cx="162064" cy="128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2" rIns="91340" bIns="4567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b="0">
              <a:solidFill>
                <a:prstClr val="white"/>
              </a:solidFill>
            </a:endParaRPr>
          </a:p>
        </p:txBody>
      </p:sp>
      <p:cxnSp>
        <p:nvCxnSpPr>
          <p:cNvPr id="76" name="25 Conector recto de flecha"/>
          <p:cNvCxnSpPr>
            <a:stCxn id="77" idx="0"/>
          </p:cNvCxnSpPr>
          <p:nvPr/>
        </p:nvCxnSpPr>
        <p:spPr>
          <a:xfrm flipV="1">
            <a:off x="7709045" y="2923147"/>
            <a:ext cx="143140" cy="1071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8 CuadroTexto"/>
          <p:cNvSpPr txBox="1"/>
          <p:nvPr/>
        </p:nvSpPr>
        <p:spPr>
          <a:xfrm>
            <a:off x="6883690" y="3994617"/>
            <a:ext cx="165071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b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Poly(A) </a:t>
            </a:r>
            <a:r>
              <a:rPr lang="en-US" sz="1400" b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site “occluded” by RBP35</a:t>
            </a:r>
            <a:endParaRPr lang="en-US" sz="1400" b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7 Rectángulo redondeado"/>
          <p:cNvSpPr/>
          <p:nvPr/>
        </p:nvSpPr>
        <p:spPr>
          <a:xfrm>
            <a:off x="2175487" y="4179342"/>
            <a:ext cx="4176464" cy="20701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2" rIns="91340" bIns="4567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b="0">
              <a:solidFill>
                <a:prstClr val="white"/>
              </a:solidFill>
            </a:endParaRPr>
          </a:p>
        </p:txBody>
      </p:sp>
      <p:grpSp>
        <p:nvGrpSpPr>
          <p:cNvPr id="95" name="6 Grupo"/>
          <p:cNvGrpSpPr/>
          <p:nvPr/>
        </p:nvGrpSpPr>
        <p:grpSpPr>
          <a:xfrm>
            <a:off x="2379806" y="4438384"/>
            <a:ext cx="3669387" cy="1094485"/>
            <a:chOff x="722686" y="2641250"/>
            <a:chExt cx="3669386" cy="1094486"/>
          </a:xfrm>
        </p:grpSpPr>
        <p:sp>
          <p:nvSpPr>
            <p:cNvPr id="96" name="3 Forma libre"/>
            <p:cNvSpPr/>
            <p:nvPr/>
          </p:nvSpPr>
          <p:spPr>
            <a:xfrm rot="10253461">
              <a:off x="1038687" y="2867487"/>
              <a:ext cx="3036865" cy="868249"/>
            </a:xfrm>
            <a:custGeom>
              <a:avLst/>
              <a:gdLst>
                <a:gd name="connsiteX0" fmla="*/ 0 w 3036865"/>
                <a:gd name="connsiteY0" fmla="*/ 0 h 868249"/>
                <a:gd name="connsiteX1" fmla="*/ 1944210 w 3036865"/>
                <a:gd name="connsiteY1" fmla="*/ 861134 h 868249"/>
                <a:gd name="connsiteX2" fmla="*/ 1988598 w 3036865"/>
                <a:gd name="connsiteY2" fmla="*/ 390618 h 868249"/>
                <a:gd name="connsiteX3" fmla="*/ 2645546 w 3036865"/>
                <a:gd name="connsiteY3" fmla="*/ 44389 h 868249"/>
                <a:gd name="connsiteX4" fmla="*/ 3009530 w 3036865"/>
                <a:gd name="connsiteY4" fmla="*/ 754602 h 868249"/>
                <a:gd name="connsiteX5" fmla="*/ 2982897 w 3036865"/>
                <a:gd name="connsiteY5" fmla="*/ 790113 h 86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6865" h="868249">
                  <a:moveTo>
                    <a:pt x="0" y="0"/>
                  </a:moveTo>
                  <a:cubicBezTo>
                    <a:pt x="806388" y="398015"/>
                    <a:pt x="1612777" y="796031"/>
                    <a:pt x="1944210" y="861134"/>
                  </a:cubicBezTo>
                  <a:cubicBezTo>
                    <a:pt x="2275643" y="926237"/>
                    <a:pt x="1871709" y="526742"/>
                    <a:pt x="1988598" y="390618"/>
                  </a:cubicBezTo>
                  <a:cubicBezTo>
                    <a:pt x="2105487" y="254494"/>
                    <a:pt x="2475391" y="-16275"/>
                    <a:pt x="2645546" y="44389"/>
                  </a:cubicBezTo>
                  <a:cubicBezTo>
                    <a:pt x="2815701" y="105053"/>
                    <a:pt x="2953305" y="630315"/>
                    <a:pt x="3009530" y="754602"/>
                  </a:cubicBezTo>
                  <a:cubicBezTo>
                    <a:pt x="3065755" y="878889"/>
                    <a:pt x="3024326" y="834501"/>
                    <a:pt x="2982897" y="79011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 b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19 CuadroTexto"/>
            <p:cNvSpPr txBox="1"/>
            <p:nvPr/>
          </p:nvSpPr>
          <p:spPr>
            <a:xfrm rot="915438">
              <a:off x="2670371" y="3048353"/>
              <a:ext cx="713657" cy="307777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UGUA</a:t>
              </a:r>
            </a:p>
          </p:txBody>
        </p:sp>
        <p:sp>
          <p:nvSpPr>
            <p:cNvPr id="99" name="24 CuadroTexto"/>
            <p:cNvSpPr txBox="1"/>
            <p:nvPr/>
          </p:nvSpPr>
          <p:spPr>
            <a:xfrm rot="827881">
              <a:off x="3046159" y="3367500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2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-45</a:t>
              </a:r>
            </a:p>
          </p:txBody>
        </p:sp>
        <p:sp>
          <p:nvSpPr>
            <p:cNvPr id="101" name="5 Elipse"/>
            <p:cNvSpPr/>
            <p:nvPr/>
          </p:nvSpPr>
          <p:spPr>
            <a:xfrm>
              <a:off x="2650462" y="2641250"/>
              <a:ext cx="936104" cy="427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200" b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200" b="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Rbp35/CFI25</a:t>
              </a:r>
              <a:endParaRPr lang="en-US" b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200" b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56 CuadroTexto"/>
            <p:cNvSpPr txBox="1"/>
            <p:nvPr/>
          </p:nvSpPr>
          <p:spPr>
            <a:xfrm>
              <a:off x="722686" y="2894464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5’</a:t>
              </a:r>
            </a:p>
          </p:txBody>
        </p:sp>
        <p:sp>
          <p:nvSpPr>
            <p:cNvPr id="103" name="62 CuadroTexto"/>
            <p:cNvSpPr txBox="1"/>
            <p:nvPr/>
          </p:nvSpPr>
          <p:spPr>
            <a:xfrm>
              <a:off x="4067944" y="3368025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3’</a:t>
              </a:r>
            </a:p>
          </p:txBody>
        </p:sp>
      </p:grpSp>
      <p:sp>
        <p:nvSpPr>
          <p:cNvPr id="104" name="1 CuadroTexto"/>
          <p:cNvSpPr txBox="1"/>
          <p:nvPr/>
        </p:nvSpPr>
        <p:spPr>
          <a:xfrm>
            <a:off x="3755079" y="3810000"/>
            <a:ext cx="1274121" cy="369235"/>
          </a:xfrm>
          <a:prstGeom prst="rect">
            <a:avLst/>
          </a:prstGeom>
          <a:noFill/>
        </p:spPr>
        <p:txBody>
          <a:bodyPr wrap="none" lIns="91340" tIns="45672" rIns="91340" bIns="45672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The mutant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10 Elipse"/>
          <p:cNvSpPr/>
          <p:nvPr/>
        </p:nvSpPr>
        <p:spPr>
          <a:xfrm>
            <a:off x="2594622" y="4897055"/>
            <a:ext cx="162064" cy="128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2" rIns="91340" bIns="4567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b="0">
              <a:solidFill>
                <a:prstClr val="white"/>
              </a:solidFill>
            </a:endParaRPr>
          </a:p>
        </p:txBody>
      </p:sp>
      <p:cxnSp>
        <p:nvCxnSpPr>
          <p:cNvPr id="107" name="25 Conector recto de flecha"/>
          <p:cNvCxnSpPr/>
          <p:nvPr/>
        </p:nvCxnSpPr>
        <p:spPr>
          <a:xfrm flipV="1">
            <a:off x="4447859" y="5472937"/>
            <a:ext cx="688477" cy="1005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8 CuadroTexto"/>
          <p:cNvSpPr txBox="1"/>
          <p:nvPr/>
        </p:nvSpPr>
        <p:spPr>
          <a:xfrm>
            <a:off x="3075351" y="6478067"/>
            <a:ext cx="19559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b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Poly(A) </a:t>
            </a:r>
            <a:r>
              <a:rPr lang="en-US" sz="1400" b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site “revealed”</a:t>
            </a:r>
            <a:endParaRPr lang="en-US" sz="1400" b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67 Multiplicar"/>
          <p:cNvSpPr/>
          <p:nvPr/>
        </p:nvSpPr>
        <p:spPr>
          <a:xfrm>
            <a:off x="4334483" y="4194784"/>
            <a:ext cx="847117" cy="910616"/>
          </a:xfrm>
          <a:prstGeom prst="mathMultiply">
            <a:avLst>
              <a:gd name="adj1" fmla="val 334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b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6" name="Straight Connector 74"/>
          <p:cNvCxnSpPr/>
          <p:nvPr/>
        </p:nvCxnSpPr>
        <p:spPr>
          <a:xfrm flipV="1">
            <a:off x="7874083" y="2252917"/>
            <a:ext cx="203117" cy="5664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74"/>
          <p:cNvCxnSpPr/>
          <p:nvPr/>
        </p:nvCxnSpPr>
        <p:spPr>
          <a:xfrm flipV="1">
            <a:off x="3429000" y="2286000"/>
            <a:ext cx="246353" cy="63714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3" descr="C:\Users\Usuario\AppData\Local\Microsoft\Windows\Temporary Internet Files\Content.IE5\BRC3PDW5\MC90032566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12031">
            <a:off x="3340493" y="2342848"/>
            <a:ext cx="441872" cy="49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Connector 74"/>
          <p:cNvCxnSpPr/>
          <p:nvPr/>
        </p:nvCxnSpPr>
        <p:spPr>
          <a:xfrm flipV="1">
            <a:off x="8171380" y="2284530"/>
            <a:ext cx="246353" cy="63714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3" descr="C:\Users\Usuario\AppData\Local\Microsoft\Windows\Temporary Internet Files\Content.IE5\BRC3PDW5\MC90032566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12031">
            <a:off x="8082873" y="2341378"/>
            <a:ext cx="441872" cy="49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Straight Connector 74"/>
          <p:cNvCxnSpPr/>
          <p:nvPr/>
        </p:nvCxnSpPr>
        <p:spPr>
          <a:xfrm flipV="1">
            <a:off x="5157008" y="4875495"/>
            <a:ext cx="203117" cy="5664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74"/>
          <p:cNvCxnSpPr/>
          <p:nvPr/>
        </p:nvCxnSpPr>
        <p:spPr>
          <a:xfrm flipV="1">
            <a:off x="5454305" y="4961400"/>
            <a:ext cx="184495" cy="58285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3" descr="C:\Users\Usuario\AppData\Local\Microsoft\Windows\Temporary Internet Files\Content.IE5\BRC3PDW5\MC90032566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12031">
            <a:off x="5032460" y="4924554"/>
            <a:ext cx="441872" cy="49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90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Part 1 - Conclusions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Polyadenylation in </a:t>
            </a:r>
            <a:r>
              <a:rPr lang="en-US" sz="2800" i="1" dirty="0" smtClean="0"/>
              <a:t>M. </a:t>
            </a:r>
            <a:r>
              <a:rPr lang="en-US" sz="2800" i="1" dirty="0" err="1" smtClean="0"/>
              <a:t>oryzae</a:t>
            </a:r>
            <a:r>
              <a:rPr lang="en-US" sz="2800" i="1" dirty="0" smtClean="0"/>
              <a:t> </a:t>
            </a:r>
            <a:r>
              <a:rPr lang="en-US" sz="2800" dirty="0" smtClean="0"/>
              <a:t>differs from S. </a:t>
            </a:r>
            <a:r>
              <a:rPr lang="en-US" sz="2800" dirty="0" err="1" smtClean="0"/>
              <a:t>cerevisiae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Alternative polyadenylation in </a:t>
            </a:r>
            <a:r>
              <a:rPr lang="en-US" sz="2800" i="1" dirty="0" smtClean="0"/>
              <a:t>M</a:t>
            </a:r>
            <a:r>
              <a:rPr lang="en-US" sz="2800" i="1" dirty="0"/>
              <a:t>. </a:t>
            </a:r>
            <a:r>
              <a:rPr lang="en-US" sz="2800" i="1" dirty="0" err="1"/>
              <a:t>oryzae</a:t>
            </a:r>
            <a:r>
              <a:rPr lang="en-US" sz="2800" i="1" dirty="0"/>
              <a:t> </a:t>
            </a:r>
            <a:r>
              <a:rPr lang="en-US" sz="2800" dirty="0" smtClean="0"/>
              <a:t>is common and related with specific functional groups</a:t>
            </a:r>
          </a:p>
          <a:p>
            <a:endParaRPr lang="en-US" sz="2800" dirty="0" smtClean="0"/>
          </a:p>
          <a:p>
            <a:r>
              <a:rPr lang="en-US" sz="2800" dirty="0" smtClean="0"/>
              <a:t>Carbon starvation induces longer 3’UTRs</a:t>
            </a:r>
          </a:p>
          <a:p>
            <a:endParaRPr lang="en-US" sz="2800" dirty="0" smtClean="0"/>
          </a:p>
          <a:p>
            <a:r>
              <a:rPr lang="en-US" sz="2800" dirty="0" smtClean="0"/>
              <a:t>RBP35 (probably) interacts with the UGUA element, to select distal poly(A) sites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9392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want to shed light on the role of RBP35 and EXP5 in </a:t>
            </a:r>
            <a:r>
              <a:rPr lang="en-US" i="1" dirty="0" err="1" smtClean="0"/>
              <a:t>M.oryzae</a:t>
            </a:r>
            <a:r>
              <a:rPr lang="en-US" i="1" dirty="0" smtClean="0"/>
              <a:t>:</a:t>
            </a:r>
            <a:endParaRPr lang="es-ES" i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914400" y="1981200"/>
            <a:ext cx="7651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RNA-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seq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on polyadenylation sites</a:t>
            </a:r>
            <a:endParaRPr lang="es-E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948564" y="4374070"/>
            <a:ext cx="7628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Small RNA-sequencing</a:t>
            </a:r>
            <a:endParaRPr lang="es-ES" sz="2400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510892"/>
            <a:ext cx="8096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13866">
            <a:off x="3923826" y="5874997"/>
            <a:ext cx="1079221" cy="33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283530"/>
            <a:ext cx="1296050" cy="76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886200" y="548232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4611610" y="617204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122652" y="556124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638800" y="593700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s-ES" dirty="0"/>
          </a:p>
        </p:txBody>
      </p:sp>
      <p:sp>
        <p:nvSpPr>
          <p:cNvPr id="4" name="3 Marco"/>
          <p:cNvSpPr/>
          <p:nvPr/>
        </p:nvSpPr>
        <p:spPr>
          <a:xfrm>
            <a:off x="609600" y="4114800"/>
            <a:ext cx="7967396" cy="2590800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57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Small RNA library preparation and sequencing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1938989" y="1872734"/>
            <a:ext cx="194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RNA isolation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1938989" y="2819400"/>
            <a:ext cx="205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HD Adaptor </a:t>
            </a:r>
            <a:r>
              <a:rPr lang="en-US" dirty="0" smtClean="0"/>
              <a:t>ligation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938989" y="3886200"/>
            <a:ext cx="10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RT &amp; PCR</a:t>
            </a:r>
            <a:endParaRPr lang="es-E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589" y="1547812"/>
            <a:ext cx="2414132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1938989" y="4724400"/>
            <a:ext cx="1807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fractionation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938989" y="563880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Sequencing</a:t>
            </a:r>
            <a:endParaRPr lang="es-E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090" y="1585913"/>
            <a:ext cx="1225949" cy="1418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14 Rectángulo"/>
          <p:cNvSpPr/>
          <p:nvPr/>
        </p:nvSpPr>
        <p:spPr>
          <a:xfrm>
            <a:off x="6856528" y="3004066"/>
            <a:ext cx="21350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Adriana </a:t>
            </a:r>
            <a:r>
              <a:rPr lang="es-ES" dirty="0" err="1">
                <a:solidFill>
                  <a:srgbClr val="FF0000"/>
                </a:solidFill>
              </a:rPr>
              <a:t>Illana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smtClean="0">
                <a:solidFill>
                  <a:srgbClr val="FF0000"/>
                </a:solidFill>
              </a:rPr>
              <a:t>Otero,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n Norwich</a:t>
            </a:r>
            <a:endParaRPr lang="es-E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55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351619" y="1676400"/>
            <a:ext cx="2445093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/>
            <a:r>
              <a:rPr lang="en-GB" sz="3200" b="0" u="sng" dirty="0" smtClean="0">
                <a:solidFill>
                  <a:srgbClr val="000000"/>
                </a:solidFill>
              </a:rPr>
              <a:t>Three strains:</a:t>
            </a:r>
          </a:p>
          <a:p>
            <a:pPr marL="285750" indent="-285750" algn="ctr"/>
            <a:r>
              <a:rPr lang="en-GB" sz="3200" b="0" dirty="0" smtClean="0">
                <a:solidFill>
                  <a:srgbClr val="000000"/>
                </a:solidFill>
              </a:rPr>
              <a:t>WT</a:t>
            </a:r>
          </a:p>
          <a:p>
            <a:pPr marL="285750" indent="-285750" algn="ctr"/>
            <a:r>
              <a:rPr lang="es-ES" sz="3200" i="1" dirty="0" smtClean="0">
                <a:solidFill>
                  <a:srgbClr val="000000"/>
                </a:solidFill>
              </a:rPr>
              <a:t>∆exp5</a:t>
            </a:r>
            <a:r>
              <a:rPr lang="en-GB" sz="3200" dirty="0" smtClean="0">
                <a:solidFill>
                  <a:srgbClr val="000000"/>
                </a:solidFill>
              </a:rPr>
              <a:t> </a:t>
            </a:r>
          </a:p>
          <a:p>
            <a:pPr marL="285750" indent="-285750" algn="ctr"/>
            <a:r>
              <a:rPr lang="es-ES" sz="3200" i="1" dirty="0">
                <a:solidFill>
                  <a:srgbClr val="000000"/>
                </a:solidFill>
              </a:rPr>
              <a:t>∆rbp35</a:t>
            </a:r>
            <a:r>
              <a:rPr lang="en-GB" sz="3200" dirty="0">
                <a:solidFill>
                  <a:srgbClr val="000000"/>
                </a:solidFill>
              </a:rPr>
              <a:t> </a:t>
            </a:r>
          </a:p>
          <a:p>
            <a:pPr marL="285750" indent="-285750" algn="ctr"/>
            <a:endParaRPr lang="en-GB" sz="3200" dirty="0">
              <a:solidFill>
                <a:srgbClr val="000000"/>
              </a:solidFill>
            </a:endParaRPr>
          </a:p>
          <a:p>
            <a:pPr marL="285750" indent="-285750" algn="ctr"/>
            <a:r>
              <a:rPr lang="en-GB" sz="3200" b="0" u="sng" dirty="0" smtClean="0">
                <a:solidFill>
                  <a:srgbClr val="000000"/>
                </a:solidFill>
              </a:rPr>
              <a:t>3 Replicates:</a:t>
            </a:r>
          </a:p>
          <a:p>
            <a:pPr marL="285750" indent="-285750" algn="ctr"/>
            <a:r>
              <a:rPr lang="en-GB" sz="3200" b="0" dirty="0" smtClean="0">
                <a:solidFill>
                  <a:srgbClr val="000000"/>
                </a:solidFill>
              </a:rPr>
              <a:t>#1, #2, #3</a:t>
            </a:r>
          </a:p>
          <a:p>
            <a:pPr marL="285750" indent="-285750" algn="ctr"/>
            <a:endParaRPr lang="en-GB" sz="2000" dirty="0">
              <a:solidFill>
                <a:srgbClr val="000000"/>
              </a:solidFill>
            </a:endParaRPr>
          </a:p>
        </p:txBody>
      </p:sp>
      <p:sp>
        <p:nvSpPr>
          <p:cNvPr id="3" name="1 CuadroTexto"/>
          <p:cNvSpPr txBox="1"/>
          <p:nvPr/>
        </p:nvSpPr>
        <p:spPr>
          <a:xfrm>
            <a:off x="88998" y="135467"/>
            <a:ext cx="89703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GB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kern="0">
                <a:solidFill>
                  <a:srgbClr val="FFFFFF"/>
                </a:solidFill>
                <a:latin typeface="Comic Sans MS" pitchFamily="66" charset="0"/>
              </a:defRPr>
            </a:lvl1pPr>
          </a:lstStyle>
          <a:p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Sequencing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details</a:t>
            </a:r>
            <a:endParaRPr lang="es-ES" sz="36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971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Read length after adapters removal is between 18-25 </a:t>
            </a:r>
            <a:r>
              <a:rPr lang="en-US" sz="3200" dirty="0" err="1" smtClean="0"/>
              <a:t>bp</a:t>
            </a:r>
            <a:endParaRPr lang="en-US" sz="3200" dirty="0"/>
          </a:p>
        </p:txBody>
      </p:sp>
      <p:graphicFrame>
        <p:nvGraphicFramePr>
          <p:cNvPr id="3" name="1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9461579"/>
              </p:ext>
            </p:extLst>
          </p:nvPr>
        </p:nvGraphicFramePr>
        <p:xfrm>
          <a:off x="2555776" y="1556792"/>
          <a:ext cx="4549403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4716367"/>
              </p:ext>
            </p:extLst>
          </p:nvPr>
        </p:nvGraphicFramePr>
        <p:xfrm>
          <a:off x="179512" y="4365104"/>
          <a:ext cx="4320480" cy="2360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6767650"/>
              </p:ext>
            </p:extLst>
          </p:nvPr>
        </p:nvGraphicFramePr>
        <p:xfrm>
          <a:off x="5043874" y="4365103"/>
          <a:ext cx="4094988" cy="2456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2800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More than 70% of unique reads do not align on the genome (GUY11)</a:t>
            </a:r>
            <a:endParaRPr lang="en-US" sz="3600" dirty="0"/>
          </a:p>
        </p:txBody>
      </p:sp>
      <p:graphicFrame>
        <p:nvGraphicFramePr>
          <p:cNvPr id="5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658704"/>
              </p:ext>
            </p:extLst>
          </p:nvPr>
        </p:nvGraphicFramePr>
        <p:xfrm>
          <a:off x="467544" y="1916832"/>
          <a:ext cx="8472488" cy="437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810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Most of genomic </a:t>
            </a:r>
            <a:r>
              <a:rPr lang="en-US" dirty="0" err="1" smtClean="0"/>
              <a:t>sRNA</a:t>
            </a:r>
            <a:r>
              <a:rPr lang="en-US" dirty="0" smtClean="0"/>
              <a:t> loci (2019) are located in transposable elements</a:t>
            </a:r>
            <a:endParaRPr lang="en-US" dirty="0"/>
          </a:p>
        </p:txBody>
      </p:sp>
      <p:graphicFrame>
        <p:nvGraphicFramePr>
          <p:cNvPr id="4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6306316"/>
              </p:ext>
            </p:extLst>
          </p:nvPr>
        </p:nvGraphicFramePr>
        <p:xfrm>
          <a:off x="899592" y="1628800"/>
          <a:ext cx="7416824" cy="4854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807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What happens in the mutants?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7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Rbp35 </a:t>
            </a:r>
            <a:r>
              <a:rPr lang="en-US" dirty="0"/>
              <a:t>is a member of the polyadenylation machinery</a:t>
            </a:r>
          </a:p>
        </p:txBody>
      </p:sp>
      <p:cxnSp>
        <p:nvCxnSpPr>
          <p:cNvPr id="4" name="76 Conector recto"/>
          <p:cNvCxnSpPr>
            <a:cxnSpLocks noChangeShapeType="1"/>
          </p:cNvCxnSpPr>
          <p:nvPr/>
        </p:nvCxnSpPr>
        <p:spPr bwMode="auto">
          <a:xfrm>
            <a:off x="2286000" y="4225292"/>
            <a:ext cx="3086969" cy="0"/>
          </a:xfrm>
          <a:prstGeom prst="line">
            <a:avLst/>
          </a:prstGeom>
          <a:noFill/>
          <a:ln w="28575" algn="ctr">
            <a:solidFill>
              <a:srgbClr val="008E40"/>
            </a:solidFill>
            <a:round/>
            <a:headEnd/>
            <a:tailEnd/>
          </a:ln>
        </p:spPr>
      </p:cxnSp>
      <p:sp>
        <p:nvSpPr>
          <p:cNvPr id="6" name="78 Elipse"/>
          <p:cNvSpPr>
            <a:spLocks noChangeArrowheads="1"/>
          </p:cNvSpPr>
          <p:nvPr/>
        </p:nvSpPr>
        <p:spPr bwMode="auto">
          <a:xfrm>
            <a:off x="2286000" y="4156237"/>
            <a:ext cx="44273" cy="140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969" y="3810000"/>
            <a:ext cx="586753" cy="58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76 Conector recto"/>
          <p:cNvCxnSpPr>
            <a:cxnSpLocks noChangeShapeType="1"/>
          </p:cNvCxnSpPr>
          <p:nvPr/>
        </p:nvCxnSpPr>
        <p:spPr bwMode="auto">
          <a:xfrm>
            <a:off x="2286000" y="2701292"/>
            <a:ext cx="3886200" cy="0"/>
          </a:xfrm>
          <a:prstGeom prst="line">
            <a:avLst/>
          </a:prstGeom>
          <a:noFill/>
          <a:ln w="28575" algn="ctr">
            <a:solidFill>
              <a:srgbClr val="008E40"/>
            </a:solidFill>
            <a:round/>
            <a:headEnd/>
            <a:tailEnd/>
          </a:ln>
        </p:spPr>
      </p:cxnSp>
      <p:sp>
        <p:nvSpPr>
          <p:cNvPr id="10" name="77 Flecha derecha"/>
          <p:cNvSpPr>
            <a:spLocks noChangeArrowheads="1"/>
          </p:cNvSpPr>
          <p:nvPr/>
        </p:nvSpPr>
        <p:spPr bwMode="auto">
          <a:xfrm>
            <a:off x="2857104" y="2350532"/>
            <a:ext cx="1463732" cy="697468"/>
          </a:xfrm>
          <a:prstGeom prst="rightArrow">
            <a:avLst>
              <a:gd name="adj1" fmla="val 50000"/>
              <a:gd name="adj2" fmla="val 26478"/>
            </a:avLst>
          </a:prstGeom>
          <a:solidFill>
            <a:srgbClr val="92D050"/>
          </a:solidFill>
          <a:ln w="9525" algn="ctr">
            <a:solidFill>
              <a:srgbClr val="008E40"/>
            </a:solidFill>
            <a:round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es-ES" dirty="0" smtClean="0">
                <a:solidFill>
                  <a:srgbClr val="000000"/>
                </a:solidFill>
              </a:rPr>
              <a:t>CDS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1" name="78 Elipse"/>
          <p:cNvSpPr>
            <a:spLocks noChangeArrowheads="1"/>
          </p:cNvSpPr>
          <p:nvPr/>
        </p:nvSpPr>
        <p:spPr bwMode="auto">
          <a:xfrm>
            <a:off x="2286000" y="2632237"/>
            <a:ext cx="44273" cy="140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cxnSp>
        <p:nvCxnSpPr>
          <p:cNvPr id="14" name="76 Conector recto"/>
          <p:cNvCxnSpPr>
            <a:cxnSpLocks noChangeShapeType="1"/>
          </p:cNvCxnSpPr>
          <p:nvPr/>
        </p:nvCxnSpPr>
        <p:spPr bwMode="auto">
          <a:xfrm>
            <a:off x="2286000" y="5592008"/>
            <a:ext cx="3086969" cy="0"/>
          </a:xfrm>
          <a:prstGeom prst="line">
            <a:avLst/>
          </a:prstGeom>
          <a:noFill/>
          <a:ln w="28575" algn="ctr">
            <a:solidFill>
              <a:srgbClr val="008E40"/>
            </a:solidFill>
            <a:round/>
            <a:headEnd/>
            <a:tailEnd/>
          </a:ln>
        </p:spPr>
      </p:cxnSp>
      <p:sp>
        <p:nvSpPr>
          <p:cNvPr id="16" name="78 Elipse"/>
          <p:cNvSpPr>
            <a:spLocks noChangeArrowheads="1"/>
          </p:cNvSpPr>
          <p:nvPr/>
        </p:nvSpPr>
        <p:spPr bwMode="auto">
          <a:xfrm>
            <a:off x="2286000" y="5522953"/>
            <a:ext cx="44273" cy="140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7" name="9 CuadroTexto"/>
          <p:cNvSpPr txBox="1"/>
          <p:nvPr/>
        </p:nvSpPr>
        <p:spPr bwMode="auto">
          <a:xfrm>
            <a:off x="5304904" y="5461084"/>
            <a:ext cx="1042401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s-ES" sz="1050" dirty="0" smtClean="0">
                <a:solidFill>
                  <a:srgbClr val="008E40"/>
                </a:solidFill>
              </a:rPr>
              <a:t>AAAAAAAAAA</a:t>
            </a:r>
            <a:endParaRPr lang="es-ES" sz="1050" baseline="-25000" dirty="0">
              <a:solidFill>
                <a:srgbClr val="008E40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4114800" y="3200400"/>
            <a:ext cx="45719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4114800" y="4648200"/>
            <a:ext cx="45719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08500" y="3149600"/>
            <a:ext cx="101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Cleavage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70312" y="4648200"/>
            <a:ext cx="1678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Polyadenylation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30237" y="1981200"/>
            <a:ext cx="115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Pre-mRNA</a:t>
            </a:r>
            <a:endParaRPr lang="en-US" dirty="0"/>
          </a:p>
        </p:txBody>
      </p:sp>
      <p:sp>
        <p:nvSpPr>
          <p:cNvPr id="25" name="77 Flecha derecha"/>
          <p:cNvSpPr>
            <a:spLocks noChangeArrowheads="1"/>
          </p:cNvSpPr>
          <p:nvPr/>
        </p:nvSpPr>
        <p:spPr bwMode="auto">
          <a:xfrm>
            <a:off x="2879668" y="3874532"/>
            <a:ext cx="1463732" cy="697468"/>
          </a:xfrm>
          <a:prstGeom prst="rightArrow">
            <a:avLst>
              <a:gd name="adj1" fmla="val 50000"/>
              <a:gd name="adj2" fmla="val 26478"/>
            </a:avLst>
          </a:prstGeom>
          <a:solidFill>
            <a:srgbClr val="92D050"/>
          </a:solidFill>
          <a:ln w="9525" algn="ctr">
            <a:solidFill>
              <a:srgbClr val="008E40"/>
            </a:solidFill>
            <a:round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es-ES" dirty="0" smtClean="0">
                <a:solidFill>
                  <a:srgbClr val="000000"/>
                </a:solidFill>
              </a:rPr>
              <a:t>CDS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26" name="77 Flecha derecha"/>
          <p:cNvSpPr>
            <a:spLocks noChangeArrowheads="1"/>
          </p:cNvSpPr>
          <p:nvPr/>
        </p:nvSpPr>
        <p:spPr bwMode="auto">
          <a:xfrm>
            <a:off x="2895600" y="5246132"/>
            <a:ext cx="1463732" cy="697468"/>
          </a:xfrm>
          <a:prstGeom prst="rightArrow">
            <a:avLst>
              <a:gd name="adj1" fmla="val 50000"/>
              <a:gd name="adj2" fmla="val 26478"/>
            </a:avLst>
          </a:prstGeom>
          <a:solidFill>
            <a:srgbClr val="92D050"/>
          </a:solidFill>
          <a:ln w="9525" algn="ctr">
            <a:solidFill>
              <a:srgbClr val="008E40"/>
            </a:solidFill>
            <a:round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es-ES" dirty="0" smtClean="0">
                <a:solidFill>
                  <a:srgbClr val="000000"/>
                </a:solidFill>
              </a:rPr>
              <a:t>CDS</a:t>
            </a:r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6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038600" y="228600"/>
            <a:ext cx="1096390" cy="52322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l-GR" sz="2800" b="1" i="1" dirty="0" smtClean="0">
                <a:solidFill>
                  <a:schemeClr val="accent4">
                    <a:lumMod val="75000"/>
                  </a:schemeClr>
                </a:solidFill>
              </a:rPr>
              <a:t>Δ</a:t>
            </a:r>
            <a:r>
              <a:rPr lang="es-ES" sz="2800" b="1" i="1" dirty="0" smtClean="0">
                <a:solidFill>
                  <a:schemeClr val="accent4">
                    <a:lumMod val="75000"/>
                  </a:schemeClr>
                </a:solidFill>
              </a:rPr>
              <a:t>exp5</a:t>
            </a:r>
            <a:endParaRPr lang="es-ES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685800" y="1670957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2590800" y="1525146"/>
            <a:ext cx="1342010" cy="30480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28s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1828800" y="1525146"/>
            <a:ext cx="5715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5.8s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838200" y="15240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18s</a:t>
            </a:r>
            <a:endParaRPr lang="es-ES" dirty="0"/>
          </a:p>
        </p:txBody>
      </p:sp>
      <p:cxnSp>
        <p:nvCxnSpPr>
          <p:cNvPr id="17" name="16 Conector recto"/>
          <p:cNvCxnSpPr/>
          <p:nvPr/>
        </p:nvCxnSpPr>
        <p:spPr>
          <a:xfrm>
            <a:off x="4876800" y="1664368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5334000" y="1518557"/>
            <a:ext cx="2514600" cy="304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Protein-coding</a:t>
            </a:r>
            <a:endParaRPr lang="es-ES" dirty="0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907" y="3067050"/>
            <a:ext cx="8858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5" y="3448050"/>
            <a:ext cx="8858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970" y="3905250"/>
            <a:ext cx="8858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24 Conector recto de flecha"/>
          <p:cNvCxnSpPr/>
          <p:nvPr/>
        </p:nvCxnSpPr>
        <p:spPr>
          <a:xfrm>
            <a:off x="2590800" y="2057400"/>
            <a:ext cx="990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 flipH="1">
            <a:off x="5134990" y="2057400"/>
            <a:ext cx="118961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"/>
          <p:cNvSpPr/>
          <p:nvPr/>
        </p:nvSpPr>
        <p:spPr>
          <a:xfrm>
            <a:off x="5741827" y="2891105"/>
            <a:ext cx="3261805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The fungus produces </a:t>
            </a:r>
            <a:r>
              <a:rPr lang="en-US" sz="2000" b="1" dirty="0" smtClean="0"/>
              <a:t>very short RNA fragments</a:t>
            </a:r>
            <a:r>
              <a:rPr lang="en-US" sz="2000" dirty="0" smtClean="0"/>
              <a:t> mostly from </a:t>
            </a:r>
            <a:r>
              <a:rPr lang="en-US" sz="2000" dirty="0" err="1" smtClean="0"/>
              <a:t>rDNA</a:t>
            </a:r>
            <a:r>
              <a:rPr lang="en-US" sz="2000" dirty="0" smtClean="0"/>
              <a:t> and some protein-coding genes</a:t>
            </a:r>
            <a:endParaRPr lang="en-US" sz="20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3733800" y="4191000"/>
            <a:ext cx="798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10-15 </a:t>
            </a:r>
            <a:r>
              <a:rPr lang="en-US" sz="1400" dirty="0" err="1" smtClean="0"/>
              <a:t>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170080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038600" y="228600"/>
            <a:ext cx="1096390" cy="52322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l-GR" sz="2800" b="1" i="1" dirty="0" smtClean="0">
                <a:solidFill>
                  <a:schemeClr val="accent4">
                    <a:lumMod val="75000"/>
                  </a:schemeClr>
                </a:solidFill>
              </a:rPr>
              <a:t>Δ</a:t>
            </a:r>
            <a:r>
              <a:rPr lang="es-ES" sz="2800" b="1" i="1" dirty="0" smtClean="0">
                <a:solidFill>
                  <a:schemeClr val="accent4">
                    <a:lumMod val="75000"/>
                  </a:schemeClr>
                </a:solidFill>
              </a:rPr>
              <a:t>exp5</a:t>
            </a:r>
            <a:endParaRPr lang="es-ES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685800" y="1670957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2590800" y="1525146"/>
            <a:ext cx="1342010" cy="30480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28s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1828800" y="1525146"/>
            <a:ext cx="5715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5.8s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838200" y="15240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18s</a:t>
            </a:r>
            <a:endParaRPr lang="es-ES" dirty="0"/>
          </a:p>
        </p:txBody>
      </p:sp>
      <p:cxnSp>
        <p:nvCxnSpPr>
          <p:cNvPr id="17" name="16 Conector recto"/>
          <p:cNvCxnSpPr/>
          <p:nvPr/>
        </p:nvCxnSpPr>
        <p:spPr>
          <a:xfrm>
            <a:off x="4876800" y="1664368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5334000" y="1518557"/>
            <a:ext cx="2514600" cy="304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Protein-coding</a:t>
            </a:r>
            <a:endParaRPr lang="es-ES" dirty="0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907" y="3067050"/>
            <a:ext cx="8858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5" y="3448050"/>
            <a:ext cx="8858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970" y="3905250"/>
            <a:ext cx="8858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24 Conector recto de flecha"/>
          <p:cNvCxnSpPr/>
          <p:nvPr/>
        </p:nvCxnSpPr>
        <p:spPr>
          <a:xfrm>
            <a:off x="2590800" y="2057400"/>
            <a:ext cx="990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 flipH="1">
            <a:off x="5134990" y="2057400"/>
            <a:ext cx="118961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"/>
          <p:cNvSpPr/>
          <p:nvPr/>
        </p:nvSpPr>
        <p:spPr>
          <a:xfrm>
            <a:off x="5741827" y="2891105"/>
            <a:ext cx="3261805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The fungus produces </a:t>
            </a:r>
            <a:r>
              <a:rPr lang="en-US" sz="2000" b="1" dirty="0" smtClean="0"/>
              <a:t>very short RNA fragments</a:t>
            </a:r>
            <a:r>
              <a:rPr lang="en-US" sz="2000" dirty="0" smtClean="0"/>
              <a:t> mostly from </a:t>
            </a:r>
            <a:r>
              <a:rPr lang="en-US" sz="2000" dirty="0" err="1" smtClean="0"/>
              <a:t>rDNA</a:t>
            </a:r>
            <a:r>
              <a:rPr lang="en-US" sz="2000" dirty="0" smtClean="0"/>
              <a:t> and some protein-coding genes</a:t>
            </a:r>
            <a:endParaRPr lang="en-US" sz="20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3733800" y="4191000"/>
            <a:ext cx="798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10-15 </a:t>
            </a:r>
            <a:r>
              <a:rPr lang="en-US" sz="1400" dirty="0" err="1" smtClean="0"/>
              <a:t>nt</a:t>
            </a:r>
            <a:endParaRPr lang="en-US" sz="1400" dirty="0"/>
          </a:p>
        </p:txBody>
      </p:sp>
      <p:sp>
        <p:nvSpPr>
          <p:cNvPr id="31" name="Rectangle 9"/>
          <p:cNvSpPr/>
          <p:nvPr/>
        </p:nvSpPr>
        <p:spPr>
          <a:xfrm>
            <a:off x="564103" y="3099137"/>
            <a:ext cx="2179098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Which are strongly down-regulated in </a:t>
            </a:r>
            <a:r>
              <a:rPr lang="el-GR" sz="2000" i="1" dirty="0"/>
              <a:t>Δ</a:t>
            </a:r>
            <a:r>
              <a:rPr lang="es-ES" sz="2000" i="1" dirty="0" smtClean="0"/>
              <a:t>exp5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32" name="31 Flecha abajo"/>
          <p:cNvSpPr/>
          <p:nvPr/>
        </p:nvSpPr>
        <p:spPr>
          <a:xfrm>
            <a:off x="77514" y="3276599"/>
            <a:ext cx="411702" cy="733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32 Flecha abajo"/>
          <p:cNvSpPr/>
          <p:nvPr/>
        </p:nvSpPr>
        <p:spPr>
          <a:xfrm>
            <a:off x="2840700" y="3234237"/>
            <a:ext cx="411702" cy="733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51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038600" y="228600"/>
            <a:ext cx="1096390" cy="52322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l-GR" sz="2800" b="1" i="1" dirty="0" smtClean="0">
                <a:solidFill>
                  <a:schemeClr val="accent4">
                    <a:lumMod val="75000"/>
                  </a:schemeClr>
                </a:solidFill>
              </a:rPr>
              <a:t>Δ</a:t>
            </a:r>
            <a:r>
              <a:rPr lang="es-ES" sz="2800" b="1" i="1" dirty="0" smtClean="0">
                <a:solidFill>
                  <a:schemeClr val="accent4">
                    <a:lumMod val="75000"/>
                  </a:schemeClr>
                </a:solidFill>
              </a:rPr>
              <a:t>exp5</a:t>
            </a:r>
            <a:endParaRPr lang="es-ES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685800" y="1670957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2590800" y="1525146"/>
            <a:ext cx="1342010" cy="30480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28s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1828800" y="1525146"/>
            <a:ext cx="5715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5.8s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838200" y="15240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18s</a:t>
            </a:r>
            <a:endParaRPr lang="es-ES" dirty="0"/>
          </a:p>
        </p:txBody>
      </p:sp>
      <p:cxnSp>
        <p:nvCxnSpPr>
          <p:cNvPr id="17" name="16 Conector recto"/>
          <p:cNvCxnSpPr/>
          <p:nvPr/>
        </p:nvCxnSpPr>
        <p:spPr>
          <a:xfrm>
            <a:off x="4876800" y="1664368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5334000" y="1518557"/>
            <a:ext cx="2514600" cy="304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Protein-coding</a:t>
            </a:r>
            <a:endParaRPr lang="es-ES" dirty="0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907" y="3067050"/>
            <a:ext cx="8858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5" y="3448050"/>
            <a:ext cx="8858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970" y="3905250"/>
            <a:ext cx="8858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24 Conector recto de flecha"/>
          <p:cNvCxnSpPr/>
          <p:nvPr/>
        </p:nvCxnSpPr>
        <p:spPr>
          <a:xfrm>
            <a:off x="2590800" y="2057400"/>
            <a:ext cx="990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 flipH="1">
            <a:off x="5134990" y="2057400"/>
            <a:ext cx="118961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"/>
          <p:cNvSpPr/>
          <p:nvPr/>
        </p:nvSpPr>
        <p:spPr>
          <a:xfrm>
            <a:off x="5741827" y="2891105"/>
            <a:ext cx="3261805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The fungus produces </a:t>
            </a:r>
            <a:r>
              <a:rPr lang="en-US" sz="2000" b="1" dirty="0" smtClean="0"/>
              <a:t>very short RNA fragments</a:t>
            </a:r>
            <a:r>
              <a:rPr lang="en-US" sz="2000" dirty="0" smtClean="0"/>
              <a:t> mostly from </a:t>
            </a:r>
            <a:r>
              <a:rPr lang="en-US" sz="2000" dirty="0" err="1" smtClean="0"/>
              <a:t>rDNA</a:t>
            </a:r>
            <a:r>
              <a:rPr lang="en-US" sz="2000" dirty="0" smtClean="0"/>
              <a:t> and some protein-coding genes</a:t>
            </a:r>
            <a:endParaRPr lang="en-US" sz="20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3733800" y="4191000"/>
            <a:ext cx="798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10-15 </a:t>
            </a:r>
            <a:r>
              <a:rPr lang="en-US" sz="1400" dirty="0" err="1" smtClean="0"/>
              <a:t>nt</a:t>
            </a:r>
            <a:endParaRPr lang="en-US" sz="1400" dirty="0"/>
          </a:p>
        </p:txBody>
      </p:sp>
      <p:sp>
        <p:nvSpPr>
          <p:cNvPr id="31" name="Rectangle 9"/>
          <p:cNvSpPr/>
          <p:nvPr/>
        </p:nvSpPr>
        <p:spPr>
          <a:xfrm>
            <a:off x="564103" y="3099137"/>
            <a:ext cx="2179098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Which are strongly down-regulated in </a:t>
            </a:r>
            <a:r>
              <a:rPr lang="el-GR" sz="2000" i="1" dirty="0"/>
              <a:t>Δ</a:t>
            </a:r>
            <a:r>
              <a:rPr lang="es-ES" sz="2000" i="1" dirty="0" smtClean="0"/>
              <a:t>exp5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32" name="31 Flecha abajo"/>
          <p:cNvSpPr/>
          <p:nvPr/>
        </p:nvSpPr>
        <p:spPr>
          <a:xfrm>
            <a:off x="77514" y="3276599"/>
            <a:ext cx="411702" cy="733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32 Flecha abajo"/>
          <p:cNvSpPr/>
          <p:nvPr/>
        </p:nvSpPr>
        <p:spPr>
          <a:xfrm>
            <a:off x="2840700" y="3234237"/>
            <a:ext cx="411702" cy="733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510892"/>
            <a:ext cx="8096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26 Rectángulo"/>
          <p:cNvSpPr/>
          <p:nvPr/>
        </p:nvSpPr>
        <p:spPr>
          <a:xfrm>
            <a:off x="1194084" y="6252265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tRNAs</a:t>
            </a:r>
            <a:endParaRPr lang="en-US" dirty="0"/>
          </a:p>
        </p:txBody>
      </p:sp>
      <p:sp>
        <p:nvSpPr>
          <p:cNvPr id="28" name="27 Flecha abajo"/>
          <p:cNvSpPr/>
          <p:nvPr/>
        </p:nvSpPr>
        <p:spPr>
          <a:xfrm>
            <a:off x="828797" y="5518840"/>
            <a:ext cx="411702" cy="733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24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038600" y="228600"/>
            <a:ext cx="1096390" cy="52322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l-GR" sz="2800" b="1" i="1" dirty="0" smtClean="0">
                <a:solidFill>
                  <a:schemeClr val="accent4">
                    <a:lumMod val="75000"/>
                  </a:schemeClr>
                </a:solidFill>
              </a:rPr>
              <a:t>Δ</a:t>
            </a:r>
            <a:r>
              <a:rPr lang="es-ES" sz="2800" b="1" i="1" dirty="0" smtClean="0">
                <a:solidFill>
                  <a:schemeClr val="accent4">
                    <a:lumMod val="75000"/>
                  </a:schemeClr>
                </a:solidFill>
              </a:rPr>
              <a:t>exp5</a:t>
            </a:r>
            <a:endParaRPr lang="es-ES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7" name="16 Conector recto"/>
          <p:cNvCxnSpPr/>
          <p:nvPr/>
        </p:nvCxnSpPr>
        <p:spPr>
          <a:xfrm>
            <a:off x="2895600" y="1664368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3352800" y="1518557"/>
            <a:ext cx="2514600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Unknown EST</a:t>
            </a:r>
            <a:endParaRPr lang="es-ES" dirty="0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3455570"/>
            <a:ext cx="8858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5" y="3448050"/>
            <a:ext cx="8858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25 Conector recto de flecha"/>
          <p:cNvCxnSpPr>
            <a:stCxn id="19" idx="2"/>
          </p:cNvCxnSpPr>
          <p:nvPr/>
        </p:nvCxnSpPr>
        <p:spPr>
          <a:xfrm>
            <a:off x="4610100" y="1823357"/>
            <a:ext cx="0" cy="1067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"/>
          <p:cNvSpPr/>
          <p:nvPr/>
        </p:nvSpPr>
        <p:spPr>
          <a:xfrm>
            <a:off x="5741827" y="2891105"/>
            <a:ext cx="3261805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The fungus produces a great amount of </a:t>
            </a:r>
            <a:r>
              <a:rPr lang="en-US" sz="2000" b="1" dirty="0" smtClean="0"/>
              <a:t>antisense</a:t>
            </a:r>
            <a:r>
              <a:rPr lang="en-US" sz="2000" dirty="0" smtClean="0"/>
              <a:t> small RNA from </a:t>
            </a:r>
            <a:r>
              <a:rPr lang="en-US" sz="2000" b="1" dirty="0" smtClean="0"/>
              <a:t>unclassified transcripts </a:t>
            </a:r>
            <a:endParaRPr lang="en-US" sz="20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306173" y="3752879"/>
            <a:ext cx="561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 </a:t>
            </a:r>
            <a:r>
              <a:rPr lang="en-US" sz="1400" dirty="0" err="1" smtClean="0"/>
              <a:t>nt</a:t>
            </a:r>
            <a:endParaRPr lang="en-US" sz="1400" dirty="0"/>
          </a:p>
        </p:txBody>
      </p:sp>
      <p:sp>
        <p:nvSpPr>
          <p:cNvPr id="13" name="12 Flecha izquierda"/>
          <p:cNvSpPr/>
          <p:nvPr/>
        </p:nvSpPr>
        <p:spPr>
          <a:xfrm>
            <a:off x="3657600" y="2971800"/>
            <a:ext cx="1676400" cy="48377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antisense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33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038600" y="228600"/>
            <a:ext cx="1096390" cy="52322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l-GR" sz="2800" b="1" i="1" dirty="0" smtClean="0">
                <a:solidFill>
                  <a:schemeClr val="accent4">
                    <a:lumMod val="75000"/>
                  </a:schemeClr>
                </a:solidFill>
              </a:rPr>
              <a:t>Δ</a:t>
            </a:r>
            <a:r>
              <a:rPr lang="es-ES" sz="2800" b="1" i="1" dirty="0" smtClean="0">
                <a:solidFill>
                  <a:schemeClr val="accent4">
                    <a:lumMod val="75000"/>
                  </a:schemeClr>
                </a:solidFill>
              </a:rPr>
              <a:t>exp5</a:t>
            </a:r>
            <a:endParaRPr lang="es-ES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7" name="16 Conector recto"/>
          <p:cNvCxnSpPr/>
          <p:nvPr/>
        </p:nvCxnSpPr>
        <p:spPr>
          <a:xfrm>
            <a:off x="2895600" y="1664368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3352800" y="1518557"/>
            <a:ext cx="2514600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Unknown EST</a:t>
            </a:r>
            <a:endParaRPr lang="es-ES" dirty="0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3455570"/>
            <a:ext cx="8858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5" y="3448050"/>
            <a:ext cx="8858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25 Conector recto de flecha"/>
          <p:cNvCxnSpPr>
            <a:stCxn id="19" idx="2"/>
          </p:cNvCxnSpPr>
          <p:nvPr/>
        </p:nvCxnSpPr>
        <p:spPr>
          <a:xfrm>
            <a:off x="4610100" y="1823357"/>
            <a:ext cx="0" cy="1067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"/>
          <p:cNvSpPr/>
          <p:nvPr/>
        </p:nvSpPr>
        <p:spPr>
          <a:xfrm>
            <a:off x="5741827" y="2891105"/>
            <a:ext cx="3261805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The fungus produces a great amount of </a:t>
            </a:r>
            <a:r>
              <a:rPr lang="en-US" sz="2000" b="1" dirty="0" smtClean="0"/>
              <a:t>antisense</a:t>
            </a:r>
            <a:r>
              <a:rPr lang="en-US" sz="2000" dirty="0" smtClean="0"/>
              <a:t> small RNA from </a:t>
            </a:r>
            <a:r>
              <a:rPr lang="en-US" sz="2000" b="1" dirty="0" smtClean="0"/>
              <a:t>unclassified transcripts </a:t>
            </a:r>
            <a:endParaRPr lang="en-US" sz="20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329843" y="3752879"/>
            <a:ext cx="561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 </a:t>
            </a:r>
            <a:r>
              <a:rPr lang="en-US" sz="1400" dirty="0" err="1" smtClean="0"/>
              <a:t>nt</a:t>
            </a:r>
            <a:endParaRPr lang="en-US" sz="1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334000" y="33626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9 Conector recto de flecha"/>
          <p:cNvCxnSpPr/>
          <p:nvPr/>
        </p:nvCxnSpPr>
        <p:spPr>
          <a:xfrm flipH="1" flipV="1">
            <a:off x="5492858" y="3752879"/>
            <a:ext cx="374542" cy="1123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Flecha izquierda"/>
          <p:cNvSpPr/>
          <p:nvPr/>
        </p:nvSpPr>
        <p:spPr>
          <a:xfrm>
            <a:off x="3657600" y="2971800"/>
            <a:ext cx="1676400" cy="48377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antisense</a:t>
            </a:r>
            <a:endParaRPr lang="en-US" dirty="0"/>
          </a:p>
        </p:txBody>
      </p:sp>
      <p:sp>
        <p:nvSpPr>
          <p:cNvPr id="14" name="Rectangle 9"/>
          <p:cNvSpPr/>
          <p:nvPr/>
        </p:nvSpPr>
        <p:spPr>
          <a:xfrm>
            <a:off x="4859003" y="4900379"/>
            <a:ext cx="3261805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Usually </a:t>
            </a:r>
            <a:r>
              <a:rPr lang="en-US" sz="2000" b="1" dirty="0" smtClean="0"/>
              <a:t>post-transcriptionally modified </a:t>
            </a:r>
            <a:r>
              <a:rPr lang="en-US" sz="2000" dirty="0" smtClean="0"/>
              <a:t>with an </a:t>
            </a:r>
            <a:r>
              <a:rPr lang="en-US" sz="2000" b="1" dirty="0" smtClean="0"/>
              <a:t>adenine</a:t>
            </a:r>
          </a:p>
          <a:p>
            <a:pPr algn="ctr"/>
            <a:r>
              <a:rPr lang="en-US" sz="2000" dirty="0" smtClean="0"/>
              <a:t>(target for degradation?)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85404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038600" y="228600"/>
            <a:ext cx="1096390" cy="52322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l-GR" sz="2800" b="1" i="1" dirty="0" smtClean="0">
                <a:solidFill>
                  <a:schemeClr val="accent4">
                    <a:lumMod val="75000"/>
                  </a:schemeClr>
                </a:solidFill>
              </a:rPr>
              <a:t>Δ</a:t>
            </a:r>
            <a:r>
              <a:rPr lang="es-ES" sz="2800" b="1" i="1" dirty="0" smtClean="0">
                <a:solidFill>
                  <a:schemeClr val="accent4">
                    <a:lumMod val="75000"/>
                  </a:schemeClr>
                </a:solidFill>
              </a:rPr>
              <a:t>exp5</a:t>
            </a:r>
            <a:endParaRPr lang="es-ES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7" name="16 Conector recto"/>
          <p:cNvCxnSpPr/>
          <p:nvPr/>
        </p:nvCxnSpPr>
        <p:spPr>
          <a:xfrm>
            <a:off x="2895600" y="1664368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3352800" y="1518557"/>
            <a:ext cx="2514600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Unknown EST</a:t>
            </a:r>
            <a:endParaRPr lang="es-ES" dirty="0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3455570"/>
            <a:ext cx="8858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5" y="3448050"/>
            <a:ext cx="8858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25 Conector recto de flecha"/>
          <p:cNvCxnSpPr>
            <a:stCxn id="19" idx="2"/>
          </p:cNvCxnSpPr>
          <p:nvPr/>
        </p:nvCxnSpPr>
        <p:spPr>
          <a:xfrm>
            <a:off x="4610100" y="1823357"/>
            <a:ext cx="0" cy="1067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"/>
          <p:cNvSpPr/>
          <p:nvPr/>
        </p:nvSpPr>
        <p:spPr>
          <a:xfrm>
            <a:off x="5741827" y="2891105"/>
            <a:ext cx="3261805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The fungus produces a great amount of </a:t>
            </a:r>
            <a:r>
              <a:rPr lang="en-US" sz="2000" b="1" dirty="0" smtClean="0"/>
              <a:t>antisense</a:t>
            </a:r>
            <a:r>
              <a:rPr lang="en-US" sz="2000" dirty="0" smtClean="0"/>
              <a:t> small RNA from </a:t>
            </a:r>
            <a:r>
              <a:rPr lang="en-US" sz="2000" b="1" dirty="0" smtClean="0"/>
              <a:t>unclassified transcripts </a:t>
            </a:r>
            <a:endParaRPr lang="en-US" sz="20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329843" y="3752879"/>
            <a:ext cx="561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 </a:t>
            </a:r>
            <a:r>
              <a:rPr lang="en-US" sz="1400" dirty="0" err="1" smtClean="0"/>
              <a:t>nt</a:t>
            </a:r>
            <a:endParaRPr lang="en-US" sz="1400" dirty="0"/>
          </a:p>
        </p:txBody>
      </p:sp>
      <p:sp>
        <p:nvSpPr>
          <p:cNvPr id="31" name="Rectangle 9"/>
          <p:cNvSpPr/>
          <p:nvPr/>
        </p:nvSpPr>
        <p:spPr>
          <a:xfrm>
            <a:off x="564103" y="3099137"/>
            <a:ext cx="2179098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Which are strongly up-regulated in </a:t>
            </a:r>
            <a:r>
              <a:rPr lang="el-GR" sz="2000" i="1" dirty="0"/>
              <a:t>Δ</a:t>
            </a:r>
            <a:r>
              <a:rPr lang="es-ES" sz="2000" i="1" dirty="0" smtClean="0"/>
              <a:t>exp5</a:t>
            </a:r>
            <a:endParaRPr lang="en-US" sz="2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334000" y="33626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9 Conector recto de flecha"/>
          <p:cNvCxnSpPr/>
          <p:nvPr/>
        </p:nvCxnSpPr>
        <p:spPr>
          <a:xfrm flipH="1" flipV="1">
            <a:off x="5492858" y="3752879"/>
            <a:ext cx="374542" cy="1123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9"/>
          <p:cNvSpPr/>
          <p:nvPr/>
        </p:nvSpPr>
        <p:spPr>
          <a:xfrm>
            <a:off x="4859003" y="4900379"/>
            <a:ext cx="3261805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Usually </a:t>
            </a:r>
            <a:r>
              <a:rPr lang="en-US" sz="2000" b="1" dirty="0" smtClean="0"/>
              <a:t>post-transcriptionally modified </a:t>
            </a:r>
            <a:r>
              <a:rPr lang="en-US" sz="2000" dirty="0" smtClean="0"/>
              <a:t>with an </a:t>
            </a:r>
            <a:r>
              <a:rPr lang="en-US" sz="2000" b="1" dirty="0" smtClean="0"/>
              <a:t>adenine</a:t>
            </a:r>
          </a:p>
          <a:p>
            <a:pPr algn="ctr"/>
            <a:r>
              <a:rPr lang="en-US" sz="2000" dirty="0" smtClean="0"/>
              <a:t>(target for degradation?)</a:t>
            </a:r>
            <a:endParaRPr lang="en-US" sz="2000" dirty="0"/>
          </a:p>
        </p:txBody>
      </p:sp>
      <p:sp>
        <p:nvSpPr>
          <p:cNvPr id="12" name="11 Flecha arriba"/>
          <p:cNvSpPr/>
          <p:nvPr/>
        </p:nvSpPr>
        <p:spPr>
          <a:xfrm>
            <a:off x="69493" y="3156530"/>
            <a:ext cx="411703" cy="8076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27 Flecha arriba"/>
          <p:cNvSpPr/>
          <p:nvPr/>
        </p:nvSpPr>
        <p:spPr>
          <a:xfrm>
            <a:off x="2819400" y="3124200"/>
            <a:ext cx="411703" cy="8076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12 Flecha izquierda"/>
          <p:cNvSpPr/>
          <p:nvPr/>
        </p:nvSpPr>
        <p:spPr>
          <a:xfrm>
            <a:off x="3657600" y="2971800"/>
            <a:ext cx="1676400" cy="48377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antisense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027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16 Conector recto"/>
          <p:cNvCxnSpPr/>
          <p:nvPr/>
        </p:nvCxnSpPr>
        <p:spPr>
          <a:xfrm>
            <a:off x="2895600" y="1664368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3352800" y="1518557"/>
            <a:ext cx="2514600" cy="304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Transposable element</a:t>
            </a:r>
            <a:endParaRPr lang="es-ES" dirty="0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448050"/>
            <a:ext cx="8858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5" y="3448050"/>
            <a:ext cx="8858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25 Conector recto de flecha"/>
          <p:cNvCxnSpPr/>
          <p:nvPr/>
        </p:nvCxnSpPr>
        <p:spPr>
          <a:xfrm flipH="1">
            <a:off x="4598795" y="2057400"/>
            <a:ext cx="11305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"/>
          <p:cNvSpPr/>
          <p:nvPr/>
        </p:nvSpPr>
        <p:spPr>
          <a:xfrm>
            <a:off x="5741827" y="2891105"/>
            <a:ext cx="3261805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Transposable elements produces a great amount of small </a:t>
            </a:r>
            <a:r>
              <a:rPr lang="en-US" sz="2000" dirty="0"/>
              <a:t>RNA of ~</a:t>
            </a:r>
            <a:r>
              <a:rPr lang="en-US" sz="2000" dirty="0" smtClean="0"/>
              <a:t>23nt</a:t>
            </a:r>
            <a:endParaRPr lang="en-US" sz="20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114800" y="3886200"/>
            <a:ext cx="651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~23 </a:t>
            </a:r>
            <a:r>
              <a:rPr lang="en-US" sz="1400" dirty="0" err="1" smtClean="0"/>
              <a:t>nt</a:t>
            </a:r>
            <a:endParaRPr lang="en-US" sz="1400" dirty="0"/>
          </a:p>
        </p:txBody>
      </p:sp>
      <p:sp>
        <p:nvSpPr>
          <p:cNvPr id="20" name="19 Rectángulo"/>
          <p:cNvSpPr/>
          <p:nvPr/>
        </p:nvSpPr>
        <p:spPr>
          <a:xfrm>
            <a:off x="3943790" y="152400"/>
            <a:ext cx="1261884" cy="52322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l-GR" sz="2800" b="1" i="1" dirty="0">
                <a:solidFill>
                  <a:schemeClr val="accent3">
                    <a:lumMod val="75000"/>
                  </a:schemeClr>
                </a:solidFill>
              </a:rPr>
              <a:t>Δ</a:t>
            </a:r>
            <a:r>
              <a:rPr lang="es-ES" sz="2800" b="1" i="1" dirty="0">
                <a:solidFill>
                  <a:schemeClr val="accent3">
                    <a:lumMod val="75000"/>
                  </a:schemeClr>
                </a:solidFill>
              </a:rPr>
              <a:t>rbp35</a:t>
            </a:r>
            <a:endParaRPr lang="es-ES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5334000" y="33626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1942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16 Conector recto"/>
          <p:cNvCxnSpPr/>
          <p:nvPr/>
        </p:nvCxnSpPr>
        <p:spPr>
          <a:xfrm>
            <a:off x="2895600" y="1664368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3352800" y="1518557"/>
            <a:ext cx="2514600" cy="304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Transposable element</a:t>
            </a:r>
            <a:endParaRPr lang="es-ES" dirty="0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448050"/>
            <a:ext cx="8858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5" y="3448050"/>
            <a:ext cx="8858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25 Conector recto de flecha"/>
          <p:cNvCxnSpPr/>
          <p:nvPr/>
        </p:nvCxnSpPr>
        <p:spPr>
          <a:xfrm flipH="1">
            <a:off x="4598795" y="2057400"/>
            <a:ext cx="11305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"/>
          <p:cNvSpPr/>
          <p:nvPr/>
        </p:nvSpPr>
        <p:spPr>
          <a:xfrm>
            <a:off x="5741827" y="2891105"/>
            <a:ext cx="3261805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Transposable elements produces a great amount of small RNA of ~23nt</a:t>
            </a:r>
            <a:endParaRPr lang="en-US" sz="20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114800" y="3886200"/>
            <a:ext cx="651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~23 </a:t>
            </a:r>
            <a:r>
              <a:rPr lang="en-US" sz="1400" dirty="0" err="1" smtClean="0"/>
              <a:t>nt</a:t>
            </a:r>
            <a:endParaRPr lang="en-US" sz="1400" dirty="0"/>
          </a:p>
        </p:txBody>
      </p:sp>
      <p:sp>
        <p:nvSpPr>
          <p:cNvPr id="20" name="19 Rectángulo"/>
          <p:cNvSpPr/>
          <p:nvPr/>
        </p:nvSpPr>
        <p:spPr>
          <a:xfrm>
            <a:off x="3943790" y="152400"/>
            <a:ext cx="1261884" cy="52322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l-GR" sz="2800" b="1" i="1" dirty="0">
                <a:solidFill>
                  <a:schemeClr val="accent3">
                    <a:lumMod val="75000"/>
                  </a:schemeClr>
                </a:solidFill>
              </a:rPr>
              <a:t>Δ</a:t>
            </a:r>
            <a:r>
              <a:rPr lang="es-ES" sz="2800" b="1" i="1" dirty="0">
                <a:solidFill>
                  <a:schemeClr val="accent3">
                    <a:lumMod val="75000"/>
                  </a:schemeClr>
                </a:solidFill>
              </a:rPr>
              <a:t>rbp35</a:t>
            </a:r>
            <a:endParaRPr lang="es-ES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5334000" y="33626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Rectangle 9"/>
          <p:cNvSpPr/>
          <p:nvPr/>
        </p:nvSpPr>
        <p:spPr>
          <a:xfrm>
            <a:off x="564103" y="3099137"/>
            <a:ext cx="2179098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Which are strongly down-regulated in </a:t>
            </a:r>
            <a:r>
              <a:rPr lang="el-GR" sz="2000" i="1" dirty="0" smtClean="0"/>
              <a:t>Δ</a:t>
            </a:r>
            <a:r>
              <a:rPr lang="es-ES" sz="2000" i="1" dirty="0" smtClean="0"/>
              <a:t>rbp35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28" name="27 Flecha abajo"/>
          <p:cNvSpPr/>
          <p:nvPr/>
        </p:nvSpPr>
        <p:spPr>
          <a:xfrm>
            <a:off x="77514" y="3276599"/>
            <a:ext cx="411702" cy="733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33 Flecha abajo"/>
          <p:cNvSpPr/>
          <p:nvPr/>
        </p:nvSpPr>
        <p:spPr>
          <a:xfrm>
            <a:off x="2840700" y="3234237"/>
            <a:ext cx="411702" cy="733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582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16 Conector recto"/>
          <p:cNvCxnSpPr/>
          <p:nvPr/>
        </p:nvCxnSpPr>
        <p:spPr>
          <a:xfrm>
            <a:off x="2895600" y="1664368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3352800" y="1518557"/>
            <a:ext cx="2514600" cy="304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Transposable element</a:t>
            </a:r>
            <a:endParaRPr lang="es-ES" dirty="0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448050"/>
            <a:ext cx="8858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5" y="3448050"/>
            <a:ext cx="8858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25 Conector recto de flecha"/>
          <p:cNvCxnSpPr/>
          <p:nvPr/>
        </p:nvCxnSpPr>
        <p:spPr>
          <a:xfrm flipH="1">
            <a:off x="4598795" y="2057400"/>
            <a:ext cx="11305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"/>
          <p:cNvSpPr/>
          <p:nvPr/>
        </p:nvSpPr>
        <p:spPr>
          <a:xfrm>
            <a:off x="5741827" y="2891105"/>
            <a:ext cx="2868773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Transposable elements produces a great amount of </a:t>
            </a:r>
            <a:r>
              <a:rPr lang="en-US" sz="2000" b="1" dirty="0" smtClean="0"/>
              <a:t>antisense</a:t>
            </a:r>
            <a:r>
              <a:rPr lang="en-US" sz="2000" dirty="0" smtClean="0"/>
              <a:t> small RNA of ~19 </a:t>
            </a:r>
            <a:r>
              <a:rPr lang="en-US" sz="2000" dirty="0" err="1" smtClean="0"/>
              <a:t>nt</a:t>
            </a:r>
            <a:endParaRPr lang="en-US" sz="20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114800" y="3886200"/>
            <a:ext cx="651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~19 </a:t>
            </a:r>
            <a:r>
              <a:rPr lang="en-US" sz="1400" dirty="0" err="1" smtClean="0"/>
              <a:t>nt</a:t>
            </a:r>
            <a:endParaRPr lang="en-US" sz="1400" dirty="0"/>
          </a:p>
        </p:txBody>
      </p:sp>
      <p:sp>
        <p:nvSpPr>
          <p:cNvPr id="20" name="19 Rectángulo"/>
          <p:cNvSpPr/>
          <p:nvPr/>
        </p:nvSpPr>
        <p:spPr>
          <a:xfrm>
            <a:off x="3943790" y="152400"/>
            <a:ext cx="1261884" cy="52322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l-GR" sz="2800" b="1" i="1" dirty="0">
                <a:solidFill>
                  <a:schemeClr val="accent3">
                    <a:lumMod val="75000"/>
                  </a:schemeClr>
                </a:solidFill>
              </a:rPr>
              <a:t>Δ</a:t>
            </a:r>
            <a:r>
              <a:rPr lang="es-ES" sz="2800" b="1" i="1" dirty="0">
                <a:solidFill>
                  <a:schemeClr val="accent3">
                    <a:lumMod val="75000"/>
                  </a:schemeClr>
                </a:solidFill>
              </a:rPr>
              <a:t>rbp35</a:t>
            </a:r>
            <a:endParaRPr lang="es-ES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3339884" y="336264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</a:t>
            </a:r>
          </a:p>
        </p:txBody>
      </p:sp>
      <p:sp>
        <p:nvSpPr>
          <p:cNvPr id="25" name="24 Flecha izquierda"/>
          <p:cNvSpPr/>
          <p:nvPr/>
        </p:nvSpPr>
        <p:spPr>
          <a:xfrm>
            <a:off x="3657600" y="2971800"/>
            <a:ext cx="1676400" cy="48377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antisense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56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16 Conector recto"/>
          <p:cNvCxnSpPr/>
          <p:nvPr/>
        </p:nvCxnSpPr>
        <p:spPr>
          <a:xfrm>
            <a:off x="2895600" y="1664368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3352800" y="1518557"/>
            <a:ext cx="2514600" cy="304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Transposable element</a:t>
            </a:r>
            <a:endParaRPr lang="es-ES" dirty="0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448050"/>
            <a:ext cx="8858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5" y="3448050"/>
            <a:ext cx="8858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25 Conector recto de flecha"/>
          <p:cNvCxnSpPr/>
          <p:nvPr/>
        </p:nvCxnSpPr>
        <p:spPr>
          <a:xfrm flipH="1">
            <a:off x="4598795" y="2057400"/>
            <a:ext cx="11305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4114800" y="3886200"/>
            <a:ext cx="651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~19 </a:t>
            </a:r>
            <a:r>
              <a:rPr lang="en-US" sz="1400" dirty="0" err="1" smtClean="0"/>
              <a:t>nt</a:t>
            </a:r>
            <a:endParaRPr lang="en-US" sz="1400" dirty="0"/>
          </a:p>
        </p:txBody>
      </p:sp>
      <p:sp>
        <p:nvSpPr>
          <p:cNvPr id="20" name="19 Rectángulo"/>
          <p:cNvSpPr/>
          <p:nvPr/>
        </p:nvSpPr>
        <p:spPr>
          <a:xfrm>
            <a:off x="3943790" y="152400"/>
            <a:ext cx="1261884" cy="52322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l-GR" sz="2800" b="1" i="1" dirty="0">
                <a:solidFill>
                  <a:schemeClr val="accent3">
                    <a:lumMod val="75000"/>
                  </a:schemeClr>
                </a:solidFill>
              </a:rPr>
              <a:t>Δ</a:t>
            </a:r>
            <a:r>
              <a:rPr lang="es-ES" sz="2800" b="1" i="1" dirty="0">
                <a:solidFill>
                  <a:schemeClr val="accent3">
                    <a:lumMod val="75000"/>
                  </a:schemeClr>
                </a:solidFill>
              </a:rPr>
              <a:t>rbp35</a:t>
            </a:r>
            <a:endParaRPr lang="es-ES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3339884" y="336264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</a:t>
            </a:r>
          </a:p>
        </p:txBody>
      </p:sp>
      <p:cxnSp>
        <p:nvCxnSpPr>
          <p:cNvPr id="18" name="17 Conector recto de flecha"/>
          <p:cNvCxnSpPr>
            <a:endCxn id="24" idx="2"/>
          </p:cNvCxnSpPr>
          <p:nvPr/>
        </p:nvCxnSpPr>
        <p:spPr>
          <a:xfrm flipH="1" flipV="1">
            <a:off x="3505955" y="3731977"/>
            <a:ext cx="961270" cy="1144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9"/>
          <p:cNvSpPr/>
          <p:nvPr/>
        </p:nvSpPr>
        <p:spPr>
          <a:xfrm>
            <a:off x="3260184" y="4912410"/>
            <a:ext cx="3261805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Beginning</a:t>
            </a:r>
            <a:r>
              <a:rPr lang="en-US" sz="2000" dirty="0" smtClean="0"/>
              <a:t> with a </a:t>
            </a:r>
            <a:r>
              <a:rPr lang="en-US" sz="2000" b="1" dirty="0" err="1" smtClean="0"/>
              <a:t>uracile</a:t>
            </a:r>
            <a:endParaRPr lang="en-US" sz="2000" b="1" dirty="0" smtClean="0"/>
          </a:p>
          <a:p>
            <a:pPr algn="ctr"/>
            <a:r>
              <a:rPr lang="en-US" sz="2000" dirty="0" smtClean="0"/>
              <a:t>(RNA-interference?)</a:t>
            </a:r>
            <a:endParaRPr lang="en-US" sz="2000" dirty="0"/>
          </a:p>
        </p:txBody>
      </p:sp>
      <p:sp>
        <p:nvSpPr>
          <p:cNvPr id="25" name="24 Flecha izquierda"/>
          <p:cNvSpPr/>
          <p:nvPr/>
        </p:nvSpPr>
        <p:spPr>
          <a:xfrm>
            <a:off x="3657600" y="2971800"/>
            <a:ext cx="1676400" cy="48377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antisense</a:t>
            </a:r>
            <a:endParaRPr lang="en-US" dirty="0"/>
          </a:p>
        </p:txBody>
      </p:sp>
      <p:sp>
        <p:nvSpPr>
          <p:cNvPr id="27" name="Rectangle 9"/>
          <p:cNvSpPr/>
          <p:nvPr/>
        </p:nvSpPr>
        <p:spPr>
          <a:xfrm>
            <a:off x="5741827" y="2891105"/>
            <a:ext cx="2868773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Transposable elements produces a great amount of </a:t>
            </a:r>
            <a:r>
              <a:rPr lang="en-US" sz="2000" b="1" dirty="0" smtClean="0"/>
              <a:t>antisense</a:t>
            </a:r>
            <a:r>
              <a:rPr lang="en-US" sz="2000" dirty="0" smtClean="0"/>
              <a:t> small RNA of ~19 </a:t>
            </a:r>
            <a:r>
              <a:rPr lang="en-US" sz="2000" dirty="0" err="1" smtClean="0"/>
              <a:t>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116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2514" y="-21771"/>
            <a:ext cx="8229600" cy="63137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Rbp35 is a member of the polyadenylation machinery</a:t>
            </a:r>
            <a:endParaRPr lang="es-E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74773"/>
            <a:ext cx="8305800" cy="6083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6671371" y="6172200"/>
            <a:ext cx="1526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 </a:t>
            </a:r>
            <a:r>
              <a:rPr lang="en-US" sz="1200" dirty="0" err="1"/>
              <a:t>Millevoi</a:t>
            </a:r>
            <a:r>
              <a:rPr lang="en-US" sz="1200" dirty="0"/>
              <a:t> </a:t>
            </a:r>
            <a:r>
              <a:rPr lang="en-US" sz="1200" dirty="0" smtClean="0"/>
              <a:t>et al. </a:t>
            </a:r>
            <a:r>
              <a:rPr lang="en-US" sz="1200" dirty="0"/>
              <a:t>‎2010</a:t>
            </a:r>
          </a:p>
        </p:txBody>
      </p:sp>
    </p:spTree>
    <p:extLst>
      <p:ext uri="{BB962C8B-B14F-4D97-AF65-F5344CB8AC3E}">
        <p14:creationId xmlns:p14="http://schemas.microsoft.com/office/powerpoint/2010/main" val="290522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16 Conector recto"/>
          <p:cNvCxnSpPr/>
          <p:nvPr/>
        </p:nvCxnSpPr>
        <p:spPr>
          <a:xfrm>
            <a:off x="2895600" y="1664368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3352800" y="1518557"/>
            <a:ext cx="2514600" cy="304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Transposable element</a:t>
            </a:r>
            <a:endParaRPr lang="es-ES" dirty="0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448050"/>
            <a:ext cx="8858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5" y="3448050"/>
            <a:ext cx="8858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25 Conector recto de flecha"/>
          <p:cNvCxnSpPr/>
          <p:nvPr/>
        </p:nvCxnSpPr>
        <p:spPr>
          <a:xfrm flipH="1">
            <a:off x="4598795" y="2057400"/>
            <a:ext cx="11305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4114800" y="3886200"/>
            <a:ext cx="651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~19 </a:t>
            </a:r>
            <a:r>
              <a:rPr lang="en-US" sz="1400" dirty="0" err="1" smtClean="0"/>
              <a:t>nt</a:t>
            </a:r>
            <a:endParaRPr lang="en-US" sz="1400" dirty="0"/>
          </a:p>
        </p:txBody>
      </p:sp>
      <p:sp>
        <p:nvSpPr>
          <p:cNvPr id="20" name="19 Rectángulo"/>
          <p:cNvSpPr/>
          <p:nvPr/>
        </p:nvSpPr>
        <p:spPr>
          <a:xfrm>
            <a:off x="3943790" y="152400"/>
            <a:ext cx="1261884" cy="52322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l-GR" sz="2800" b="1" i="1" dirty="0">
                <a:solidFill>
                  <a:schemeClr val="accent3">
                    <a:lumMod val="75000"/>
                  </a:schemeClr>
                </a:solidFill>
              </a:rPr>
              <a:t>Δ</a:t>
            </a:r>
            <a:r>
              <a:rPr lang="es-ES" sz="2800" b="1" i="1" dirty="0">
                <a:solidFill>
                  <a:schemeClr val="accent3">
                    <a:lumMod val="75000"/>
                  </a:schemeClr>
                </a:solidFill>
              </a:rPr>
              <a:t>rbp35</a:t>
            </a:r>
            <a:endParaRPr lang="es-ES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3339884" y="336264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</a:t>
            </a:r>
          </a:p>
        </p:txBody>
      </p:sp>
      <p:sp>
        <p:nvSpPr>
          <p:cNvPr id="14" name="Rectangle 9"/>
          <p:cNvSpPr/>
          <p:nvPr/>
        </p:nvSpPr>
        <p:spPr>
          <a:xfrm>
            <a:off x="564103" y="3099137"/>
            <a:ext cx="2179098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Which are strongly up-regulated in </a:t>
            </a:r>
            <a:r>
              <a:rPr lang="el-GR" sz="2000" i="1" dirty="0" smtClean="0"/>
              <a:t>Δ</a:t>
            </a:r>
            <a:r>
              <a:rPr lang="es-ES" sz="2000" i="1" dirty="0" smtClean="0"/>
              <a:t>rbp5</a:t>
            </a:r>
            <a:endParaRPr lang="en-US" sz="2000" dirty="0"/>
          </a:p>
        </p:txBody>
      </p:sp>
      <p:sp>
        <p:nvSpPr>
          <p:cNvPr id="15" name="14 Flecha arriba"/>
          <p:cNvSpPr/>
          <p:nvPr/>
        </p:nvSpPr>
        <p:spPr>
          <a:xfrm>
            <a:off x="69493" y="3156530"/>
            <a:ext cx="411703" cy="8076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15 Flecha arriba"/>
          <p:cNvSpPr/>
          <p:nvPr/>
        </p:nvSpPr>
        <p:spPr>
          <a:xfrm>
            <a:off x="2819400" y="3124200"/>
            <a:ext cx="411703" cy="8076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17 Conector recto de flecha"/>
          <p:cNvCxnSpPr>
            <a:endCxn id="24" idx="2"/>
          </p:cNvCxnSpPr>
          <p:nvPr/>
        </p:nvCxnSpPr>
        <p:spPr>
          <a:xfrm flipH="1" flipV="1">
            <a:off x="3505955" y="3731977"/>
            <a:ext cx="961270" cy="1144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9"/>
          <p:cNvSpPr/>
          <p:nvPr/>
        </p:nvSpPr>
        <p:spPr>
          <a:xfrm>
            <a:off x="3260184" y="4912410"/>
            <a:ext cx="3261805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Beginning</a:t>
            </a:r>
            <a:r>
              <a:rPr lang="en-US" sz="2000" dirty="0" smtClean="0"/>
              <a:t> with a </a:t>
            </a:r>
            <a:r>
              <a:rPr lang="en-US" sz="2000" b="1" dirty="0" err="1" smtClean="0"/>
              <a:t>uracile</a:t>
            </a:r>
            <a:endParaRPr lang="en-US" sz="2000" b="1" dirty="0" smtClean="0"/>
          </a:p>
          <a:p>
            <a:pPr algn="ctr"/>
            <a:r>
              <a:rPr lang="en-US" sz="2000" dirty="0" smtClean="0"/>
              <a:t>(RNA-interference?)</a:t>
            </a:r>
            <a:endParaRPr lang="en-US" sz="2000" dirty="0"/>
          </a:p>
        </p:txBody>
      </p:sp>
      <p:sp>
        <p:nvSpPr>
          <p:cNvPr id="25" name="24 Flecha izquierda"/>
          <p:cNvSpPr/>
          <p:nvPr/>
        </p:nvSpPr>
        <p:spPr>
          <a:xfrm>
            <a:off x="3657600" y="2971800"/>
            <a:ext cx="1676400" cy="48377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antisense</a:t>
            </a:r>
            <a:endParaRPr lang="en-US" dirty="0"/>
          </a:p>
        </p:txBody>
      </p:sp>
      <p:sp>
        <p:nvSpPr>
          <p:cNvPr id="27" name="Rectangle 9"/>
          <p:cNvSpPr/>
          <p:nvPr/>
        </p:nvSpPr>
        <p:spPr>
          <a:xfrm>
            <a:off x="5741827" y="2891105"/>
            <a:ext cx="2868773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Transposable elements produces a great amount of </a:t>
            </a:r>
            <a:r>
              <a:rPr lang="en-US" sz="2000" b="1" dirty="0" smtClean="0"/>
              <a:t>antisense</a:t>
            </a:r>
            <a:r>
              <a:rPr lang="en-US" sz="2000" dirty="0" smtClean="0"/>
              <a:t> small RNA of ~19 </a:t>
            </a:r>
            <a:r>
              <a:rPr lang="en-US" sz="2000" dirty="0" err="1" smtClean="0"/>
              <a:t>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66594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16 Conector recto"/>
          <p:cNvCxnSpPr/>
          <p:nvPr/>
        </p:nvCxnSpPr>
        <p:spPr>
          <a:xfrm>
            <a:off x="2895600" y="1664368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3352800" y="1518557"/>
            <a:ext cx="2514600" cy="304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Transposable element</a:t>
            </a:r>
            <a:endParaRPr lang="es-ES" dirty="0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448050"/>
            <a:ext cx="8858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5" y="3448050"/>
            <a:ext cx="8858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25 Conector recto de flecha"/>
          <p:cNvCxnSpPr/>
          <p:nvPr/>
        </p:nvCxnSpPr>
        <p:spPr>
          <a:xfrm flipH="1">
            <a:off x="4598795" y="2057400"/>
            <a:ext cx="11305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4114800" y="3886200"/>
            <a:ext cx="651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~19 </a:t>
            </a:r>
            <a:r>
              <a:rPr lang="en-US" sz="1400" dirty="0" err="1" smtClean="0"/>
              <a:t>nt</a:t>
            </a:r>
            <a:endParaRPr lang="en-US" sz="1400" dirty="0"/>
          </a:p>
        </p:txBody>
      </p:sp>
      <p:sp>
        <p:nvSpPr>
          <p:cNvPr id="20" name="19 Rectángulo"/>
          <p:cNvSpPr/>
          <p:nvPr/>
        </p:nvSpPr>
        <p:spPr>
          <a:xfrm>
            <a:off x="3943790" y="152400"/>
            <a:ext cx="1261884" cy="52322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l-GR" sz="2800" b="1" i="1" dirty="0">
                <a:solidFill>
                  <a:schemeClr val="accent3">
                    <a:lumMod val="75000"/>
                  </a:schemeClr>
                </a:solidFill>
              </a:rPr>
              <a:t>Δ</a:t>
            </a:r>
            <a:r>
              <a:rPr lang="es-ES" sz="2800" b="1" i="1" dirty="0">
                <a:solidFill>
                  <a:schemeClr val="accent3">
                    <a:lumMod val="75000"/>
                  </a:schemeClr>
                </a:solidFill>
              </a:rPr>
              <a:t>rbp35</a:t>
            </a:r>
            <a:endParaRPr lang="es-ES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3339884" y="336264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</a:t>
            </a:r>
          </a:p>
        </p:txBody>
      </p:sp>
      <p:sp>
        <p:nvSpPr>
          <p:cNvPr id="14" name="Rectangle 9"/>
          <p:cNvSpPr/>
          <p:nvPr/>
        </p:nvSpPr>
        <p:spPr>
          <a:xfrm>
            <a:off x="564103" y="3099137"/>
            <a:ext cx="2179098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Which are strongly up-regulated in </a:t>
            </a:r>
            <a:r>
              <a:rPr lang="el-GR" sz="2000" i="1" dirty="0" smtClean="0"/>
              <a:t>Δ</a:t>
            </a:r>
            <a:r>
              <a:rPr lang="es-ES" sz="2000" i="1" dirty="0" smtClean="0"/>
              <a:t>rbp5</a:t>
            </a:r>
            <a:endParaRPr lang="en-US" sz="2000" dirty="0"/>
          </a:p>
        </p:txBody>
      </p:sp>
      <p:sp>
        <p:nvSpPr>
          <p:cNvPr id="15" name="14 Flecha arriba"/>
          <p:cNvSpPr/>
          <p:nvPr/>
        </p:nvSpPr>
        <p:spPr>
          <a:xfrm>
            <a:off x="69493" y="3156530"/>
            <a:ext cx="411703" cy="8076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15 Flecha arriba"/>
          <p:cNvSpPr/>
          <p:nvPr/>
        </p:nvSpPr>
        <p:spPr>
          <a:xfrm>
            <a:off x="2819400" y="3124200"/>
            <a:ext cx="411703" cy="8076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17 Conector recto de flecha"/>
          <p:cNvCxnSpPr>
            <a:endCxn id="24" idx="2"/>
          </p:cNvCxnSpPr>
          <p:nvPr/>
        </p:nvCxnSpPr>
        <p:spPr>
          <a:xfrm flipH="1" flipV="1">
            <a:off x="3505955" y="3731977"/>
            <a:ext cx="961270" cy="1144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9"/>
          <p:cNvSpPr/>
          <p:nvPr/>
        </p:nvSpPr>
        <p:spPr>
          <a:xfrm>
            <a:off x="3260184" y="4912410"/>
            <a:ext cx="3261805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Beginning</a:t>
            </a:r>
            <a:r>
              <a:rPr lang="en-US" sz="2000" dirty="0" smtClean="0"/>
              <a:t> with a </a:t>
            </a:r>
            <a:r>
              <a:rPr lang="en-US" sz="2000" b="1" dirty="0" err="1" smtClean="0"/>
              <a:t>uracile</a:t>
            </a:r>
            <a:endParaRPr lang="en-US" sz="2000" b="1" dirty="0" smtClean="0"/>
          </a:p>
          <a:p>
            <a:pPr algn="ctr"/>
            <a:r>
              <a:rPr lang="en-US" sz="2000" dirty="0" smtClean="0"/>
              <a:t>(RNA-interference?)</a:t>
            </a:r>
            <a:endParaRPr lang="en-US" sz="2000" dirty="0"/>
          </a:p>
        </p:txBody>
      </p:sp>
      <p:sp>
        <p:nvSpPr>
          <p:cNvPr id="25" name="24 Flecha izquierda"/>
          <p:cNvSpPr/>
          <p:nvPr/>
        </p:nvSpPr>
        <p:spPr>
          <a:xfrm>
            <a:off x="3657600" y="2971800"/>
            <a:ext cx="1676400" cy="48377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antisense</a:t>
            </a:r>
            <a:endParaRPr lang="en-US" dirty="0"/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510892"/>
            <a:ext cx="8096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31 Flecha arriba"/>
          <p:cNvSpPr/>
          <p:nvPr/>
        </p:nvSpPr>
        <p:spPr>
          <a:xfrm>
            <a:off x="838200" y="5422650"/>
            <a:ext cx="411703" cy="8076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1194084" y="6252265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tRNAs</a:t>
            </a:r>
            <a:endParaRPr lang="en-US" dirty="0"/>
          </a:p>
        </p:txBody>
      </p:sp>
      <p:sp>
        <p:nvSpPr>
          <p:cNvPr id="27" name="Rectangle 9"/>
          <p:cNvSpPr/>
          <p:nvPr/>
        </p:nvSpPr>
        <p:spPr>
          <a:xfrm>
            <a:off x="5741827" y="2891105"/>
            <a:ext cx="2868773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Transposable elements produces a great amount of </a:t>
            </a:r>
            <a:r>
              <a:rPr lang="en-US" sz="2000" b="1" dirty="0" smtClean="0"/>
              <a:t>antisense</a:t>
            </a:r>
            <a:r>
              <a:rPr lang="en-US" sz="2000" dirty="0" smtClean="0"/>
              <a:t> small RNA of ~19 </a:t>
            </a:r>
            <a:r>
              <a:rPr lang="en-US" sz="2000" dirty="0" err="1" smtClean="0"/>
              <a:t>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69404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virus in </a:t>
            </a:r>
            <a:r>
              <a:rPr lang="en-US" dirty="0" err="1" smtClean="0"/>
              <a:t>M.oryzae</a:t>
            </a:r>
            <a:r>
              <a:rPr lang="en-US" dirty="0" smtClean="0"/>
              <a:t> GUY11?</a:t>
            </a:r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827584" y="2240868"/>
            <a:ext cx="7632848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CuadroTexto"/>
          <p:cNvSpPr txBox="1"/>
          <p:nvPr/>
        </p:nvSpPr>
        <p:spPr>
          <a:xfrm>
            <a:off x="2267744" y="1683267"/>
            <a:ext cx="520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transcript </a:t>
            </a:r>
            <a:r>
              <a:rPr lang="en-US" dirty="0" smtClean="0"/>
              <a:t>2840 </a:t>
            </a:r>
            <a:r>
              <a:rPr lang="en-US" dirty="0" err="1" smtClean="0"/>
              <a:t>nt</a:t>
            </a:r>
            <a:r>
              <a:rPr lang="en-US" dirty="0" smtClean="0"/>
              <a:t> long, not aligning on the genome</a:t>
            </a:r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1403648" y="2168860"/>
            <a:ext cx="5112568" cy="3240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RdRp</a:t>
            </a:r>
            <a:endParaRPr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2201021" y="2656181"/>
            <a:ext cx="3517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RNA-dependent RNA </a:t>
            </a:r>
            <a:r>
              <a:rPr lang="en-US" dirty="0" smtClean="0"/>
              <a:t>polymerase</a:t>
            </a:r>
          </a:p>
          <a:p>
            <a:pPr algn="ctr"/>
            <a:r>
              <a:rPr lang="en-US" dirty="0" smtClean="0"/>
              <a:t>Similar to S. </a:t>
            </a:r>
            <a:r>
              <a:rPr lang="en-US" dirty="0" err="1" smtClean="0"/>
              <a:t>scleorinorum</a:t>
            </a:r>
            <a:r>
              <a:rPr lang="en-US" dirty="0" smtClean="0"/>
              <a:t> </a:t>
            </a:r>
            <a:r>
              <a:rPr lang="en-US" dirty="0" err="1" smtClean="0"/>
              <a:t>mitovirus</a:t>
            </a:r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1055565" y="248240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63</a:t>
            </a:r>
            <a:endParaRPr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6189844" y="249289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1937</a:t>
            </a:r>
            <a:endParaRPr lang="en-US" dirty="0"/>
          </a:p>
        </p:txBody>
      </p:sp>
      <p:sp>
        <p:nvSpPr>
          <p:cNvPr id="14" name="13 Rectángulo"/>
          <p:cNvSpPr/>
          <p:nvPr/>
        </p:nvSpPr>
        <p:spPr>
          <a:xfrm>
            <a:off x="107504" y="3825914"/>
            <a:ext cx="8928992" cy="147732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Confirmed in GUY11 </a:t>
            </a:r>
            <a:r>
              <a:rPr lang="en-US" dirty="0" smtClean="0"/>
              <a:t>ESTs, probably two different molecules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Not </a:t>
            </a:r>
            <a:r>
              <a:rPr lang="en-US" dirty="0"/>
              <a:t>found in 70-15 </a:t>
            </a:r>
            <a:r>
              <a:rPr lang="en-US" dirty="0" err="1"/>
              <a:t>rna</a:t>
            </a:r>
            <a:r>
              <a:rPr lang="en-US" dirty="0"/>
              <a:t> </a:t>
            </a:r>
            <a:r>
              <a:rPr lang="en-US" dirty="0" err="1" smtClean="0"/>
              <a:t>seq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Highly </a:t>
            </a:r>
            <a:r>
              <a:rPr lang="en-US" dirty="0" smtClean="0"/>
              <a:t>transcribed in </a:t>
            </a:r>
            <a:r>
              <a:rPr lang="en-US" dirty="0" smtClean="0"/>
              <a:t>WT (up to 20%), </a:t>
            </a:r>
            <a:r>
              <a:rPr lang="en-US" dirty="0" smtClean="0"/>
              <a:t>affected in rbp35 mutant, not sure in exp5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Very A-modified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Highly </a:t>
            </a:r>
            <a:r>
              <a:rPr lang="en-US" dirty="0" err="1" smtClean="0"/>
              <a:t>polyadenylated</a:t>
            </a:r>
            <a:r>
              <a:rPr lang="en-US" dirty="0" smtClean="0"/>
              <a:t> in the </a:t>
            </a:r>
            <a:r>
              <a:rPr lang="en-US" dirty="0" err="1" smtClean="0"/>
              <a:t>polyA</a:t>
            </a:r>
            <a:r>
              <a:rPr lang="en-US" dirty="0" smtClean="0"/>
              <a:t>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7488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14400" y="1981200"/>
            <a:ext cx="7651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RNA-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seq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on polyadenylation sites</a:t>
            </a:r>
            <a:endParaRPr lang="es-E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948564" y="3395294"/>
            <a:ext cx="7628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Small RNA-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seq</a:t>
            </a:r>
            <a:endParaRPr lang="es-E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10 Rectángulo"/>
          <p:cNvSpPr/>
          <p:nvPr/>
        </p:nvSpPr>
        <p:spPr>
          <a:xfrm>
            <a:off x="948564" y="5715000"/>
            <a:ext cx="79668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Evolutionary analysis of polyadenylation/splicing/translation machineries</a:t>
            </a:r>
            <a:endParaRPr lang="es-ES" sz="2400" dirty="0"/>
          </a:p>
        </p:txBody>
      </p:sp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want to shed light on the role of Rbp35 and Exp5 in </a:t>
            </a:r>
            <a:r>
              <a:rPr lang="en-US" i="1" dirty="0" err="1" smtClean="0"/>
              <a:t>M.oryzae</a:t>
            </a:r>
            <a:r>
              <a:rPr lang="en-US" i="1" dirty="0" smtClean="0"/>
              <a:t>: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403019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phylogeny of fungi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2661"/>
            <a:ext cx="4267200" cy="619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o"/>
          <p:cNvSpPr/>
          <p:nvPr/>
        </p:nvSpPr>
        <p:spPr>
          <a:xfrm>
            <a:off x="533400" y="6132610"/>
            <a:ext cx="4191000" cy="617865"/>
          </a:xfrm>
          <a:prstGeom prst="frame">
            <a:avLst>
              <a:gd name="adj1" fmla="val 0"/>
            </a:avLst>
          </a:prstGeom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7 Marco"/>
          <p:cNvSpPr/>
          <p:nvPr/>
        </p:nvSpPr>
        <p:spPr>
          <a:xfrm>
            <a:off x="533399" y="5486400"/>
            <a:ext cx="5105401" cy="457200"/>
          </a:xfrm>
          <a:prstGeom prst="frame">
            <a:avLst>
              <a:gd name="adj1" fmla="val 0"/>
            </a:avLst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8 Marco"/>
          <p:cNvSpPr/>
          <p:nvPr/>
        </p:nvSpPr>
        <p:spPr>
          <a:xfrm>
            <a:off x="533399" y="2466200"/>
            <a:ext cx="7537596" cy="3020200"/>
          </a:xfrm>
          <a:prstGeom prst="frame">
            <a:avLst>
              <a:gd name="adj1" fmla="val 0"/>
            </a:avLst>
          </a:prstGeom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9 Marco"/>
          <p:cNvSpPr/>
          <p:nvPr/>
        </p:nvSpPr>
        <p:spPr>
          <a:xfrm>
            <a:off x="533400" y="1143000"/>
            <a:ext cx="4191000" cy="1174552"/>
          </a:xfrm>
          <a:prstGeom prst="frame">
            <a:avLst>
              <a:gd name="adj1" fmla="val 0"/>
            </a:avLst>
          </a:prstGeom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10 Marco"/>
          <p:cNvSpPr/>
          <p:nvPr/>
        </p:nvSpPr>
        <p:spPr>
          <a:xfrm>
            <a:off x="533400" y="992089"/>
            <a:ext cx="4419600" cy="152400"/>
          </a:xfrm>
          <a:prstGeom prst="frame">
            <a:avLst>
              <a:gd name="adj1" fmla="val 0"/>
            </a:avLst>
          </a:prstGeom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11 Marco"/>
          <p:cNvSpPr/>
          <p:nvPr/>
        </p:nvSpPr>
        <p:spPr>
          <a:xfrm>
            <a:off x="533400" y="2317551"/>
            <a:ext cx="4419600" cy="148649"/>
          </a:xfrm>
          <a:prstGeom prst="frame">
            <a:avLst>
              <a:gd name="adj1" fmla="val 0"/>
            </a:avLst>
          </a:prstGeom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12 Marco"/>
          <p:cNvSpPr/>
          <p:nvPr/>
        </p:nvSpPr>
        <p:spPr>
          <a:xfrm>
            <a:off x="533399" y="5486399"/>
            <a:ext cx="6587979" cy="646211"/>
          </a:xfrm>
          <a:prstGeom prst="frame">
            <a:avLst>
              <a:gd name="adj1" fmla="val 0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162800" y="5764113"/>
            <a:ext cx="1054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Zygomycota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5638800" y="5655615"/>
            <a:ext cx="948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C00000"/>
                </a:solidFill>
              </a:rPr>
              <a:t>Mucorales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4795912" y="6265960"/>
            <a:ext cx="1196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1"/>
                </a:solidFill>
              </a:rPr>
              <a:t>Microsporidia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8070995" y="3620392"/>
            <a:ext cx="1059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</a:rPr>
              <a:t>Ascomycota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21" name="20 Marco"/>
          <p:cNvSpPr/>
          <p:nvPr/>
        </p:nvSpPr>
        <p:spPr>
          <a:xfrm>
            <a:off x="533400" y="2466200"/>
            <a:ext cx="5105400" cy="697588"/>
          </a:xfrm>
          <a:prstGeom prst="frame">
            <a:avLst>
              <a:gd name="adj1" fmla="val 0"/>
            </a:avLst>
          </a:prstGeom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667375" y="2661105"/>
            <a:ext cx="783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2D050"/>
                </a:solidFill>
              </a:rPr>
              <a:t>“Yeasts”</a:t>
            </a:r>
            <a:endParaRPr lang="en-US" sz="1400" dirty="0">
              <a:solidFill>
                <a:srgbClr val="92D050"/>
              </a:solidFill>
            </a:endParaRPr>
          </a:p>
        </p:txBody>
      </p:sp>
      <p:sp>
        <p:nvSpPr>
          <p:cNvPr id="23" name="22 Marco"/>
          <p:cNvSpPr/>
          <p:nvPr/>
        </p:nvSpPr>
        <p:spPr>
          <a:xfrm>
            <a:off x="531533" y="3163788"/>
            <a:ext cx="5105400" cy="2322612"/>
          </a:xfrm>
          <a:prstGeom prst="frame">
            <a:avLst>
              <a:gd name="adj1" fmla="val 0"/>
            </a:avLst>
          </a:prstGeom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5707973" y="4100809"/>
            <a:ext cx="2146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“Filamentous </a:t>
            </a:r>
            <a:r>
              <a:rPr lang="en-US" sz="1400" dirty="0">
                <a:solidFill>
                  <a:srgbClr val="00B050"/>
                </a:solidFill>
              </a:rPr>
              <a:t>A</a:t>
            </a:r>
            <a:r>
              <a:rPr lang="en-US" sz="1400" dirty="0" smtClean="0">
                <a:solidFill>
                  <a:srgbClr val="00B050"/>
                </a:solidFill>
              </a:rPr>
              <a:t>scomycota”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4967044" y="2229503"/>
            <a:ext cx="1305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B0F0"/>
                </a:solidFill>
              </a:rPr>
              <a:t>Taphrinomycotina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5016706" y="914400"/>
            <a:ext cx="1206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2060"/>
                </a:solidFill>
              </a:rPr>
              <a:t>Chytridiomycota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4814962" y="1524000"/>
            <a:ext cx="1244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Basidiomycota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7239000" y="723781"/>
            <a:ext cx="189183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100" dirty="0" smtClean="0"/>
              <a:t>Actin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 err="1"/>
              <a:t>D</a:t>
            </a:r>
            <a:r>
              <a:rPr lang="en-US" sz="1100" dirty="0" err="1" smtClean="0"/>
              <a:t>iphthine</a:t>
            </a:r>
            <a:r>
              <a:rPr lang="en-US" sz="1100" dirty="0" smtClean="0"/>
              <a:t> synthase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 smtClean="0"/>
              <a:t>Glutamine </a:t>
            </a:r>
            <a:r>
              <a:rPr lang="en-US" sz="1100" dirty="0" err="1"/>
              <a:t>tRNA</a:t>
            </a:r>
            <a:r>
              <a:rPr lang="en-US" sz="1100" dirty="0"/>
              <a:t> </a:t>
            </a:r>
            <a:r>
              <a:rPr lang="en-US" sz="1100" dirty="0" err="1" smtClean="0"/>
              <a:t>synthetase</a:t>
            </a:r>
            <a:endParaRPr lang="en-US" sz="11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 smtClean="0"/>
              <a:t>RNA </a:t>
            </a:r>
            <a:r>
              <a:rPr lang="en-US" sz="1100" dirty="0"/>
              <a:t>polymerase </a:t>
            </a:r>
            <a:r>
              <a:rPr lang="en-US" sz="1100" dirty="0" smtClean="0"/>
              <a:t>III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/>
              <a:t>T</a:t>
            </a:r>
            <a:r>
              <a:rPr lang="en-US" sz="1100" dirty="0" smtClean="0"/>
              <a:t>ranscription </a:t>
            </a:r>
            <a:r>
              <a:rPr lang="en-US" sz="1100" dirty="0"/>
              <a:t>factor </a:t>
            </a:r>
            <a:r>
              <a:rPr lang="en-US" sz="1100" dirty="0" smtClean="0"/>
              <a:t>TFIIH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 smtClean="0"/>
              <a:t>DNA </a:t>
            </a:r>
            <a:r>
              <a:rPr lang="en-US" sz="1100" dirty="0"/>
              <a:t>topoisomerase </a:t>
            </a:r>
            <a:r>
              <a:rPr lang="en-US" sz="1100" dirty="0" smtClean="0"/>
              <a:t>III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 err="1" smtClean="0"/>
              <a:t>Exportin</a:t>
            </a:r>
            <a:r>
              <a:rPr lang="en-US" sz="1100" dirty="0" smtClean="0"/>
              <a:t> </a:t>
            </a:r>
            <a:r>
              <a:rPr lang="en-US" sz="11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0901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2514" y="-21771"/>
            <a:ext cx="8229600" cy="63137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Rbp35 is a member of the polyadenylation machinery</a:t>
            </a:r>
            <a:endParaRPr lang="es-E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74773"/>
            <a:ext cx="8305800" cy="6083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60"/>
          <p:cNvSpPr>
            <a:spLocks noChangeArrowheads="1"/>
          </p:cNvSpPr>
          <p:nvPr/>
        </p:nvSpPr>
        <p:spPr bwMode="auto">
          <a:xfrm>
            <a:off x="2057400" y="1828800"/>
            <a:ext cx="530831" cy="459218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5" rIns="91430" bIns="45715" anchor="ctr"/>
          <a:lstStyle/>
          <a:p>
            <a:pPr>
              <a:buFontTx/>
              <a:buNone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6" name="5 Conector recto de flecha"/>
          <p:cNvCxnSpPr/>
          <p:nvPr/>
        </p:nvCxnSpPr>
        <p:spPr>
          <a:xfrm flipH="1" flipV="1">
            <a:off x="2612572" y="2234600"/>
            <a:ext cx="359228" cy="83544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607998" y="3066698"/>
            <a:ext cx="436837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RBP35 functional </a:t>
            </a:r>
            <a:r>
              <a:rPr lang="en-US" dirty="0" err="1" smtClean="0"/>
              <a:t>ortholog</a:t>
            </a:r>
            <a:r>
              <a:rPr lang="en-US" dirty="0" smtClean="0"/>
              <a:t> found in animals, </a:t>
            </a:r>
          </a:p>
          <a:p>
            <a:pPr algn="ctr"/>
            <a:r>
              <a:rPr lang="en-US" dirty="0"/>
              <a:t>b</a:t>
            </a:r>
            <a:r>
              <a:rPr lang="en-US" dirty="0" smtClean="0"/>
              <a:t>ut not in yeast!</a:t>
            </a:r>
            <a:endParaRPr lang="es-ES" dirty="0"/>
          </a:p>
        </p:txBody>
      </p:sp>
      <p:cxnSp>
        <p:nvCxnSpPr>
          <p:cNvPr id="18" name="17 Conector recto de flecha"/>
          <p:cNvCxnSpPr/>
          <p:nvPr/>
        </p:nvCxnSpPr>
        <p:spPr>
          <a:xfrm>
            <a:off x="3276600" y="3716380"/>
            <a:ext cx="838200" cy="3984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4136571" y="3822412"/>
            <a:ext cx="317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!</a:t>
            </a:r>
            <a:endParaRPr lang="es-ES" sz="3200" dirty="0"/>
          </a:p>
        </p:txBody>
      </p:sp>
      <p:sp>
        <p:nvSpPr>
          <p:cNvPr id="4" name="3 Rectángulo"/>
          <p:cNvSpPr/>
          <p:nvPr/>
        </p:nvSpPr>
        <p:spPr>
          <a:xfrm>
            <a:off x="6671371" y="6172200"/>
            <a:ext cx="1526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 </a:t>
            </a:r>
            <a:r>
              <a:rPr lang="en-US" sz="1200" dirty="0" err="1"/>
              <a:t>Millevoi</a:t>
            </a:r>
            <a:r>
              <a:rPr lang="en-US" sz="1200" dirty="0"/>
              <a:t> </a:t>
            </a:r>
            <a:r>
              <a:rPr lang="en-US" sz="1200" dirty="0" smtClean="0"/>
              <a:t>et al. </a:t>
            </a:r>
            <a:r>
              <a:rPr lang="en-US" sz="1200" dirty="0"/>
              <a:t>‎2010</a:t>
            </a:r>
          </a:p>
        </p:txBody>
      </p:sp>
    </p:spTree>
    <p:extLst>
      <p:ext uri="{BB962C8B-B14F-4D97-AF65-F5344CB8AC3E}">
        <p14:creationId xmlns:p14="http://schemas.microsoft.com/office/powerpoint/2010/main" val="367563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8466" y="188640"/>
            <a:ext cx="8419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 smtClean="0"/>
              <a:t>Human Rbp35 </a:t>
            </a:r>
            <a:r>
              <a:rPr lang="en-CA" sz="2400" dirty="0" err="1" smtClean="0"/>
              <a:t>ortholog</a:t>
            </a:r>
            <a:r>
              <a:rPr lang="en-CA" sz="2400" dirty="0" smtClean="0"/>
              <a:t> binds to UGUA element</a:t>
            </a:r>
            <a:br>
              <a:rPr lang="en-CA" sz="2400" dirty="0" smtClean="0"/>
            </a:br>
            <a:r>
              <a:rPr lang="en-CA" sz="2400" dirty="0" smtClean="0"/>
              <a:t>to regulate the selection of alternative polyadenylation sites (APA)</a:t>
            </a:r>
            <a:endParaRPr lang="en-CA" sz="2400" dirty="0"/>
          </a:p>
        </p:txBody>
      </p:sp>
      <p:cxnSp>
        <p:nvCxnSpPr>
          <p:cNvPr id="8" name="72 Conector recto"/>
          <p:cNvCxnSpPr>
            <a:cxnSpLocks noChangeShapeType="1"/>
          </p:cNvCxnSpPr>
          <p:nvPr/>
        </p:nvCxnSpPr>
        <p:spPr bwMode="auto">
          <a:xfrm>
            <a:off x="1356535" y="2381725"/>
            <a:ext cx="3945504" cy="0"/>
          </a:xfrm>
          <a:prstGeom prst="line">
            <a:avLst/>
          </a:prstGeom>
          <a:noFill/>
          <a:ln w="28575" algn="ctr">
            <a:solidFill>
              <a:srgbClr val="008E40"/>
            </a:solidFill>
            <a:round/>
            <a:headEnd/>
            <a:tailEnd/>
          </a:ln>
        </p:spPr>
      </p:cxnSp>
      <p:sp>
        <p:nvSpPr>
          <p:cNvPr id="9" name="73 Flecha derecha"/>
          <p:cNvSpPr>
            <a:spLocks noChangeArrowheads="1"/>
          </p:cNvSpPr>
          <p:nvPr/>
        </p:nvSpPr>
        <p:spPr bwMode="auto">
          <a:xfrm>
            <a:off x="1927639" y="2274577"/>
            <a:ext cx="1463732" cy="230455"/>
          </a:xfrm>
          <a:prstGeom prst="rightArrow">
            <a:avLst>
              <a:gd name="adj1" fmla="val 50000"/>
              <a:gd name="adj2" fmla="val 26478"/>
            </a:avLst>
          </a:prstGeom>
          <a:solidFill>
            <a:srgbClr val="92D050"/>
          </a:solidFill>
          <a:ln w="9525" algn="ctr">
            <a:solidFill>
              <a:srgbClr val="008E40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" name="74 Elipse"/>
          <p:cNvSpPr>
            <a:spLocks noChangeArrowheads="1"/>
          </p:cNvSpPr>
          <p:nvPr/>
        </p:nvSpPr>
        <p:spPr bwMode="auto">
          <a:xfrm>
            <a:off x="1356535" y="2319820"/>
            <a:ext cx="44273" cy="140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cxnSp>
        <p:nvCxnSpPr>
          <p:cNvPr id="11" name="76 Conector recto"/>
          <p:cNvCxnSpPr>
            <a:cxnSpLocks noChangeShapeType="1"/>
            <a:stCxn id="13" idx="6"/>
          </p:cNvCxnSpPr>
          <p:nvPr/>
        </p:nvCxnSpPr>
        <p:spPr bwMode="auto">
          <a:xfrm flipV="1">
            <a:off x="1421472" y="4552939"/>
            <a:ext cx="4703528" cy="1295"/>
          </a:xfrm>
          <a:prstGeom prst="line">
            <a:avLst/>
          </a:prstGeom>
          <a:noFill/>
          <a:ln w="28575" algn="ctr">
            <a:solidFill>
              <a:srgbClr val="008E40"/>
            </a:solidFill>
            <a:round/>
            <a:headEnd/>
            <a:tailEnd/>
          </a:ln>
        </p:spPr>
      </p:cxnSp>
      <p:sp>
        <p:nvSpPr>
          <p:cNvPr id="12" name="77 Flecha derecha"/>
          <p:cNvSpPr>
            <a:spLocks noChangeArrowheads="1"/>
          </p:cNvSpPr>
          <p:nvPr/>
        </p:nvSpPr>
        <p:spPr bwMode="auto">
          <a:xfrm>
            <a:off x="1948303" y="4438641"/>
            <a:ext cx="1463732" cy="230455"/>
          </a:xfrm>
          <a:prstGeom prst="rightArrow">
            <a:avLst>
              <a:gd name="adj1" fmla="val 50000"/>
              <a:gd name="adj2" fmla="val 26478"/>
            </a:avLst>
          </a:prstGeom>
          <a:solidFill>
            <a:srgbClr val="92D050"/>
          </a:solidFill>
          <a:ln w="9525" algn="ctr">
            <a:solidFill>
              <a:srgbClr val="008E40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3" name="78 Elipse"/>
          <p:cNvSpPr>
            <a:spLocks noChangeArrowheads="1"/>
          </p:cNvSpPr>
          <p:nvPr/>
        </p:nvSpPr>
        <p:spPr bwMode="auto">
          <a:xfrm>
            <a:off x="1377199" y="4483884"/>
            <a:ext cx="44273" cy="140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4" name="8 CuadroTexto"/>
          <p:cNvSpPr txBox="1"/>
          <p:nvPr/>
        </p:nvSpPr>
        <p:spPr bwMode="auto">
          <a:xfrm>
            <a:off x="5302039" y="2254767"/>
            <a:ext cx="193696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es-ES" sz="1050" dirty="0" smtClean="0">
                <a:solidFill>
                  <a:srgbClr val="008E40"/>
                </a:solidFill>
              </a:rPr>
              <a:t>AAAAAAAAAAAAAAAAAAAA</a:t>
            </a:r>
            <a:endParaRPr lang="es-ES" sz="1050" baseline="-25000" dirty="0">
              <a:solidFill>
                <a:srgbClr val="008E40"/>
              </a:solidFill>
            </a:endParaRPr>
          </a:p>
        </p:txBody>
      </p:sp>
      <p:sp>
        <p:nvSpPr>
          <p:cNvPr id="15" name="9 CuadroTexto"/>
          <p:cNvSpPr txBox="1"/>
          <p:nvPr/>
        </p:nvSpPr>
        <p:spPr bwMode="auto">
          <a:xfrm>
            <a:off x="6056935" y="4422015"/>
            <a:ext cx="1042401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s-ES" sz="1050" dirty="0" smtClean="0">
                <a:solidFill>
                  <a:srgbClr val="008E40"/>
                </a:solidFill>
              </a:rPr>
              <a:t>AAAAAAAAAA</a:t>
            </a:r>
            <a:endParaRPr lang="es-ES" sz="1050" baseline="-25000" dirty="0">
              <a:solidFill>
                <a:srgbClr val="008E40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662" y="1981200"/>
            <a:ext cx="586753" cy="58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37647"/>
            <a:ext cx="586753" cy="58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773236" y="4422015"/>
            <a:ext cx="936099" cy="2539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UGUA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581400" y="4038600"/>
            <a:ext cx="1295400" cy="38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Rbp35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581400" y="3657600"/>
            <a:ext cx="1295400" cy="3834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CFI25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84134" y="2831068"/>
            <a:ext cx="123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Poly(A) site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59520" y="5040868"/>
            <a:ext cx="233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Alternative poly(A) site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0" idx="0"/>
          </p:cNvCxnSpPr>
          <p:nvPr/>
        </p:nvCxnSpPr>
        <p:spPr>
          <a:xfrm flipV="1">
            <a:off x="5402605" y="2567953"/>
            <a:ext cx="0" cy="263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168205" y="4777753"/>
            <a:ext cx="0" cy="263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95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Elipse"/>
          <p:cNvSpPr/>
          <p:nvPr/>
        </p:nvSpPr>
        <p:spPr>
          <a:xfrm>
            <a:off x="1752600" y="2986028"/>
            <a:ext cx="5638800" cy="2728972"/>
          </a:xfrm>
          <a:prstGeom prst="ellipse">
            <a:avLst/>
          </a:prstGeom>
          <a:ln>
            <a:solidFill>
              <a:schemeClr val="tx2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17 Flecha arriba"/>
          <p:cNvSpPr/>
          <p:nvPr/>
        </p:nvSpPr>
        <p:spPr>
          <a:xfrm rot="19102659">
            <a:off x="2582236" y="2057428"/>
            <a:ext cx="305360" cy="26141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Flecha arriba"/>
          <p:cNvSpPr/>
          <p:nvPr/>
        </p:nvSpPr>
        <p:spPr>
          <a:xfrm rot="2876870">
            <a:off x="6692744" y="2094134"/>
            <a:ext cx="305360" cy="25355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Exp5 is a </a:t>
            </a:r>
            <a:r>
              <a:rPr lang="en-US" sz="2800" dirty="0" err="1" smtClean="0"/>
              <a:t>kariopherin</a:t>
            </a:r>
            <a:r>
              <a:rPr lang="en-US" sz="2800" dirty="0" smtClean="0"/>
              <a:t> involved in the nuclear import/export of proteins and RNAs</a:t>
            </a:r>
            <a:endParaRPr lang="es-ES" sz="2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4016268" y="5867400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NUCLEUS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 rot="1947176">
            <a:off x="6009695" y="3177444"/>
            <a:ext cx="1219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MSN5</a:t>
            </a:r>
          </a:p>
          <a:p>
            <a:pPr algn="ctr"/>
            <a:r>
              <a:rPr lang="en-US" dirty="0" smtClean="0"/>
              <a:t>(yeast)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 rot="20011241">
            <a:off x="2090448" y="3101243"/>
            <a:ext cx="1219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EXP5</a:t>
            </a:r>
          </a:p>
          <a:p>
            <a:pPr algn="ctr"/>
            <a:r>
              <a:rPr lang="en-US" sz="1100" dirty="0" smtClean="0"/>
              <a:t>(metazoan)</a:t>
            </a:r>
            <a:endParaRPr lang="es-ES" sz="1100" dirty="0"/>
          </a:p>
        </p:txBody>
      </p:sp>
      <p:sp>
        <p:nvSpPr>
          <p:cNvPr id="8" name="7 Rectángulo"/>
          <p:cNvSpPr/>
          <p:nvPr/>
        </p:nvSpPr>
        <p:spPr>
          <a:xfrm>
            <a:off x="5817893" y="2446834"/>
            <a:ext cx="15279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600" dirty="0" err="1" smtClean="0"/>
              <a:t>aminoacyl-tRNA</a:t>
            </a:r>
            <a:endParaRPr lang="es-ES" sz="1600" dirty="0" smtClean="0"/>
          </a:p>
          <a:p>
            <a:pPr algn="ctr"/>
            <a:r>
              <a:rPr lang="en-US" sz="1600" i="1" dirty="0" smtClean="0"/>
              <a:t>re-export</a:t>
            </a:r>
            <a:endParaRPr lang="es-ES" sz="1600" i="1" dirty="0"/>
          </a:p>
        </p:txBody>
      </p:sp>
      <p:sp>
        <p:nvSpPr>
          <p:cNvPr id="9" name="8 Rectángulo"/>
          <p:cNvSpPr/>
          <p:nvPr/>
        </p:nvSpPr>
        <p:spPr>
          <a:xfrm>
            <a:off x="7153367" y="3187756"/>
            <a:ext cx="19906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Some transcription factors</a:t>
            </a:r>
            <a:endParaRPr lang="es-ES" sz="1600" i="1" dirty="0"/>
          </a:p>
        </p:txBody>
      </p:sp>
      <p:sp>
        <p:nvSpPr>
          <p:cNvPr id="12" name="11 Elipse"/>
          <p:cNvSpPr/>
          <p:nvPr/>
        </p:nvSpPr>
        <p:spPr>
          <a:xfrm>
            <a:off x="6172199" y="3978459"/>
            <a:ext cx="928897" cy="531569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RanGTP</a:t>
            </a:r>
            <a:endParaRPr lang="es-ES" sz="1100" dirty="0"/>
          </a:p>
        </p:txBody>
      </p:sp>
      <p:sp>
        <p:nvSpPr>
          <p:cNvPr id="17" name="16 Elipse"/>
          <p:cNvSpPr/>
          <p:nvPr/>
        </p:nvSpPr>
        <p:spPr>
          <a:xfrm>
            <a:off x="2235599" y="3829295"/>
            <a:ext cx="928897" cy="531569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RanGTP</a:t>
            </a:r>
            <a:endParaRPr lang="es-ES" sz="1100" dirty="0"/>
          </a:p>
        </p:txBody>
      </p:sp>
      <p:sp>
        <p:nvSpPr>
          <p:cNvPr id="20" name="19 Rectángulo"/>
          <p:cNvSpPr/>
          <p:nvPr/>
        </p:nvSpPr>
        <p:spPr>
          <a:xfrm>
            <a:off x="2193553" y="2079524"/>
            <a:ext cx="20550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600" dirty="0" err="1"/>
              <a:t>double-stranded</a:t>
            </a:r>
            <a:r>
              <a:rPr lang="es-ES" sz="1600" dirty="0"/>
              <a:t> </a:t>
            </a:r>
            <a:r>
              <a:rPr lang="es-ES" sz="1600" dirty="0" err="1" smtClean="0"/>
              <a:t>RNAs</a:t>
            </a:r>
            <a:endParaRPr lang="es-ES" sz="1600" dirty="0" smtClean="0"/>
          </a:p>
          <a:p>
            <a:pPr algn="ctr"/>
            <a:r>
              <a:rPr lang="es-ES" sz="1600" dirty="0" smtClean="0"/>
              <a:t> </a:t>
            </a:r>
            <a:r>
              <a:rPr lang="es-ES" sz="1600" dirty="0" err="1"/>
              <a:t>binding</a:t>
            </a:r>
            <a:r>
              <a:rPr lang="es-ES" sz="1600" dirty="0"/>
              <a:t> </a:t>
            </a:r>
            <a:r>
              <a:rPr lang="es-ES" sz="1600" dirty="0" err="1"/>
              <a:t>proteins</a:t>
            </a:r>
            <a:endParaRPr lang="es-ES" sz="1600" dirty="0"/>
          </a:p>
        </p:txBody>
      </p:sp>
      <p:sp>
        <p:nvSpPr>
          <p:cNvPr id="21" name="20 Rectángulo"/>
          <p:cNvSpPr/>
          <p:nvPr/>
        </p:nvSpPr>
        <p:spPr>
          <a:xfrm>
            <a:off x="685800" y="3459557"/>
            <a:ext cx="11318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600" dirty="0"/>
              <a:t>micro-RNA </a:t>
            </a:r>
            <a:endParaRPr lang="es-ES" sz="1600" dirty="0" smtClean="0"/>
          </a:p>
          <a:p>
            <a:pPr algn="ctr"/>
            <a:r>
              <a:rPr lang="es-ES" sz="1600" dirty="0" err="1" smtClean="0"/>
              <a:t>precursors</a:t>
            </a:r>
            <a:endParaRPr lang="es-ES" sz="1600" dirty="0"/>
          </a:p>
        </p:txBody>
      </p:sp>
      <p:sp>
        <p:nvSpPr>
          <p:cNvPr id="22" name="21 Rectángulo"/>
          <p:cNvSpPr/>
          <p:nvPr/>
        </p:nvSpPr>
        <p:spPr>
          <a:xfrm>
            <a:off x="1104960" y="2473602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err="1"/>
              <a:t>tRNAs</a:t>
            </a:r>
            <a:endParaRPr lang="es-ES" sz="16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73882" y="2871132"/>
            <a:ext cx="1554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ILF3, EF1A, JAZ…</a:t>
            </a:r>
            <a:endParaRPr lang="es-ES" sz="1600" dirty="0"/>
          </a:p>
        </p:txBody>
      </p:sp>
      <p:sp>
        <p:nvSpPr>
          <p:cNvPr id="24" name="23 Marco"/>
          <p:cNvSpPr/>
          <p:nvPr/>
        </p:nvSpPr>
        <p:spPr>
          <a:xfrm>
            <a:off x="5105960" y="1981200"/>
            <a:ext cx="4038040" cy="2895600"/>
          </a:xfrm>
          <a:prstGeom prst="frame">
            <a:avLst>
              <a:gd name="adj1" fmla="val 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8077200" y="1611868"/>
            <a:ext cx="75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YEAST</a:t>
            </a:r>
            <a:endParaRPr lang="es-ES" dirty="0"/>
          </a:p>
        </p:txBody>
      </p:sp>
      <p:sp>
        <p:nvSpPr>
          <p:cNvPr id="26" name="25 Marco"/>
          <p:cNvSpPr/>
          <p:nvPr/>
        </p:nvSpPr>
        <p:spPr>
          <a:xfrm>
            <a:off x="216579" y="1981200"/>
            <a:ext cx="4038040" cy="2895600"/>
          </a:xfrm>
          <a:prstGeom prst="frame">
            <a:avLst>
              <a:gd name="adj1" fmla="val 440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286003" y="1611868"/>
            <a:ext cx="125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METAZOAN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023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2693</TotalTime>
  <Words>2117</Words>
  <Application>Microsoft Office PowerPoint</Application>
  <PresentationFormat>Presentación en pantalla (4:3)</PresentationFormat>
  <Paragraphs>498</Paragraphs>
  <Slides>64</Slides>
  <Notes>28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64</vt:i4>
      </vt:variant>
    </vt:vector>
  </HeadingPairs>
  <TitlesOfParts>
    <vt:vector size="65" baseType="lpstr">
      <vt:lpstr>Tema de Office</vt:lpstr>
      <vt:lpstr>Bioinformatics approaches to understand RNA biology in the rice blast fungus</vt:lpstr>
      <vt:lpstr>Magnaporthe oryzae is an ascomycete fungus that infects rice</vt:lpstr>
      <vt:lpstr>Magnaporthe oryzae life cycle</vt:lpstr>
      <vt:lpstr>We are interested in two pathogenic-defective mutants…</vt:lpstr>
      <vt:lpstr>Rbp35 is a member of the polyadenylation machinery</vt:lpstr>
      <vt:lpstr>Rbp35 is a member of the polyadenylation machinery</vt:lpstr>
      <vt:lpstr>Rbp35 is a member of the polyadenylation machinery</vt:lpstr>
      <vt:lpstr>Presentación de PowerPoint</vt:lpstr>
      <vt:lpstr>Exp5 is a kariopherin involved in the nuclear import/export of proteins and RNAs</vt:lpstr>
      <vt:lpstr>We want to shed light on the role of Rbp35 and Exp5 in M.oryzae:</vt:lpstr>
      <vt:lpstr>We want to shed light on the role of Rbp35 and Exp5 in M.oryzae:</vt:lpstr>
      <vt:lpstr>We want to shed light on the role of Rbp35 and Exp5 in M.oryzae:</vt:lpstr>
      <vt:lpstr>We want to shed light on the role of Rbp35 and Exp5 in M.oryzae: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What about alternative polyadenylation?</vt:lpstr>
      <vt:lpstr>What about alternative polyadenylation?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Part 1 - Conclusions</vt:lpstr>
      <vt:lpstr>We want to shed light on the role of RBP35 and EXP5 in M.oryzae:</vt:lpstr>
      <vt:lpstr>Small RNA library preparation and sequencing</vt:lpstr>
      <vt:lpstr>Presentación de PowerPoint</vt:lpstr>
      <vt:lpstr>Read length after adapters removal is between 18-25 bp</vt:lpstr>
      <vt:lpstr>More than 70% of unique reads do not align on the genome (GUY11)</vt:lpstr>
      <vt:lpstr>Most of genomic sRNA loci (2019) are located in transposable elements</vt:lpstr>
      <vt:lpstr>What happens in the mutants?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 virus in M.oryzae GUY11?</vt:lpstr>
      <vt:lpstr>We want to shed light on the role of Rbp35 and Exp5 in M.oryzae:</vt:lpstr>
      <vt:lpstr>The phylogeny of fungi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 approaches to understand RNA biology in the rice blast fungus</dc:title>
  <dc:creator>marco</dc:creator>
  <cp:lastModifiedBy>marco</cp:lastModifiedBy>
  <cp:revision>389</cp:revision>
  <dcterms:created xsi:type="dcterms:W3CDTF">2015-05-29T10:21:22Z</dcterms:created>
  <dcterms:modified xsi:type="dcterms:W3CDTF">2015-09-08T11:46:53Z</dcterms:modified>
</cp:coreProperties>
</file>