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evolution%20(1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evolution%20(1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evolution%20(1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evolution%20(1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evolution%20(1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evolution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'[evolution (1).xlsx]distances'!$F$1</c:f>
              <c:strCache>
                <c:ptCount val="1"/>
                <c:pt idx="0">
                  <c:v>diff polyA</c:v>
                </c:pt>
              </c:strCache>
            </c:strRef>
          </c:tx>
          <c:invertIfNegative val="0"/>
          <c:cat>
            <c:strRef>
              <c:f>'[evolution (1).xlsx]distances'!$A$2:$A$43</c:f>
              <c:strCache>
                <c:ptCount val="42"/>
                <c:pt idx="0">
                  <c:v>Arabidopsis_thaliana</c:v>
                </c:pt>
                <c:pt idx="1">
                  <c:v>Phytophthora_infestans</c:v>
                </c:pt>
                <c:pt idx="2">
                  <c:v>Homo_sapiens</c:v>
                </c:pt>
                <c:pt idx="3">
                  <c:v>Batrachochytrium_dendrobatidis</c:v>
                </c:pt>
                <c:pt idx="4">
                  <c:v>Puccinia_graminis</c:v>
                </c:pt>
                <c:pt idx="5">
                  <c:v>Microbotryum_violaceum</c:v>
                </c:pt>
                <c:pt idx="6">
                  <c:v>Ustilago_maydis</c:v>
                </c:pt>
                <c:pt idx="7">
                  <c:v>Cryptococcus_neoformans</c:v>
                </c:pt>
                <c:pt idx="8">
                  <c:v>Gloeophyllum_trabeum</c:v>
                </c:pt>
                <c:pt idx="9">
                  <c:v>Pleurotus_ostreatus</c:v>
                </c:pt>
                <c:pt idx="10">
                  <c:v>Coprinopsis_cinerea</c:v>
                </c:pt>
                <c:pt idx="11">
                  <c:v>Laccaria_bicolor</c:v>
                </c:pt>
                <c:pt idx="12">
                  <c:v>Schizosaccharomyces_pombe</c:v>
                </c:pt>
                <c:pt idx="13">
                  <c:v>Yarrowia_lipolytica</c:v>
                </c:pt>
                <c:pt idx="14">
                  <c:v>Saccharomyces_cerevisiae</c:v>
                </c:pt>
                <c:pt idx="15">
                  <c:v>Kluyveromyces_lactis</c:v>
                </c:pt>
                <c:pt idx="16">
                  <c:v>Candida_tenuis</c:v>
                </c:pt>
                <c:pt idx="17">
                  <c:v>Candida_albicans</c:v>
                </c:pt>
                <c:pt idx="18">
                  <c:v>Tuber_melanosporum</c:v>
                </c:pt>
                <c:pt idx="19">
                  <c:v>Magnaporthe_oryzae</c:v>
                </c:pt>
                <c:pt idx="20">
                  <c:v>Neurospora_crassa</c:v>
                </c:pt>
                <c:pt idx="21">
                  <c:v>Podospora_anserina</c:v>
                </c:pt>
                <c:pt idx="22">
                  <c:v>Grosmannia_clavigera</c:v>
                </c:pt>
                <c:pt idx="23">
                  <c:v>Verticillium_dahliae</c:v>
                </c:pt>
                <c:pt idx="24">
                  <c:v>Fusarium_oxysporum</c:v>
                </c:pt>
                <c:pt idx="25">
                  <c:v>Metarhizium_acridum</c:v>
                </c:pt>
                <c:pt idx="26">
                  <c:v>Trichoderma_reesei</c:v>
                </c:pt>
                <c:pt idx="27">
                  <c:v>Botrytis_cinerea</c:v>
                </c:pt>
                <c:pt idx="28">
                  <c:v>Blumeria_graminis</c:v>
                </c:pt>
                <c:pt idx="29">
                  <c:v>Leptosphaeria_maculans</c:v>
                </c:pt>
                <c:pt idx="30">
                  <c:v>Zymoseptoria_tritici</c:v>
                </c:pt>
                <c:pt idx="31">
                  <c:v>Aspergillus_nidulans</c:v>
                </c:pt>
                <c:pt idx="32">
                  <c:v>Histoplasma_capsulatum</c:v>
                </c:pt>
                <c:pt idx="33">
                  <c:v>Coccidioides_posadasii</c:v>
                </c:pt>
                <c:pt idx="34">
                  <c:v>Phycomyces_blakesleeanus</c:v>
                </c:pt>
                <c:pt idx="35">
                  <c:v>Rhizopus_oryzae</c:v>
                </c:pt>
                <c:pt idx="36">
                  <c:v>Mucor_circinelloides</c:v>
                </c:pt>
                <c:pt idx="37">
                  <c:v>Rhizophagus_irregularis</c:v>
                </c:pt>
                <c:pt idx="38">
                  <c:v>Nematocida_parisii</c:v>
                </c:pt>
                <c:pt idx="39">
                  <c:v>Vavraia_culicis</c:v>
                </c:pt>
                <c:pt idx="40">
                  <c:v>Anncaliia_algerae</c:v>
                </c:pt>
                <c:pt idx="41">
                  <c:v>Encephalitozoon_cuniculi</c:v>
                </c:pt>
              </c:strCache>
            </c:strRef>
          </c:cat>
          <c:val>
            <c:numRef>
              <c:f>'[evolution (1).xlsx]distances'!$F$2:$F$43</c:f>
              <c:numCache>
                <c:formatCode>General</c:formatCode>
                <c:ptCount val="42"/>
                <c:pt idx="0">
                  <c:v>-1.0963850000000002</c:v>
                </c:pt>
                <c:pt idx="1">
                  <c:v>0.62997999999999976</c:v>
                </c:pt>
                <c:pt idx="2">
                  <c:v>0.64161000000000001</c:v>
                </c:pt>
                <c:pt idx="3">
                  <c:v>1.7318799999999999</c:v>
                </c:pt>
                <c:pt idx="4">
                  <c:v>2.0333899999999998</c:v>
                </c:pt>
                <c:pt idx="5">
                  <c:v>2.0228100000000002</c:v>
                </c:pt>
                <c:pt idx="6">
                  <c:v>2.06393</c:v>
                </c:pt>
                <c:pt idx="7">
                  <c:v>2.0629300000000002</c:v>
                </c:pt>
                <c:pt idx="8">
                  <c:v>2.0386099999999998</c:v>
                </c:pt>
                <c:pt idx="9">
                  <c:v>2.0844299999999998</c:v>
                </c:pt>
                <c:pt idx="10">
                  <c:v>2.1235499999999998</c:v>
                </c:pt>
                <c:pt idx="11">
                  <c:v>2.0431299999999997</c:v>
                </c:pt>
                <c:pt idx="12">
                  <c:v>1.8328799999999998</c:v>
                </c:pt>
                <c:pt idx="13">
                  <c:v>2.2656900000000002</c:v>
                </c:pt>
                <c:pt idx="14">
                  <c:v>2.6858700000000004</c:v>
                </c:pt>
                <c:pt idx="15">
                  <c:v>2.64846</c:v>
                </c:pt>
                <c:pt idx="16">
                  <c:v>2.7224599999999999</c:v>
                </c:pt>
                <c:pt idx="17">
                  <c:v>3.2308700000000004</c:v>
                </c:pt>
                <c:pt idx="18">
                  <c:v>1.8347</c:v>
                </c:pt>
                <c:pt idx="19">
                  <c:v>1.9212</c:v>
                </c:pt>
                <c:pt idx="20">
                  <c:v>1.93563</c:v>
                </c:pt>
                <c:pt idx="21">
                  <c:v>1.8940000000000001</c:v>
                </c:pt>
                <c:pt idx="22">
                  <c:v>1.9956200000000002</c:v>
                </c:pt>
                <c:pt idx="23">
                  <c:v>1.8916200000000001</c:v>
                </c:pt>
                <c:pt idx="24">
                  <c:v>1.8746099999999997</c:v>
                </c:pt>
                <c:pt idx="25">
                  <c:v>1.8793500000000001</c:v>
                </c:pt>
                <c:pt idx="26">
                  <c:v>1.8784199999999998</c:v>
                </c:pt>
                <c:pt idx="27">
                  <c:v>1.9298800000000003</c:v>
                </c:pt>
                <c:pt idx="28">
                  <c:v>1.9367000000000001</c:v>
                </c:pt>
                <c:pt idx="29">
                  <c:v>1.9714800000000001</c:v>
                </c:pt>
                <c:pt idx="30">
                  <c:v>2.1181300000000003</c:v>
                </c:pt>
                <c:pt idx="31">
                  <c:v>2.0667399999999998</c:v>
                </c:pt>
                <c:pt idx="32">
                  <c:v>2.0980999999999996</c:v>
                </c:pt>
                <c:pt idx="33">
                  <c:v>2.1749900000000002</c:v>
                </c:pt>
                <c:pt idx="34">
                  <c:v>0.92141000000000006</c:v>
                </c:pt>
                <c:pt idx="35">
                  <c:v>1.1175300000000001</c:v>
                </c:pt>
                <c:pt idx="36">
                  <c:v>0.9773900000000002</c:v>
                </c:pt>
                <c:pt idx="37">
                  <c:v>1.3653500000000001</c:v>
                </c:pt>
                <c:pt idx="38">
                  <c:v>2.7562199999999999</c:v>
                </c:pt>
                <c:pt idx="39">
                  <c:v>3.1576099999999996</c:v>
                </c:pt>
                <c:pt idx="40">
                  <c:v>3.1416499999999998</c:v>
                </c:pt>
                <c:pt idx="41">
                  <c:v>3.0513399999999997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208192"/>
        <c:axId val="99603584"/>
      </c:barChart>
      <c:catAx>
        <c:axId val="99208192"/>
        <c:scaling>
          <c:orientation val="maxMin"/>
        </c:scaling>
        <c:delete val="0"/>
        <c:axPos val="l"/>
        <c:majorTickMark val="none"/>
        <c:minorTickMark val="in"/>
        <c:tickLblPos val="low"/>
        <c:txPr>
          <a:bodyPr/>
          <a:lstStyle/>
          <a:p>
            <a:pPr>
              <a:defRPr sz="800"/>
            </a:pPr>
            <a:endParaRPr lang="en-US"/>
          </a:p>
        </c:txPr>
        <c:crossAx val="99603584"/>
        <c:crosses val="autoZero"/>
        <c:auto val="1"/>
        <c:lblAlgn val="ctr"/>
        <c:lblOffset val="1000"/>
        <c:noMultiLvlLbl val="0"/>
      </c:catAx>
      <c:valAx>
        <c:axId val="99603584"/>
        <c:scaling>
          <c:orientation val="minMax"/>
          <c:max val="10"/>
        </c:scaling>
        <c:delete val="0"/>
        <c:axPos val="t"/>
        <c:majorGridlines/>
        <c:numFmt formatCode="General" sourceLinked="1"/>
        <c:majorTickMark val="out"/>
        <c:minorTickMark val="none"/>
        <c:tickLblPos val="nextTo"/>
        <c:crossAx val="992081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'[evolution (1).xlsx]distances'!$G$1</c:f>
              <c:strCache>
                <c:ptCount val="1"/>
                <c:pt idx="0">
                  <c:v>diff spliceosome</c:v>
                </c:pt>
              </c:strCache>
            </c:strRef>
          </c:tx>
          <c:invertIfNegative val="0"/>
          <c:cat>
            <c:strRef>
              <c:f>'[evolution (1).xlsx]distances'!$A$2:$A$43</c:f>
              <c:strCache>
                <c:ptCount val="42"/>
                <c:pt idx="0">
                  <c:v>Arabidopsis_thaliana</c:v>
                </c:pt>
                <c:pt idx="1">
                  <c:v>Phytophthora_infestans</c:v>
                </c:pt>
                <c:pt idx="2">
                  <c:v>Homo_sapiens</c:v>
                </c:pt>
                <c:pt idx="3">
                  <c:v>Batrachochytrium_dendrobatidis</c:v>
                </c:pt>
                <c:pt idx="4">
                  <c:v>Puccinia_graminis</c:v>
                </c:pt>
                <c:pt idx="5">
                  <c:v>Microbotryum_violaceum</c:v>
                </c:pt>
                <c:pt idx="6">
                  <c:v>Ustilago_maydis</c:v>
                </c:pt>
                <c:pt idx="7">
                  <c:v>Cryptococcus_neoformans</c:v>
                </c:pt>
                <c:pt idx="8">
                  <c:v>Gloeophyllum_trabeum</c:v>
                </c:pt>
                <c:pt idx="9">
                  <c:v>Pleurotus_ostreatus</c:v>
                </c:pt>
                <c:pt idx="10">
                  <c:v>Coprinopsis_cinerea</c:v>
                </c:pt>
                <c:pt idx="11">
                  <c:v>Laccaria_bicolor</c:v>
                </c:pt>
                <c:pt idx="12">
                  <c:v>Schizosaccharomyces_pombe</c:v>
                </c:pt>
                <c:pt idx="13">
                  <c:v>Yarrowia_lipolytica</c:v>
                </c:pt>
                <c:pt idx="14">
                  <c:v>Saccharomyces_cerevisiae</c:v>
                </c:pt>
                <c:pt idx="15">
                  <c:v>Kluyveromyces_lactis</c:v>
                </c:pt>
                <c:pt idx="16">
                  <c:v>Candida_tenuis</c:v>
                </c:pt>
                <c:pt idx="17">
                  <c:v>Candida_albicans</c:v>
                </c:pt>
                <c:pt idx="18">
                  <c:v>Tuber_melanosporum</c:v>
                </c:pt>
                <c:pt idx="19">
                  <c:v>Magnaporthe_oryzae</c:v>
                </c:pt>
                <c:pt idx="20">
                  <c:v>Neurospora_crassa</c:v>
                </c:pt>
                <c:pt idx="21">
                  <c:v>Podospora_anserina</c:v>
                </c:pt>
                <c:pt idx="22">
                  <c:v>Grosmannia_clavigera</c:v>
                </c:pt>
                <c:pt idx="23">
                  <c:v>Verticillium_dahliae</c:v>
                </c:pt>
                <c:pt idx="24">
                  <c:v>Fusarium_oxysporum</c:v>
                </c:pt>
                <c:pt idx="25">
                  <c:v>Metarhizium_acridum</c:v>
                </c:pt>
                <c:pt idx="26">
                  <c:v>Trichoderma_reesei</c:v>
                </c:pt>
                <c:pt idx="27">
                  <c:v>Botrytis_cinerea</c:v>
                </c:pt>
                <c:pt idx="28">
                  <c:v>Blumeria_graminis</c:v>
                </c:pt>
                <c:pt idx="29">
                  <c:v>Leptosphaeria_maculans</c:v>
                </c:pt>
                <c:pt idx="30">
                  <c:v>Zymoseptoria_tritici</c:v>
                </c:pt>
                <c:pt idx="31">
                  <c:v>Aspergillus_nidulans</c:v>
                </c:pt>
                <c:pt idx="32">
                  <c:v>Histoplasma_capsulatum</c:v>
                </c:pt>
                <c:pt idx="33">
                  <c:v>Coccidioides_posadasii</c:v>
                </c:pt>
                <c:pt idx="34">
                  <c:v>Phycomyces_blakesleeanus</c:v>
                </c:pt>
                <c:pt idx="35">
                  <c:v>Rhizopus_oryzae</c:v>
                </c:pt>
                <c:pt idx="36">
                  <c:v>Mucor_circinelloides</c:v>
                </c:pt>
                <c:pt idx="37">
                  <c:v>Rhizophagus_irregularis</c:v>
                </c:pt>
                <c:pt idx="38">
                  <c:v>Nematocida_parisii</c:v>
                </c:pt>
                <c:pt idx="39">
                  <c:v>Vavraia_culicis</c:v>
                </c:pt>
                <c:pt idx="40">
                  <c:v>Anncaliia_algerae</c:v>
                </c:pt>
                <c:pt idx="41">
                  <c:v>Encephalitozoon_cuniculi</c:v>
                </c:pt>
              </c:strCache>
            </c:strRef>
          </c:cat>
          <c:val>
            <c:numRef>
              <c:f>'[evolution (1).xlsx]distances'!$G$2:$G$43</c:f>
              <c:numCache>
                <c:formatCode>General</c:formatCode>
                <c:ptCount val="42"/>
                <c:pt idx="0">
                  <c:v>-1.5715520000000001</c:v>
                </c:pt>
                <c:pt idx="1">
                  <c:v>-1.271973</c:v>
                </c:pt>
                <c:pt idx="2">
                  <c:v>-0.84696499999999997</c:v>
                </c:pt>
                <c:pt idx="3">
                  <c:v>-0.72435900000000009</c:v>
                </c:pt>
                <c:pt idx="4">
                  <c:v>-0.69276300000000013</c:v>
                </c:pt>
                <c:pt idx="5">
                  <c:v>-0.5544079999999999</c:v>
                </c:pt>
                <c:pt idx="6">
                  <c:v>-0.23882000000000003</c:v>
                </c:pt>
                <c:pt idx="7">
                  <c:v>-0.67770999999999981</c:v>
                </c:pt>
                <c:pt idx="8">
                  <c:v>-0.47473100000000001</c:v>
                </c:pt>
                <c:pt idx="9">
                  <c:v>-0.40196999999999994</c:v>
                </c:pt>
                <c:pt idx="10">
                  <c:v>-0.5382840000000001</c:v>
                </c:pt>
                <c:pt idx="11">
                  <c:v>-0.58736499999999991</c:v>
                </c:pt>
                <c:pt idx="12">
                  <c:v>-0.39236000000000004</c:v>
                </c:pt>
                <c:pt idx="13">
                  <c:v>-0.17484999999999995</c:v>
                </c:pt>
                <c:pt idx="14">
                  <c:v>8.0929999999999946E-2</c:v>
                </c:pt>
                <c:pt idx="15">
                  <c:v>0.10296000000000016</c:v>
                </c:pt>
                <c:pt idx="16">
                  <c:v>0.31635999999999997</c:v>
                </c:pt>
                <c:pt idx="17">
                  <c:v>5.8000000000000274E-3</c:v>
                </c:pt>
                <c:pt idx="18">
                  <c:v>-0.61671999999999993</c:v>
                </c:pt>
                <c:pt idx="19">
                  <c:v>-0.73558000000000012</c:v>
                </c:pt>
                <c:pt idx="20">
                  <c:v>-0.79777000000000009</c:v>
                </c:pt>
                <c:pt idx="21">
                  <c:v>-0.87304999999999988</c:v>
                </c:pt>
                <c:pt idx="22">
                  <c:v>-0.70794000000000001</c:v>
                </c:pt>
                <c:pt idx="23">
                  <c:v>-0.80899999999999972</c:v>
                </c:pt>
                <c:pt idx="24">
                  <c:v>-0.83037000000000005</c:v>
                </c:pt>
                <c:pt idx="25">
                  <c:v>-0.80461999999999989</c:v>
                </c:pt>
                <c:pt idx="26">
                  <c:v>-0.81858000000000009</c:v>
                </c:pt>
                <c:pt idx="27">
                  <c:v>-0.68222999999999989</c:v>
                </c:pt>
                <c:pt idx="28">
                  <c:v>-0.72442999999999991</c:v>
                </c:pt>
                <c:pt idx="29">
                  <c:v>-0.73494000000000015</c:v>
                </c:pt>
                <c:pt idx="30">
                  <c:v>-0.77151999999999976</c:v>
                </c:pt>
                <c:pt idx="31">
                  <c:v>-0.72059000000000006</c:v>
                </c:pt>
                <c:pt idx="32">
                  <c:v>-0.77686999999999995</c:v>
                </c:pt>
                <c:pt idx="33">
                  <c:v>-0.72254000000000018</c:v>
                </c:pt>
                <c:pt idx="34">
                  <c:v>-0.66321199999999991</c:v>
                </c:pt>
                <c:pt idx="35">
                  <c:v>-0.6962219999999999</c:v>
                </c:pt>
                <c:pt idx="36">
                  <c:v>-0.662439</c:v>
                </c:pt>
                <c:pt idx="37">
                  <c:v>-0.71770600000000007</c:v>
                </c:pt>
                <c:pt idx="38">
                  <c:v>9.5299399999999999</c:v>
                </c:pt>
                <c:pt idx="39">
                  <c:v>5.4150100000000005</c:v>
                </c:pt>
                <c:pt idx="40">
                  <c:v>5.8210800000000003</c:v>
                </c:pt>
                <c:pt idx="41">
                  <c:v>4.0014099999999999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826944"/>
        <c:axId val="81828480"/>
      </c:barChart>
      <c:catAx>
        <c:axId val="81826944"/>
        <c:scaling>
          <c:orientation val="maxMin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sz="700"/>
            </a:pPr>
            <a:endParaRPr lang="en-US"/>
          </a:p>
        </c:txPr>
        <c:crossAx val="81828480"/>
        <c:crosses val="autoZero"/>
        <c:auto val="1"/>
        <c:lblAlgn val="ctr"/>
        <c:lblOffset val="100"/>
        <c:noMultiLvlLbl val="0"/>
      </c:catAx>
      <c:valAx>
        <c:axId val="81828480"/>
        <c:scaling>
          <c:orientation val="minMax"/>
          <c:max val="10"/>
          <c:min val="-2"/>
        </c:scaling>
        <c:delete val="0"/>
        <c:axPos val="t"/>
        <c:majorGridlines/>
        <c:numFmt formatCode="General" sourceLinked="1"/>
        <c:majorTickMark val="out"/>
        <c:minorTickMark val="none"/>
        <c:tickLblPos val="nextTo"/>
        <c:crossAx val="818269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'[evolution (1).xlsx]distances'!$H$1</c:f>
              <c:strCache>
                <c:ptCount val="1"/>
                <c:pt idx="0">
                  <c:v>diff translation</c:v>
                </c:pt>
              </c:strCache>
            </c:strRef>
          </c:tx>
          <c:invertIfNegative val="0"/>
          <c:cat>
            <c:strRef>
              <c:f>'[evolution (1).xlsx]distances'!$A$2:$A$43</c:f>
              <c:strCache>
                <c:ptCount val="42"/>
                <c:pt idx="0">
                  <c:v>Arabidopsis_thaliana</c:v>
                </c:pt>
                <c:pt idx="1">
                  <c:v>Phytophthora_infestans</c:v>
                </c:pt>
                <c:pt idx="2">
                  <c:v>Homo_sapiens</c:v>
                </c:pt>
                <c:pt idx="3">
                  <c:v>Batrachochytrium_dendrobatidis</c:v>
                </c:pt>
                <c:pt idx="4">
                  <c:v>Puccinia_graminis</c:v>
                </c:pt>
                <c:pt idx="5">
                  <c:v>Microbotryum_violaceum</c:v>
                </c:pt>
                <c:pt idx="6">
                  <c:v>Ustilago_maydis</c:v>
                </c:pt>
                <c:pt idx="7">
                  <c:v>Cryptococcus_neoformans</c:v>
                </c:pt>
                <c:pt idx="8">
                  <c:v>Gloeophyllum_trabeum</c:v>
                </c:pt>
                <c:pt idx="9">
                  <c:v>Pleurotus_ostreatus</c:v>
                </c:pt>
                <c:pt idx="10">
                  <c:v>Coprinopsis_cinerea</c:v>
                </c:pt>
                <c:pt idx="11">
                  <c:v>Laccaria_bicolor</c:v>
                </c:pt>
                <c:pt idx="12">
                  <c:v>Schizosaccharomyces_pombe</c:v>
                </c:pt>
                <c:pt idx="13">
                  <c:v>Yarrowia_lipolytica</c:v>
                </c:pt>
                <c:pt idx="14">
                  <c:v>Saccharomyces_cerevisiae</c:v>
                </c:pt>
                <c:pt idx="15">
                  <c:v>Kluyveromyces_lactis</c:v>
                </c:pt>
                <c:pt idx="16">
                  <c:v>Candida_tenuis</c:v>
                </c:pt>
                <c:pt idx="17">
                  <c:v>Candida_albicans</c:v>
                </c:pt>
                <c:pt idx="18">
                  <c:v>Tuber_melanosporum</c:v>
                </c:pt>
                <c:pt idx="19">
                  <c:v>Magnaporthe_oryzae</c:v>
                </c:pt>
                <c:pt idx="20">
                  <c:v>Neurospora_crassa</c:v>
                </c:pt>
                <c:pt idx="21">
                  <c:v>Podospora_anserina</c:v>
                </c:pt>
                <c:pt idx="22">
                  <c:v>Grosmannia_clavigera</c:v>
                </c:pt>
                <c:pt idx="23">
                  <c:v>Verticillium_dahliae</c:v>
                </c:pt>
                <c:pt idx="24">
                  <c:v>Fusarium_oxysporum</c:v>
                </c:pt>
                <c:pt idx="25">
                  <c:v>Metarhizium_acridum</c:v>
                </c:pt>
                <c:pt idx="26">
                  <c:v>Trichoderma_reesei</c:v>
                </c:pt>
                <c:pt idx="27">
                  <c:v>Botrytis_cinerea</c:v>
                </c:pt>
                <c:pt idx="28">
                  <c:v>Blumeria_graminis</c:v>
                </c:pt>
                <c:pt idx="29">
                  <c:v>Leptosphaeria_maculans</c:v>
                </c:pt>
                <c:pt idx="30">
                  <c:v>Zymoseptoria_tritici</c:v>
                </c:pt>
                <c:pt idx="31">
                  <c:v>Aspergillus_nidulans</c:v>
                </c:pt>
                <c:pt idx="32">
                  <c:v>Histoplasma_capsulatum</c:v>
                </c:pt>
                <c:pt idx="33">
                  <c:v>Coccidioides_posadasii</c:v>
                </c:pt>
                <c:pt idx="34">
                  <c:v>Phycomyces_blakesleeanus</c:v>
                </c:pt>
                <c:pt idx="35">
                  <c:v>Rhizopus_oryzae</c:v>
                </c:pt>
                <c:pt idx="36">
                  <c:v>Mucor_circinelloides</c:v>
                </c:pt>
                <c:pt idx="37">
                  <c:v>Rhizophagus_irregularis</c:v>
                </c:pt>
                <c:pt idx="38">
                  <c:v>Nematocida_parisii</c:v>
                </c:pt>
                <c:pt idx="39">
                  <c:v>Vavraia_culicis</c:v>
                </c:pt>
                <c:pt idx="40">
                  <c:v>Anncaliia_algerae</c:v>
                </c:pt>
                <c:pt idx="41">
                  <c:v>Encephalitozoon_cuniculi</c:v>
                </c:pt>
              </c:strCache>
            </c:strRef>
          </c:cat>
          <c:val>
            <c:numRef>
              <c:f>'[evolution (1).xlsx]distances'!$H$2:$H$43</c:f>
              <c:numCache>
                <c:formatCode>General</c:formatCode>
                <c:ptCount val="42"/>
                <c:pt idx="0">
                  <c:v>-0.48377000000000003</c:v>
                </c:pt>
                <c:pt idx="1">
                  <c:v>-0.51251000000000002</c:v>
                </c:pt>
                <c:pt idx="2">
                  <c:v>-0.13762000000000008</c:v>
                </c:pt>
                <c:pt idx="3">
                  <c:v>-9.391000000000016E-2</c:v>
                </c:pt>
                <c:pt idx="4">
                  <c:v>-0.14189000000000007</c:v>
                </c:pt>
                <c:pt idx="5">
                  <c:v>-4.5049999999999812E-2</c:v>
                </c:pt>
                <c:pt idx="6">
                  <c:v>0.13446000000000002</c:v>
                </c:pt>
                <c:pt idx="7">
                  <c:v>-0.17668999999999979</c:v>
                </c:pt>
                <c:pt idx="8">
                  <c:v>-1.9919999999999938E-2</c:v>
                </c:pt>
                <c:pt idx="9">
                  <c:v>-2.8830000000000133E-2</c:v>
                </c:pt>
                <c:pt idx="10">
                  <c:v>-2.1519999999999984E-2</c:v>
                </c:pt>
                <c:pt idx="11">
                  <c:v>-3.0489999999999906E-2</c:v>
                </c:pt>
                <c:pt idx="12">
                  <c:v>-7.4249999999999927E-2</c:v>
                </c:pt>
                <c:pt idx="13">
                  <c:v>-0.15315999999999996</c:v>
                </c:pt>
                <c:pt idx="14">
                  <c:v>-0.20805999999999991</c:v>
                </c:pt>
                <c:pt idx="15">
                  <c:v>-0.26539999999999986</c:v>
                </c:pt>
                <c:pt idx="16">
                  <c:v>-0.29164999999999996</c:v>
                </c:pt>
                <c:pt idx="17">
                  <c:v>-0.26288</c:v>
                </c:pt>
                <c:pt idx="18">
                  <c:v>-0.1488299999999998</c:v>
                </c:pt>
                <c:pt idx="19">
                  <c:v>-0.34262999999999999</c:v>
                </c:pt>
                <c:pt idx="20">
                  <c:v>-0.36469000000000018</c:v>
                </c:pt>
                <c:pt idx="21">
                  <c:v>-0.43586999999999998</c:v>
                </c:pt>
                <c:pt idx="22">
                  <c:v>-0.27400000000000002</c:v>
                </c:pt>
                <c:pt idx="23">
                  <c:v>-0.41810999999999976</c:v>
                </c:pt>
                <c:pt idx="24">
                  <c:v>-0.39327000000000023</c:v>
                </c:pt>
                <c:pt idx="25">
                  <c:v>-0.41529999999999978</c:v>
                </c:pt>
                <c:pt idx="26">
                  <c:v>-0.38887000000000005</c:v>
                </c:pt>
                <c:pt idx="27">
                  <c:v>-0.24714999999999998</c:v>
                </c:pt>
                <c:pt idx="28">
                  <c:v>-0.28238999999999992</c:v>
                </c:pt>
                <c:pt idx="29">
                  <c:v>-0.44172000000000011</c:v>
                </c:pt>
                <c:pt idx="30">
                  <c:v>-0.42564999999999986</c:v>
                </c:pt>
                <c:pt idx="31">
                  <c:v>-0.2789600000000001</c:v>
                </c:pt>
                <c:pt idx="32">
                  <c:v>-0.36420999999999992</c:v>
                </c:pt>
                <c:pt idx="33">
                  <c:v>-0.3052100000000002</c:v>
                </c:pt>
                <c:pt idx="34">
                  <c:v>-2.2619999999999862E-2</c:v>
                </c:pt>
                <c:pt idx="35">
                  <c:v>-3.0319999999999903E-2</c:v>
                </c:pt>
                <c:pt idx="36">
                  <c:v>-4.070000000000018E-3</c:v>
                </c:pt>
                <c:pt idx="37">
                  <c:v>-0.11575000000000002</c:v>
                </c:pt>
                <c:pt idx="38">
                  <c:v>-0.26177000000000006</c:v>
                </c:pt>
                <c:pt idx="39">
                  <c:v>-0.48886000000000029</c:v>
                </c:pt>
                <c:pt idx="40">
                  <c:v>-0.16617999999999977</c:v>
                </c:pt>
                <c:pt idx="41">
                  <c:v>0.36270000000000024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540032"/>
        <c:axId val="82541568"/>
      </c:barChart>
      <c:catAx>
        <c:axId val="82540032"/>
        <c:scaling>
          <c:orientation val="maxMin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sz="900"/>
            </a:pPr>
            <a:endParaRPr lang="en-US"/>
          </a:p>
        </c:txPr>
        <c:crossAx val="82541568"/>
        <c:crosses val="autoZero"/>
        <c:auto val="1"/>
        <c:lblAlgn val="ctr"/>
        <c:lblOffset val="100"/>
        <c:noMultiLvlLbl val="0"/>
      </c:catAx>
      <c:valAx>
        <c:axId val="82541568"/>
        <c:scaling>
          <c:orientation val="minMax"/>
          <c:max val="10"/>
        </c:scaling>
        <c:delete val="0"/>
        <c:axPos val="t"/>
        <c:majorGridlines/>
        <c:numFmt formatCode="General" sourceLinked="1"/>
        <c:majorTickMark val="out"/>
        <c:minorTickMark val="none"/>
        <c:tickLblPos val="nextTo"/>
        <c:crossAx val="825400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'[evolution (1).xlsx]splicing'!$D$1</c:f>
              <c:strCache>
                <c:ptCount val="1"/>
                <c:pt idx="0">
                  <c:v>% protein coding genes containg intron</c:v>
                </c:pt>
              </c:strCache>
            </c:strRef>
          </c:tx>
          <c:invertIfNegative val="0"/>
          <c:cat>
            <c:strRef>
              <c:f>'[evolution (1).xlsx]splicing'!$A$2:$A$43</c:f>
              <c:strCache>
                <c:ptCount val="42"/>
                <c:pt idx="0">
                  <c:v>arabidopsis_thaliana</c:v>
                </c:pt>
                <c:pt idx="1">
                  <c:v>phytophthora_infestans</c:v>
                </c:pt>
                <c:pt idx="2">
                  <c:v>homo_sapiens</c:v>
                </c:pt>
                <c:pt idx="3">
                  <c:v>batrachochytrium_dendrobatidis</c:v>
                </c:pt>
                <c:pt idx="4">
                  <c:v>puccinia_graminis</c:v>
                </c:pt>
                <c:pt idx="5">
                  <c:v>microbotryum_violaceum</c:v>
                </c:pt>
                <c:pt idx="6">
                  <c:v>ustilago_maydis</c:v>
                </c:pt>
                <c:pt idx="7">
                  <c:v>cryptococcus_neoformans</c:v>
                </c:pt>
                <c:pt idx="8">
                  <c:v>gloeophyllum_trabeum</c:v>
                </c:pt>
                <c:pt idx="9">
                  <c:v>pleurotus_ostreatus</c:v>
                </c:pt>
                <c:pt idx="10">
                  <c:v>coprinopsis_cinerea</c:v>
                </c:pt>
                <c:pt idx="11">
                  <c:v>laccaria_bicolor</c:v>
                </c:pt>
                <c:pt idx="12">
                  <c:v>schizosaccharomyces_pombe</c:v>
                </c:pt>
                <c:pt idx="13">
                  <c:v>yarrowia_lipolytica</c:v>
                </c:pt>
                <c:pt idx="14">
                  <c:v>saccharomyces_cerevisiae</c:v>
                </c:pt>
                <c:pt idx="15">
                  <c:v>kluyveromyces_lactis</c:v>
                </c:pt>
                <c:pt idx="16">
                  <c:v>candida_tenuis</c:v>
                </c:pt>
                <c:pt idx="17">
                  <c:v>candida_albicans</c:v>
                </c:pt>
                <c:pt idx="18">
                  <c:v>tuber_melanosporum</c:v>
                </c:pt>
                <c:pt idx="19">
                  <c:v>magnaporthe_oryzae</c:v>
                </c:pt>
                <c:pt idx="20">
                  <c:v>neurospora_crassa</c:v>
                </c:pt>
                <c:pt idx="21">
                  <c:v>podospora_anserina</c:v>
                </c:pt>
                <c:pt idx="22">
                  <c:v>grosmannia_clavigera</c:v>
                </c:pt>
                <c:pt idx="23">
                  <c:v>verticillium_dahliae</c:v>
                </c:pt>
                <c:pt idx="24">
                  <c:v>fusarium_oxysporum</c:v>
                </c:pt>
                <c:pt idx="25">
                  <c:v>metarhizium_acridum</c:v>
                </c:pt>
                <c:pt idx="26">
                  <c:v>trichoderma_reesei</c:v>
                </c:pt>
                <c:pt idx="27">
                  <c:v>botrytis_cinerea</c:v>
                </c:pt>
                <c:pt idx="28">
                  <c:v>blumeria_graminis</c:v>
                </c:pt>
                <c:pt idx="29">
                  <c:v>leptosphaeria_maculans</c:v>
                </c:pt>
                <c:pt idx="30">
                  <c:v>zymoseptoria_tritici</c:v>
                </c:pt>
                <c:pt idx="31">
                  <c:v>aspergillus_nidulans</c:v>
                </c:pt>
                <c:pt idx="32">
                  <c:v>histoplasma_capsulatum</c:v>
                </c:pt>
                <c:pt idx="33">
                  <c:v>coccidioides_posadasii</c:v>
                </c:pt>
                <c:pt idx="34">
                  <c:v>phycomyces_blakesleeanus</c:v>
                </c:pt>
                <c:pt idx="35">
                  <c:v>rhizopus_oryzae</c:v>
                </c:pt>
                <c:pt idx="36">
                  <c:v>mucor_circinelloides</c:v>
                </c:pt>
                <c:pt idx="37">
                  <c:v>rhizophagus_irregularis</c:v>
                </c:pt>
                <c:pt idx="38">
                  <c:v>nematocida_parisii</c:v>
                </c:pt>
                <c:pt idx="39">
                  <c:v>vavraia_culicis</c:v>
                </c:pt>
                <c:pt idx="40">
                  <c:v>anncaliia_algerae</c:v>
                </c:pt>
                <c:pt idx="41">
                  <c:v>encephalitozoon_cuniculi</c:v>
                </c:pt>
              </c:strCache>
            </c:strRef>
          </c:cat>
          <c:val>
            <c:numRef>
              <c:f>'[evolution (1).xlsx]splicing'!$D$2:$D$43</c:f>
              <c:numCache>
                <c:formatCode>General</c:formatCode>
                <c:ptCount val="42"/>
                <c:pt idx="0">
                  <c:v>0.72414868853639225</c:v>
                </c:pt>
                <c:pt idx="1">
                  <c:v>0.47230673219439895</c:v>
                </c:pt>
                <c:pt idx="2">
                  <c:v>0.87333424239794721</c:v>
                </c:pt>
                <c:pt idx="3">
                  <c:v>0.76022988505747124</c:v>
                </c:pt>
                <c:pt idx="4">
                  <c:v>0.83944761332933049</c:v>
                </c:pt>
                <c:pt idx="5">
                  <c:v>0.94142049025769958</c:v>
                </c:pt>
                <c:pt idx="6">
                  <c:v>0.36801195814648729</c:v>
                </c:pt>
                <c:pt idx="7">
                  <c:v>0.92785600232254317</c:v>
                </c:pt>
                <c:pt idx="8">
                  <c:v>0.88716870004206982</c:v>
                </c:pt>
                <c:pt idx="9">
                  <c:v>0.87857142857142856</c:v>
                </c:pt>
                <c:pt idx="10">
                  <c:v>0.87468545546049326</c:v>
                </c:pt>
                <c:pt idx="11">
                  <c:v>0.88053000438020146</c:v>
                </c:pt>
                <c:pt idx="12">
                  <c:v>0.35832383124287343</c:v>
                </c:pt>
                <c:pt idx="13">
                  <c:v>0.15312055821165524</c:v>
                </c:pt>
                <c:pt idx="14">
                  <c:v>4.8975582374403595E-2</c:v>
                </c:pt>
                <c:pt idx="15">
                  <c:v>3.7766534152511744E-2</c:v>
                </c:pt>
                <c:pt idx="16">
                  <c:v>0.14316392269148176</c:v>
                </c:pt>
                <c:pt idx="17">
                  <c:v>2.9617021276595743E-2</c:v>
                </c:pt>
                <c:pt idx="18">
                  <c:v>0.79267503558949137</c:v>
                </c:pt>
                <c:pt idx="19">
                  <c:v>0.78314153340307879</c:v>
                </c:pt>
                <c:pt idx="20">
                  <c:v>0.76754217791411039</c:v>
                </c:pt>
                <c:pt idx="21">
                  <c:v>0.6268043040853819</c:v>
                </c:pt>
                <c:pt idx="22">
                  <c:v>0.7726179018286814</c:v>
                </c:pt>
                <c:pt idx="23">
                  <c:v>0.74338103756708407</c:v>
                </c:pt>
                <c:pt idx="24">
                  <c:v>0.73690911103730761</c:v>
                </c:pt>
                <c:pt idx="25">
                  <c:v>0.73120112291959094</c:v>
                </c:pt>
                <c:pt idx="26">
                  <c:v>0.79340074507716873</c:v>
                </c:pt>
                <c:pt idx="27">
                  <c:v>0.80948446794448115</c:v>
                </c:pt>
                <c:pt idx="28">
                  <c:v>0.69142780244919932</c:v>
                </c:pt>
                <c:pt idx="29">
                  <c:v>0.74054054054054053</c:v>
                </c:pt>
                <c:pt idx="30">
                  <c:v>0.69887133182844241</c:v>
                </c:pt>
                <c:pt idx="31">
                  <c:v>0.84926572457744531</c:v>
                </c:pt>
                <c:pt idx="32">
                  <c:v>0.8844926611359285</c:v>
                </c:pt>
                <c:pt idx="33">
                  <c:v>0.80042381044114819</c:v>
                </c:pt>
                <c:pt idx="34">
                  <c:v>0.88576960309777353</c:v>
                </c:pt>
                <c:pt idx="35">
                  <c:v>0.77517604625865921</c:v>
                </c:pt>
                <c:pt idx="36">
                  <c:v>0.82754501237306932</c:v>
                </c:pt>
                <c:pt idx="37">
                  <c:v>0.75155383278754262</c:v>
                </c:pt>
                <c:pt idx="38">
                  <c:v>7.3421439060205576E-4</c:v>
                </c:pt>
                <c:pt idx="39">
                  <c:v>1.0619469026548673E-3</c:v>
                </c:pt>
                <c:pt idx="40">
                  <c:v>0</c:v>
                </c:pt>
                <c:pt idx="41">
                  <c:v>1.4878268710550046E-2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129472"/>
        <c:axId val="81132160"/>
      </c:barChart>
      <c:catAx>
        <c:axId val="81129472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81132160"/>
        <c:crosses val="autoZero"/>
        <c:auto val="1"/>
        <c:lblAlgn val="ctr"/>
        <c:lblOffset val="100"/>
        <c:noMultiLvlLbl val="0"/>
      </c:catAx>
      <c:valAx>
        <c:axId val="81132160"/>
        <c:scaling>
          <c:orientation val="minMax"/>
        </c:scaling>
        <c:delete val="0"/>
        <c:axPos val="t"/>
        <c:majorGridlines/>
        <c:numFmt formatCode="0%" sourceLinked="0"/>
        <c:majorTickMark val="out"/>
        <c:minorTickMark val="none"/>
        <c:tickLblPos val="nextTo"/>
        <c:crossAx val="811294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'[evolution (1).xlsx]splicing'!$B$47</c:f>
              <c:strCache>
                <c:ptCount val="1"/>
                <c:pt idx="0">
                  <c:v>AAG</c:v>
                </c:pt>
              </c:strCache>
            </c:strRef>
          </c:tx>
          <c:invertIfNegative val="0"/>
          <c:cat>
            <c:strRef>
              <c:f>'[evolution (1).xlsx]splicing'!$A$48:$A$85</c:f>
              <c:strCache>
                <c:ptCount val="38"/>
                <c:pt idx="0">
                  <c:v>arabidopsis_thaliana</c:v>
                </c:pt>
                <c:pt idx="1">
                  <c:v>phytophthora_infestans</c:v>
                </c:pt>
                <c:pt idx="2">
                  <c:v>homo_sapiens</c:v>
                </c:pt>
                <c:pt idx="3">
                  <c:v>batrachochytrium_dendrobatidis</c:v>
                </c:pt>
                <c:pt idx="4">
                  <c:v>puccinia_graminis</c:v>
                </c:pt>
                <c:pt idx="5">
                  <c:v>microbotryum_violaceum</c:v>
                </c:pt>
                <c:pt idx="6">
                  <c:v>ustilago_maydis</c:v>
                </c:pt>
                <c:pt idx="7">
                  <c:v>cryptococcus_neoformans</c:v>
                </c:pt>
                <c:pt idx="8">
                  <c:v>gloeophyllum_trabeum</c:v>
                </c:pt>
                <c:pt idx="9">
                  <c:v>pleurotus_ostreatus</c:v>
                </c:pt>
                <c:pt idx="10">
                  <c:v>coprinopsis_cinerea</c:v>
                </c:pt>
                <c:pt idx="11">
                  <c:v>laccaria_bicolor</c:v>
                </c:pt>
                <c:pt idx="12">
                  <c:v>schizosaccharomyces_pombe</c:v>
                </c:pt>
                <c:pt idx="13">
                  <c:v>yarrowia_lipolytica</c:v>
                </c:pt>
                <c:pt idx="14">
                  <c:v>saccharomyces_cerevisiae</c:v>
                </c:pt>
                <c:pt idx="15">
                  <c:v>kluyveromyces_lactis</c:v>
                </c:pt>
                <c:pt idx="16">
                  <c:v>candida_tenuis</c:v>
                </c:pt>
                <c:pt idx="17">
                  <c:v>candida_albicans</c:v>
                </c:pt>
                <c:pt idx="18">
                  <c:v>tuber_melanosporum</c:v>
                </c:pt>
                <c:pt idx="19">
                  <c:v>magnaporthe_oryzae</c:v>
                </c:pt>
                <c:pt idx="20">
                  <c:v>neurospora_crassa</c:v>
                </c:pt>
                <c:pt idx="21">
                  <c:v>podospora_anserina</c:v>
                </c:pt>
                <c:pt idx="22">
                  <c:v>grosmannia_clavigera</c:v>
                </c:pt>
                <c:pt idx="23">
                  <c:v>verticillium_dahliae</c:v>
                </c:pt>
                <c:pt idx="24">
                  <c:v>fusarium_oxysporum</c:v>
                </c:pt>
                <c:pt idx="25">
                  <c:v>metarhizium_acridum</c:v>
                </c:pt>
                <c:pt idx="26">
                  <c:v>trichoderma_reesei</c:v>
                </c:pt>
                <c:pt idx="27">
                  <c:v>botrytis_cinerea</c:v>
                </c:pt>
                <c:pt idx="28">
                  <c:v>blumeria_graminis</c:v>
                </c:pt>
                <c:pt idx="29">
                  <c:v>leptosphaeria_maculans</c:v>
                </c:pt>
                <c:pt idx="30">
                  <c:v>zymoseptoria_tritici</c:v>
                </c:pt>
                <c:pt idx="31">
                  <c:v>aspergillus_nidulans</c:v>
                </c:pt>
                <c:pt idx="32">
                  <c:v>histoplasma_capsulatum</c:v>
                </c:pt>
                <c:pt idx="33">
                  <c:v>coccidioides_posadasii</c:v>
                </c:pt>
                <c:pt idx="34">
                  <c:v>phycomyces_blakesleeanus</c:v>
                </c:pt>
                <c:pt idx="35">
                  <c:v>rhizopus_oryzae</c:v>
                </c:pt>
                <c:pt idx="36">
                  <c:v>mucor_circinelloides</c:v>
                </c:pt>
                <c:pt idx="37">
                  <c:v>rhizophagus_irregularis</c:v>
                </c:pt>
              </c:strCache>
            </c:strRef>
          </c:cat>
          <c:val>
            <c:numRef>
              <c:f>'[evolution (1).xlsx]splicing'!$B$48:$B$85</c:f>
              <c:numCache>
                <c:formatCode>0.00%</c:formatCode>
                <c:ptCount val="38"/>
                <c:pt idx="0">
                  <c:v>6.7699999999999996E-2</c:v>
                </c:pt>
                <c:pt idx="1">
                  <c:v>0.1459</c:v>
                </c:pt>
                <c:pt idx="2">
                  <c:v>5.8099999999999999E-2</c:v>
                </c:pt>
                <c:pt idx="3">
                  <c:v>7.1999999999999995E-2</c:v>
                </c:pt>
                <c:pt idx="4">
                  <c:v>0.11749999999999999</c:v>
                </c:pt>
                <c:pt idx="5">
                  <c:v>4.3299999999999998E-2</c:v>
                </c:pt>
                <c:pt idx="6">
                  <c:v>9.2700000000000005E-2</c:v>
                </c:pt>
                <c:pt idx="7">
                  <c:v>9.8900000000000002E-2</c:v>
                </c:pt>
                <c:pt idx="8">
                  <c:v>8.6199999999999999E-2</c:v>
                </c:pt>
                <c:pt idx="9">
                  <c:v>9.6500000000000002E-2</c:v>
                </c:pt>
                <c:pt idx="10">
                  <c:v>7.1099999999999997E-2</c:v>
                </c:pt>
                <c:pt idx="11">
                  <c:v>0.1118</c:v>
                </c:pt>
                <c:pt idx="12">
                  <c:v>0.1246</c:v>
                </c:pt>
                <c:pt idx="13">
                  <c:v>2.98E-2</c:v>
                </c:pt>
                <c:pt idx="14">
                  <c:v>4.7399999999999998E-2</c:v>
                </c:pt>
                <c:pt idx="15">
                  <c:v>7.4800000000000005E-2</c:v>
                </c:pt>
                <c:pt idx="16">
                  <c:v>0.2064</c:v>
                </c:pt>
                <c:pt idx="17">
                  <c:v>0.11600000000000001</c:v>
                </c:pt>
                <c:pt idx="18">
                  <c:v>0.1159</c:v>
                </c:pt>
                <c:pt idx="19">
                  <c:v>0.1007</c:v>
                </c:pt>
                <c:pt idx="20">
                  <c:v>7.4399999999999994E-2</c:v>
                </c:pt>
                <c:pt idx="21">
                  <c:v>0.1009</c:v>
                </c:pt>
                <c:pt idx="22">
                  <c:v>6.8199999999999997E-2</c:v>
                </c:pt>
                <c:pt idx="23">
                  <c:v>9.2600000000000002E-2</c:v>
                </c:pt>
                <c:pt idx="24">
                  <c:v>9.1200000000000003E-2</c:v>
                </c:pt>
                <c:pt idx="25">
                  <c:v>9.2499999999999999E-2</c:v>
                </c:pt>
                <c:pt idx="26">
                  <c:v>0.1071</c:v>
                </c:pt>
                <c:pt idx="27">
                  <c:v>0.10059999999999999</c:v>
                </c:pt>
                <c:pt idx="28">
                  <c:v>0.1636</c:v>
                </c:pt>
                <c:pt idx="29">
                  <c:v>9.6199999999999994E-2</c:v>
                </c:pt>
                <c:pt idx="30">
                  <c:v>9.6000000000000002E-2</c:v>
                </c:pt>
                <c:pt idx="31">
                  <c:v>8.4000000000000005E-2</c:v>
                </c:pt>
                <c:pt idx="32">
                  <c:v>9.6699999999999994E-2</c:v>
                </c:pt>
                <c:pt idx="33">
                  <c:v>0.1038</c:v>
                </c:pt>
                <c:pt idx="34">
                  <c:v>0.1699</c:v>
                </c:pt>
                <c:pt idx="35">
                  <c:v>0.1061</c:v>
                </c:pt>
                <c:pt idx="36">
                  <c:v>6.5600000000000006E-2</c:v>
                </c:pt>
                <c:pt idx="37">
                  <c:v>0.18379999999999999</c:v>
                </c:pt>
              </c:numCache>
            </c:numRef>
          </c:val>
        </c:ser>
        <c:ser>
          <c:idx val="1"/>
          <c:order val="1"/>
          <c:tx>
            <c:strRef>
              <c:f>'[evolution (1).xlsx]splicing'!$C$47</c:f>
              <c:strCache>
                <c:ptCount val="1"/>
                <c:pt idx="0">
                  <c:v>CAG</c:v>
                </c:pt>
              </c:strCache>
            </c:strRef>
          </c:tx>
          <c:invertIfNegative val="0"/>
          <c:cat>
            <c:strRef>
              <c:f>'[evolution (1).xlsx]splicing'!$A$48:$A$85</c:f>
              <c:strCache>
                <c:ptCount val="38"/>
                <c:pt idx="0">
                  <c:v>arabidopsis_thaliana</c:v>
                </c:pt>
                <c:pt idx="1">
                  <c:v>phytophthora_infestans</c:v>
                </c:pt>
                <c:pt idx="2">
                  <c:v>homo_sapiens</c:v>
                </c:pt>
                <c:pt idx="3">
                  <c:v>batrachochytrium_dendrobatidis</c:v>
                </c:pt>
                <c:pt idx="4">
                  <c:v>puccinia_graminis</c:v>
                </c:pt>
                <c:pt idx="5">
                  <c:v>microbotryum_violaceum</c:v>
                </c:pt>
                <c:pt idx="6">
                  <c:v>ustilago_maydis</c:v>
                </c:pt>
                <c:pt idx="7">
                  <c:v>cryptococcus_neoformans</c:v>
                </c:pt>
                <c:pt idx="8">
                  <c:v>gloeophyllum_trabeum</c:v>
                </c:pt>
                <c:pt idx="9">
                  <c:v>pleurotus_ostreatus</c:v>
                </c:pt>
                <c:pt idx="10">
                  <c:v>coprinopsis_cinerea</c:v>
                </c:pt>
                <c:pt idx="11">
                  <c:v>laccaria_bicolor</c:v>
                </c:pt>
                <c:pt idx="12">
                  <c:v>schizosaccharomyces_pombe</c:v>
                </c:pt>
                <c:pt idx="13">
                  <c:v>yarrowia_lipolytica</c:v>
                </c:pt>
                <c:pt idx="14">
                  <c:v>saccharomyces_cerevisiae</c:v>
                </c:pt>
                <c:pt idx="15">
                  <c:v>kluyveromyces_lactis</c:v>
                </c:pt>
                <c:pt idx="16">
                  <c:v>candida_tenuis</c:v>
                </c:pt>
                <c:pt idx="17">
                  <c:v>candida_albicans</c:v>
                </c:pt>
                <c:pt idx="18">
                  <c:v>tuber_melanosporum</c:v>
                </c:pt>
                <c:pt idx="19">
                  <c:v>magnaporthe_oryzae</c:v>
                </c:pt>
                <c:pt idx="20">
                  <c:v>neurospora_crassa</c:v>
                </c:pt>
                <c:pt idx="21">
                  <c:v>podospora_anserina</c:v>
                </c:pt>
                <c:pt idx="22">
                  <c:v>grosmannia_clavigera</c:v>
                </c:pt>
                <c:pt idx="23">
                  <c:v>verticillium_dahliae</c:v>
                </c:pt>
                <c:pt idx="24">
                  <c:v>fusarium_oxysporum</c:v>
                </c:pt>
                <c:pt idx="25">
                  <c:v>metarhizium_acridum</c:v>
                </c:pt>
                <c:pt idx="26">
                  <c:v>trichoderma_reesei</c:v>
                </c:pt>
                <c:pt idx="27">
                  <c:v>botrytis_cinerea</c:v>
                </c:pt>
                <c:pt idx="28">
                  <c:v>blumeria_graminis</c:v>
                </c:pt>
                <c:pt idx="29">
                  <c:v>leptosphaeria_maculans</c:v>
                </c:pt>
                <c:pt idx="30">
                  <c:v>zymoseptoria_tritici</c:v>
                </c:pt>
                <c:pt idx="31">
                  <c:v>aspergillus_nidulans</c:v>
                </c:pt>
                <c:pt idx="32">
                  <c:v>histoplasma_capsulatum</c:v>
                </c:pt>
                <c:pt idx="33">
                  <c:v>coccidioides_posadasii</c:v>
                </c:pt>
                <c:pt idx="34">
                  <c:v>phycomyces_blakesleeanus</c:v>
                </c:pt>
                <c:pt idx="35">
                  <c:v>rhizopus_oryzae</c:v>
                </c:pt>
                <c:pt idx="36">
                  <c:v>mucor_circinelloides</c:v>
                </c:pt>
                <c:pt idx="37">
                  <c:v>rhizophagus_irregularis</c:v>
                </c:pt>
              </c:strCache>
            </c:strRef>
          </c:cat>
          <c:val>
            <c:numRef>
              <c:f>'[evolution (1).xlsx]splicing'!$C$48:$C$85</c:f>
              <c:numCache>
                <c:formatCode>0.00%</c:formatCode>
                <c:ptCount val="38"/>
                <c:pt idx="0">
                  <c:v>0.64470000000000005</c:v>
                </c:pt>
                <c:pt idx="1">
                  <c:v>0.4728</c:v>
                </c:pt>
                <c:pt idx="2">
                  <c:v>0.63580000000000003</c:v>
                </c:pt>
                <c:pt idx="3">
                  <c:v>0.2122</c:v>
                </c:pt>
                <c:pt idx="4">
                  <c:v>0.50419999999999998</c:v>
                </c:pt>
                <c:pt idx="5">
                  <c:v>0.76829999999999998</c:v>
                </c:pt>
                <c:pt idx="6">
                  <c:v>0.6431</c:v>
                </c:pt>
                <c:pt idx="7">
                  <c:v>0.44169999999999998</c:v>
                </c:pt>
                <c:pt idx="8">
                  <c:v>0.53080000000000005</c:v>
                </c:pt>
                <c:pt idx="9">
                  <c:v>0.43319999999999997</c:v>
                </c:pt>
                <c:pt idx="10">
                  <c:v>0.51549999999999996</c:v>
                </c:pt>
                <c:pt idx="11">
                  <c:v>0.47020000000000001</c:v>
                </c:pt>
                <c:pt idx="12">
                  <c:v>0.1895</c:v>
                </c:pt>
                <c:pt idx="13">
                  <c:v>0.69469999999999998</c:v>
                </c:pt>
                <c:pt idx="14">
                  <c:v>0.32890000000000003</c:v>
                </c:pt>
                <c:pt idx="15">
                  <c:v>0.5</c:v>
                </c:pt>
                <c:pt idx="16">
                  <c:v>0.31630000000000003</c:v>
                </c:pt>
                <c:pt idx="17">
                  <c:v>0.11600000000000001</c:v>
                </c:pt>
                <c:pt idx="18">
                  <c:v>0.3543</c:v>
                </c:pt>
                <c:pt idx="19">
                  <c:v>0.56779999999999997</c:v>
                </c:pt>
                <c:pt idx="20">
                  <c:v>0.58660000000000001</c:v>
                </c:pt>
                <c:pt idx="21">
                  <c:v>0.55710000000000004</c:v>
                </c:pt>
                <c:pt idx="22">
                  <c:v>0.68240000000000001</c:v>
                </c:pt>
                <c:pt idx="23">
                  <c:v>0.63249999999999995</c:v>
                </c:pt>
                <c:pt idx="24">
                  <c:v>0.49459999999999998</c:v>
                </c:pt>
                <c:pt idx="25">
                  <c:v>0.4975</c:v>
                </c:pt>
                <c:pt idx="26">
                  <c:v>0.51590000000000003</c:v>
                </c:pt>
                <c:pt idx="27">
                  <c:v>0.3906</c:v>
                </c:pt>
                <c:pt idx="28">
                  <c:v>0.32900000000000001</c:v>
                </c:pt>
                <c:pt idx="29">
                  <c:v>0.51470000000000005</c:v>
                </c:pt>
                <c:pt idx="30">
                  <c:v>0.64710000000000001</c:v>
                </c:pt>
                <c:pt idx="31">
                  <c:v>0.49159999999999998</c:v>
                </c:pt>
                <c:pt idx="32">
                  <c:v>0.43919999999999998</c:v>
                </c:pt>
                <c:pt idx="33">
                  <c:v>0.4017</c:v>
                </c:pt>
                <c:pt idx="34">
                  <c:v>0.18970000000000001</c:v>
                </c:pt>
                <c:pt idx="35">
                  <c:v>0.1343</c:v>
                </c:pt>
                <c:pt idx="36">
                  <c:v>0.245</c:v>
                </c:pt>
                <c:pt idx="37">
                  <c:v>0.1512</c:v>
                </c:pt>
              </c:numCache>
            </c:numRef>
          </c:val>
        </c:ser>
        <c:ser>
          <c:idx val="2"/>
          <c:order val="2"/>
          <c:tx>
            <c:strRef>
              <c:f>'[evolution (1).xlsx]splicing'!$D$47</c:f>
              <c:strCache>
                <c:ptCount val="1"/>
                <c:pt idx="0">
                  <c:v>GAG</c:v>
                </c:pt>
              </c:strCache>
            </c:strRef>
          </c:tx>
          <c:invertIfNegative val="0"/>
          <c:cat>
            <c:strRef>
              <c:f>'[evolution (1).xlsx]splicing'!$A$48:$A$85</c:f>
              <c:strCache>
                <c:ptCount val="38"/>
                <c:pt idx="0">
                  <c:v>arabidopsis_thaliana</c:v>
                </c:pt>
                <c:pt idx="1">
                  <c:v>phytophthora_infestans</c:v>
                </c:pt>
                <c:pt idx="2">
                  <c:v>homo_sapiens</c:v>
                </c:pt>
                <c:pt idx="3">
                  <c:v>batrachochytrium_dendrobatidis</c:v>
                </c:pt>
                <c:pt idx="4">
                  <c:v>puccinia_graminis</c:v>
                </c:pt>
                <c:pt idx="5">
                  <c:v>microbotryum_violaceum</c:v>
                </c:pt>
                <c:pt idx="6">
                  <c:v>ustilago_maydis</c:v>
                </c:pt>
                <c:pt idx="7">
                  <c:v>cryptococcus_neoformans</c:v>
                </c:pt>
                <c:pt idx="8">
                  <c:v>gloeophyllum_trabeum</c:v>
                </c:pt>
                <c:pt idx="9">
                  <c:v>pleurotus_ostreatus</c:v>
                </c:pt>
                <c:pt idx="10">
                  <c:v>coprinopsis_cinerea</c:v>
                </c:pt>
                <c:pt idx="11">
                  <c:v>laccaria_bicolor</c:v>
                </c:pt>
                <c:pt idx="12">
                  <c:v>schizosaccharomyces_pombe</c:v>
                </c:pt>
                <c:pt idx="13">
                  <c:v>yarrowia_lipolytica</c:v>
                </c:pt>
                <c:pt idx="14">
                  <c:v>saccharomyces_cerevisiae</c:v>
                </c:pt>
                <c:pt idx="15">
                  <c:v>kluyveromyces_lactis</c:v>
                </c:pt>
                <c:pt idx="16">
                  <c:v>candida_tenuis</c:v>
                </c:pt>
                <c:pt idx="17">
                  <c:v>candida_albicans</c:v>
                </c:pt>
                <c:pt idx="18">
                  <c:v>tuber_melanosporum</c:v>
                </c:pt>
                <c:pt idx="19">
                  <c:v>magnaporthe_oryzae</c:v>
                </c:pt>
                <c:pt idx="20">
                  <c:v>neurospora_crassa</c:v>
                </c:pt>
                <c:pt idx="21">
                  <c:v>podospora_anserina</c:v>
                </c:pt>
                <c:pt idx="22">
                  <c:v>grosmannia_clavigera</c:v>
                </c:pt>
                <c:pt idx="23">
                  <c:v>verticillium_dahliae</c:v>
                </c:pt>
                <c:pt idx="24">
                  <c:v>fusarium_oxysporum</c:v>
                </c:pt>
                <c:pt idx="25">
                  <c:v>metarhizium_acridum</c:v>
                </c:pt>
                <c:pt idx="26">
                  <c:v>trichoderma_reesei</c:v>
                </c:pt>
                <c:pt idx="27">
                  <c:v>botrytis_cinerea</c:v>
                </c:pt>
                <c:pt idx="28">
                  <c:v>blumeria_graminis</c:v>
                </c:pt>
                <c:pt idx="29">
                  <c:v>leptosphaeria_maculans</c:v>
                </c:pt>
                <c:pt idx="30">
                  <c:v>zymoseptoria_tritici</c:v>
                </c:pt>
                <c:pt idx="31">
                  <c:v>aspergillus_nidulans</c:v>
                </c:pt>
                <c:pt idx="32">
                  <c:v>histoplasma_capsulatum</c:v>
                </c:pt>
                <c:pt idx="33">
                  <c:v>coccidioides_posadasii</c:v>
                </c:pt>
                <c:pt idx="34">
                  <c:v>phycomyces_blakesleeanus</c:v>
                </c:pt>
                <c:pt idx="35">
                  <c:v>rhizopus_oryzae</c:v>
                </c:pt>
                <c:pt idx="36">
                  <c:v>mucor_circinelloides</c:v>
                </c:pt>
                <c:pt idx="37">
                  <c:v>rhizophagus_irregularis</c:v>
                </c:pt>
              </c:strCache>
            </c:strRef>
          </c:cat>
          <c:val>
            <c:numRef>
              <c:f>'[evolution (1).xlsx]splicing'!$D$48:$D$85</c:f>
              <c:numCache>
                <c:formatCode>0.00%</c:formatCode>
                <c:ptCount val="38"/>
                <c:pt idx="0">
                  <c:v>7.7000000000000002E-3</c:v>
                </c:pt>
                <c:pt idx="1">
                  <c:v>9.9299999999999999E-2</c:v>
                </c:pt>
                <c:pt idx="2">
                  <c:v>5.0000000000000001E-3</c:v>
                </c:pt>
                <c:pt idx="3">
                  <c:v>8.0000000000000002E-3</c:v>
                </c:pt>
                <c:pt idx="4">
                  <c:v>5.3E-3</c:v>
                </c:pt>
                <c:pt idx="5">
                  <c:v>2E-3</c:v>
                </c:pt>
                <c:pt idx="6">
                  <c:v>2.8400000000000002E-2</c:v>
                </c:pt>
                <c:pt idx="7">
                  <c:v>5.4999999999999997E-3</c:v>
                </c:pt>
                <c:pt idx="8">
                  <c:v>1.2999999999999999E-2</c:v>
                </c:pt>
                <c:pt idx="9">
                  <c:v>1.3599999999999999E-2</c:v>
                </c:pt>
                <c:pt idx="10">
                  <c:v>3.5000000000000001E-3</c:v>
                </c:pt>
                <c:pt idx="11">
                  <c:v>1.7500000000000002E-2</c:v>
                </c:pt>
                <c:pt idx="12">
                  <c:v>1.2999999999999999E-3</c:v>
                </c:pt>
                <c:pt idx="13">
                  <c:v>6.8999999999999999E-3</c:v>
                </c:pt>
                <c:pt idx="14">
                  <c:v>2.5999999999999999E-3</c:v>
                </c:pt>
                <c:pt idx="15">
                  <c:v>0</c:v>
                </c:pt>
                <c:pt idx="16">
                  <c:v>0.1065</c:v>
                </c:pt>
                <c:pt idx="17">
                  <c:v>1.66E-2</c:v>
                </c:pt>
                <c:pt idx="18">
                  <c:v>3.8100000000000002E-2</c:v>
                </c:pt>
                <c:pt idx="19">
                  <c:v>7.9000000000000008E-3</c:v>
                </c:pt>
                <c:pt idx="20">
                  <c:v>0.02</c:v>
                </c:pt>
                <c:pt idx="21">
                  <c:v>3.9300000000000002E-2</c:v>
                </c:pt>
                <c:pt idx="22">
                  <c:v>1.18E-2</c:v>
                </c:pt>
                <c:pt idx="23">
                  <c:v>2.7099999999999999E-2</c:v>
                </c:pt>
                <c:pt idx="24">
                  <c:v>2.1899999999999999E-2</c:v>
                </c:pt>
                <c:pt idx="25">
                  <c:v>0.01</c:v>
                </c:pt>
                <c:pt idx="26">
                  <c:v>3.1699999999999999E-2</c:v>
                </c:pt>
                <c:pt idx="27">
                  <c:v>2.5999999999999999E-3</c:v>
                </c:pt>
                <c:pt idx="28">
                  <c:v>3.3500000000000002E-2</c:v>
                </c:pt>
                <c:pt idx="29">
                  <c:v>2.5100000000000001E-2</c:v>
                </c:pt>
                <c:pt idx="30">
                  <c:v>3.6600000000000001E-2</c:v>
                </c:pt>
                <c:pt idx="31">
                  <c:v>1.01E-2</c:v>
                </c:pt>
                <c:pt idx="32">
                  <c:v>1.6799999999999999E-2</c:v>
                </c:pt>
                <c:pt idx="33">
                  <c:v>1.2500000000000001E-2</c:v>
                </c:pt>
                <c:pt idx="34">
                  <c:v>1.55E-2</c:v>
                </c:pt>
                <c:pt idx="35">
                  <c:v>4.8999999999999998E-3</c:v>
                </c:pt>
                <c:pt idx="36">
                  <c:v>1.0999999999999999E-2</c:v>
                </c:pt>
                <c:pt idx="37">
                  <c:v>6.4000000000000003E-3</c:v>
                </c:pt>
              </c:numCache>
            </c:numRef>
          </c:val>
        </c:ser>
        <c:ser>
          <c:idx val="3"/>
          <c:order val="3"/>
          <c:tx>
            <c:strRef>
              <c:f>'[evolution (1).xlsx]splicing'!$E$47</c:f>
              <c:strCache>
                <c:ptCount val="1"/>
                <c:pt idx="0">
                  <c:v>TAG</c:v>
                </c:pt>
              </c:strCache>
            </c:strRef>
          </c:tx>
          <c:invertIfNegative val="0"/>
          <c:cat>
            <c:strRef>
              <c:f>'[evolution (1).xlsx]splicing'!$A$48:$A$85</c:f>
              <c:strCache>
                <c:ptCount val="38"/>
                <c:pt idx="0">
                  <c:v>arabidopsis_thaliana</c:v>
                </c:pt>
                <c:pt idx="1">
                  <c:v>phytophthora_infestans</c:v>
                </c:pt>
                <c:pt idx="2">
                  <c:v>homo_sapiens</c:v>
                </c:pt>
                <c:pt idx="3">
                  <c:v>batrachochytrium_dendrobatidis</c:v>
                </c:pt>
                <c:pt idx="4">
                  <c:v>puccinia_graminis</c:v>
                </c:pt>
                <c:pt idx="5">
                  <c:v>microbotryum_violaceum</c:v>
                </c:pt>
                <c:pt idx="6">
                  <c:v>ustilago_maydis</c:v>
                </c:pt>
                <c:pt idx="7">
                  <c:v>cryptococcus_neoformans</c:v>
                </c:pt>
                <c:pt idx="8">
                  <c:v>gloeophyllum_trabeum</c:v>
                </c:pt>
                <c:pt idx="9">
                  <c:v>pleurotus_ostreatus</c:v>
                </c:pt>
                <c:pt idx="10">
                  <c:v>coprinopsis_cinerea</c:v>
                </c:pt>
                <c:pt idx="11">
                  <c:v>laccaria_bicolor</c:v>
                </c:pt>
                <c:pt idx="12">
                  <c:v>schizosaccharomyces_pombe</c:v>
                </c:pt>
                <c:pt idx="13">
                  <c:v>yarrowia_lipolytica</c:v>
                </c:pt>
                <c:pt idx="14">
                  <c:v>saccharomyces_cerevisiae</c:v>
                </c:pt>
                <c:pt idx="15">
                  <c:v>kluyveromyces_lactis</c:v>
                </c:pt>
                <c:pt idx="16">
                  <c:v>candida_tenuis</c:v>
                </c:pt>
                <c:pt idx="17">
                  <c:v>candida_albicans</c:v>
                </c:pt>
                <c:pt idx="18">
                  <c:v>tuber_melanosporum</c:v>
                </c:pt>
                <c:pt idx="19">
                  <c:v>magnaporthe_oryzae</c:v>
                </c:pt>
                <c:pt idx="20">
                  <c:v>neurospora_crassa</c:v>
                </c:pt>
                <c:pt idx="21">
                  <c:v>podospora_anserina</c:v>
                </c:pt>
                <c:pt idx="22">
                  <c:v>grosmannia_clavigera</c:v>
                </c:pt>
                <c:pt idx="23">
                  <c:v>verticillium_dahliae</c:v>
                </c:pt>
                <c:pt idx="24">
                  <c:v>fusarium_oxysporum</c:v>
                </c:pt>
                <c:pt idx="25">
                  <c:v>metarhizium_acridum</c:v>
                </c:pt>
                <c:pt idx="26">
                  <c:v>trichoderma_reesei</c:v>
                </c:pt>
                <c:pt idx="27">
                  <c:v>botrytis_cinerea</c:v>
                </c:pt>
                <c:pt idx="28">
                  <c:v>blumeria_graminis</c:v>
                </c:pt>
                <c:pt idx="29">
                  <c:v>leptosphaeria_maculans</c:v>
                </c:pt>
                <c:pt idx="30">
                  <c:v>zymoseptoria_tritici</c:v>
                </c:pt>
                <c:pt idx="31">
                  <c:v>aspergillus_nidulans</c:v>
                </c:pt>
                <c:pt idx="32">
                  <c:v>histoplasma_capsulatum</c:v>
                </c:pt>
                <c:pt idx="33">
                  <c:v>coccidioides_posadasii</c:v>
                </c:pt>
                <c:pt idx="34">
                  <c:v>phycomyces_blakesleeanus</c:v>
                </c:pt>
                <c:pt idx="35">
                  <c:v>rhizopus_oryzae</c:v>
                </c:pt>
                <c:pt idx="36">
                  <c:v>mucor_circinelloides</c:v>
                </c:pt>
                <c:pt idx="37">
                  <c:v>rhizophagus_irregularis</c:v>
                </c:pt>
              </c:strCache>
            </c:strRef>
          </c:cat>
          <c:val>
            <c:numRef>
              <c:f>'[evolution (1).xlsx]splicing'!$E$48:$E$85</c:f>
              <c:numCache>
                <c:formatCode>0.00%</c:formatCode>
                <c:ptCount val="38"/>
                <c:pt idx="0">
                  <c:v>0.27850000000000003</c:v>
                </c:pt>
                <c:pt idx="1">
                  <c:v>0.28129999999999999</c:v>
                </c:pt>
                <c:pt idx="2">
                  <c:v>0.28949999999999998</c:v>
                </c:pt>
                <c:pt idx="3">
                  <c:v>0.70640000000000003</c:v>
                </c:pt>
                <c:pt idx="4">
                  <c:v>0.37309999999999999</c:v>
                </c:pt>
                <c:pt idx="5">
                  <c:v>0.18640000000000001</c:v>
                </c:pt>
                <c:pt idx="6">
                  <c:v>0.2359</c:v>
                </c:pt>
                <c:pt idx="7">
                  <c:v>0.45369999999999999</c:v>
                </c:pt>
                <c:pt idx="8">
                  <c:v>0.36759999999999998</c:v>
                </c:pt>
                <c:pt idx="9">
                  <c:v>0.4536</c:v>
                </c:pt>
                <c:pt idx="10">
                  <c:v>0.4098</c:v>
                </c:pt>
                <c:pt idx="11">
                  <c:v>0.39960000000000001</c:v>
                </c:pt>
                <c:pt idx="12">
                  <c:v>0.68069999999999997</c:v>
                </c:pt>
                <c:pt idx="13">
                  <c:v>8.8499999999999995E-2</c:v>
                </c:pt>
                <c:pt idx="14">
                  <c:v>0.37890000000000001</c:v>
                </c:pt>
                <c:pt idx="15">
                  <c:v>0.24299999999999999</c:v>
                </c:pt>
                <c:pt idx="16">
                  <c:v>0.35649999999999998</c:v>
                </c:pt>
                <c:pt idx="17">
                  <c:v>0.67400000000000004</c:v>
                </c:pt>
                <c:pt idx="18">
                  <c:v>0.49170000000000003</c:v>
                </c:pt>
                <c:pt idx="19">
                  <c:v>0.3236</c:v>
                </c:pt>
                <c:pt idx="20">
                  <c:v>0.31890000000000002</c:v>
                </c:pt>
                <c:pt idx="21">
                  <c:v>0.28849999999999998</c:v>
                </c:pt>
                <c:pt idx="22">
                  <c:v>0.23699999999999999</c:v>
                </c:pt>
                <c:pt idx="23">
                  <c:v>0.2477</c:v>
                </c:pt>
                <c:pt idx="24">
                  <c:v>0.38879999999999998</c:v>
                </c:pt>
                <c:pt idx="25">
                  <c:v>0.39610000000000001</c:v>
                </c:pt>
                <c:pt idx="26">
                  <c:v>0.34379999999999999</c:v>
                </c:pt>
                <c:pt idx="27">
                  <c:v>0.50590000000000002</c:v>
                </c:pt>
                <c:pt idx="28">
                  <c:v>0.47389999999999999</c:v>
                </c:pt>
                <c:pt idx="29">
                  <c:v>0.36399999999999999</c:v>
                </c:pt>
                <c:pt idx="30">
                  <c:v>0.21540000000000001</c:v>
                </c:pt>
                <c:pt idx="31">
                  <c:v>0.4143</c:v>
                </c:pt>
                <c:pt idx="32">
                  <c:v>0.44719999999999999</c:v>
                </c:pt>
                <c:pt idx="33">
                  <c:v>0.48130000000000001</c:v>
                </c:pt>
                <c:pt idx="34">
                  <c:v>0.61750000000000005</c:v>
                </c:pt>
                <c:pt idx="35">
                  <c:v>0.75460000000000005</c:v>
                </c:pt>
                <c:pt idx="36">
                  <c:v>0.67290000000000005</c:v>
                </c:pt>
                <c:pt idx="37">
                  <c:v>0.65339999999999998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1841536"/>
        <c:axId val="82553856"/>
      </c:barChart>
      <c:catAx>
        <c:axId val="8184153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82553856"/>
        <c:crosses val="autoZero"/>
        <c:auto val="1"/>
        <c:lblAlgn val="ctr"/>
        <c:lblOffset val="100"/>
        <c:noMultiLvlLbl val="0"/>
      </c:catAx>
      <c:valAx>
        <c:axId val="82553856"/>
        <c:scaling>
          <c:orientation val="minMax"/>
          <c:max val="1"/>
        </c:scaling>
        <c:delete val="0"/>
        <c:axPos val="t"/>
        <c:majorGridlines/>
        <c:numFmt formatCode="0%" sourceLinked="0"/>
        <c:majorTickMark val="out"/>
        <c:minorTickMark val="none"/>
        <c:tickLblPos val="nextTo"/>
        <c:crossAx val="818415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2800"/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'[evolution (1).xlsx]splicing'!$O$221</c:f>
              <c:strCache>
                <c:ptCount val="1"/>
                <c:pt idx="0">
                  <c:v>introns wih alternative splicing</c:v>
                </c:pt>
              </c:strCache>
            </c:strRef>
          </c:tx>
          <c:invertIfNegative val="0"/>
          <c:cat>
            <c:strRef>
              <c:f>'[evolution (1).xlsx]splicing'!$A$222:$A$259</c:f>
              <c:strCache>
                <c:ptCount val="38"/>
                <c:pt idx="0">
                  <c:v>arabidopsis_thaliana/</c:v>
                </c:pt>
                <c:pt idx="1">
                  <c:v>phytophthora_infestans/</c:v>
                </c:pt>
                <c:pt idx="2">
                  <c:v>homo_sapiens/</c:v>
                </c:pt>
                <c:pt idx="3">
                  <c:v>batrachochytrium_dendrobatidis/</c:v>
                </c:pt>
                <c:pt idx="4">
                  <c:v>puccinia_graminis/</c:v>
                </c:pt>
                <c:pt idx="5">
                  <c:v>microbotryum_violaceum/</c:v>
                </c:pt>
                <c:pt idx="6">
                  <c:v>ustilago_maydis/</c:v>
                </c:pt>
                <c:pt idx="7">
                  <c:v>cryptococcus_neoformans/</c:v>
                </c:pt>
                <c:pt idx="8">
                  <c:v>gloeophyllum_trabeum/</c:v>
                </c:pt>
                <c:pt idx="9">
                  <c:v>pleurotus_ostreatus/</c:v>
                </c:pt>
                <c:pt idx="10">
                  <c:v>coprinopsis_cinerea/</c:v>
                </c:pt>
                <c:pt idx="11">
                  <c:v>laccaria_bicolor/</c:v>
                </c:pt>
                <c:pt idx="12">
                  <c:v>schizosaccharomyces_pombe/</c:v>
                </c:pt>
                <c:pt idx="13">
                  <c:v>yarrowia_lipolytica/</c:v>
                </c:pt>
                <c:pt idx="14">
                  <c:v>saccharomyces_cerevisiae/</c:v>
                </c:pt>
                <c:pt idx="15">
                  <c:v>kluyveromyces_lactis/</c:v>
                </c:pt>
                <c:pt idx="16">
                  <c:v>candida_tenuis/</c:v>
                </c:pt>
                <c:pt idx="17">
                  <c:v>candida_albicans/</c:v>
                </c:pt>
                <c:pt idx="18">
                  <c:v>tuber_melanosporum/</c:v>
                </c:pt>
                <c:pt idx="19">
                  <c:v>magnaporthe_oryzae/</c:v>
                </c:pt>
                <c:pt idx="20">
                  <c:v>neurospora_crassa/</c:v>
                </c:pt>
                <c:pt idx="21">
                  <c:v>podospora_anserina/</c:v>
                </c:pt>
                <c:pt idx="22">
                  <c:v>grosmannia_clavigera/</c:v>
                </c:pt>
                <c:pt idx="23">
                  <c:v>verticillium_dahliae/</c:v>
                </c:pt>
                <c:pt idx="24">
                  <c:v>fusarium_oxysporum/</c:v>
                </c:pt>
                <c:pt idx="25">
                  <c:v>metarhizium_acridum/</c:v>
                </c:pt>
                <c:pt idx="26">
                  <c:v>trichoderma_reesei/</c:v>
                </c:pt>
                <c:pt idx="27">
                  <c:v>botrytis_cinerea/</c:v>
                </c:pt>
                <c:pt idx="28">
                  <c:v>blumeria_graminis/</c:v>
                </c:pt>
                <c:pt idx="29">
                  <c:v>leptosphaeria_maculans/</c:v>
                </c:pt>
                <c:pt idx="30">
                  <c:v>zymoseptoria_tritici/</c:v>
                </c:pt>
                <c:pt idx="31">
                  <c:v>aspergillus_nidulans/</c:v>
                </c:pt>
                <c:pt idx="32">
                  <c:v>histoplasma_capsulatum/</c:v>
                </c:pt>
                <c:pt idx="33">
                  <c:v>coccidioides_posadasii/</c:v>
                </c:pt>
                <c:pt idx="34">
                  <c:v>phycomyces_blakesleeanus/</c:v>
                </c:pt>
                <c:pt idx="35">
                  <c:v>rhizopus_oryzae/</c:v>
                </c:pt>
                <c:pt idx="36">
                  <c:v>mucor_circinelloides/</c:v>
                </c:pt>
                <c:pt idx="37">
                  <c:v>rhizophagus_irregularis/</c:v>
                </c:pt>
              </c:strCache>
            </c:strRef>
          </c:cat>
          <c:val>
            <c:numRef>
              <c:f>'[evolution (1).xlsx]splicing'!$O$222:$O$259</c:f>
              <c:numCache>
                <c:formatCode>0.0%</c:formatCode>
                <c:ptCount val="38"/>
                <c:pt idx="0">
                  <c:v>0.11568072272042879</c:v>
                </c:pt>
                <c:pt idx="1">
                  <c:v>0.1275726755826059</c:v>
                </c:pt>
                <c:pt idx="2">
                  <c:v>0.1005211341198471</c:v>
                </c:pt>
                <c:pt idx="3">
                  <c:v>4.8017230457367291E-2</c:v>
                </c:pt>
                <c:pt idx="4">
                  <c:v>8.4964716594582296E-2</c:v>
                </c:pt>
                <c:pt idx="5">
                  <c:v>9.3891973750630991E-2</c:v>
                </c:pt>
                <c:pt idx="6">
                  <c:v>0.23730886850152905</c:v>
                </c:pt>
                <c:pt idx="7">
                  <c:v>8.577346765841258E-2</c:v>
                </c:pt>
                <c:pt idx="8">
                  <c:v>3.0824770896973063E-2</c:v>
                </c:pt>
                <c:pt idx="9">
                  <c:v>5.8066037735849056E-2</c:v>
                </c:pt>
                <c:pt idx="10">
                  <c:v>0.15180361282519347</c:v>
                </c:pt>
                <c:pt idx="11">
                  <c:v>4.4350476939718754E-2</c:v>
                </c:pt>
                <c:pt idx="12">
                  <c:v>0.23976392475101438</c:v>
                </c:pt>
                <c:pt idx="13">
                  <c:v>0.21461609620721553</c:v>
                </c:pt>
                <c:pt idx="14">
                  <c:v>0.12462908011869436</c:v>
                </c:pt>
                <c:pt idx="15">
                  <c:v>7.0038910505836577E-2</c:v>
                </c:pt>
                <c:pt idx="16">
                  <c:v>0.33113020489094513</c:v>
                </c:pt>
                <c:pt idx="17">
                  <c:v>0.17991004497751126</c:v>
                </c:pt>
                <c:pt idx="18">
                  <c:v>0.2078514520688769</c:v>
                </c:pt>
                <c:pt idx="19">
                  <c:v>0.13688327316486162</c:v>
                </c:pt>
                <c:pt idx="20">
                  <c:v>0.2477038212949314</c:v>
                </c:pt>
                <c:pt idx="21">
                  <c:v>0.12086110807562014</c:v>
                </c:pt>
                <c:pt idx="22">
                  <c:v>0.1904084090660243</c:v>
                </c:pt>
                <c:pt idx="23">
                  <c:v>7.6785073555794767E-2</c:v>
                </c:pt>
                <c:pt idx="24">
                  <c:v>0.11025408348457351</c:v>
                </c:pt>
                <c:pt idx="25">
                  <c:v>2.9287341360234299E-2</c:v>
                </c:pt>
                <c:pt idx="26">
                  <c:v>8.0669944683466499E-2</c:v>
                </c:pt>
                <c:pt idx="27">
                  <c:v>0.11346458076990684</c:v>
                </c:pt>
                <c:pt idx="28">
                  <c:v>7.5865715040972767E-2</c:v>
                </c:pt>
                <c:pt idx="29">
                  <c:v>0.10152284263959391</c:v>
                </c:pt>
                <c:pt idx="30">
                  <c:v>9.4354520331622588E-2</c:v>
                </c:pt>
                <c:pt idx="31">
                  <c:v>6.7018976699495553E-2</c:v>
                </c:pt>
                <c:pt idx="32">
                  <c:v>8.4698361965641233E-2</c:v>
                </c:pt>
                <c:pt idx="33">
                  <c:v>0.22352672973897184</c:v>
                </c:pt>
                <c:pt idx="34">
                  <c:v>3.9119196739238492E-2</c:v>
                </c:pt>
                <c:pt idx="35">
                  <c:v>2.6749682924017065E-2</c:v>
                </c:pt>
                <c:pt idx="36">
                  <c:v>3.1883130731499253E-2</c:v>
                </c:pt>
                <c:pt idx="37">
                  <c:v>8.2542106016508424E-2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4855808"/>
        <c:axId val="84862464"/>
      </c:barChart>
      <c:catAx>
        <c:axId val="84855808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84862464"/>
        <c:crosses val="autoZero"/>
        <c:auto val="1"/>
        <c:lblAlgn val="ctr"/>
        <c:lblOffset val="100"/>
        <c:noMultiLvlLbl val="0"/>
      </c:catAx>
      <c:valAx>
        <c:axId val="84862464"/>
        <c:scaling>
          <c:orientation val="minMax"/>
        </c:scaling>
        <c:delete val="0"/>
        <c:axPos val="t"/>
        <c:majorGridlines/>
        <c:numFmt formatCode="0%" sourceLinked="0"/>
        <c:majorTickMark val="out"/>
        <c:minorTickMark val="none"/>
        <c:tickLblPos val="nextTo"/>
        <c:crossAx val="848558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EAFB7-86B3-46BF-99CF-3DB5DA00A183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4B709-A4D5-4367-8CD3-AFA397737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6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4B709-A4D5-4367-8CD3-AFA397737C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4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4B709-A4D5-4367-8CD3-AFA397737C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9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5B10-D1BA-4E1A-B20A-AC0E971A9C3F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5923-DB1C-48BE-9791-43AE3764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7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5B10-D1BA-4E1A-B20A-AC0E971A9C3F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5923-DB1C-48BE-9791-43AE3764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1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5B10-D1BA-4E1A-B20A-AC0E971A9C3F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5923-DB1C-48BE-9791-43AE3764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4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5B10-D1BA-4E1A-B20A-AC0E971A9C3F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5923-DB1C-48BE-9791-43AE3764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5B10-D1BA-4E1A-B20A-AC0E971A9C3F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5923-DB1C-48BE-9791-43AE3764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8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5B10-D1BA-4E1A-B20A-AC0E971A9C3F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5923-DB1C-48BE-9791-43AE3764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7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5B10-D1BA-4E1A-B20A-AC0E971A9C3F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5923-DB1C-48BE-9791-43AE3764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5B10-D1BA-4E1A-B20A-AC0E971A9C3F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5923-DB1C-48BE-9791-43AE3764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8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5B10-D1BA-4E1A-B20A-AC0E971A9C3F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5923-DB1C-48BE-9791-43AE3764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5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5B10-D1BA-4E1A-B20A-AC0E971A9C3F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5923-DB1C-48BE-9791-43AE3764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8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5B10-D1BA-4E1A-B20A-AC0E971A9C3F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5923-DB1C-48BE-9791-43AE3764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95B10-D1BA-4E1A-B20A-AC0E971A9C3F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F5923-DB1C-48BE-9791-43AE3764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5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home\marco\_d\donor\tod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609600"/>
            <a:ext cx="2667001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Z:\home\marco\_d\donor\tod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609600"/>
            <a:ext cx="2819603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793406"/>
              </p:ext>
            </p:extLst>
          </p:nvPr>
        </p:nvGraphicFramePr>
        <p:xfrm>
          <a:off x="0" y="533400"/>
          <a:ext cx="2371299" cy="6235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1299"/>
              </a:tblGrid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arabidopsis_thaliana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phytophthora_infestans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homo_sapiens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batrachochytrium_dendrobatidis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puccinia_graminis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microbotryum_violaceum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ustilago_maydis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cryptococcus_neoformans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42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gloeophyllum_trabeum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pleurotus_ostreatus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coprinopsis_cinerea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laccaria_bicolor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schizosaccharomyces_pombe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yarrowia_lipolytica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saccharomyces_cerevisiae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kluyveromyces_lactis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candida_tenuis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candida_albicans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811326"/>
              </p:ext>
            </p:extLst>
          </p:nvPr>
        </p:nvGraphicFramePr>
        <p:xfrm>
          <a:off x="4737100" y="533400"/>
          <a:ext cx="1968500" cy="632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8500"/>
              </a:tblGrid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 smtClean="0">
                          <a:effectLst/>
                        </a:rPr>
                        <a:t>tuber_melanosporum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magnaporthe_oryzae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neurospora_crassa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podospora_anserina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grosmannia_clavigera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verticillium_dahliae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fusarium_oxysporum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metarhizium_acridum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trichoderma_reesei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botrytis_cinerea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blumeria_graminis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leptosphaeria_maculans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zymoseptoria_tritici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aspergillus_nidulans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histoplasma_capsulatum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coccidioides_posadasii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phycomyces_blakesleeanus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rhizopus_oryzae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mucor_circinelloides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rhizophagus_irregularis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2 Marco"/>
          <p:cNvSpPr/>
          <p:nvPr/>
        </p:nvSpPr>
        <p:spPr>
          <a:xfrm>
            <a:off x="0" y="5105400"/>
            <a:ext cx="4724400" cy="1752600"/>
          </a:xfrm>
          <a:prstGeom prst="frame">
            <a:avLst>
              <a:gd name="adj1" fmla="val 0"/>
            </a:avLst>
          </a:prstGeom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2 Marco"/>
          <p:cNvSpPr/>
          <p:nvPr/>
        </p:nvSpPr>
        <p:spPr>
          <a:xfrm>
            <a:off x="4724400" y="5638800"/>
            <a:ext cx="4419600" cy="1234505"/>
          </a:xfrm>
          <a:prstGeom prst="frame">
            <a:avLst>
              <a:gd name="adj1" fmla="val 0"/>
            </a:avLst>
          </a:prstGeom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-30162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Donor site is more uniform is some species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667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:\home\marco\_d\donor\_T\_T\all\tod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609600"/>
            <a:ext cx="22098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Z:\home\marco\_d\donor\_T\_T\all\tod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09600"/>
            <a:ext cx="19812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169842"/>
              </p:ext>
            </p:extLst>
          </p:nvPr>
        </p:nvGraphicFramePr>
        <p:xfrm>
          <a:off x="0" y="533400"/>
          <a:ext cx="2371299" cy="6235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1299"/>
              </a:tblGrid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arabidopsis_thaliana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phytophthora_infestans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homo_sapiens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batrachochytrium_dendrobatidis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puccinia_graminis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microbotryum_violaceum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ustilago_maydis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cryptococcus_neoformans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42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gloeophyllum_trabeum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pleurotus_ostreatus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coprinopsis_cinerea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laccaria_bicolor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schizosaccharomyces_pombe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yarrowia_lipolytica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saccharomyces_cerevisiae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kluyveromyces_lactis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candida_tenuis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candida_albicans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12061"/>
              </p:ext>
            </p:extLst>
          </p:nvPr>
        </p:nvGraphicFramePr>
        <p:xfrm>
          <a:off x="4737100" y="533400"/>
          <a:ext cx="1968500" cy="632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8500"/>
              </a:tblGrid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 smtClean="0">
                          <a:effectLst/>
                        </a:rPr>
                        <a:t>tuber_melanosporum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magnaporthe_oryzae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neurospora_crassa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podospora_anserina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grosmannia_clavigera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verticillium_dahliae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fusarium_oxysporum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metarhizium_acridum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trichoderma_reesei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botrytis_cinerea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blumeria_graminis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leptosphaeria_maculans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zymoseptoria_tritici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aspergillus_nidulans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histoplasma_capsulatum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coccidioides_posadasii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phycomyces_blakesleeanus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rhizopus_oryzae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mucor_circinelloides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rhizophagus_irregularis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457200" y="-30162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Branch site is more uniform is yeasts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316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1232208"/>
              </p:ext>
            </p:extLst>
          </p:nvPr>
        </p:nvGraphicFramePr>
        <p:xfrm>
          <a:off x="5687" y="228600"/>
          <a:ext cx="9055295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195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sz="3200" dirty="0"/>
              <a:t>The phylogeny of fungi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2661"/>
            <a:ext cx="4267200" cy="619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o"/>
          <p:cNvSpPr/>
          <p:nvPr/>
        </p:nvSpPr>
        <p:spPr>
          <a:xfrm>
            <a:off x="533400" y="6132610"/>
            <a:ext cx="4191000" cy="617865"/>
          </a:xfrm>
          <a:prstGeom prst="frame">
            <a:avLst>
              <a:gd name="adj1" fmla="val 0"/>
            </a:avLst>
          </a:prstGeom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7 Marco"/>
          <p:cNvSpPr/>
          <p:nvPr/>
        </p:nvSpPr>
        <p:spPr>
          <a:xfrm>
            <a:off x="533399" y="5486400"/>
            <a:ext cx="5105401" cy="457200"/>
          </a:xfrm>
          <a:prstGeom prst="frame">
            <a:avLst>
              <a:gd name="adj1" fmla="val 0"/>
            </a:avLst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8 Marco"/>
          <p:cNvSpPr/>
          <p:nvPr/>
        </p:nvSpPr>
        <p:spPr>
          <a:xfrm>
            <a:off x="533399" y="2466200"/>
            <a:ext cx="7537596" cy="3020200"/>
          </a:xfrm>
          <a:prstGeom prst="frame">
            <a:avLst>
              <a:gd name="adj1" fmla="val 0"/>
            </a:avLst>
          </a:prstGeom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9 Marco"/>
          <p:cNvSpPr/>
          <p:nvPr/>
        </p:nvSpPr>
        <p:spPr>
          <a:xfrm>
            <a:off x="533400" y="1143000"/>
            <a:ext cx="4191000" cy="1174552"/>
          </a:xfrm>
          <a:prstGeom prst="frame">
            <a:avLst>
              <a:gd name="adj1" fmla="val 0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10 Marco"/>
          <p:cNvSpPr/>
          <p:nvPr/>
        </p:nvSpPr>
        <p:spPr>
          <a:xfrm>
            <a:off x="533400" y="992089"/>
            <a:ext cx="4419600" cy="152400"/>
          </a:xfrm>
          <a:prstGeom prst="frame">
            <a:avLst>
              <a:gd name="adj1" fmla="val 0"/>
            </a:avLst>
          </a:prstGeom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11 Marco"/>
          <p:cNvSpPr/>
          <p:nvPr/>
        </p:nvSpPr>
        <p:spPr>
          <a:xfrm>
            <a:off x="533400" y="2317551"/>
            <a:ext cx="4419600" cy="148649"/>
          </a:xfrm>
          <a:prstGeom prst="frame">
            <a:avLst>
              <a:gd name="adj1" fmla="val 0"/>
            </a:avLst>
          </a:prstGeom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12 Marco"/>
          <p:cNvSpPr/>
          <p:nvPr/>
        </p:nvSpPr>
        <p:spPr>
          <a:xfrm>
            <a:off x="533399" y="5486399"/>
            <a:ext cx="6587979" cy="646211"/>
          </a:xfrm>
          <a:prstGeom prst="frame">
            <a:avLst>
              <a:gd name="adj1" fmla="val 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162800" y="5764113"/>
            <a:ext cx="1054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Zygomycota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5638800" y="5655615"/>
            <a:ext cx="948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C00000"/>
                </a:solidFill>
              </a:rPr>
              <a:t>Mucorales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4795912" y="6265960"/>
            <a:ext cx="1196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1"/>
                </a:solidFill>
              </a:rPr>
              <a:t>Microsporidia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8070995" y="3620392"/>
            <a:ext cx="1059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</a:rPr>
              <a:t>Ascomycota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21" name="20 Marco"/>
          <p:cNvSpPr/>
          <p:nvPr/>
        </p:nvSpPr>
        <p:spPr>
          <a:xfrm>
            <a:off x="533400" y="2466200"/>
            <a:ext cx="5105400" cy="697588"/>
          </a:xfrm>
          <a:prstGeom prst="frame">
            <a:avLst>
              <a:gd name="adj1" fmla="val 0"/>
            </a:avLst>
          </a:prstGeom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667375" y="2661105"/>
            <a:ext cx="783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2D050"/>
                </a:solidFill>
              </a:rPr>
              <a:t>“Yeasts”</a:t>
            </a:r>
            <a:endParaRPr lang="en-US" sz="1400" dirty="0">
              <a:solidFill>
                <a:srgbClr val="92D050"/>
              </a:solidFill>
            </a:endParaRPr>
          </a:p>
        </p:txBody>
      </p:sp>
      <p:sp>
        <p:nvSpPr>
          <p:cNvPr id="23" name="22 Marco"/>
          <p:cNvSpPr/>
          <p:nvPr/>
        </p:nvSpPr>
        <p:spPr>
          <a:xfrm>
            <a:off x="531533" y="3163788"/>
            <a:ext cx="5105400" cy="2322612"/>
          </a:xfrm>
          <a:prstGeom prst="frame">
            <a:avLst>
              <a:gd name="adj1" fmla="val 0"/>
            </a:avLst>
          </a:prstGeom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5707973" y="4100809"/>
            <a:ext cx="2146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“Filamentous </a:t>
            </a:r>
            <a:r>
              <a:rPr lang="en-US" sz="1400" dirty="0">
                <a:solidFill>
                  <a:srgbClr val="00B050"/>
                </a:solidFill>
              </a:rPr>
              <a:t>A</a:t>
            </a:r>
            <a:r>
              <a:rPr lang="en-US" sz="1400" dirty="0" smtClean="0">
                <a:solidFill>
                  <a:srgbClr val="00B050"/>
                </a:solidFill>
              </a:rPr>
              <a:t>scomycota”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4967044" y="2229503"/>
            <a:ext cx="1305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B0F0"/>
                </a:solidFill>
              </a:rPr>
              <a:t>Taphrinomycotina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5016706" y="914400"/>
            <a:ext cx="1206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2060"/>
                </a:solidFill>
              </a:rPr>
              <a:t>Chytridiomycota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4814962" y="1524000"/>
            <a:ext cx="1244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Basidiomycota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239000" y="723781"/>
            <a:ext cx="18918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100" dirty="0" smtClean="0"/>
              <a:t>Actin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 err="1"/>
              <a:t>D</a:t>
            </a:r>
            <a:r>
              <a:rPr lang="en-US" sz="1100" dirty="0" err="1" smtClean="0"/>
              <a:t>iphthine</a:t>
            </a:r>
            <a:r>
              <a:rPr lang="en-US" sz="1100" dirty="0" smtClean="0"/>
              <a:t> synthase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 smtClean="0"/>
              <a:t>Glutamine </a:t>
            </a:r>
            <a:r>
              <a:rPr lang="en-US" sz="1100" dirty="0" err="1"/>
              <a:t>tRNA</a:t>
            </a:r>
            <a:r>
              <a:rPr lang="en-US" sz="1100" dirty="0"/>
              <a:t> </a:t>
            </a:r>
            <a:r>
              <a:rPr lang="en-US" sz="1100" dirty="0" err="1" smtClean="0"/>
              <a:t>synthetase</a:t>
            </a:r>
            <a:endParaRPr lang="en-US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 smtClean="0"/>
              <a:t>RNA </a:t>
            </a:r>
            <a:r>
              <a:rPr lang="en-US" sz="1100" dirty="0"/>
              <a:t>polymerase </a:t>
            </a:r>
            <a:r>
              <a:rPr lang="en-US" sz="1100" dirty="0" smtClean="0"/>
              <a:t>III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/>
              <a:t>T</a:t>
            </a:r>
            <a:r>
              <a:rPr lang="en-US" sz="1100" dirty="0" smtClean="0"/>
              <a:t>ranscription </a:t>
            </a:r>
            <a:r>
              <a:rPr lang="en-US" sz="1100" dirty="0"/>
              <a:t>factor </a:t>
            </a:r>
            <a:r>
              <a:rPr lang="en-US" sz="1100" dirty="0" smtClean="0"/>
              <a:t>TFIIH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 smtClean="0"/>
              <a:t>DNA </a:t>
            </a:r>
            <a:r>
              <a:rPr lang="en-US" sz="1100" dirty="0"/>
              <a:t>topoisomerase </a:t>
            </a:r>
            <a:r>
              <a:rPr lang="en-US" sz="1100" dirty="0" smtClean="0"/>
              <a:t>III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 err="1" smtClean="0"/>
              <a:t>Exportin</a:t>
            </a:r>
            <a:r>
              <a:rPr lang="en-US" sz="1100" dirty="0" smtClean="0"/>
              <a:t> </a:t>
            </a:r>
            <a:r>
              <a:rPr lang="en-US" sz="11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6272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487362"/>
          </a:xfrm>
        </p:spPr>
        <p:txBody>
          <a:bodyPr>
            <a:noAutofit/>
          </a:bodyPr>
          <a:lstStyle/>
          <a:p>
            <a:r>
              <a:rPr lang="en-US" sz="3200" dirty="0" smtClean="0"/>
              <a:t>Polyadenylation relative evolutionary rate</a:t>
            </a:r>
            <a:endParaRPr lang="en-US" sz="3200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2647675"/>
              </p:ext>
            </p:extLst>
          </p:nvPr>
        </p:nvGraphicFramePr>
        <p:xfrm>
          <a:off x="433462" y="381000"/>
          <a:ext cx="8763000" cy="6599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2 Marco"/>
          <p:cNvSpPr/>
          <p:nvPr/>
        </p:nvSpPr>
        <p:spPr>
          <a:xfrm>
            <a:off x="533399" y="6255440"/>
            <a:ext cx="5739579" cy="617865"/>
          </a:xfrm>
          <a:prstGeom prst="frame">
            <a:avLst>
              <a:gd name="adj1" fmla="val 0"/>
            </a:avLst>
          </a:prstGeom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7 Marco"/>
          <p:cNvSpPr/>
          <p:nvPr/>
        </p:nvSpPr>
        <p:spPr>
          <a:xfrm>
            <a:off x="533399" y="5638800"/>
            <a:ext cx="5105401" cy="457200"/>
          </a:xfrm>
          <a:prstGeom prst="frame">
            <a:avLst>
              <a:gd name="adj1" fmla="val 0"/>
            </a:avLst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8 Marco"/>
          <p:cNvSpPr/>
          <p:nvPr/>
        </p:nvSpPr>
        <p:spPr>
          <a:xfrm>
            <a:off x="533399" y="2589030"/>
            <a:ext cx="7320867" cy="3049770"/>
          </a:xfrm>
          <a:prstGeom prst="frame">
            <a:avLst>
              <a:gd name="adj1" fmla="val 0"/>
            </a:avLst>
          </a:prstGeom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9 Marco"/>
          <p:cNvSpPr/>
          <p:nvPr/>
        </p:nvSpPr>
        <p:spPr>
          <a:xfrm>
            <a:off x="533400" y="1265830"/>
            <a:ext cx="4191000" cy="1174552"/>
          </a:xfrm>
          <a:prstGeom prst="frame">
            <a:avLst>
              <a:gd name="adj1" fmla="val 0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10 Marco"/>
          <p:cNvSpPr/>
          <p:nvPr/>
        </p:nvSpPr>
        <p:spPr>
          <a:xfrm>
            <a:off x="533400" y="1114919"/>
            <a:ext cx="4419600" cy="152400"/>
          </a:xfrm>
          <a:prstGeom prst="frame">
            <a:avLst>
              <a:gd name="adj1" fmla="val 0"/>
            </a:avLst>
          </a:prstGeom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11 Marco"/>
          <p:cNvSpPr/>
          <p:nvPr/>
        </p:nvSpPr>
        <p:spPr>
          <a:xfrm>
            <a:off x="533400" y="2440381"/>
            <a:ext cx="4419600" cy="148649"/>
          </a:xfrm>
          <a:prstGeom prst="frame">
            <a:avLst>
              <a:gd name="adj1" fmla="val 0"/>
            </a:avLst>
          </a:prstGeom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12 Marco"/>
          <p:cNvSpPr/>
          <p:nvPr/>
        </p:nvSpPr>
        <p:spPr>
          <a:xfrm>
            <a:off x="533399" y="5638801"/>
            <a:ext cx="6587979" cy="616640"/>
          </a:xfrm>
          <a:prstGeom prst="frame">
            <a:avLst>
              <a:gd name="adj1" fmla="val 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3 CuadroTexto"/>
          <p:cNvSpPr txBox="1"/>
          <p:nvPr/>
        </p:nvSpPr>
        <p:spPr>
          <a:xfrm>
            <a:off x="7162799" y="5943600"/>
            <a:ext cx="1054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Zygomycota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17 CuadroTexto"/>
          <p:cNvSpPr txBox="1"/>
          <p:nvPr/>
        </p:nvSpPr>
        <p:spPr>
          <a:xfrm>
            <a:off x="5638800" y="5778445"/>
            <a:ext cx="948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C00000"/>
                </a:solidFill>
              </a:rPr>
              <a:t>Mucorales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3" name="18 CuadroTexto"/>
          <p:cNvSpPr txBox="1"/>
          <p:nvPr/>
        </p:nvSpPr>
        <p:spPr>
          <a:xfrm>
            <a:off x="6372245" y="6388789"/>
            <a:ext cx="1196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1"/>
                </a:solidFill>
              </a:rPr>
              <a:t>Microsporidia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4" name="19 CuadroTexto"/>
          <p:cNvSpPr txBox="1"/>
          <p:nvPr/>
        </p:nvSpPr>
        <p:spPr>
          <a:xfrm>
            <a:off x="7924800" y="3743222"/>
            <a:ext cx="1059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</a:rPr>
              <a:t>Ascomycota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15" name="20 Marco"/>
          <p:cNvSpPr/>
          <p:nvPr/>
        </p:nvSpPr>
        <p:spPr>
          <a:xfrm>
            <a:off x="533400" y="2589030"/>
            <a:ext cx="5105400" cy="763770"/>
          </a:xfrm>
          <a:prstGeom prst="frame">
            <a:avLst>
              <a:gd name="adj1" fmla="val 0"/>
            </a:avLst>
          </a:prstGeom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21 CuadroTexto"/>
          <p:cNvSpPr txBox="1"/>
          <p:nvPr/>
        </p:nvSpPr>
        <p:spPr>
          <a:xfrm>
            <a:off x="5667375" y="2783935"/>
            <a:ext cx="783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2D050"/>
                </a:solidFill>
              </a:rPr>
              <a:t>“Yeasts”</a:t>
            </a:r>
            <a:endParaRPr lang="en-US" sz="1400" dirty="0">
              <a:solidFill>
                <a:srgbClr val="92D050"/>
              </a:solidFill>
            </a:endParaRPr>
          </a:p>
        </p:txBody>
      </p:sp>
      <p:sp>
        <p:nvSpPr>
          <p:cNvPr id="17" name="22 Marco"/>
          <p:cNvSpPr/>
          <p:nvPr/>
        </p:nvSpPr>
        <p:spPr>
          <a:xfrm>
            <a:off x="531533" y="3352800"/>
            <a:ext cx="5105400" cy="2286000"/>
          </a:xfrm>
          <a:prstGeom prst="frame">
            <a:avLst>
              <a:gd name="adj1" fmla="val 0"/>
            </a:avLst>
          </a:prstGeom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23 CuadroTexto"/>
          <p:cNvSpPr txBox="1"/>
          <p:nvPr/>
        </p:nvSpPr>
        <p:spPr>
          <a:xfrm>
            <a:off x="5707973" y="4223639"/>
            <a:ext cx="2146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“Filamentous </a:t>
            </a:r>
            <a:r>
              <a:rPr lang="en-US" sz="1400" dirty="0">
                <a:solidFill>
                  <a:srgbClr val="00B050"/>
                </a:solidFill>
              </a:rPr>
              <a:t>A</a:t>
            </a:r>
            <a:r>
              <a:rPr lang="en-US" sz="1400" dirty="0" smtClean="0">
                <a:solidFill>
                  <a:srgbClr val="00B050"/>
                </a:solidFill>
              </a:rPr>
              <a:t>scomycota”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9" name="24 CuadroTexto"/>
          <p:cNvSpPr txBox="1"/>
          <p:nvPr/>
        </p:nvSpPr>
        <p:spPr>
          <a:xfrm>
            <a:off x="4967044" y="2352333"/>
            <a:ext cx="1305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B0F0"/>
                </a:solidFill>
              </a:rPr>
              <a:t>Taphrinomycotina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20" name="25 CuadroTexto"/>
          <p:cNvSpPr txBox="1"/>
          <p:nvPr/>
        </p:nvSpPr>
        <p:spPr>
          <a:xfrm>
            <a:off x="5016706" y="1037230"/>
            <a:ext cx="1206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2060"/>
                </a:solidFill>
              </a:rPr>
              <a:t>Chytridiomycota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1" name="26 CuadroTexto"/>
          <p:cNvSpPr txBox="1"/>
          <p:nvPr/>
        </p:nvSpPr>
        <p:spPr>
          <a:xfrm>
            <a:off x="4814962" y="1646830"/>
            <a:ext cx="1244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Basidiomycota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0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-30162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Spliceosome</a:t>
            </a:r>
            <a:r>
              <a:rPr lang="en-US" sz="3200" dirty="0" smtClean="0"/>
              <a:t> relative evolutionary rate</a:t>
            </a:r>
            <a:endParaRPr lang="en-US" sz="32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7200561"/>
              </p:ext>
            </p:extLst>
          </p:nvPr>
        </p:nvGraphicFramePr>
        <p:xfrm>
          <a:off x="432000" y="381600"/>
          <a:ext cx="8762400" cy="659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2 Marco"/>
          <p:cNvSpPr/>
          <p:nvPr/>
        </p:nvSpPr>
        <p:spPr>
          <a:xfrm>
            <a:off x="533399" y="6255440"/>
            <a:ext cx="8305801" cy="617865"/>
          </a:xfrm>
          <a:prstGeom prst="frame">
            <a:avLst>
              <a:gd name="adj1" fmla="val 0"/>
            </a:avLst>
          </a:prstGeom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7 Marco"/>
          <p:cNvSpPr/>
          <p:nvPr/>
        </p:nvSpPr>
        <p:spPr>
          <a:xfrm>
            <a:off x="533399" y="5638800"/>
            <a:ext cx="5105401" cy="457200"/>
          </a:xfrm>
          <a:prstGeom prst="frame">
            <a:avLst>
              <a:gd name="adj1" fmla="val 0"/>
            </a:avLst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8 Marco"/>
          <p:cNvSpPr/>
          <p:nvPr/>
        </p:nvSpPr>
        <p:spPr>
          <a:xfrm>
            <a:off x="533399" y="2589030"/>
            <a:ext cx="7320867" cy="3049770"/>
          </a:xfrm>
          <a:prstGeom prst="frame">
            <a:avLst>
              <a:gd name="adj1" fmla="val 0"/>
            </a:avLst>
          </a:prstGeom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9 Marco"/>
          <p:cNvSpPr/>
          <p:nvPr/>
        </p:nvSpPr>
        <p:spPr>
          <a:xfrm>
            <a:off x="533400" y="1265830"/>
            <a:ext cx="4191000" cy="1174552"/>
          </a:xfrm>
          <a:prstGeom prst="frame">
            <a:avLst>
              <a:gd name="adj1" fmla="val 0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10 Marco"/>
          <p:cNvSpPr/>
          <p:nvPr/>
        </p:nvSpPr>
        <p:spPr>
          <a:xfrm>
            <a:off x="533400" y="1114919"/>
            <a:ext cx="4419600" cy="152400"/>
          </a:xfrm>
          <a:prstGeom prst="frame">
            <a:avLst>
              <a:gd name="adj1" fmla="val 0"/>
            </a:avLst>
          </a:prstGeom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11 Marco"/>
          <p:cNvSpPr/>
          <p:nvPr/>
        </p:nvSpPr>
        <p:spPr>
          <a:xfrm>
            <a:off x="533400" y="2440381"/>
            <a:ext cx="4419600" cy="148649"/>
          </a:xfrm>
          <a:prstGeom prst="frame">
            <a:avLst>
              <a:gd name="adj1" fmla="val 0"/>
            </a:avLst>
          </a:prstGeom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12 Marco"/>
          <p:cNvSpPr/>
          <p:nvPr/>
        </p:nvSpPr>
        <p:spPr>
          <a:xfrm>
            <a:off x="533399" y="5638801"/>
            <a:ext cx="6587979" cy="616640"/>
          </a:xfrm>
          <a:prstGeom prst="frame">
            <a:avLst>
              <a:gd name="adj1" fmla="val 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3 CuadroTexto"/>
          <p:cNvSpPr txBox="1"/>
          <p:nvPr/>
        </p:nvSpPr>
        <p:spPr>
          <a:xfrm>
            <a:off x="7162799" y="5943600"/>
            <a:ext cx="1054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Zygomycota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1" name="17 CuadroTexto"/>
          <p:cNvSpPr txBox="1"/>
          <p:nvPr/>
        </p:nvSpPr>
        <p:spPr>
          <a:xfrm>
            <a:off x="5638800" y="5778445"/>
            <a:ext cx="948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C00000"/>
                </a:solidFill>
              </a:rPr>
              <a:t>Mucorales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18 CuadroTexto"/>
          <p:cNvSpPr txBox="1"/>
          <p:nvPr/>
        </p:nvSpPr>
        <p:spPr>
          <a:xfrm>
            <a:off x="7568663" y="6517018"/>
            <a:ext cx="1196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1"/>
                </a:solidFill>
              </a:rPr>
              <a:t>Microsporidia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3" name="19 CuadroTexto"/>
          <p:cNvSpPr txBox="1"/>
          <p:nvPr/>
        </p:nvSpPr>
        <p:spPr>
          <a:xfrm>
            <a:off x="7924800" y="3743222"/>
            <a:ext cx="1059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</a:rPr>
              <a:t>Ascomycota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34" name="20 Marco"/>
          <p:cNvSpPr/>
          <p:nvPr/>
        </p:nvSpPr>
        <p:spPr>
          <a:xfrm>
            <a:off x="533400" y="2589030"/>
            <a:ext cx="5105400" cy="763770"/>
          </a:xfrm>
          <a:prstGeom prst="frame">
            <a:avLst>
              <a:gd name="adj1" fmla="val 0"/>
            </a:avLst>
          </a:prstGeom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21 CuadroTexto"/>
          <p:cNvSpPr txBox="1"/>
          <p:nvPr/>
        </p:nvSpPr>
        <p:spPr>
          <a:xfrm>
            <a:off x="5667375" y="2783935"/>
            <a:ext cx="783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2D050"/>
                </a:solidFill>
              </a:rPr>
              <a:t>“Yeasts”</a:t>
            </a:r>
            <a:endParaRPr lang="en-US" sz="1400" dirty="0">
              <a:solidFill>
                <a:srgbClr val="92D050"/>
              </a:solidFill>
            </a:endParaRPr>
          </a:p>
        </p:txBody>
      </p:sp>
      <p:sp>
        <p:nvSpPr>
          <p:cNvPr id="36" name="22 Marco"/>
          <p:cNvSpPr/>
          <p:nvPr/>
        </p:nvSpPr>
        <p:spPr>
          <a:xfrm>
            <a:off x="531533" y="3352800"/>
            <a:ext cx="5105400" cy="2286000"/>
          </a:xfrm>
          <a:prstGeom prst="frame">
            <a:avLst>
              <a:gd name="adj1" fmla="val 0"/>
            </a:avLst>
          </a:prstGeom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23 CuadroTexto"/>
          <p:cNvSpPr txBox="1"/>
          <p:nvPr/>
        </p:nvSpPr>
        <p:spPr>
          <a:xfrm>
            <a:off x="5707973" y="4223639"/>
            <a:ext cx="2146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“Filamentous </a:t>
            </a:r>
            <a:r>
              <a:rPr lang="en-US" sz="1400" dirty="0">
                <a:solidFill>
                  <a:srgbClr val="00B050"/>
                </a:solidFill>
              </a:rPr>
              <a:t>A</a:t>
            </a:r>
            <a:r>
              <a:rPr lang="en-US" sz="1400" dirty="0" smtClean="0">
                <a:solidFill>
                  <a:srgbClr val="00B050"/>
                </a:solidFill>
              </a:rPr>
              <a:t>scomycota”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8" name="24 CuadroTexto"/>
          <p:cNvSpPr txBox="1"/>
          <p:nvPr/>
        </p:nvSpPr>
        <p:spPr>
          <a:xfrm>
            <a:off x="4967044" y="2352333"/>
            <a:ext cx="1305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B0F0"/>
                </a:solidFill>
              </a:rPr>
              <a:t>Taphrinomycotina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39" name="25 CuadroTexto"/>
          <p:cNvSpPr txBox="1"/>
          <p:nvPr/>
        </p:nvSpPr>
        <p:spPr>
          <a:xfrm>
            <a:off x="5016706" y="1037230"/>
            <a:ext cx="1206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2060"/>
                </a:solidFill>
              </a:rPr>
              <a:t>Chytridiomycota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40" name="26 CuadroTexto"/>
          <p:cNvSpPr txBox="1"/>
          <p:nvPr/>
        </p:nvSpPr>
        <p:spPr>
          <a:xfrm>
            <a:off x="4814962" y="1646830"/>
            <a:ext cx="1244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Basidiomycota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15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-30162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Translation relative evolutionary rate</a:t>
            </a:r>
            <a:endParaRPr lang="en-US" sz="32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1878660"/>
              </p:ext>
            </p:extLst>
          </p:nvPr>
        </p:nvGraphicFramePr>
        <p:xfrm>
          <a:off x="432000" y="381600"/>
          <a:ext cx="8762400" cy="659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2 Marco"/>
          <p:cNvSpPr/>
          <p:nvPr/>
        </p:nvSpPr>
        <p:spPr>
          <a:xfrm>
            <a:off x="533399" y="6255440"/>
            <a:ext cx="5739579" cy="617865"/>
          </a:xfrm>
          <a:prstGeom prst="frame">
            <a:avLst>
              <a:gd name="adj1" fmla="val 0"/>
            </a:avLst>
          </a:prstGeom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7 Marco"/>
          <p:cNvSpPr/>
          <p:nvPr/>
        </p:nvSpPr>
        <p:spPr>
          <a:xfrm>
            <a:off x="533399" y="5638800"/>
            <a:ext cx="5105401" cy="457200"/>
          </a:xfrm>
          <a:prstGeom prst="frame">
            <a:avLst>
              <a:gd name="adj1" fmla="val 0"/>
            </a:avLst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8 Marco"/>
          <p:cNvSpPr/>
          <p:nvPr/>
        </p:nvSpPr>
        <p:spPr>
          <a:xfrm>
            <a:off x="533399" y="2589030"/>
            <a:ext cx="7320867" cy="3049770"/>
          </a:xfrm>
          <a:prstGeom prst="frame">
            <a:avLst>
              <a:gd name="adj1" fmla="val 0"/>
            </a:avLst>
          </a:prstGeom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9 Marco"/>
          <p:cNvSpPr/>
          <p:nvPr/>
        </p:nvSpPr>
        <p:spPr>
          <a:xfrm>
            <a:off x="533400" y="1265830"/>
            <a:ext cx="4191000" cy="1174552"/>
          </a:xfrm>
          <a:prstGeom prst="frame">
            <a:avLst>
              <a:gd name="adj1" fmla="val 0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10 Marco"/>
          <p:cNvSpPr/>
          <p:nvPr/>
        </p:nvSpPr>
        <p:spPr>
          <a:xfrm>
            <a:off x="533400" y="1114919"/>
            <a:ext cx="4419600" cy="152400"/>
          </a:xfrm>
          <a:prstGeom prst="frame">
            <a:avLst>
              <a:gd name="adj1" fmla="val 0"/>
            </a:avLst>
          </a:prstGeom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11 Marco"/>
          <p:cNvSpPr/>
          <p:nvPr/>
        </p:nvSpPr>
        <p:spPr>
          <a:xfrm>
            <a:off x="533400" y="2440381"/>
            <a:ext cx="4419600" cy="148649"/>
          </a:xfrm>
          <a:prstGeom prst="frame">
            <a:avLst>
              <a:gd name="adj1" fmla="val 0"/>
            </a:avLst>
          </a:prstGeom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12 Marco"/>
          <p:cNvSpPr/>
          <p:nvPr/>
        </p:nvSpPr>
        <p:spPr>
          <a:xfrm>
            <a:off x="533399" y="5638801"/>
            <a:ext cx="6587979" cy="616640"/>
          </a:xfrm>
          <a:prstGeom prst="frame">
            <a:avLst>
              <a:gd name="adj1" fmla="val 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3 CuadroTexto"/>
          <p:cNvSpPr txBox="1"/>
          <p:nvPr/>
        </p:nvSpPr>
        <p:spPr>
          <a:xfrm>
            <a:off x="7162799" y="5943600"/>
            <a:ext cx="1054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Zygomycota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17 CuadroTexto"/>
          <p:cNvSpPr txBox="1"/>
          <p:nvPr/>
        </p:nvSpPr>
        <p:spPr>
          <a:xfrm>
            <a:off x="5638800" y="5778445"/>
            <a:ext cx="948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C00000"/>
                </a:solidFill>
              </a:rPr>
              <a:t>Mucorales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4" name="18 CuadroTexto"/>
          <p:cNvSpPr txBox="1"/>
          <p:nvPr/>
        </p:nvSpPr>
        <p:spPr>
          <a:xfrm>
            <a:off x="6372245" y="6388789"/>
            <a:ext cx="1196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1"/>
                </a:solidFill>
              </a:rPr>
              <a:t>Microsporidia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5" name="19 CuadroTexto"/>
          <p:cNvSpPr txBox="1"/>
          <p:nvPr/>
        </p:nvSpPr>
        <p:spPr>
          <a:xfrm>
            <a:off x="7924800" y="3743222"/>
            <a:ext cx="1059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</a:rPr>
              <a:t>Ascomycota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16" name="20 Marco"/>
          <p:cNvSpPr/>
          <p:nvPr/>
        </p:nvSpPr>
        <p:spPr>
          <a:xfrm>
            <a:off x="533400" y="2589030"/>
            <a:ext cx="5105400" cy="763770"/>
          </a:xfrm>
          <a:prstGeom prst="frame">
            <a:avLst>
              <a:gd name="adj1" fmla="val 0"/>
            </a:avLst>
          </a:prstGeom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21 CuadroTexto"/>
          <p:cNvSpPr txBox="1"/>
          <p:nvPr/>
        </p:nvSpPr>
        <p:spPr>
          <a:xfrm>
            <a:off x="5667375" y="2783935"/>
            <a:ext cx="783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2D050"/>
                </a:solidFill>
              </a:rPr>
              <a:t>“Yeasts”</a:t>
            </a:r>
            <a:endParaRPr lang="en-US" sz="1400" dirty="0">
              <a:solidFill>
                <a:srgbClr val="92D050"/>
              </a:solidFill>
            </a:endParaRPr>
          </a:p>
        </p:txBody>
      </p:sp>
      <p:sp>
        <p:nvSpPr>
          <p:cNvPr id="18" name="22 Marco"/>
          <p:cNvSpPr/>
          <p:nvPr/>
        </p:nvSpPr>
        <p:spPr>
          <a:xfrm>
            <a:off x="531533" y="3352800"/>
            <a:ext cx="5105400" cy="2286000"/>
          </a:xfrm>
          <a:prstGeom prst="frame">
            <a:avLst>
              <a:gd name="adj1" fmla="val 0"/>
            </a:avLst>
          </a:prstGeom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23 CuadroTexto"/>
          <p:cNvSpPr txBox="1"/>
          <p:nvPr/>
        </p:nvSpPr>
        <p:spPr>
          <a:xfrm>
            <a:off x="5707973" y="4223639"/>
            <a:ext cx="2146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“Filamentous </a:t>
            </a:r>
            <a:r>
              <a:rPr lang="en-US" sz="1400" dirty="0">
                <a:solidFill>
                  <a:srgbClr val="00B050"/>
                </a:solidFill>
              </a:rPr>
              <a:t>A</a:t>
            </a:r>
            <a:r>
              <a:rPr lang="en-US" sz="1400" dirty="0" smtClean="0">
                <a:solidFill>
                  <a:srgbClr val="00B050"/>
                </a:solidFill>
              </a:rPr>
              <a:t>scomycota”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0" name="24 CuadroTexto"/>
          <p:cNvSpPr txBox="1"/>
          <p:nvPr/>
        </p:nvSpPr>
        <p:spPr>
          <a:xfrm>
            <a:off x="4967044" y="2352333"/>
            <a:ext cx="1305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B0F0"/>
                </a:solidFill>
              </a:rPr>
              <a:t>Taphrinomycotina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21" name="25 CuadroTexto"/>
          <p:cNvSpPr txBox="1"/>
          <p:nvPr/>
        </p:nvSpPr>
        <p:spPr>
          <a:xfrm>
            <a:off x="5016706" y="1037230"/>
            <a:ext cx="1206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2060"/>
                </a:solidFill>
              </a:rPr>
              <a:t>Chytridiomycota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2" name="26 CuadroTexto"/>
          <p:cNvSpPr txBox="1"/>
          <p:nvPr/>
        </p:nvSpPr>
        <p:spPr>
          <a:xfrm>
            <a:off x="4814962" y="1646830"/>
            <a:ext cx="1244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Basidiomycota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75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Yeast and </a:t>
            </a:r>
            <a:r>
              <a:rPr lang="en-US" sz="2400" dirty="0" err="1" smtClean="0"/>
              <a:t>microsporidia</a:t>
            </a:r>
            <a:r>
              <a:rPr lang="en-US" sz="2400" dirty="0" smtClean="0"/>
              <a:t> have few genes containing introns</a:t>
            </a:r>
            <a:endParaRPr lang="en-US" sz="2400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1314032"/>
              </p:ext>
            </p:extLst>
          </p:nvPr>
        </p:nvGraphicFramePr>
        <p:xfrm>
          <a:off x="76200" y="381600"/>
          <a:ext cx="8762400" cy="659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2 Marco"/>
          <p:cNvSpPr/>
          <p:nvPr/>
        </p:nvSpPr>
        <p:spPr>
          <a:xfrm>
            <a:off x="177599" y="6255440"/>
            <a:ext cx="5739579" cy="617865"/>
          </a:xfrm>
          <a:prstGeom prst="frame">
            <a:avLst>
              <a:gd name="adj1" fmla="val 0"/>
            </a:avLst>
          </a:prstGeom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7 Marco"/>
          <p:cNvSpPr/>
          <p:nvPr/>
        </p:nvSpPr>
        <p:spPr>
          <a:xfrm>
            <a:off x="177599" y="5638800"/>
            <a:ext cx="7671001" cy="457200"/>
          </a:xfrm>
          <a:prstGeom prst="frame">
            <a:avLst>
              <a:gd name="adj1" fmla="val 0"/>
            </a:avLst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8 Marco"/>
          <p:cNvSpPr/>
          <p:nvPr/>
        </p:nvSpPr>
        <p:spPr>
          <a:xfrm>
            <a:off x="177599" y="2589030"/>
            <a:ext cx="7921321" cy="3049770"/>
          </a:xfrm>
          <a:prstGeom prst="frame">
            <a:avLst>
              <a:gd name="adj1" fmla="val 0"/>
            </a:avLst>
          </a:prstGeom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9 Marco"/>
          <p:cNvSpPr/>
          <p:nvPr/>
        </p:nvSpPr>
        <p:spPr>
          <a:xfrm>
            <a:off x="177599" y="1265830"/>
            <a:ext cx="7921321" cy="1174551"/>
          </a:xfrm>
          <a:prstGeom prst="frame">
            <a:avLst>
              <a:gd name="adj1" fmla="val 0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10 Marco"/>
          <p:cNvSpPr/>
          <p:nvPr/>
        </p:nvSpPr>
        <p:spPr>
          <a:xfrm>
            <a:off x="177600" y="1114919"/>
            <a:ext cx="7683790" cy="152400"/>
          </a:xfrm>
          <a:prstGeom prst="frame">
            <a:avLst>
              <a:gd name="adj1" fmla="val 0"/>
            </a:avLst>
          </a:prstGeom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11 Marco"/>
          <p:cNvSpPr/>
          <p:nvPr/>
        </p:nvSpPr>
        <p:spPr>
          <a:xfrm>
            <a:off x="177600" y="2440381"/>
            <a:ext cx="7594800" cy="188951"/>
          </a:xfrm>
          <a:prstGeom prst="frame">
            <a:avLst>
              <a:gd name="adj1" fmla="val 0"/>
            </a:avLst>
          </a:prstGeom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12 Marco"/>
          <p:cNvSpPr/>
          <p:nvPr/>
        </p:nvSpPr>
        <p:spPr>
          <a:xfrm>
            <a:off x="177599" y="5638801"/>
            <a:ext cx="7921321" cy="612576"/>
          </a:xfrm>
          <a:prstGeom prst="frame">
            <a:avLst>
              <a:gd name="adj1" fmla="val 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3 CuadroTexto"/>
          <p:cNvSpPr txBox="1"/>
          <p:nvPr/>
        </p:nvSpPr>
        <p:spPr>
          <a:xfrm>
            <a:off x="8089609" y="5943600"/>
            <a:ext cx="1054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Zygomycota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17 CuadroTexto"/>
          <p:cNvSpPr txBox="1"/>
          <p:nvPr/>
        </p:nvSpPr>
        <p:spPr>
          <a:xfrm>
            <a:off x="8195279" y="5715000"/>
            <a:ext cx="948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C00000"/>
                </a:solidFill>
              </a:rPr>
              <a:t>Mucorales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3" name="18 CuadroTexto"/>
          <p:cNvSpPr txBox="1"/>
          <p:nvPr/>
        </p:nvSpPr>
        <p:spPr>
          <a:xfrm>
            <a:off x="6016445" y="6388789"/>
            <a:ext cx="1196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1"/>
                </a:solidFill>
              </a:rPr>
              <a:t>Microsporidia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4" name="19 CuadroTexto"/>
          <p:cNvSpPr txBox="1"/>
          <p:nvPr/>
        </p:nvSpPr>
        <p:spPr>
          <a:xfrm>
            <a:off x="8084158" y="3743222"/>
            <a:ext cx="1059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</a:rPr>
              <a:t>Ascomycota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15" name="20 Marco"/>
          <p:cNvSpPr/>
          <p:nvPr/>
        </p:nvSpPr>
        <p:spPr>
          <a:xfrm>
            <a:off x="177600" y="2589030"/>
            <a:ext cx="5105400" cy="763770"/>
          </a:xfrm>
          <a:prstGeom prst="frame">
            <a:avLst>
              <a:gd name="adj1" fmla="val 0"/>
            </a:avLst>
          </a:prstGeom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21 CuadroTexto"/>
          <p:cNvSpPr txBox="1"/>
          <p:nvPr/>
        </p:nvSpPr>
        <p:spPr>
          <a:xfrm>
            <a:off x="5311575" y="2783935"/>
            <a:ext cx="783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2D050"/>
                </a:solidFill>
              </a:rPr>
              <a:t>“Yeasts”</a:t>
            </a:r>
            <a:endParaRPr lang="en-US" sz="1400" dirty="0">
              <a:solidFill>
                <a:srgbClr val="92D050"/>
              </a:solidFill>
            </a:endParaRPr>
          </a:p>
        </p:txBody>
      </p:sp>
      <p:sp>
        <p:nvSpPr>
          <p:cNvPr id="17" name="22 Marco"/>
          <p:cNvSpPr/>
          <p:nvPr/>
        </p:nvSpPr>
        <p:spPr>
          <a:xfrm>
            <a:off x="175732" y="3352800"/>
            <a:ext cx="7685657" cy="2286000"/>
          </a:xfrm>
          <a:prstGeom prst="frame">
            <a:avLst>
              <a:gd name="adj1" fmla="val 0"/>
            </a:avLst>
          </a:prstGeom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23 CuadroTexto"/>
          <p:cNvSpPr txBox="1"/>
          <p:nvPr/>
        </p:nvSpPr>
        <p:spPr>
          <a:xfrm>
            <a:off x="6997707" y="4223639"/>
            <a:ext cx="2146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“Filamentous </a:t>
            </a:r>
            <a:r>
              <a:rPr lang="en-US" sz="1400" dirty="0">
                <a:solidFill>
                  <a:srgbClr val="00B050"/>
                </a:solidFill>
              </a:rPr>
              <a:t>A</a:t>
            </a:r>
            <a:r>
              <a:rPr lang="en-US" sz="1400" dirty="0" smtClean="0">
                <a:solidFill>
                  <a:srgbClr val="00B050"/>
                </a:solidFill>
              </a:rPr>
              <a:t>scomycota”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9" name="24 CuadroTexto"/>
          <p:cNvSpPr txBox="1"/>
          <p:nvPr/>
        </p:nvSpPr>
        <p:spPr>
          <a:xfrm>
            <a:off x="7848600" y="2352333"/>
            <a:ext cx="1305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B0F0"/>
                </a:solidFill>
              </a:rPr>
              <a:t>Taphrinomycotina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20" name="25 CuadroTexto"/>
          <p:cNvSpPr txBox="1"/>
          <p:nvPr/>
        </p:nvSpPr>
        <p:spPr>
          <a:xfrm>
            <a:off x="7921745" y="1037230"/>
            <a:ext cx="1206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2060"/>
                </a:solidFill>
              </a:rPr>
              <a:t>Chytridiomycota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1" name="26 CuadroTexto"/>
          <p:cNvSpPr txBox="1"/>
          <p:nvPr/>
        </p:nvSpPr>
        <p:spPr>
          <a:xfrm>
            <a:off x="7924800" y="1646830"/>
            <a:ext cx="1244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Basidiomycota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9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Yeasts have few, big introns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447800"/>
            <a:ext cx="873774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onut 2"/>
          <p:cNvSpPr/>
          <p:nvPr/>
        </p:nvSpPr>
        <p:spPr>
          <a:xfrm>
            <a:off x="609600" y="3505200"/>
            <a:ext cx="1524000" cy="1143000"/>
          </a:xfrm>
          <a:prstGeom prst="donu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533399" y="4724400"/>
            <a:ext cx="990601" cy="762000"/>
          </a:xfrm>
          <a:prstGeom prst="donut">
            <a:avLst>
              <a:gd name="adj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6248400" y="4114800"/>
            <a:ext cx="1752600" cy="800100"/>
          </a:xfrm>
          <a:prstGeom prst="donut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21 CuadroTexto"/>
          <p:cNvSpPr txBox="1"/>
          <p:nvPr/>
        </p:nvSpPr>
        <p:spPr>
          <a:xfrm>
            <a:off x="1535373" y="3197423"/>
            <a:ext cx="783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“Yeasts”</a:t>
            </a:r>
            <a:endParaRPr lang="en-US" sz="1400" dirty="0"/>
          </a:p>
        </p:txBody>
      </p:sp>
      <p:sp>
        <p:nvSpPr>
          <p:cNvPr id="10" name="21 CuadroTexto"/>
          <p:cNvSpPr txBox="1"/>
          <p:nvPr/>
        </p:nvSpPr>
        <p:spPr>
          <a:xfrm>
            <a:off x="1563745" y="5099362"/>
            <a:ext cx="1196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Microsporidia</a:t>
            </a:r>
            <a:endParaRPr lang="en-US" sz="1400" dirty="0"/>
          </a:p>
        </p:txBody>
      </p:sp>
      <p:sp>
        <p:nvSpPr>
          <p:cNvPr id="11" name="21 CuadroTexto"/>
          <p:cNvSpPr txBox="1"/>
          <p:nvPr/>
        </p:nvSpPr>
        <p:spPr>
          <a:xfrm>
            <a:off x="7243549" y="4914900"/>
            <a:ext cx="1524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Basidiomycota</a:t>
            </a:r>
            <a:endParaRPr lang="en-US" sz="1400" dirty="0" smtClean="0"/>
          </a:p>
          <a:p>
            <a:r>
              <a:rPr lang="en-US" sz="1400" dirty="0" smtClean="0"/>
              <a:t>(except U. </a:t>
            </a:r>
            <a:r>
              <a:rPr lang="en-US" sz="1400" dirty="0" err="1" smtClean="0"/>
              <a:t>maydis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501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Z:\home\marco\_d\acceptor\tod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85800"/>
            <a:ext cx="28194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:\home\marco\_d\acceptor\todo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533400"/>
            <a:ext cx="20574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171715"/>
              </p:ext>
            </p:extLst>
          </p:nvPr>
        </p:nvGraphicFramePr>
        <p:xfrm>
          <a:off x="0" y="533400"/>
          <a:ext cx="2371299" cy="6235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1299"/>
              </a:tblGrid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arabidopsis_thaliana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phytophthora_infestans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homo_sapiens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batrachochytrium_dendrobatidis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puccinia_graminis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microbotryum_violaceum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ustilago_maydis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cryptococcus_neoformans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42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gloeophyllum_trabeum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pleurotus_ostreatus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coprinopsis_cinerea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laccaria_bicolor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schizosaccharomyces_pombe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yarrowia_lipolytica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saccharomyces_cerevisiae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kluyveromyces_lactis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candida_tenuis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7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candida_albicans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147902"/>
              </p:ext>
            </p:extLst>
          </p:nvPr>
        </p:nvGraphicFramePr>
        <p:xfrm>
          <a:off x="4419600" y="533400"/>
          <a:ext cx="1968500" cy="632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8500"/>
              </a:tblGrid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tuber_melanosporum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magnaporthe_oryzae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neurospora_crassa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podospora_anserina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grosmannia_clavigera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verticillium_dahliae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fusarium_oxysporum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metarhizium_acridum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trichoderma_reesei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botrytis_cinerea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blumeria_graminis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leptosphaeria_maculans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zymoseptoria_tritici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aspergillus_nidulans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histoplasma_capsulatum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coccidioides_posadasii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phycomyces_blakesleeanus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rhizopus_oryzae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mucor_circinelloides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rhizophagus_irregularis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3" name="2 Marco"/>
          <p:cNvSpPr/>
          <p:nvPr/>
        </p:nvSpPr>
        <p:spPr>
          <a:xfrm>
            <a:off x="0" y="5105400"/>
            <a:ext cx="4419601" cy="1752600"/>
          </a:xfrm>
          <a:prstGeom prst="frame">
            <a:avLst>
              <a:gd name="adj1" fmla="val 0"/>
            </a:avLst>
          </a:prstGeom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2 Marco"/>
          <p:cNvSpPr/>
          <p:nvPr/>
        </p:nvSpPr>
        <p:spPr>
          <a:xfrm>
            <a:off x="4419601" y="5638800"/>
            <a:ext cx="4724399" cy="1234505"/>
          </a:xfrm>
          <a:prstGeom prst="frame">
            <a:avLst>
              <a:gd name="adj1" fmla="val 0"/>
            </a:avLst>
          </a:prstGeom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57200" y="-30162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Acceptor site is variable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848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4467356"/>
              </p:ext>
            </p:extLst>
          </p:nvPr>
        </p:nvGraphicFramePr>
        <p:xfrm>
          <a:off x="0" y="838200"/>
          <a:ext cx="7924800" cy="5976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457200" y="1984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Acceptor site is variable, TAG preference in basal fungi, non-canonical presence in yeasts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030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283</Words>
  <Application>Microsoft Office PowerPoint</Application>
  <PresentationFormat>On-screen Show (4:3)</PresentationFormat>
  <Paragraphs>184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Tema de Office</vt:lpstr>
      <vt:lpstr>Evolution</vt:lpstr>
      <vt:lpstr>The phylogeny of fungi </vt:lpstr>
      <vt:lpstr>Polyadenylation relative evolutionary rate</vt:lpstr>
      <vt:lpstr>PowerPoint Presentation</vt:lpstr>
      <vt:lpstr>PowerPoint Presentation</vt:lpstr>
      <vt:lpstr>Yeast and microsporidia have few genes containing introns</vt:lpstr>
      <vt:lpstr>Yeasts have few, big introns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</dc:title>
  <dc:creator>marco</dc:creator>
  <cp:lastModifiedBy>marco</cp:lastModifiedBy>
  <cp:revision>24</cp:revision>
  <dcterms:created xsi:type="dcterms:W3CDTF">2015-09-08T11:47:12Z</dcterms:created>
  <dcterms:modified xsi:type="dcterms:W3CDTF">2015-09-09T18:22:46Z</dcterms:modified>
</cp:coreProperties>
</file>