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28" r:id="rId1"/>
  </p:sldMasterIdLst>
  <p:notesMasterIdLst>
    <p:notesMasterId r:id="rId13"/>
  </p:notesMasterIdLst>
  <p:handoutMasterIdLst>
    <p:handoutMasterId r:id="rId14"/>
  </p:handoutMasterIdLst>
  <p:sldIdLst>
    <p:sldId id="426" r:id="rId2"/>
    <p:sldId id="424" r:id="rId3"/>
    <p:sldId id="422" r:id="rId4"/>
    <p:sldId id="427" r:id="rId5"/>
    <p:sldId id="428" r:id="rId6"/>
    <p:sldId id="431" r:id="rId7"/>
    <p:sldId id="432" r:id="rId8"/>
    <p:sldId id="429" r:id="rId9"/>
    <p:sldId id="430" r:id="rId10"/>
    <p:sldId id="433" r:id="rId11"/>
    <p:sldId id="434" r:id="rId12"/>
  </p:sldIdLst>
  <p:sldSz cx="9144000" cy="6858000" type="screen4x3"/>
  <p:notesSz cx="6742113" cy="98726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33"/>
    <a:srgbClr val="C97531"/>
    <a:srgbClr val="D56509"/>
    <a:srgbClr val="F79646"/>
    <a:srgbClr val="D16309"/>
    <a:srgbClr val="BC5908"/>
    <a:srgbClr val="4F81B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09" autoAdjust="0"/>
    <p:restoredTop sz="99626" autoAdjust="0"/>
  </p:normalViewPr>
  <p:slideViewPr>
    <p:cSldViewPr>
      <p:cViewPr varScale="1">
        <p:scale>
          <a:sx n="125" d="100"/>
          <a:sy n="125" d="100"/>
        </p:scale>
        <p:origin x="-96" y="-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73D6-57F6-0748-A0CD-48015ED5855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E8C50-5820-2048-8207-F6C2EE77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10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3351-BD4F-4517-A590-75184620516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B8D56-1F4F-49DC-B20C-8506F3A2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7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41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22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58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82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63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24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22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78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0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71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64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5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Vehicle Policy </a:t>
            </a:r>
            <a:r>
              <a:rPr lang="en-US" dirty="0"/>
              <a:t>Part 1 Signals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2862554" y="1527175"/>
            <a:ext cx="9028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Trip Signals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5936" y="2420888"/>
            <a:ext cx="620683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Trip</a:t>
            </a:r>
            <a:br>
              <a:rPr lang="en-US" sz="1200" dirty="0"/>
            </a:br>
            <a:r>
              <a:rPr lang="en-US" sz="1200" dirty="0"/>
              <a:t>Signals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04248" y="2420888"/>
            <a:ext cx="620683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Door</a:t>
            </a:r>
            <a:br>
              <a:rPr lang="en-US" sz="1200" dirty="0"/>
            </a:br>
            <a:r>
              <a:rPr lang="en-US" sz="1200" dirty="0"/>
              <a:t>Signals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79712" y="5445224"/>
            <a:ext cx="1484601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Vehicle </a:t>
            </a:r>
            <a:r>
              <a:rPr lang="en-US" sz="1600" dirty="0"/>
              <a:t>Owners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04248" y="3356992"/>
            <a:ext cx="828848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Owner</a:t>
            </a:r>
            <a:br>
              <a:rPr lang="en-US" sz="1200" dirty="0"/>
            </a:br>
            <a:r>
              <a:rPr lang="en-US" sz="1200" dirty="0"/>
              <a:t>Accessible</a:t>
            </a:r>
          </a:p>
          <a:p>
            <a:pPr algn="ctr"/>
            <a:r>
              <a:rPr lang="en-US" sz="1200" dirty="0"/>
              <a:t>Signals</a:t>
            </a:r>
          </a:p>
        </p:txBody>
      </p:sp>
      <p:cxnSp>
        <p:nvCxnSpPr>
          <p:cNvPr id="32" name="Straight Arrow Connector 31"/>
          <p:cNvCxnSpPr>
            <a:stCxn id="37" idx="2"/>
            <a:endCxn id="31" idx="0"/>
          </p:cNvCxnSpPr>
          <p:nvPr/>
        </p:nvCxnSpPr>
        <p:spPr>
          <a:xfrm>
            <a:off x="5576675" y="2882553"/>
            <a:ext cx="1641997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1" idx="1"/>
          </p:cNvCxnSpPr>
          <p:nvPr/>
        </p:nvCxnSpPr>
        <p:spPr>
          <a:xfrm flipV="1">
            <a:off x="3464313" y="3680158"/>
            <a:ext cx="3339935" cy="19343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67944" y="4869160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{r}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90339" y="1273018"/>
            <a:ext cx="1171539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Window Signals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0072" y="2420888"/>
            <a:ext cx="713206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Window</a:t>
            </a:r>
            <a:br>
              <a:rPr lang="en-US" sz="1200" dirty="0"/>
            </a:br>
            <a:r>
              <a:rPr lang="en-US" sz="1200" dirty="0"/>
              <a:t>Signals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16416" y="2420888"/>
            <a:ext cx="620683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Shift</a:t>
            </a:r>
          </a:p>
          <a:p>
            <a:pPr algn="ctr"/>
            <a:r>
              <a:rPr lang="en-US" sz="1200" dirty="0"/>
              <a:t>Signals</a:t>
            </a:r>
          </a:p>
        </p:txBody>
      </p:sp>
      <p:cxnSp>
        <p:nvCxnSpPr>
          <p:cNvPr id="40" name="Straight Arrow Connector 39"/>
          <p:cNvCxnSpPr>
            <a:stCxn id="38" idx="2"/>
            <a:endCxn id="31" idx="0"/>
          </p:cNvCxnSpPr>
          <p:nvPr/>
        </p:nvCxnSpPr>
        <p:spPr>
          <a:xfrm flipH="1">
            <a:off x="7218672" y="2882553"/>
            <a:ext cx="1408086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7114590" y="2882553"/>
            <a:ext cx="104082" cy="474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0242" y="1018861"/>
            <a:ext cx="9669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Door Signals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06502" y="764704"/>
            <a:ext cx="9296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Shift Signals</a:t>
            </a:r>
          </a:p>
        </p:txBody>
      </p:sp>
      <p:cxnSp>
        <p:nvCxnSpPr>
          <p:cNvPr id="39" name="Straight Arrow Connector 38"/>
          <p:cNvCxnSpPr>
            <a:stCxn id="36" idx="3"/>
            <a:endCxn id="38" idx="0"/>
          </p:cNvCxnSpPr>
          <p:nvPr/>
        </p:nvCxnSpPr>
        <p:spPr>
          <a:xfrm>
            <a:off x="3336113" y="995537"/>
            <a:ext cx="5290645" cy="1425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5" idx="3"/>
            <a:endCxn id="37" idx="0"/>
          </p:cNvCxnSpPr>
          <p:nvPr/>
        </p:nvCxnSpPr>
        <p:spPr>
          <a:xfrm>
            <a:off x="3761878" y="1503851"/>
            <a:ext cx="1814797" cy="917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8" idx="0"/>
          </p:cNvCxnSpPr>
          <p:nvPr/>
        </p:nvCxnSpPr>
        <p:spPr>
          <a:xfrm>
            <a:off x="3765365" y="1758008"/>
            <a:ext cx="540913" cy="66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9" idx="0"/>
          </p:cNvCxnSpPr>
          <p:nvPr/>
        </p:nvCxnSpPr>
        <p:spPr>
          <a:xfrm>
            <a:off x="3507173" y="1249694"/>
            <a:ext cx="3607417" cy="117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88024" y="6021288"/>
            <a:ext cx="1357263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Signals Access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0" y="3718773"/>
            <a:ext cx="828848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OEM</a:t>
            </a:r>
            <a:br>
              <a:rPr lang="en-US" sz="1200" dirty="0"/>
            </a:br>
            <a:r>
              <a:rPr lang="en-US" sz="1200" dirty="0"/>
              <a:t>Accessible</a:t>
            </a:r>
          </a:p>
          <a:p>
            <a:pPr algn="ctr"/>
            <a:r>
              <a:rPr lang="en-US" sz="1200" dirty="0"/>
              <a:t>Signals</a:t>
            </a:r>
          </a:p>
        </p:txBody>
      </p:sp>
      <p:cxnSp>
        <p:nvCxnSpPr>
          <p:cNvPr id="68" name="Straight Arrow Connector 67"/>
          <p:cNvCxnSpPr>
            <a:stCxn id="18" idx="2"/>
            <a:endCxn id="58" idx="0"/>
          </p:cNvCxnSpPr>
          <p:nvPr/>
        </p:nvCxnSpPr>
        <p:spPr>
          <a:xfrm>
            <a:off x="4306278" y="2882553"/>
            <a:ext cx="680146" cy="836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1" idx="2"/>
            <a:endCxn id="57" idx="0"/>
          </p:cNvCxnSpPr>
          <p:nvPr/>
        </p:nvCxnSpPr>
        <p:spPr>
          <a:xfrm flipH="1">
            <a:off x="5466656" y="4003323"/>
            <a:ext cx="1752016" cy="201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8" idx="2"/>
            <a:endCxn id="57" idx="0"/>
          </p:cNvCxnSpPr>
          <p:nvPr/>
        </p:nvCxnSpPr>
        <p:spPr>
          <a:xfrm>
            <a:off x="4986424" y="4365104"/>
            <a:ext cx="480232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51720" y="3862789"/>
            <a:ext cx="1251865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Vehicle </a:t>
            </a:r>
            <a:r>
              <a:rPr lang="en-US" sz="1600" dirty="0"/>
              <a:t>OEM</a:t>
            </a:r>
          </a:p>
        </p:txBody>
      </p:sp>
      <p:cxnSp>
        <p:nvCxnSpPr>
          <p:cNvPr id="104" name="Straight Connector 103"/>
          <p:cNvCxnSpPr>
            <a:stCxn id="103" idx="3"/>
            <a:endCxn id="58" idx="1"/>
          </p:cNvCxnSpPr>
          <p:nvPr/>
        </p:nvCxnSpPr>
        <p:spPr>
          <a:xfrm>
            <a:off x="3303585" y="4032066"/>
            <a:ext cx="1268415" cy="987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491880" y="3837528"/>
            <a:ext cx="63350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r,w</a:t>
            </a:r>
            <a:r>
              <a:rPr lang="en-US" dirty="0"/>
              <a:t>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69589" y="1527175"/>
            <a:ext cx="9028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VIN-3001</a:t>
            </a:r>
            <a:br>
              <a:rPr lang="en-US" sz="1200" dirty="0"/>
            </a:br>
            <a:r>
              <a:rPr lang="en-US" sz="1200" dirty="0"/>
              <a:t>Trip Signals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82061" y="1273018"/>
            <a:ext cx="1173068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VIN-3001</a:t>
            </a:r>
            <a:br>
              <a:rPr lang="en-US" sz="1200" dirty="0"/>
            </a:br>
            <a:r>
              <a:rPr lang="en-US" sz="1200" dirty="0"/>
              <a:t>Window Signals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32729" y="1018861"/>
            <a:ext cx="9669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VIN-3001</a:t>
            </a:r>
            <a:br>
              <a:rPr lang="en-US" sz="1200" dirty="0"/>
            </a:br>
            <a:r>
              <a:rPr lang="en-US" sz="1200" dirty="0"/>
              <a:t>Door Signals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98989" y="764704"/>
            <a:ext cx="9296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VIN-3001</a:t>
            </a:r>
            <a:br>
              <a:rPr lang="en-US" sz="1200" dirty="0"/>
            </a:br>
            <a:r>
              <a:rPr lang="en-US" sz="1200" dirty="0"/>
              <a:t>Shift Signals</a:t>
            </a:r>
          </a:p>
        </p:txBody>
      </p:sp>
      <p:cxnSp>
        <p:nvCxnSpPr>
          <p:cNvPr id="113" name="Straight Arrow Connector 112"/>
          <p:cNvCxnSpPr>
            <a:stCxn id="112" idx="2"/>
            <a:endCxn id="38" idx="0"/>
          </p:cNvCxnSpPr>
          <p:nvPr/>
        </p:nvCxnSpPr>
        <p:spPr>
          <a:xfrm>
            <a:off x="7263795" y="1226369"/>
            <a:ext cx="1362963" cy="1194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1" idx="2"/>
            <a:endCxn id="19" idx="0"/>
          </p:cNvCxnSpPr>
          <p:nvPr/>
        </p:nvCxnSpPr>
        <p:spPr>
          <a:xfrm flipH="1">
            <a:off x="7114590" y="1480526"/>
            <a:ext cx="301605" cy="9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0" idx="2"/>
            <a:endCxn id="37" idx="0"/>
          </p:cNvCxnSpPr>
          <p:nvPr/>
        </p:nvCxnSpPr>
        <p:spPr>
          <a:xfrm flipH="1">
            <a:off x="5576675" y="1734683"/>
            <a:ext cx="1991920" cy="686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9" idx="2"/>
            <a:endCxn id="18" idx="0"/>
          </p:cNvCxnSpPr>
          <p:nvPr/>
        </p:nvCxnSpPr>
        <p:spPr>
          <a:xfrm flipH="1">
            <a:off x="4306278" y="1988840"/>
            <a:ext cx="341471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29" idx="0"/>
          </p:cNvCxnSpPr>
          <p:nvPr/>
        </p:nvCxnSpPr>
        <p:spPr>
          <a:xfrm>
            <a:off x="1761825" y="3705999"/>
            <a:ext cx="960188" cy="1739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3528" y="3429000"/>
            <a:ext cx="786994" cy="276999"/>
          </a:xfrm>
          <a:prstGeom prst="rect">
            <a:avLst/>
          </a:prstGeom>
          <a:noFill/>
          <a:ln w="38100" cmpd="dbl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Sebastian</a:t>
            </a:r>
          </a:p>
        </p:txBody>
      </p:sp>
      <p:cxnSp>
        <p:nvCxnSpPr>
          <p:cNvPr id="45" name="Straight Arrow Connector 44"/>
          <p:cNvCxnSpPr>
            <a:stCxn id="44" idx="2"/>
            <a:endCxn id="29" idx="0"/>
          </p:cNvCxnSpPr>
          <p:nvPr/>
        </p:nvCxnSpPr>
        <p:spPr>
          <a:xfrm>
            <a:off x="717025" y="3705999"/>
            <a:ext cx="2004988" cy="1739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47664" y="3429000"/>
            <a:ext cx="428322" cy="276999"/>
          </a:xfrm>
          <a:prstGeom prst="rect">
            <a:avLst/>
          </a:prstGeom>
          <a:noFill/>
          <a:ln w="38100" cmpd="dbl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Ana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07704" y="2636912"/>
            <a:ext cx="1261884" cy="276999"/>
          </a:xfrm>
          <a:prstGeom prst="rect">
            <a:avLst/>
          </a:prstGeom>
          <a:noFill/>
          <a:ln w="38100" cmpd="dbl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OEM employee 1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51" idx="2"/>
            <a:endCxn id="103" idx="0"/>
          </p:cNvCxnSpPr>
          <p:nvPr/>
        </p:nvCxnSpPr>
        <p:spPr>
          <a:xfrm>
            <a:off x="2538646" y="2913911"/>
            <a:ext cx="139007" cy="948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3" idx="2"/>
            <a:endCxn id="29" idx="0"/>
          </p:cNvCxnSpPr>
          <p:nvPr/>
        </p:nvCxnSpPr>
        <p:spPr>
          <a:xfrm>
            <a:off x="2677653" y="4201343"/>
            <a:ext cx="44360" cy="1243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s-ES" smtClean="0"/>
              <a:t>NGAC Security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908720"/>
            <a:ext cx="48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b="1" dirty="0" smtClean="0"/>
              <a:t>…</a:t>
            </a:r>
            <a:endParaRPr lang="en-US" sz="2800" b="1" dirty="0"/>
          </a:p>
        </p:txBody>
      </p:sp>
      <p:cxnSp>
        <p:nvCxnSpPr>
          <p:cNvPr id="48" name="Straight Arrow Connector 47"/>
          <p:cNvCxnSpPr>
            <a:stCxn id="31" idx="1"/>
            <a:endCxn id="58" idx="3"/>
          </p:cNvCxnSpPr>
          <p:nvPr/>
        </p:nvCxnSpPr>
        <p:spPr>
          <a:xfrm flipH="1">
            <a:off x="5400848" y="3680158"/>
            <a:ext cx="1403400" cy="361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  <a:endCxn id="57" idx="0"/>
          </p:cNvCxnSpPr>
          <p:nvPr/>
        </p:nvCxnSpPr>
        <p:spPr>
          <a:xfrm>
            <a:off x="2722013" y="5783778"/>
            <a:ext cx="2744643" cy="23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08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NGAC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 protocol - succeed</a:t>
            </a:r>
            <a:endParaRPr lang="en-US" dirty="0"/>
          </a:p>
        </p:txBody>
      </p:sp>
      <p:pic>
        <p:nvPicPr>
          <p:cNvPr id="6" name="Picture 5" descr="NGAC-WS-protocol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5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NGAC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protocol - fail</a:t>
            </a:r>
            <a:endParaRPr lang="en-US" dirty="0"/>
          </a:p>
        </p:txBody>
      </p:sp>
      <p:pic>
        <p:nvPicPr>
          <p:cNvPr id="6" name="Picture 5" descr="NGAG-WS-protocol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447800"/>
            <a:ext cx="7607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64096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Vehicle Policy </a:t>
            </a:r>
            <a:r>
              <a:rPr lang="en-US" dirty="0"/>
              <a:t>Part 2 Vehicle Ownership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3568" y="4417948"/>
            <a:ext cx="736099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Scholze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Family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1152128" cy="369332"/>
          </a:xfrm>
          <a:prstGeom prst="rect">
            <a:avLst/>
          </a:prstGeom>
          <a:noFill/>
          <a:ln w="38100" cmpd="dbl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Sebastian</a:t>
            </a: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043608" y="1638092"/>
            <a:ext cx="8010" cy="2779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51766" y="4274512"/>
            <a:ext cx="788059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Scholze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Family</a:t>
            </a:r>
            <a:br>
              <a:rPr lang="en-US" sz="1400" dirty="0"/>
            </a:br>
            <a:r>
              <a:rPr lang="en-US" sz="1400" dirty="0"/>
              <a:t>Vehicles</a:t>
            </a:r>
          </a:p>
        </p:txBody>
      </p:sp>
      <p:cxnSp>
        <p:nvCxnSpPr>
          <p:cNvPr id="9" name="Straight Connector 8"/>
          <p:cNvCxnSpPr>
            <a:stCxn id="5" idx="3"/>
            <a:endCxn id="8" idx="1"/>
          </p:cNvCxnSpPr>
          <p:nvPr/>
        </p:nvCxnSpPr>
        <p:spPr>
          <a:xfrm flipV="1">
            <a:off x="1419667" y="4643844"/>
            <a:ext cx="3932099" cy="3571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24" y="4499828"/>
            <a:ext cx="59503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o,r</a:t>
            </a:r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7415" y="2924944"/>
            <a:ext cx="86660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VIN</a:t>
            </a:r>
            <a:r>
              <a:rPr lang="en-US" sz="1400" dirty="0"/>
              <a:t>-1001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1577" y="2924944"/>
            <a:ext cx="86660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VIN</a:t>
            </a:r>
            <a:r>
              <a:rPr lang="en-US" sz="1400" dirty="0"/>
              <a:t>-2001</a:t>
            </a:r>
          </a:p>
        </p:txBody>
      </p:sp>
      <p:cxnSp>
        <p:nvCxnSpPr>
          <p:cNvPr id="13" name="Straight Arrow Connector 12"/>
          <p:cNvCxnSpPr>
            <a:stCxn id="11" idx="2"/>
            <a:endCxn id="8" idx="0"/>
          </p:cNvCxnSpPr>
          <p:nvPr/>
        </p:nvCxnSpPr>
        <p:spPr>
          <a:xfrm>
            <a:off x="4330718" y="3232721"/>
            <a:ext cx="1415078" cy="1041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77825" y="1306893"/>
            <a:ext cx="9669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Door Signals</a:t>
            </a: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3861291" y="1768558"/>
            <a:ext cx="469427" cy="115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0137" y="1815207"/>
            <a:ext cx="9028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Trip Signals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4151543" y="2276872"/>
            <a:ext cx="179175" cy="772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5301208"/>
            <a:ext cx="828873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Owners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5" idx="2"/>
            <a:endCxn id="29" idx="0"/>
          </p:cNvCxnSpPr>
          <p:nvPr/>
        </p:nvCxnSpPr>
        <p:spPr>
          <a:xfrm>
            <a:off x="1051618" y="4941168"/>
            <a:ext cx="1198515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23928" y="6093296"/>
            <a:ext cx="17472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Vehicle Ownership</a:t>
            </a:r>
          </a:p>
        </p:txBody>
      </p:sp>
      <p:cxnSp>
        <p:nvCxnSpPr>
          <p:cNvPr id="36" name="Straight Arrow Connector 35"/>
          <p:cNvCxnSpPr>
            <a:stCxn id="29" idx="2"/>
            <a:endCxn id="35" idx="0"/>
          </p:cNvCxnSpPr>
          <p:nvPr/>
        </p:nvCxnSpPr>
        <p:spPr>
          <a:xfrm>
            <a:off x="2250133" y="5639762"/>
            <a:ext cx="2547442" cy="45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8" idx="0"/>
          </p:cNvCxnSpPr>
          <p:nvPr/>
        </p:nvCxnSpPr>
        <p:spPr>
          <a:xfrm flipH="1">
            <a:off x="5745796" y="3232721"/>
            <a:ext cx="49084" cy="1041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29463" y="2348880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8" idx="2"/>
            <a:endCxn id="25" idx="0"/>
          </p:cNvCxnSpPr>
          <p:nvPr/>
        </p:nvCxnSpPr>
        <p:spPr>
          <a:xfrm>
            <a:off x="5745796" y="5013176"/>
            <a:ext cx="1339951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47165" y="5301208"/>
            <a:ext cx="877163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Vehicles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5" idx="2"/>
            <a:endCxn id="35" idx="0"/>
          </p:cNvCxnSpPr>
          <p:nvPr/>
        </p:nvCxnSpPr>
        <p:spPr>
          <a:xfrm flipH="1">
            <a:off x="4797575" y="5639762"/>
            <a:ext cx="2288172" cy="45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03756" y="2924944"/>
            <a:ext cx="86660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VIN</a:t>
            </a:r>
            <a:r>
              <a:rPr lang="en-US" sz="1400" dirty="0"/>
              <a:t>-</a:t>
            </a:r>
            <a:r>
              <a:rPr lang="en-US" sz="1400" dirty="0" smtClean="0"/>
              <a:t>1002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67920" y="2924944"/>
            <a:ext cx="86660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VIN-3001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34" idx="2"/>
            <a:endCxn id="47" idx="0"/>
          </p:cNvCxnSpPr>
          <p:nvPr/>
        </p:nvCxnSpPr>
        <p:spPr>
          <a:xfrm>
            <a:off x="7037059" y="3232721"/>
            <a:ext cx="1385355" cy="48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084168" y="1325477"/>
            <a:ext cx="9669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</a:t>
            </a:r>
            <a:r>
              <a:rPr lang="en-US" sz="1200" dirty="0" smtClean="0"/>
              <a:t>1002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Door Signals</a:t>
            </a:r>
          </a:p>
        </p:txBody>
      </p:sp>
      <p:cxnSp>
        <p:nvCxnSpPr>
          <p:cNvPr id="41" name="Straight Arrow Connector 40"/>
          <p:cNvCxnSpPr>
            <a:stCxn id="40" idx="2"/>
            <a:endCxn id="34" idx="0"/>
          </p:cNvCxnSpPr>
          <p:nvPr/>
        </p:nvCxnSpPr>
        <p:spPr>
          <a:xfrm>
            <a:off x="6567634" y="1787142"/>
            <a:ext cx="469425" cy="1137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06480" y="1833791"/>
            <a:ext cx="9028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</a:t>
            </a:r>
            <a:r>
              <a:rPr lang="en-US" sz="1200" dirty="0" smtClean="0"/>
              <a:t>1002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Trip Signals</a:t>
            </a: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>
            <a:off x="6857886" y="2295456"/>
            <a:ext cx="179175" cy="772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47" idx="0"/>
          </p:cNvCxnSpPr>
          <p:nvPr/>
        </p:nvCxnSpPr>
        <p:spPr>
          <a:xfrm flipH="1">
            <a:off x="8422414" y="3232721"/>
            <a:ext cx="78809" cy="48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35806" y="2367464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28384" y="3717032"/>
            <a:ext cx="788059" cy="7386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Correia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Family</a:t>
            </a:r>
            <a:br>
              <a:rPr lang="en-US" sz="1400" dirty="0"/>
            </a:br>
            <a:r>
              <a:rPr lang="en-US" sz="1400" dirty="0"/>
              <a:t>Vehicles</a:t>
            </a:r>
          </a:p>
        </p:txBody>
      </p:sp>
      <p:cxnSp>
        <p:nvCxnSpPr>
          <p:cNvPr id="48" name="Straight Arrow Connector 47"/>
          <p:cNvCxnSpPr>
            <a:stCxn id="47" idx="2"/>
            <a:endCxn id="25" idx="0"/>
          </p:cNvCxnSpPr>
          <p:nvPr/>
        </p:nvCxnSpPr>
        <p:spPr>
          <a:xfrm flipH="1">
            <a:off x="7085747" y="4455696"/>
            <a:ext cx="1336667" cy="845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61375" y="3861048"/>
            <a:ext cx="716788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Correia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Family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23728" y="1268760"/>
            <a:ext cx="576064" cy="369332"/>
          </a:xfrm>
          <a:prstGeom prst="rect">
            <a:avLst/>
          </a:prstGeom>
          <a:noFill/>
          <a:ln w="38100" cmpd="dbl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Ana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2"/>
            <a:endCxn id="49" idx="0"/>
          </p:cNvCxnSpPr>
          <p:nvPr/>
        </p:nvCxnSpPr>
        <p:spPr>
          <a:xfrm>
            <a:off x="2411760" y="1638092"/>
            <a:ext cx="8009" cy="2222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3"/>
            <a:endCxn id="47" idx="1"/>
          </p:cNvCxnSpPr>
          <p:nvPr/>
        </p:nvCxnSpPr>
        <p:spPr>
          <a:xfrm flipV="1">
            <a:off x="2778163" y="4086364"/>
            <a:ext cx="5250221" cy="362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64997" y="3933056"/>
            <a:ext cx="59503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o,r</a:t>
            </a:r>
            <a:r>
              <a:rPr lang="en-US" dirty="0"/>
              <a:t>}</a:t>
            </a:r>
          </a:p>
        </p:txBody>
      </p:sp>
      <p:cxnSp>
        <p:nvCxnSpPr>
          <p:cNvPr id="59" name="Straight Arrow Connector 58"/>
          <p:cNvCxnSpPr>
            <a:stCxn id="49" idx="2"/>
            <a:endCxn id="29" idx="0"/>
          </p:cNvCxnSpPr>
          <p:nvPr/>
        </p:nvCxnSpPr>
        <p:spPr>
          <a:xfrm flipH="1">
            <a:off x="2250133" y="4384268"/>
            <a:ext cx="169636" cy="916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76056" y="155679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b="1" dirty="0" smtClean="0"/>
              <a:t>…</a:t>
            </a:r>
            <a:endParaRPr lang="en-US" sz="2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812360" y="1556792"/>
            <a:ext cx="48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b="1" dirty="0" smtClean="0"/>
              <a:t>…</a:t>
            </a:r>
            <a:endParaRPr lang="en-US" sz="2800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9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985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Notional “Combined” Vehicle Policy</a:t>
            </a:r>
            <a:endParaRPr lang="es-ES" dirty="0"/>
          </a:p>
        </p:txBody>
      </p:sp>
      <p:sp>
        <p:nvSpPr>
          <p:cNvPr id="7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NGAC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3FE-7723-4577-8FC9-102EF3A98E6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131840" y="5877272"/>
            <a:ext cx="13566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Vehicle Ownership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176" y="4653136"/>
            <a:ext cx="710451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Vehicles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4477762"/>
            <a:ext cx="67197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Owners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2603734" y="4754761"/>
            <a:ext cx="1206424" cy="112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040" y="3356992"/>
            <a:ext cx="659155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Scholze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Family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6948" y="3840723"/>
            <a:ext cx="64633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Correia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Family</a:t>
            </a:r>
          </a:p>
        </p:txBody>
      </p:sp>
      <p:cxnSp>
        <p:nvCxnSpPr>
          <p:cNvPr id="18" name="Straight Arrow Connector 17"/>
          <p:cNvCxnSpPr>
            <a:stCxn id="28" idx="2"/>
            <a:endCxn id="17" idx="0"/>
          </p:cNvCxnSpPr>
          <p:nvPr/>
        </p:nvCxnSpPr>
        <p:spPr>
          <a:xfrm>
            <a:off x="1833833" y="1185719"/>
            <a:ext cx="576281" cy="2655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>
            <a:off x="2410114" y="4302388"/>
            <a:ext cx="193620" cy="175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0" idx="1"/>
          </p:cNvCxnSpPr>
          <p:nvPr/>
        </p:nvCxnSpPr>
        <p:spPr>
          <a:xfrm>
            <a:off x="1051618" y="3818657"/>
            <a:ext cx="1216126" cy="797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5536" y="908720"/>
            <a:ext cx="786994" cy="276999"/>
          </a:xfrm>
          <a:prstGeom prst="rect">
            <a:avLst/>
          </a:prstGeom>
          <a:noFill/>
          <a:ln w="38100" cmpd="dbl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Sebastian</a:t>
            </a:r>
          </a:p>
        </p:txBody>
      </p:sp>
      <p:cxnSp>
        <p:nvCxnSpPr>
          <p:cNvPr id="27" name="Straight Arrow Connector 26"/>
          <p:cNvCxnSpPr>
            <a:stCxn id="26" idx="2"/>
            <a:endCxn id="16" idx="0"/>
          </p:cNvCxnSpPr>
          <p:nvPr/>
        </p:nvCxnSpPr>
        <p:spPr>
          <a:xfrm>
            <a:off x="789033" y="1185719"/>
            <a:ext cx="262585" cy="217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72" y="908720"/>
            <a:ext cx="428322" cy="276999"/>
          </a:xfrm>
          <a:prstGeom prst="rect">
            <a:avLst/>
          </a:prstGeom>
          <a:noFill/>
          <a:ln w="38100" cmpd="dbl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Ana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2987" y="3212976"/>
            <a:ext cx="7104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Scholze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Family</a:t>
            </a:r>
            <a:br>
              <a:rPr lang="en-US" sz="1200" dirty="0"/>
            </a:br>
            <a:r>
              <a:rPr lang="en-US" sz="1200" dirty="0"/>
              <a:t>Vehicles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09171" y="3696707"/>
            <a:ext cx="7104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Correia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Family</a:t>
            </a:r>
            <a:br>
              <a:rPr lang="en-US" sz="1200" dirty="0"/>
            </a:br>
            <a:r>
              <a:rPr lang="en-US" sz="1200" dirty="0"/>
              <a:t>Vehicles</a:t>
            </a:r>
          </a:p>
        </p:txBody>
      </p:sp>
      <p:cxnSp>
        <p:nvCxnSpPr>
          <p:cNvPr id="45" name="Straight Connector 44"/>
          <p:cNvCxnSpPr>
            <a:stCxn id="16" idx="3"/>
            <a:endCxn id="36" idx="1"/>
          </p:cNvCxnSpPr>
          <p:nvPr/>
        </p:nvCxnSpPr>
        <p:spPr>
          <a:xfrm flipV="1">
            <a:off x="1381195" y="3536142"/>
            <a:ext cx="3171792" cy="5168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3"/>
            <a:endCxn id="37" idx="1"/>
          </p:cNvCxnSpPr>
          <p:nvPr/>
        </p:nvCxnSpPr>
        <p:spPr>
          <a:xfrm flipV="1">
            <a:off x="2733279" y="4019873"/>
            <a:ext cx="3475892" cy="5168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9" idx="0"/>
          </p:cNvCxnSpPr>
          <p:nvPr/>
        </p:nvCxnSpPr>
        <p:spPr>
          <a:xfrm>
            <a:off x="4908213" y="3859307"/>
            <a:ext cx="1603189" cy="793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2"/>
            <a:endCxn id="9" idx="0"/>
          </p:cNvCxnSpPr>
          <p:nvPr/>
        </p:nvCxnSpPr>
        <p:spPr>
          <a:xfrm flipH="1">
            <a:off x="6511402" y="4343038"/>
            <a:ext cx="52995" cy="31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71800" y="3447584"/>
            <a:ext cx="45464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 smtClean="0"/>
              <a:t>o,r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211960" y="3984739"/>
            <a:ext cx="45464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{</a:t>
            </a:r>
            <a:r>
              <a:rPr lang="en-US" sz="1200" dirty="0" err="1" smtClean="0"/>
              <a:t>o,r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108541" y="2636912"/>
            <a:ext cx="76918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VIN</a:t>
            </a:r>
            <a:r>
              <a:rPr lang="en-US" sz="1200" dirty="0"/>
              <a:t>-1001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704" y="2636912"/>
            <a:ext cx="76918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VIN</a:t>
            </a:r>
            <a:r>
              <a:rPr lang="en-US" sz="1200" dirty="0"/>
              <a:t>-1002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36867" y="2636912"/>
            <a:ext cx="76918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VIN</a:t>
            </a:r>
            <a:r>
              <a:rPr lang="en-US" sz="1200" dirty="0"/>
              <a:t>-2001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01028" y="2636912"/>
            <a:ext cx="76918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VIN</a:t>
            </a:r>
            <a:r>
              <a:rPr lang="en-US" sz="1200" dirty="0"/>
              <a:t>-3001</a:t>
            </a:r>
          </a:p>
        </p:txBody>
      </p:sp>
      <p:cxnSp>
        <p:nvCxnSpPr>
          <p:cNvPr id="61" name="Straight Arrow Connector 60"/>
          <p:cNvCxnSpPr>
            <a:stCxn id="57" idx="2"/>
            <a:endCxn id="36" idx="0"/>
          </p:cNvCxnSpPr>
          <p:nvPr/>
        </p:nvCxnSpPr>
        <p:spPr>
          <a:xfrm>
            <a:off x="3493134" y="2913911"/>
            <a:ext cx="1415079" cy="299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  <a:endCxn id="37" idx="0"/>
          </p:cNvCxnSpPr>
          <p:nvPr/>
        </p:nvCxnSpPr>
        <p:spPr>
          <a:xfrm flipH="1">
            <a:off x="6564397" y="2913911"/>
            <a:ext cx="1321224" cy="782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36" idx="0"/>
          </p:cNvCxnSpPr>
          <p:nvPr/>
        </p:nvCxnSpPr>
        <p:spPr>
          <a:xfrm flipH="1">
            <a:off x="4908213" y="2913911"/>
            <a:ext cx="1513247" cy="299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37" idx="0"/>
          </p:cNvCxnSpPr>
          <p:nvPr/>
        </p:nvCxnSpPr>
        <p:spPr>
          <a:xfrm>
            <a:off x="4957297" y="2913911"/>
            <a:ext cx="1607100" cy="782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62554" y="1455167"/>
            <a:ext cx="9028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Trip Signals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26717" y="1455167"/>
            <a:ext cx="9028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VIN-1002</a:t>
            </a:r>
            <a:br>
              <a:rPr lang="en-US" sz="1200" dirty="0"/>
            </a:br>
            <a:r>
              <a:rPr lang="en-US" sz="1200" dirty="0"/>
              <a:t>Trip Signals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90878" y="1455167"/>
            <a:ext cx="9028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VIN-2001</a:t>
            </a:r>
            <a:br>
              <a:rPr lang="en-US" sz="1200" dirty="0"/>
            </a:br>
            <a:r>
              <a:rPr lang="en-US" sz="1200" dirty="0"/>
              <a:t>Trip Signals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69589" y="1455167"/>
            <a:ext cx="9028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VIN-3001</a:t>
            </a:r>
            <a:br>
              <a:rPr lang="en-US" sz="1200" dirty="0"/>
            </a:br>
            <a:r>
              <a:rPr lang="en-US" sz="1200" dirty="0"/>
              <a:t>Trip Signals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90339" y="1201010"/>
            <a:ext cx="1171539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Window Signals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053737" y="1201010"/>
            <a:ext cx="1173068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VIN-1002</a:t>
            </a:r>
            <a:br>
              <a:rPr lang="en-US" sz="1200" dirty="0"/>
            </a:br>
            <a:r>
              <a:rPr lang="en-US" sz="1200" dirty="0"/>
              <a:t>Window Signals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518663" y="1201010"/>
            <a:ext cx="1171539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VIN-2001</a:t>
            </a:r>
            <a:br>
              <a:rPr lang="en-US" sz="1200" dirty="0"/>
            </a:br>
            <a:r>
              <a:rPr lang="en-US" sz="1200" dirty="0"/>
              <a:t>Window Signals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982061" y="1201010"/>
            <a:ext cx="1173068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VIN-3001</a:t>
            </a:r>
            <a:br>
              <a:rPr lang="en-US" sz="1200" dirty="0"/>
            </a:br>
            <a:r>
              <a:rPr lang="en-US" sz="1200" dirty="0"/>
              <a:t>Window Signals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40242" y="946853"/>
            <a:ext cx="9669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Door Signals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004405" y="946853"/>
            <a:ext cx="9669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VIN-1002</a:t>
            </a:r>
            <a:br>
              <a:rPr lang="en-US" sz="1200" dirty="0"/>
            </a:br>
            <a:r>
              <a:rPr lang="en-US" sz="1200" dirty="0"/>
              <a:t>Door Signals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8566" y="946853"/>
            <a:ext cx="9669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VIN-2001</a:t>
            </a:r>
            <a:br>
              <a:rPr lang="en-US" sz="1200" dirty="0"/>
            </a:br>
            <a:r>
              <a:rPr lang="en-US" sz="1200" dirty="0"/>
              <a:t>Door Signals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32729" y="946853"/>
            <a:ext cx="96693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VIN-3001</a:t>
            </a:r>
            <a:br>
              <a:rPr lang="en-US" sz="1200" dirty="0"/>
            </a:br>
            <a:r>
              <a:rPr lang="en-US" sz="1200" dirty="0"/>
              <a:t>Door Signals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06502" y="692696"/>
            <a:ext cx="9296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VIN-1001</a:t>
            </a:r>
            <a:br>
              <a:rPr lang="en-US" sz="1200" dirty="0"/>
            </a:br>
            <a:r>
              <a:rPr lang="en-US" sz="1200" dirty="0"/>
              <a:t>Shift Signals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70665" y="692696"/>
            <a:ext cx="9296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VIN-1002</a:t>
            </a:r>
            <a:br>
              <a:rPr lang="en-US" sz="1200" dirty="0"/>
            </a:br>
            <a:r>
              <a:rPr lang="en-US" sz="1200" dirty="0"/>
              <a:t>Shift Signals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34826" y="692696"/>
            <a:ext cx="9296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VIN-2001</a:t>
            </a:r>
            <a:br>
              <a:rPr lang="en-US" sz="1200" dirty="0"/>
            </a:br>
            <a:r>
              <a:rPr lang="en-US" sz="1200" dirty="0"/>
              <a:t>Shift Signals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98989" y="692696"/>
            <a:ext cx="929611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VIN-3001</a:t>
            </a:r>
            <a:br>
              <a:rPr lang="en-US" sz="1200" dirty="0"/>
            </a:br>
            <a:r>
              <a:rPr lang="en-US" sz="1200" dirty="0"/>
              <a:t>Shift Signals</a:t>
            </a:r>
          </a:p>
        </p:txBody>
      </p:sp>
      <p:cxnSp>
        <p:nvCxnSpPr>
          <p:cNvPr id="105" name="Straight Arrow Connector 104"/>
          <p:cNvCxnSpPr>
            <a:stCxn id="99" idx="2"/>
            <a:endCxn id="57" idx="0"/>
          </p:cNvCxnSpPr>
          <p:nvPr/>
        </p:nvCxnSpPr>
        <p:spPr>
          <a:xfrm>
            <a:off x="3313960" y="1916832"/>
            <a:ext cx="17917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2"/>
            <a:endCxn id="58" idx="0"/>
          </p:cNvCxnSpPr>
          <p:nvPr/>
        </p:nvCxnSpPr>
        <p:spPr>
          <a:xfrm>
            <a:off x="4778123" y="1916832"/>
            <a:ext cx="17917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1" idx="2"/>
            <a:endCxn id="59" idx="0"/>
          </p:cNvCxnSpPr>
          <p:nvPr/>
        </p:nvCxnSpPr>
        <p:spPr>
          <a:xfrm>
            <a:off x="6242284" y="1916832"/>
            <a:ext cx="17917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2" idx="2"/>
            <a:endCxn id="60" idx="0"/>
          </p:cNvCxnSpPr>
          <p:nvPr/>
        </p:nvCxnSpPr>
        <p:spPr>
          <a:xfrm>
            <a:off x="7720995" y="1916832"/>
            <a:ext cx="16462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244408" y="2060848"/>
            <a:ext cx="620683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Trip</a:t>
            </a:r>
            <a:br>
              <a:rPr lang="en-US" sz="1200" dirty="0"/>
            </a:br>
            <a:r>
              <a:rPr lang="en-US" sz="1200" dirty="0"/>
              <a:t>Signals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04248" y="2060848"/>
            <a:ext cx="713206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Window</a:t>
            </a:r>
            <a:br>
              <a:rPr lang="en-US" sz="1200" dirty="0"/>
            </a:br>
            <a:r>
              <a:rPr lang="en-US" sz="1200" dirty="0"/>
              <a:t>Signals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292080" y="2060848"/>
            <a:ext cx="620683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Door</a:t>
            </a:r>
            <a:br>
              <a:rPr lang="en-US" sz="1200" dirty="0"/>
            </a:br>
            <a:r>
              <a:rPr lang="en-US" sz="1200" dirty="0"/>
              <a:t>Signals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923928" y="2060848"/>
            <a:ext cx="620683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Shift</a:t>
            </a:r>
          </a:p>
          <a:p>
            <a:pPr algn="ctr"/>
            <a:r>
              <a:rPr lang="en-US" sz="1200" dirty="0"/>
              <a:t>Signals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860032" y="4291355"/>
            <a:ext cx="828848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Owner</a:t>
            </a:r>
            <a:br>
              <a:rPr lang="en-US" sz="1200" dirty="0"/>
            </a:br>
            <a:r>
              <a:rPr lang="en-US" sz="1200" dirty="0"/>
              <a:t>Accessible</a:t>
            </a:r>
          </a:p>
          <a:p>
            <a:pPr algn="ctr"/>
            <a:r>
              <a:rPr lang="en-US" sz="1200" dirty="0"/>
              <a:t>Signals</a:t>
            </a:r>
          </a:p>
        </p:txBody>
      </p:sp>
      <p:cxnSp>
        <p:nvCxnSpPr>
          <p:cNvPr id="132" name="Straight Arrow Connector 131"/>
          <p:cNvCxnSpPr>
            <a:stCxn id="102" idx="2"/>
            <a:endCxn id="123" idx="1"/>
          </p:cNvCxnSpPr>
          <p:nvPr/>
        </p:nvCxnSpPr>
        <p:spPr>
          <a:xfrm>
            <a:off x="7720995" y="1916832"/>
            <a:ext cx="523413" cy="374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1" idx="2"/>
            <a:endCxn id="123" idx="1"/>
          </p:cNvCxnSpPr>
          <p:nvPr/>
        </p:nvCxnSpPr>
        <p:spPr>
          <a:xfrm>
            <a:off x="6242284" y="1916832"/>
            <a:ext cx="2002124" cy="374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00" idx="2"/>
            <a:endCxn id="123" idx="1"/>
          </p:cNvCxnSpPr>
          <p:nvPr/>
        </p:nvCxnSpPr>
        <p:spPr>
          <a:xfrm>
            <a:off x="4778123" y="1916832"/>
            <a:ext cx="3466285" cy="374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9" idx="3"/>
            <a:endCxn id="123" idx="1"/>
          </p:cNvCxnSpPr>
          <p:nvPr/>
        </p:nvCxnSpPr>
        <p:spPr>
          <a:xfrm>
            <a:off x="3765365" y="1686000"/>
            <a:ext cx="4479043" cy="60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86" idx="2"/>
            <a:endCxn id="126" idx="1"/>
          </p:cNvCxnSpPr>
          <p:nvPr/>
        </p:nvCxnSpPr>
        <p:spPr>
          <a:xfrm>
            <a:off x="2871308" y="1154361"/>
            <a:ext cx="1052620" cy="1137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7" idx="2"/>
            <a:endCxn id="126" idx="0"/>
          </p:cNvCxnSpPr>
          <p:nvPr/>
        </p:nvCxnSpPr>
        <p:spPr>
          <a:xfrm flipH="1">
            <a:off x="4234270" y="1154361"/>
            <a:ext cx="101201" cy="906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88" idx="2"/>
            <a:endCxn id="126" idx="3"/>
          </p:cNvCxnSpPr>
          <p:nvPr/>
        </p:nvCxnSpPr>
        <p:spPr>
          <a:xfrm flipH="1">
            <a:off x="4544611" y="1154361"/>
            <a:ext cx="1255021" cy="1137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9" idx="2"/>
            <a:endCxn id="126" idx="3"/>
          </p:cNvCxnSpPr>
          <p:nvPr/>
        </p:nvCxnSpPr>
        <p:spPr>
          <a:xfrm flipH="1">
            <a:off x="4544611" y="1154361"/>
            <a:ext cx="2719184" cy="1137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6" idx="2"/>
            <a:endCxn id="131" idx="0"/>
          </p:cNvCxnSpPr>
          <p:nvPr/>
        </p:nvCxnSpPr>
        <p:spPr>
          <a:xfrm>
            <a:off x="4234270" y="2522513"/>
            <a:ext cx="1040186" cy="1768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5" idx="2"/>
            <a:endCxn id="131" idx="0"/>
          </p:cNvCxnSpPr>
          <p:nvPr/>
        </p:nvCxnSpPr>
        <p:spPr>
          <a:xfrm flipH="1">
            <a:off x="5274456" y="2522513"/>
            <a:ext cx="327966" cy="1768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4" idx="2"/>
            <a:endCxn id="131" idx="0"/>
          </p:cNvCxnSpPr>
          <p:nvPr/>
        </p:nvCxnSpPr>
        <p:spPr>
          <a:xfrm flipH="1">
            <a:off x="5274456" y="2522513"/>
            <a:ext cx="1886395" cy="1768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0" idx="3"/>
            <a:endCxn id="131" idx="1"/>
          </p:cNvCxnSpPr>
          <p:nvPr/>
        </p:nvCxnSpPr>
        <p:spPr>
          <a:xfrm flipV="1">
            <a:off x="2939723" y="4614521"/>
            <a:ext cx="1920309" cy="17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923928" y="4507379"/>
            <a:ext cx="338554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{r}</a:t>
            </a:r>
          </a:p>
        </p:txBody>
      </p:sp>
      <p:cxnSp>
        <p:nvCxnSpPr>
          <p:cNvPr id="178" name="Straight Arrow Connector 177"/>
          <p:cNvCxnSpPr>
            <a:stCxn id="95" idx="2"/>
            <a:endCxn id="57" idx="0"/>
          </p:cNvCxnSpPr>
          <p:nvPr/>
        </p:nvCxnSpPr>
        <p:spPr>
          <a:xfrm>
            <a:off x="3176109" y="1662675"/>
            <a:ext cx="317025" cy="97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96" idx="2"/>
            <a:endCxn id="58" idx="0"/>
          </p:cNvCxnSpPr>
          <p:nvPr/>
        </p:nvCxnSpPr>
        <p:spPr>
          <a:xfrm>
            <a:off x="4640271" y="1662675"/>
            <a:ext cx="317026" cy="97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97" idx="2"/>
            <a:endCxn id="59" idx="0"/>
          </p:cNvCxnSpPr>
          <p:nvPr/>
        </p:nvCxnSpPr>
        <p:spPr>
          <a:xfrm>
            <a:off x="6104433" y="1662675"/>
            <a:ext cx="317027" cy="97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98" idx="2"/>
            <a:endCxn id="60" idx="0"/>
          </p:cNvCxnSpPr>
          <p:nvPr/>
        </p:nvCxnSpPr>
        <p:spPr>
          <a:xfrm>
            <a:off x="7568595" y="1662675"/>
            <a:ext cx="317026" cy="97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7956376" y="5157192"/>
            <a:ext cx="1015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- own</a:t>
            </a:r>
          </a:p>
          <a:p>
            <a:r>
              <a:rPr lang="en-US" dirty="0"/>
              <a:t>r </a:t>
            </a:r>
            <a:r>
              <a:rPr lang="mr-IN" dirty="0" smtClean="0"/>
              <a:t>–</a:t>
            </a:r>
            <a:r>
              <a:rPr lang="en-US" dirty="0" smtClean="0"/>
              <a:t> read</a:t>
            </a:r>
            <a:br>
              <a:rPr lang="en-US" dirty="0" smtClean="0"/>
            </a:br>
            <a:r>
              <a:rPr lang="en-US" dirty="0" smtClean="0"/>
              <a:t>w - write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91" idx="2"/>
            <a:endCxn id="57" idx="0"/>
          </p:cNvCxnSpPr>
          <p:nvPr/>
        </p:nvCxnSpPr>
        <p:spPr>
          <a:xfrm>
            <a:off x="3023708" y="1408518"/>
            <a:ext cx="469426" cy="1228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2" idx="2"/>
            <a:endCxn id="58" idx="0"/>
          </p:cNvCxnSpPr>
          <p:nvPr/>
        </p:nvCxnSpPr>
        <p:spPr>
          <a:xfrm>
            <a:off x="4487871" y="1408518"/>
            <a:ext cx="469426" cy="1228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59" idx="0"/>
          </p:cNvCxnSpPr>
          <p:nvPr/>
        </p:nvCxnSpPr>
        <p:spPr>
          <a:xfrm>
            <a:off x="6012160" y="1359932"/>
            <a:ext cx="409300" cy="1276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4" idx="2"/>
            <a:endCxn id="60" idx="0"/>
          </p:cNvCxnSpPr>
          <p:nvPr/>
        </p:nvCxnSpPr>
        <p:spPr>
          <a:xfrm>
            <a:off x="7416195" y="1408518"/>
            <a:ext cx="469426" cy="1228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60032" y="5877272"/>
            <a:ext cx="10695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Signals Access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71144" y="5013176"/>
            <a:ext cx="828848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OEM</a:t>
            </a:r>
            <a:br>
              <a:rPr lang="en-US" sz="1200" dirty="0"/>
            </a:br>
            <a:r>
              <a:rPr lang="en-US" sz="1200" dirty="0"/>
              <a:t>Accessible</a:t>
            </a:r>
          </a:p>
          <a:p>
            <a:pPr algn="ctr"/>
            <a:r>
              <a:rPr lang="en-US" sz="1200" dirty="0"/>
              <a:t>Signals</a:t>
            </a:r>
          </a:p>
        </p:txBody>
      </p:sp>
      <p:cxnSp>
        <p:nvCxnSpPr>
          <p:cNvPr id="106" name="Straight Arrow Connector 105"/>
          <p:cNvCxnSpPr>
            <a:stCxn id="104" idx="2"/>
            <a:endCxn id="82" idx="0"/>
          </p:cNvCxnSpPr>
          <p:nvPr/>
        </p:nvCxnSpPr>
        <p:spPr>
          <a:xfrm>
            <a:off x="4085568" y="5659507"/>
            <a:ext cx="1309226" cy="21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403648" y="5157192"/>
            <a:ext cx="985065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Vehicle </a:t>
            </a:r>
            <a:r>
              <a:rPr lang="en-US" sz="1200" dirty="0"/>
              <a:t>OEM</a:t>
            </a:r>
          </a:p>
        </p:txBody>
      </p:sp>
      <p:cxnSp>
        <p:nvCxnSpPr>
          <p:cNvPr id="108" name="Straight Connector 107"/>
          <p:cNvCxnSpPr>
            <a:stCxn id="107" idx="3"/>
            <a:endCxn id="104" idx="1"/>
          </p:cNvCxnSpPr>
          <p:nvPr/>
        </p:nvCxnSpPr>
        <p:spPr>
          <a:xfrm>
            <a:off x="2388713" y="5295692"/>
            <a:ext cx="1282431" cy="406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27784" y="5157192"/>
            <a:ext cx="39145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{w}</a:t>
            </a:r>
          </a:p>
        </p:txBody>
      </p:sp>
      <p:cxnSp>
        <p:nvCxnSpPr>
          <p:cNvPr id="112" name="Straight Arrow Connector 111"/>
          <p:cNvCxnSpPr>
            <a:stCxn id="131" idx="2"/>
            <a:endCxn id="104" idx="3"/>
          </p:cNvCxnSpPr>
          <p:nvPr/>
        </p:nvCxnSpPr>
        <p:spPr>
          <a:xfrm flipH="1">
            <a:off x="4499992" y="4937686"/>
            <a:ext cx="774464" cy="39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 flipH="1">
            <a:off x="3810158" y="4930135"/>
            <a:ext cx="2701244" cy="947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427984" y="6237312"/>
            <a:ext cx="39573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PM</a:t>
            </a:r>
          </a:p>
        </p:txBody>
      </p:sp>
      <p:cxnSp>
        <p:nvCxnSpPr>
          <p:cNvPr id="120" name="Straight Arrow Connector 119"/>
          <p:cNvCxnSpPr>
            <a:stCxn id="8" idx="2"/>
            <a:endCxn id="119" idx="1"/>
          </p:cNvCxnSpPr>
          <p:nvPr/>
        </p:nvCxnSpPr>
        <p:spPr>
          <a:xfrm>
            <a:off x="3810158" y="6154271"/>
            <a:ext cx="617826" cy="22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2" idx="2"/>
            <a:endCxn id="119" idx="3"/>
          </p:cNvCxnSpPr>
          <p:nvPr/>
        </p:nvCxnSpPr>
        <p:spPr>
          <a:xfrm flipH="1">
            <a:off x="4823720" y="6154271"/>
            <a:ext cx="571074" cy="22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66020" y="4293096"/>
            <a:ext cx="1261884" cy="276999"/>
          </a:xfrm>
          <a:prstGeom prst="rect">
            <a:avLst/>
          </a:prstGeom>
          <a:noFill/>
          <a:ln w="38100" cmpd="dbl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OEM employee 1</a:t>
            </a:r>
            <a:endParaRPr lang="en-US" sz="1200" dirty="0"/>
          </a:p>
        </p:txBody>
      </p:sp>
      <p:cxnSp>
        <p:nvCxnSpPr>
          <p:cNvPr id="128" name="Straight Arrow Connector 127"/>
          <p:cNvCxnSpPr>
            <a:stCxn id="127" idx="3"/>
            <a:endCxn id="107" idx="0"/>
          </p:cNvCxnSpPr>
          <p:nvPr/>
        </p:nvCxnSpPr>
        <p:spPr>
          <a:xfrm>
            <a:off x="1427904" y="4431596"/>
            <a:ext cx="468277" cy="725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3" idx="2"/>
            <a:endCxn id="104" idx="0"/>
          </p:cNvCxnSpPr>
          <p:nvPr/>
        </p:nvCxnSpPr>
        <p:spPr>
          <a:xfrm flipH="1">
            <a:off x="4085568" y="2522513"/>
            <a:ext cx="4469182" cy="249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4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NGAC Security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025-CCCF-1246-A9B6-D54B35EED98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87338"/>
            <a:ext cx="8229600" cy="7032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Example of Simple Role-Based</a:t>
            </a:r>
            <a:br>
              <a:rPr lang="en-US" sz="3600" dirty="0" smtClean="0"/>
            </a:br>
            <a:r>
              <a:rPr lang="en-US" sz="3600" dirty="0" smtClean="0"/>
              <a:t>Access Control (RBAC) Policy*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368300" y="1498600"/>
            <a:ext cx="37465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Users: jones, smith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Intern</a:t>
            </a:r>
          </a:p>
          <a:p>
            <a:pPr lvl="1"/>
            <a:r>
              <a:rPr lang="en-US" dirty="0" smtClean="0"/>
              <a:t>Doctor</a:t>
            </a:r>
          </a:p>
          <a:p>
            <a:r>
              <a:rPr lang="en-US" dirty="0"/>
              <a:t>Objects: </a:t>
            </a:r>
            <a:r>
              <a:rPr lang="en-US" dirty="0" smtClean="0"/>
              <a:t>Medical Records</a:t>
            </a:r>
            <a:endParaRPr lang="en-US" dirty="0"/>
          </a:p>
          <a:p>
            <a:r>
              <a:rPr lang="en-US" dirty="0" smtClean="0"/>
              <a:t>Doctor role has all access rights of Intern role plus write access to Medical Records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47800"/>
            <a:ext cx="5075023" cy="3095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80" y="6021288"/>
            <a:ext cx="311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*From PM User Guide, Figure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NGAC Security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8025-CCCF-1246-A9B6-D54B35EED9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" y="116632"/>
            <a:ext cx="8229600" cy="7032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Declarative Coding of Simple Role-Based</a:t>
            </a:r>
            <a:br>
              <a:rPr lang="en-US" sz="2800" dirty="0" smtClean="0"/>
            </a:br>
            <a:r>
              <a:rPr lang="en-US" sz="2800" dirty="0" smtClean="0"/>
              <a:t>Access Control (RBAC) Policy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78" y="3038807"/>
            <a:ext cx="5449834" cy="332389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2600" y="988501"/>
            <a:ext cx="8407400" cy="373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policy('Policy3','rbac', [</a:t>
            </a:r>
          </a:p>
          <a:p>
            <a:pPr marL="0" indent="0">
              <a:buNone/>
            </a:pPr>
            <a:r>
              <a:rPr lang="en-US" sz="1400" dirty="0"/>
              <a:t>       user('jones'),</a:t>
            </a:r>
          </a:p>
          <a:p>
            <a:pPr marL="0" indent="0">
              <a:buNone/>
            </a:pPr>
            <a:r>
              <a:rPr lang="en-US" sz="1400" dirty="0"/>
              <a:t>       user('smith')</a:t>
            </a:r>
            <a:r>
              <a:rPr lang="en-US" sz="1400" dirty="0" smtClean="0"/>
              <a:t>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user_attribute</a:t>
            </a:r>
            <a:r>
              <a:rPr lang="en-US" sz="1400" dirty="0"/>
              <a:t>('Doctor'),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user_attribute</a:t>
            </a:r>
            <a:r>
              <a:rPr lang="en-US" sz="1400" dirty="0"/>
              <a:t>('Intern')</a:t>
            </a:r>
            <a:r>
              <a:rPr lang="en-US" sz="1400" dirty="0" smtClean="0"/>
              <a:t>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object</a:t>
            </a:r>
            <a:r>
              <a:rPr lang="en-US" sz="1400" dirty="0" smtClean="0"/>
              <a:t>(mrec1,’File’,no,musial,’E:\</a:t>
            </a:r>
            <a:r>
              <a:rPr lang="en-US" sz="1400" dirty="0"/>
              <a:t>PM\Examples\</a:t>
            </a:r>
            <a:r>
              <a:rPr lang="en-US" sz="1400" dirty="0" err="1"/>
              <a:t>MedRecords</a:t>
            </a:r>
            <a:r>
              <a:rPr lang="en-US" sz="1400" dirty="0"/>
              <a:t>\mrec1.</a:t>
            </a:r>
            <a:r>
              <a:rPr lang="en-US" sz="1400" dirty="0" smtClean="0"/>
              <a:t>rtf’,object_attribute,’Medical Records’),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object_attribute</a:t>
            </a:r>
            <a:r>
              <a:rPr lang="en-US" sz="1400" dirty="0"/>
              <a:t>('Medical Records')</a:t>
            </a:r>
            <a:r>
              <a:rPr lang="en-US" sz="1400" dirty="0" smtClean="0"/>
              <a:t>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policy_class</a:t>
            </a:r>
            <a:r>
              <a:rPr lang="en-US" sz="1400" dirty="0"/>
              <a:t>('</a:t>
            </a:r>
            <a:r>
              <a:rPr lang="en-US" sz="1400" dirty="0" err="1"/>
              <a:t>rbac</a:t>
            </a:r>
            <a:r>
              <a:rPr lang="en-US" sz="1400" dirty="0"/>
              <a:t>')</a:t>
            </a:r>
            <a:r>
              <a:rPr lang="en-US" sz="1400" dirty="0" smtClean="0"/>
              <a:t>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operation(read, 'File'),</a:t>
            </a:r>
          </a:p>
          <a:p>
            <a:pPr marL="0" indent="0">
              <a:buNone/>
            </a:pPr>
            <a:r>
              <a:rPr lang="en-US" sz="1400" dirty="0"/>
              <a:t>       operation(write, 'File')</a:t>
            </a:r>
            <a:r>
              <a:rPr lang="en-US" sz="1400" dirty="0" smtClean="0"/>
              <a:t>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connector('PM')</a:t>
            </a:r>
            <a:r>
              <a:rPr lang="en-US" sz="1400" dirty="0" smtClean="0"/>
              <a:t>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assign('</a:t>
            </a:r>
            <a:r>
              <a:rPr lang="en-US" sz="1400" dirty="0" err="1"/>
              <a:t>jones','Intern</a:t>
            </a:r>
            <a:r>
              <a:rPr lang="en-US" sz="1400" dirty="0"/>
              <a:t>'),</a:t>
            </a:r>
          </a:p>
          <a:p>
            <a:pPr marL="0" indent="0">
              <a:buNone/>
            </a:pPr>
            <a:r>
              <a:rPr lang="en-US" sz="1400" dirty="0"/>
              <a:t>       assign('</a:t>
            </a:r>
            <a:r>
              <a:rPr lang="en-US" sz="1400" dirty="0" err="1"/>
              <a:t>smith','Doctor</a:t>
            </a:r>
            <a:r>
              <a:rPr lang="en-US" sz="1400" dirty="0"/>
              <a:t>'),</a:t>
            </a:r>
          </a:p>
          <a:p>
            <a:pPr marL="0" indent="0">
              <a:buNone/>
            </a:pPr>
            <a:r>
              <a:rPr lang="en-US" sz="1400" dirty="0"/>
              <a:t>       assign('</a:t>
            </a:r>
            <a:r>
              <a:rPr lang="en-US" sz="1400" dirty="0" err="1"/>
              <a:t>Doctor','Intern</a:t>
            </a:r>
            <a:r>
              <a:rPr lang="en-US" sz="1400" dirty="0"/>
              <a:t>'),</a:t>
            </a:r>
          </a:p>
          <a:p>
            <a:pPr marL="0" indent="0">
              <a:buNone/>
            </a:pPr>
            <a:r>
              <a:rPr lang="en-US" sz="1400" dirty="0"/>
              <a:t>       assign('mrec1','Medical Records'),</a:t>
            </a:r>
          </a:p>
          <a:p>
            <a:pPr marL="0" indent="0">
              <a:buNone/>
            </a:pPr>
            <a:r>
              <a:rPr lang="en-US" sz="1400" dirty="0"/>
              <a:t>       assign('Intern','</a:t>
            </a:r>
            <a:r>
              <a:rPr lang="en-US" sz="1400" dirty="0" err="1"/>
              <a:t>rbac</a:t>
            </a:r>
            <a:r>
              <a:rPr lang="en-US" sz="1400" dirty="0"/>
              <a:t>'),</a:t>
            </a:r>
          </a:p>
          <a:p>
            <a:pPr marL="0" indent="0">
              <a:buNone/>
            </a:pPr>
            <a:r>
              <a:rPr lang="en-US" sz="1400" dirty="0"/>
              <a:t>       assign('Medical Records','</a:t>
            </a:r>
            <a:r>
              <a:rPr lang="en-US" sz="1400" dirty="0" err="1"/>
              <a:t>rbac</a:t>
            </a:r>
            <a:r>
              <a:rPr lang="en-US" sz="1400" dirty="0"/>
              <a:t>'),</a:t>
            </a:r>
          </a:p>
          <a:p>
            <a:pPr marL="0" indent="0">
              <a:buNone/>
            </a:pPr>
            <a:r>
              <a:rPr lang="en-US" sz="1400" dirty="0"/>
              <a:t>       assign('</a:t>
            </a:r>
            <a:r>
              <a:rPr lang="en-US" sz="1400" dirty="0" err="1"/>
              <a:t>rbac</a:t>
            </a:r>
            <a:r>
              <a:rPr lang="en-US" sz="1400" dirty="0"/>
              <a:t>','PM')</a:t>
            </a:r>
            <a:r>
              <a:rPr lang="en-US" sz="1400" dirty="0" smtClean="0"/>
              <a:t>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associate('Doctor',[write],'Medical Records'),</a:t>
            </a:r>
          </a:p>
          <a:p>
            <a:pPr marL="0" indent="0">
              <a:buNone/>
            </a:pPr>
            <a:r>
              <a:rPr lang="en-US" sz="1400" dirty="0"/>
              <a:t>       associate('Intern',[read],'Medical Records')</a:t>
            </a:r>
          </a:p>
          <a:p>
            <a:pPr marL="0" indent="0">
              <a:buNone/>
            </a:pPr>
            <a:r>
              <a:rPr lang="en-US" sz="1400" dirty="0"/>
              <a:t>]).</a:t>
            </a:r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883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 ‘Policy4’: </a:t>
            </a:r>
            <a:r>
              <a:rPr lang="en-US" dirty="0"/>
              <a:t>‘Privileged-Access’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179512" y="692696"/>
            <a:ext cx="3697747" cy="6001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policy('Policy4','Privileged-Access', [</a:t>
            </a:r>
          </a:p>
          <a:p>
            <a:endParaRPr lang="en-US" sz="1600" dirty="0"/>
          </a:p>
          <a:p>
            <a:r>
              <a:rPr lang="en-US" sz="1600" dirty="0"/>
              <a:t>       user(u1),</a:t>
            </a:r>
          </a:p>
          <a:p>
            <a:r>
              <a:rPr lang="en-US" sz="1600" dirty="0"/>
              <a:t>       user(u2),</a:t>
            </a:r>
          </a:p>
          <a:p>
            <a:r>
              <a:rPr lang="en-US" sz="1600" dirty="0"/>
              <a:t>       user(u3),</a:t>
            </a:r>
          </a:p>
          <a:p>
            <a:endParaRPr lang="en-US" sz="1600" dirty="0"/>
          </a:p>
          <a:p>
            <a:r>
              <a:rPr lang="en-US" sz="1600" dirty="0"/>
              <a:t>       </a:t>
            </a:r>
            <a:r>
              <a:rPr lang="en-US" sz="1600" dirty="0" err="1"/>
              <a:t>user_attribute</a:t>
            </a:r>
            <a:r>
              <a:rPr lang="en-US" sz="1600" dirty="0"/>
              <a:t>(</a:t>
            </a:r>
            <a:r>
              <a:rPr lang="en-US" sz="1600" dirty="0" err="1"/>
              <a:t>ordinary_user</a:t>
            </a:r>
            <a:r>
              <a:rPr lang="en-US" sz="1600" dirty="0"/>
              <a:t>),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user_attribute</a:t>
            </a:r>
            <a:r>
              <a:rPr lang="en-US" sz="1600" dirty="0"/>
              <a:t>(</a:t>
            </a:r>
            <a:r>
              <a:rPr lang="en-US" sz="1600" dirty="0" err="1"/>
              <a:t>administrative_user</a:t>
            </a:r>
            <a:r>
              <a:rPr lang="en-US" sz="1600" dirty="0"/>
              <a:t>),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user_attribute</a:t>
            </a:r>
            <a:r>
              <a:rPr lang="en-US" sz="1600" dirty="0"/>
              <a:t>(</a:t>
            </a:r>
            <a:r>
              <a:rPr lang="en-US" sz="1600" dirty="0" err="1"/>
              <a:t>all_users</a:t>
            </a:r>
            <a:r>
              <a:rPr lang="en-US" sz="1600" dirty="0"/>
              <a:t>),</a:t>
            </a:r>
          </a:p>
          <a:p>
            <a:endParaRPr lang="en-US" sz="1600" dirty="0"/>
          </a:p>
          <a:p>
            <a:r>
              <a:rPr lang="en-US" sz="1600" dirty="0"/>
              <a:t>       object(o1),</a:t>
            </a:r>
          </a:p>
          <a:p>
            <a:r>
              <a:rPr lang="en-US" sz="1600" dirty="0"/>
              <a:t>       object(o2),</a:t>
            </a:r>
          </a:p>
          <a:p>
            <a:r>
              <a:rPr lang="en-US" sz="1600" dirty="0"/>
              <a:t>       object(o3),</a:t>
            </a:r>
          </a:p>
          <a:p>
            <a:r>
              <a:rPr lang="en-US" sz="1600" dirty="0"/>
              <a:t>       object(o4),</a:t>
            </a:r>
          </a:p>
          <a:p>
            <a:endParaRPr lang="en-US" sz="1600" dirty="0"/>
          </a:p>
          <a:p>
            <a:r>
              <a:rPr lang="en-US" sz="1600" dirty="0"/>
              <a:t>       </a:t>
            </a:r>
            <a:r>
              <a:rPr lang="en-US" sz="1600" dirty="0" err="1"/>
              <a:t>object_attribute</a:t>
            </a:r>
            <a:r>
              <a:rPr lang="en-US" sz="1600" dirty="0"/>
              <a:t>(</a:t>
            </a:r>
            <a:r>
              <a:rPr lang="en-US" sz="1600" dirty="0" err="1"/>
              <a:t>unrestricted_object</a:t>
            </a:r>
            <a:r>
              <a:rPr lang="en-US" sz="1600" dirty="0"/>
              <a:t>),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object_attribute</a:t>
            </a:r>
            <a:r>
              <a:rPr lang="en-US" sz="1600" dirty="0"/>
              <a:t>(</a:t>
            </a:r>
            <a:r>
              <a:rPr lang="en-US" sz="1600" dirty="0" err="1"/>
              <a:t>restricted_object</a:t>
            </a:r>
            <a:r>
              <a:rPr lang="en-US" sz="1600" dirty="0"/>
              <a:t>),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object_attribute</a:t>
            </a:r>
            <a:r>
              <a:rPr lang="en-US" sz="1600" dirty="0"/>
              <a:t>(</a:t>
            </a:r>
            <a:r>
              <a:rPr lang="en-US" sz="1600" dirty="0" err="1"/>
              <a:t>all_objects</a:t>
            </a:r>
            <a:r>
              <a:rPr lang="en-US" sz="1600" dirty="0"/>
              <a:t>),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policy_class</a:t>
            </a:r>
            <a:r>
              <a:rPr lang="en-US" sz="1600" dirty="0"/>
              <a:t>('Privileged-Access'),</a:t>
            </a:r>
          </a:p>
          <a:p>
            <a:endParaRPr lang="en-US" sz="1600" dirty="0"/>
          </a:p>
          <a:p>
            <a:r>
              <a:rPr lang="en-US" sz="1600" dirty="0"/>
              <a:t>       connector('PM'),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692696"/>
            <a:ext cx="5061803" cy="6001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   assign(u1,ordinary_user),</a:t>
            </a:r>
          </a:p>
          <a:p>
            <a:r>
              <a:rPr lang="en-US" sz="1600" dirty="0" smtClean="0"/>
              <a:t>       assign(u2,ordinary_user),</a:t>
            </a:r>
          </a:p>
          <a:p>
            <a:r>
              <a:rPr lang="en-US" sz="1600" dirty="0" smtClean="0"/>
              <a:t>       assign(u3,administrative_user),</a:t>
            </a:r>
          </a:p>
          <a:p>
            <a:endParaRPr lang="en-US" sz="1600" dirty="0" smtClean="0"/>
          </a:p>
          <a:p>
            <a:r>
              <a:rPr lang="en-US" sz="1600" dirty="0" smtClean="0"/>
              <a:t>       assign(</a:t>
            </a:r>
            <a:r>
              <a:rPr lang="en-US" sz="1600" dirty="0" err="1" smtClean="0"/>
              <a:t>ordinary_user,all_users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       assign(</a:t>
            </a:r>
            <a:r>
              <a:rPr lang="en-US" sz="1600" dirty="0" err="1" smtClean="0"/>
              <a:t>administrative_user,all_users</a:t>
            </a:r>
            <a:r>
              <a:rPr lang="en-US" sz="1600" dirty="0" smtClean="0"/>
              <a:t>),</a:t>
            </a:r>
          </a:p>
          <a:p>
            <a:endParaRPr lang="en-US" sz="1600" dirty="0" smtClean="0"/>
          </a:p>
          <a:p>
            <a:r>
              <a:rPr lang="en-US" sz="1600" dirty="0" smtClean="0"/>
              <a:t>       assign(o1,unrestricted_object),</a:t>
            </a:r>
          </a:p>
          <a:p>
            <a:r>
              <a:rPr lang="en-US" sz="1600" dirty="0" smtClean="0"/>
              <a:t>       assign(o2,unrestricted_object),</a:t>
            </a:r>
          </a:p>
          <a:p>
            <a:r>
              <a:rPr lang="en-US" sz="1600" dirty="0" smtClean="0"/>
              <a:t>       assign(o3,restricted_object),</a:t>
            </a:r>
          </a:p>
          <a:p>
            <a:r>
              <a:rPr lang="en-US" sz="1600" dirty="0" smtClean="0"/>
              <a:t>       assign(o4,restricted_object),</a:t>
            </a:r>
          </a:p>
          <a:p>
            <a:endParaRPr lang="en-US" sz="1600" dirty="0" smtClean="0"/>
          </a:p>
          <a:p>
            <a:r>
              <a:rPr lang="en-US" sz="1600" dirty="0" smtClean="0"/>
              <a:t>       assign(</a:t>
            </a:r>
            <a:r>
              <a:rPr lang="en-US" sz="1600" dirty="0" err="1" smtClean="0"/>
              <a:t>unrestricted_object,all_objects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       assign(</a:t>
            </a:r>
            <a:r>
              <a:rPr lang="en-US" sz="1600" dirty="0" err="1" smtClean="0"/>
              <a:t>restricted_object,all_objects</a:t>
            </a:r>
            <a:r>
              <a:rPr lang="en-US" sz="1600" dirty="0" smtClean="0"/>
              <a:t>),</a:t>
            </a:r>
          </a:p>
          <a:p>
            <a:endParaRPr lang="en-US" sz="1600" dirty="0" smtClean="0"/>
          </a:p>
          <a:p>
            <a:r>
              <a:rPr lang="en-US" sz="1600" dirty="0" smtClean="0"/>
              <a:t>       assign(</a:t>
            </a:r>
            <a:r>
              <a:rPr lang="en-US" sz="1600" dirty="0" err="1" smtClean="0"/>
              <a:t>all_users,'Privileged</a:t>
            </a:r>
            <a:r>
              <a:rPr lang="en-US" sz="1600" dirty="0" smtClean="0"/>
              <a:t>-Access'),</a:t>
            </a:r>
          </a:p>
          <a:p>
            <a:r>
              <a:rPr lang="en-US" sz="1600" dirty="0" smtClean="0"/>
              <a:t>       assign(</a:t>
            </a:r>
            <a:r>
              <a:rPr lang="en-US" sz="1600" dirty="0" err="1" smtClean="0"/>
              <a:t>all_objects,'Privileged</a:t>
            </a:r>
            <a:r>
              <a:rPr lang="en-US" sz="1600" dirty="0" smtClean="0"/>
              <a:t>-Access'),</a:t>
            </a:r>
          </a:p>
          <a:p>
            <a:endParaRPr lang="en-US" sz="1600" dirty="0" smtClean="0"/>
          </a:p>
          <a:p>
            <a:r>
              <a:rPr lang="en-US" sz="1600" dirty="0" smtClean="0"/>
              <a:t>       assign('Privileged-</a:t>
            </a:r>
            <a:r>
              <a:rPr lang="en-US" sz="1600" dirty="0" err="1" smtClean="0"/>
              <a:t>Access','PM</a:t>
            </a:r>
            <a:r>
              <a:rPr lang="en-US" sz="1600" dirty="0" smtClean="0"/>
              <a:t>'),</a:t>
            </a:r>
          </a:p>
          <a:p>
            <a:endParaRPr lang="en-US" sz="1600" dirty="0" smtClean="0"/>
          </a:p>
          <a:p>
            <a:r>
              <a:rPr lang="en-US" sz="1600" dirty="0" smtClean="0"/>
              <a:t>       associate(</a:t>
            </a:r>
            <a:r>
              <a:rPr lang="en-US" sz="1600" dirty="0" err="1" smtClean="0"/>
              <a:t>ordinary_user</a:t>
            </a:r>
            <a:r>
              <a:rPr lang="en-US" sz="1600" dirty="0" smtClean="0"/>
              <a:t>,[read],</a:t>
            </a:r>
            <a:r>
              <a:rPr lang="en-US" sz="1600" dirty="0" err="1" smtClean="0"/>
              <a:t>unrestricted_object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       associate(</a:t>
            </a:r>
            <a:r>
              <a:rPr lang="en-US" sz="1600" dirty="0" err="1" smtClean="0"/>
              <a:t>administrative_user</a:t>
            </a:r>
            <a:r>
              <a:rPr lang="en-US" sz="1600" dirty="0" smtClean="0"/>
              <a:t>,[</a:t>
            </a:r>
            <a:r>
              <a:rPr lang="en-US" sz="1600" dirty="0" err="1" smtClean="0"/>
              <a:t>read,write</a:t>
            </a:r>
            <a:r>
              <a:rPr lang="en-US" sz="1600" dirty="0" smtClean="0"/>
              <a:t>],</a:t>
            </a:r>
            <a:r>
              <a:rPr lang="en-US" sz="1600" dirty="0" err="1" smtClean="0"/>
              <a:t>all_objects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]).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944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 ‘Policy4’: ‘Privileged-Access’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539552" y="126876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9692" y="126876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59832" y="126876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126876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0310" y="1268760"/>
            <a:ext cx="42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72927" y="1268760"/>
            <a:ext cx="42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5544" y="1268760"/>
            <a:ext cx="42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27809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ordinary_user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5736" y="342900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administrative_user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3608" y="428380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all_users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44208" y="42838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all_objects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36096" y="28529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unrestricted_object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3429000"/>
            <a:ext cx="183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restricted_object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11960" y="6021288"/>
            <a:ext cx="61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‘PM’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5301208"/>
            <a:ext cx="191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‘Privileged-Access’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>
          <a:xfrm>
            <a:off x="751021" y="1638092"/>
            <a:ext cx="266093" cy="1142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6" idx="0"/>
          </p:cNvCxnSpPr>
          <p:nvPr/>
        </p:nvCxnSpPr>
        <p:spPr>
          <a:xfrm flipH="1">
            <a:off x="1017114" y="1638092"/>
            <a:ext cx="994047" cy="1142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7" idx="0"/>
          </p:cNvCxnSpPr>
          <p:nvPr/>
        </p:nvCxnSpPr>
        <p:spPr>
          <a:xfrm flipH="1">
            <a:off x="3224755" y="1638092"/>
            <a:ext cx="46546" cy="179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20" idx="0"/>
          </p:cNvCxnSpPr>
          <p:nvPr/>
        </p:nvCxnSpPr>
        <p:spPr>
          <a:xfrm>
            <a:off x="6079613" y="1638092"/>
            <a:ext cx="391382" cy="121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20" idx="0"/>
          </p:cNvCxnSpPr>
          <p:nvPr/>
        </p:nvCxnSpPr>
        <p:spPr>
          <a:xfrm flipH="1">
            <a:off x="6470995" y="1638092"/>
            <a:ext cx="361009" cy="1214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21" idx="0"/>
          </p:cNvCxnSpPr>
          <p:nvPr/>
        </p:nvCxnSpPr>
        <p:spPr>
          <a:xfrm>
            <a:off x="7584621" y="1638092"/>
            <a:ext cx="355622" cy="179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21" idx="0"/>
          </p:cNvCxnSpPr>
          <p:nvPr/>
        </p:nvCxnSpPr>
        <p:spPr>
          <a:xfrm flipH="1">
            <a:off x="7940243" y="1638092"/>
            <a:ext cx="396995" cy="1790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2"/>
            <a:endCxn id="19" idx="0"/>
          </p:cNvCxnSpPr>
          <p:nvPr/>
        </p:nvCxnSpPr>
        <p:spPr>
          <a:xfrm flipH="1">
            <a:off x="7043090" y="3798332"/>
            <a:ext cx="897153" cy="48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2"/>
            <a:endCxn id="19" idx="0"/>
          </p:cNvCxnSpPr>
          <p:nvPr/>
        </p:nvCxnSpPr>
        <p:spPr>
          <a:xfrm>
            <a:off x="6470995" y="3222268"/>
            <a:ext cx="572095" cy="1061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2"/>
            <a:endCxn id="18" idx="0"/>
          </p:cNvCxnSpPr>
          <p:nvPr/>
        </p:nvCxnSpPr>
        <p:spPr>
          <a:xfrm>
            <a:off x="1017114" y="3150260"/>
            <a:ext cx="535608" cy="1133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2"/>
            <a:endCxn id="18" idx="0"/>
          </p:cNvCxnSpPr>
          <p:nvPr/>
        </p:nvCxnSpPr>
        <p:spPr>
          <a:xfrm flipH="1">
            <a:off x="1552722" y="3798332"/>
            <a:ext cx="1672033" cy="48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23" idx="0"/>
          </p:cNvCxnSpPr>
          <p:nvPr/>
        </p:nvCxnSpPr>
        <p:spPr>
          <a:xfrm>
            <a:off x="1552722" y="4653136"/>
            <a:ext cx="296647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2"/>
            <a:endCxn id="23" idx="0"/>
          </p:cNvCxnSpPr>
          <p:nvPr/>
        </p:nvCxnSpPr>
        <p:spPr>
          <a:xfrm flipH="1">
            <a:off x="4519194" y="4653136"/>
            <a:ext cx="252389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2"/>
            <a:endCxn id="22" idx="0"/>
          </p:cNvCxnSpPr>
          <p:nvPr/>
        </p:nvCxnSpPr>
        <p:spPr>
          <a:xfrm>
            <a:off x="4519194" y="5670540"/>
            <a:ext cx="997" cy="350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7" idx="3"/>
            <a:endCxn id="19" idx="1"/>
          </p:cNvCxnSpPr>
          <p:nvPr/>
        </p:nvCxnSpPr>
        <p:spPr>
          <a:xfrm>
            <a:off x="4253774" y="3613666"/>
            <a:ext cx="2190434" cy="854804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3"/>
            <a:endCxn id="20" idx="1"/>
          </p:cNvCxnSpPr>
          <p:nvPr/>
        </p:nvCxnSpPr>
        <p:spPr>
          <a:xfrm>
            <a:off x="1782708" y="2965594"/>
            <a:ext cx="3653388" cy="72008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306197" y="2780928"/>
            <a:ext cx="76174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{read}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788024" y="3861048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read,write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7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2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smtClean="0"/>
              <a:t>Cloud-of-Clouds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4366845"/>
            <a:ext cx="2257537" cy="646331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g_a</a:t>
            </a:r>
            <a:r>
              <a:rPr lang="en-US" dirty="0" smtClean="0"/>
              <a:t>( g1, {invoke}, g3 ).</a:t>
            </a:r>
          </a:p>
          <a:p>
            <a:r>
              <a:rPr lang="en-US" dirty="0" err="1" smtClean="0"/>
              <a:t>g_a</a:t>
            </a:r>
            <a:r>
              <a:rPr lang="en-US" dirty="0" smtClean="0"/>
              <a:t>( g1, {invoke}, g2 ).</a:t>
            </a:r>
            <a:endParaRPr lang="en-US" dirty="0"/>
          </a:p>
        </p:txBody>
      </p:sp>
      <p:sp>
        <p:nvSpPr>
          <p:cNvPr id="340" name="Cloud 339"/>
          <p:cNvSpPr/>
          <p:nvPr/>
        </p:nvSpPr>
        <p:spPr>
          <a:xfrm>
            <a:off x="152400" y="762000"/>
            <a:ext cx="3997864" cy="2899345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1" name="Cloud 340"/>
          <p:cNvSpPr/>
          <p:nvPr/>
        </p:nvSpPr>
        <p:spPr>
          <a:xfrm>
            <a:off x="2362200" y="3581400"/>
            <a:ext cx="3997864" cy="2899345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2" name="Cloud 341"/>
          <p:cNvSpPr/>
          <p:nvPr/>
        </p:nvSpPr>
        <p:spPr>
          <a:xfrm>
            <a:off x="4993736" y="762000"/>
            <a:ext cx="3997864" cy="2899345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96148" y="6096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Local Clouds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304800" y="914400"/>
            <a:ext cx="45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5110358" y="914400"/>
            <a:ext cx="45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lc2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362200" y="3962400"/>
            <a:ext cx="45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lc3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Cloud 346"/>
          <p:cNvSpPr/>
          <p:nvPr/>
        </p:nvSpPr>
        <p:spPr>
          <a:xfrm>
            <a:off x="3810000" y="2743200"/>
            <a:ext cx="1066800" cy="773668"/>
          </a:xfrm>
          <a:prstGeom prst="cloud">
            <a:avLst/>
          </a:prstGeom>
          <a:solidFill>
            <a:sysClr val="window" lastClr="FFFFFF">
              <a:lumMod val="75000"/>
            </a:sysClr>
          </a:solidFill>
          <a:ln w="57150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 of Clouds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" name="Rounded Rectangle 347"/>
          <p:cNvSpPr/>
          <p:nvPr/>
        </p:nvSpPr>
        <p:spPr>
          <a:xfrm>
            <a:off x="2895600" y="2514600"/>
            <a:ext cx="457200" cy="4572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9" name="Rounded Rectangle 348"/>
          <p:cNvSpPr/>
          <p:nvPr/>
        </p:nvSpPr>
        <p:spPr>
          <a:xfrm>
            <a:off x="5334000" y="2514600"/>
            <a:ext cx="457200" cy="4572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0" name="Rounded Rectangle 349"/>
          <p:cNvSpPr/>
          <p:nvPr/>
        </p:nvSpPr>
        <p:spPr>
          <a:xfrm>
            <a:off x="4114800" y="3886200"/>
            <a:ext cx="457200" cy="4572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1" name="Rounded Rectangle 350"/>
          <p:cNvSpPr/>
          <p:nvPr/>
        </p:nvSpPr>
        <p:spPr>
          <a:xfrm>
            <a:off x="152400" y="4736505"/>
            <a:ext cx="457200" cy="4572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554236" y="4581128"/>
            <a:ext cx="1679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Gateway </a:t>
            </a:r>
            <a:r>
              <a:rPr lang="en-US" sz="1400" kern="0" dirty="0" smtClean="0">
                <a:solidFill>
                  <a:sysClr val="windowText" lastClr="000000"/>
                </a:solidFill>
              </a:rPr>
              <a:t>for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cloud 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3" name="Straight Connector 352"/>
          <p:cNvCxnSpPr>
            <a:stCxn id="348" idx="3"/>
            <a:endCxn id="347" idx="2"/>
          </p:cNvCxnSpPr>
          <p:nvPr/>
        </p:nvCxnSpPr>
        <p:spPr>
          <a:xfrm>
            <a:off x="3352800" y="2743200"/>
            <a:ext cx="460509" cy="386834"/>
          </a:xfrm>
          <a:prstGeom prst="line">
            <a:avLst/>
          </a:prstGeom>
          <a:noFill/>
          <a:ln w="571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4" name="Straight Connector 353"/>
          <p:cNvCxnSpPr>
            <a:stCxn id="347" idx="0"/>
            <a:endCxn id="349" idx="1"/>
          </p:cNvCxnSpPr>
          <p:nvPr/>
        </p:nvCxnSpPr>
        <p:spPr>
          <a:xfrm flipV="1">
            <a:off x="4875911" y="2743200"/>
            <a:ext cx="458089" cy="386834"/>
          </a:xfrm>
          <a:prstGeom prst="line">
            <a:avLst/>
          </a:prstGeom>
          <a:noFill/>
          <a:ln w="571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5" name="Straight Connector 354"/>
          <p:cNvCxnSpPr>
            <a:stCxn id="347" idx="1"/>
            <a:endCxn id="350" idx="0"/>
          </p:cNvCxnSpPr>
          <p:nvPr/>
        </p:nvCxnSpPr>
        <p:spPr>
          <a:xfrm>
            <a:off x="4343400" y="3516044"/>
            <a:ext cx="0" cy="370156"/>
          </a:xfrm>
          <a:prstGeom prst="line">
            <a:avLst/>
          </a:prstGeom>
          <a:noFill/>
          <a:ln w="571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6" name="TextBox 355"/>
          <p:cNvSpPr txBox="1"/>
          <p:nvPr/>
        </p:nvSpPr>
        <p:spPr>
          <a:xfrm>
            <a:off x="551470" y="5114528"/>
            <a:ext cx="188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Consumer m in cloud 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54236" y="5647928"/>
            <a:ext cx="176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Provider m in cloud 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58" name="Group 357"/>
          <p:cNvGrpSpPr/>
          <p:nvPr/>
        </p:nvGrpSpPr>
        <p:grpSpPr>
          <a:xfrm>
            <a:off x="152400" y="5269905"/>
            <a:ext cx="838200" cy="457200"/>
            <a:chOff x="152400" y="5486400"/>
            <a:chExt cx="838200" cy="457200"/>
          </a:xfrm>
        </p:grpSpPr>
        <p:sp>
          <p:nvSpPr>
            <p:cNvPr id="359" name="Rounded Rectangle 358"/>
            <p:cNvSpPr/>
            <p:nvPr/>
          </p:nvSpPr>
          <p:spPr>
            <a:xfrm>
              <a:off x="152400" y="5486400"/>
              <a:ext cx="457200" cy="457200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152400" y="5562600"/>
              <a:ext cx="519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cNm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61" name="Straight Connector 360"/>
            <p:cNvCxnSpPr/>
            <p:nvPr/>
          </p:nvCxnSpPr>
          <p:spPr>
            <a:xfrm flipV="1">
              <a:off x="609600" y="5715001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62" name="Oval 361"/>
            <p:cNvSpPr/>
            <p:nvPr/>
          </p:nvSpPr>
          <p:spPr>
            <a:xfrm>
              <a:off x="789012" y="5638800"/>
              <a:ext cx="152400" cy="152400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914400" y="5638800"/>
              <a:ext cx="76200" cy="1524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52400" y="5803305"/>
            <a:ext cx="789012" cy="457200"/>
            <a:chOff x="152400" y="6019800"/>
            <a:chExt cx="789012" cy="457200"/>
          </a:xfrm>
        </p:grpSpPr>
        <p:sp>
          <p:nvSpPr>
            <p:cNvPr id="365" name="Rounded Rectangle 364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152400" y="6096000"/>
              <a:ext cx="53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Nm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67" name="Straight Connector 366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68" name="Oval 367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1066800" y="1295400"/>
            <a:ext cx="838200" cy="457200"/>
            <a:chOff x="1066800" y="1295400"/>
            <a:chExt cx="838200" cy="457200"/>
          </a:xfrm>
        </p:grpSpPr>
        <p:sp>
          <p:nvSpPr>
            <p:cNvPr id="370" name="Rounded Rectangle 369"/>
            <p:cNvSpPr/>
            <p:nvPr/>
          </p:nvSpPr>
          <p:spPr>
            <a:xfrm>
              <a:off x="1066800" y="1295400"/>
              <a:ext cx="457200" cy="457200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1066800" y="1371600"/>
              <a:ext cx="442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c11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72" name="Straight Connector 371"/>
            <p:cNvCxnSpPr/>
            <p:nvPr/>
          </p:nvCxnSpPr>
          <p:spPr>
            <a:xfrm flipV="1">
              <a:off x="1524000" y="1524001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73" name="Oval 372"/>
            <p:cNvSpPr/>
            <p:nvPr/>
          </p:nvSpPr>
          <p:spPr>
            <a:xfrm>
              <a:off x="1703412" y="1447800"/>
              <a:ext cx="152400" cy="15240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828800" y="1447800"/>
              <a:ext cx="76200" cy="1524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914400" y="2362200"/>
            <a:ext cx="789012" cy="457200"/>
            <a:chOff x="152400" y="6019800"/>
            <a:chExt cx="789012" cy="457200"/>
          </a:xfrm>
        </p:grpSpPr>
        <p:sp>
          <p:nvSpPr>
            <p:cNvPr id="376" name="Rounded Rectangle 375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152400" y="6096000"/>
              <a:ext cx="46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p11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78" name="Straight Connector 377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79" name="Oval 378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0" name="Group 379"/>
          <p:cNvGrpSpPr/>
          <p:nvPr/>
        </p:nvGrpSpPr>
        <p:grpSpPr>
          <a:xfrm>
            <a:off x="1905000" y="2819400"/>
            <a:ext cx="789012" cy="457200"/>
            <a:chOff x="152400" y="6019800"/>
            <a:chExt cx="789012" cy="457200"/>
          </a:xfrm>
        </p:grpSpPr>
        <p:sp>
          <p:nvSpPr>
            <p:cNvPr id="381" name="Rounded Rectangle 380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152400" y="6096000"/>
              <a:ext cx="46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p12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83" name="Straight Connector 382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84" name="Oval 383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2895600" y="1143000"/>
            <a:ext cx="789012" cy="457200"/>
            <a:chOff x="152400" y="6019800"/>
            <a:chExt cx="789012" cy="457200"/>
          </a:xfrm>
        </p:grpSpPr>
        <p:sp>
          <p:nvSpPr>
            <p:cNvPr id="386" name="Rounded Rectangle 385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152400" y="6096000"/>
              <a:ext cx="46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p13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88" name="Straight Connector 387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89" name="Oval 388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1828800" y="1905000"/>
            <a:ext cx="838200" cy="457200"/>
            <a:chOff x="1066800" y="1295400"/>
            <a:chExt cx="838200" cy="457200"/>
          </a:xfrm>
        </p:grpSpPr>
        <p:sp>
          <p:nvSpPr>
            <p:cNvPr id="391" name="Rounded Rectangle 390"/>
            <p:cNvSpPr/>
            <p:nvPr/>
          </p:nvSpPr>
          <p:spPr>
            <a:xfrm>
              <a:off x="1066800" y="1295400"/>
              <a:ext cx="457200" cy="457200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1066800" y="1371600"/>
              <a:ext cx="442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c12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93" name="Straight Connector 392"/>
            <p:cNvCxnSpPr/>
            <p:nvPr/>
          </p:nvCxnSpPr>
          <p:spPr>
            <a:xfrm flipV="1">
              <a:off x="1524000" y="1524001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94" name="Oval 393"/>
            <p:cNvSpPr/>
            <p:nvPr/>
          </p:nvSpPr>
          <p:spPr>
            <a:xfrm>
              <a:off x="1703412" y="1447800"/>
              <a:ext cx="152400" cy="15240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1828800" y="1447800"/>
              <a:ext cx="76200" cy="1524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5867400" y="1295400"/>
            <a:ext cx="838200" cy="457200"/>
            <a:chOff x="1066800" y="1295400"/>
            <a:chExt cx="838200" cy="457200"/>
          </a:xfrm>
        </p:grpSpPr>
        <p:sp>
          <p:nvSpPr>
            <p:cNvPr id="397" name="Rounded Rectangle 396"/>
            <p:cNvSpPr/>
            <p:nvPr/>
          </p:nvSpPr>
          <p:spPr>
            <a:xfrm>
              <a:off x="1066800" y="1295400"/>
              <a:ext cx="457200" cy="457200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1066800" y="1371600"/>
              <a:ext cx="442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c21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399" name="Straight Connector 398"/>
            <p:cNvCxnSpPr/>
            <p:nvPr/>
          </p:nvCxnSpPr>
          <p:spPr>
            <a:xfrm flipV="1">
              <a:off x="1524000" y="1524001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00" name="Oval 399"/>
            <p:cNvSpPr/>
            <p:nvPr/>
          </p:nvSpPr>
          <p:spPr>
            <a:xfrm>
              <a:off x="1703412" y="1447800"/>
              <a:ext cx="152400" cy="15240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828800" y="1447800"/>
              <a:ext cx="76200" cy="1524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6705600" y="2819400"/>
            <a:ext cx="789012" cy="457200"/>
            <a:chOff x="152400" y="6019800"/>
            <a:chExt cx="789012" cy="457200"/>
          </a:xfrm>
        </p:grpSpPr>
        <p:sp>
          <p:nvSpPr>
            <p:cNvPr id="403" name="Rounded Rectangle 402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152400" y="6096000"/>
              <a:ext cx="46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p21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05" name="Straight Connector 404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06" name="Oval 405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696200" y="1143000"/>
            <a:ext cx="789012" cy="457200"/>
            <a:chOff x="152400" y="6019800"/>
            <a:chExt cx="789012" cy="457200"/>
          </a:xfrm>
        </p:grpSpPr>
        <p:sp>
          <p:nvSpPr>
            <p:cNvPr id="408" name="Rounded Rectangle 407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152400" y="6096000"/>
              <a:ext cx="46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p22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10" name="Straight Connector 409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11" name="Oval 410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7010400" y="1828800"/>
            <a:ext cx="838200" cy="457200"/>
            <a:chOff x="1066800" y="1295400"/>
            <a:chExt cx="838200" cy="457200"/>
          </a:xfrm>
        </p:grpSpPr>
        <p:sp>
          <p:nvSpPr>
            <p:cNvPr id="413" name="Rounded Rectangle 412"/>
            <p:cNvSpPr/>
            <p:nvPr/>
          </p:nvSpPr>
          <p:spPr>
            <a:xfrm>
              <a:off x="1066800" y="1295400"/>
              <a:ext cx="457200" cy="457200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066800" y="1371600"/>
              <a:ext cx="442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c22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15" name="Straight Connector 414"/>
            <p:cNvCxnSpPr/>
            <p:nvPr/>
          </p:nvCxnSpPr>
          <p:spPr>
            <a:xfrm flipV="1">
              <a:off x="1524000" y="1524001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16" name="Oval 415"/>
            <p:cNvSpPr/>
            <p:nvPr/>
          </p:nvSpPr>
          <p:spPr>
            <a:xfrm>
              <a:off x="1703412" y="1447800"/>
              <a:ext cx="152400" cy="15240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1828800" y="1447800"/>
              <a:ext cx="76200" cy="1524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5029200" y="4114800"/>
            <a:ext cx="838200" cy="457200"/>
            <a:chOff x="1066800" y="1295400"/>
            <a:chExt cx="838200" cy="457200"/>
          </a:xfrm>
        </p:grpSpPr>
        <p:sp>
          <p:nvSpPr>
            <p:cNvPr id="419" name="Rounded Rectangle 418"/>
            <p:cNvSpPr/>
            <p:nvPr/>
          </p:nvSpPr>
          <p:spPr>
            <a:xfrm>
              <a:off x="1066800" y="1295400"/>
              <a:ext cx="457200" cy="457200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1066800" y="1371600"/>
              <a:ext cx="442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c32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21" name="Straight Connector 420"/>
            <p:cNvCxnSpPr/>
            <p:nvPr/>
          </p:nvCxnSpPr>
          <p:spPr>
            <a:xfrm flipV="1">
              <a:off x="1524000" y="1524001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22" name="Oval 421"/>
            <p:cNvSpPr/>
            <p:nvPr/>
          </p:nvSpPr>
          <p:spPr>
            <a:xfrm>
              <a:off x="1703412" y="1447800"/>
              <a:ext cx="152400" cy="15240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1828800" y="1447800"/>
              <a:ext cx="76200" cy="1524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3124200" y="5257800"/>
            <a:ext cx="789012" cy="457200"/>
            <a:chOff x="152400" y="6019800"/>
            <a:chExt cx="789012" cy="457200"/>
          </a:xfrm>
        </p:grpSpPr>
        <p:sp>
          <p:nvSpPr>
            <p:cNvPr id="425" name="Rounded Rectangle 424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152400" y="6096000"/>
              <a:ext cx="46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p32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27" name="Straight Connector 426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28" name="Oval 427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114800" y="5715000"/>
            <a:ext cx="789012" cy="457200"/>
            <a:chOff x="152400" y="6019800"/>
            <a:chExt cx="789012" cy="457200"/>
          </a:xfrm>
        </p:grpSpPr>
        <p:sp>
          <p:nvSpPr>
            <p:cNvPr id="430" name="Rounded Rectangle 429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152400" y="6096000"/>
              <a:ext cx="46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p33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32" name="Straight Connector 431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33" name="Oval 432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4" name="Group 433"/>
          <p:cNvGrpSpPr/>
          <p:nvPr/>
        </p:nvGrpSpPr>
        <p:grpSpPr>
          <a:xfrm>
            <a:off x="3124200" y="4267200"/>
            <a:ext cx="789012" cy="457200"/>
            <a:chOff x="152400" y="6019800"/>
            <a:chExt cx="789012" cy="457200"/>
          </a:xfrm>
        </p:grpSpPr>
        <p:sp>
          <p:nvSpPr>
            <p:cNvPr id="435" name="Rounded Rectangle 434"/>
            <p:cNvSpPr/>
            <p:nvPr/>
          </p:nvSpPr>
          <p:spPr>
            <a:xfrm>
              <a:off x="152400" y="6019800"/>
              <a:ext cx="457200" cy="457200"/>
            </a:xfrm>
            <a:prstGeom prst="round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152400" y="6096000"/>
              <a:ext cx="460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p31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37" name="Straight Connector 436"/>
            <p:cNvCxnSpPr/>
            <p:nvPr/>
          </p:nvCxnSpPr>
          <p:spPr>
            <a:xfrm flipV="1">
              <a:off x="609600" y="6248400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38" name="Oval 437"/>
            <p:cNvSpPr/>
            <p:nvPr/>
          </p:nvSpPr>
          <p:spPr>
            <a:xfrm>
              <a:off x="789012" y="6172199"/>
              <a:ext cx="152400" cy="152400"/>
            </a:xfrm>
            <a:prstGeom prst="ellipse">
              <a:avLst/>
            </a:pr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4038600" y="4800600"/>
            <a:ext cx="838200" cy="457200"/>
            <a:chOff x="1066800" y="1295400"/>
            <a:chExt cx="838200" cy="457200"/>
          </a:xfrm>
        </p:grpSpPr>
        <p:sp>
          <p:nvSpPr>
            <p:cNvPr id="440" name="Rounded Rectangle 439"/>
            <p:cNvSpPr/>
            <p:nvPr/>
          </p:nvSpPr>
          <p:spPr>
            <a:xfrm>
              <a:off x="1066800" y="1295400"/>
              <a:ext cx="457200" cy="457200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066800" y="1371600"/>
              <a:ext cx="442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c31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42" name="Straight Connector 441"/>
            <p:cNvCxnSpPr/>
            <p:nvPr/>
          </p:nvCxnSpPr>
          <p:spPr>
            <a:xfrm flipV="1">
              <a:off x="1524000" y="1524001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43" name="Oval 442"/>
            <p:cNvSpPr/>
            <p:nvPr/>
          </p:nvSpPr>
          <p:spPr>
            <a:xfrm>
              <a:off x="1703412" y="1447800"/>
              <a:ext cx="152400" cy="15240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1828800" y="1447800"/>
              <a:ext cx="76200" cy="1524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45" name="Group 444"/>
          <p:cNvGrpSpPr/>
          <p:nvPr/>
        </p:nvGrpSpPr>
        <p:grpSpPr>
          <a:xfrm>
            <a:off x="5943600" y="2362200"/>
            <a:ext cx="838200" cy="457200"/>
            <a:chOff x="1066800" y="1295400"/>
            <a:chExt cx="838200" cy="457200"/>
          </a:xfrm>
        </p:grpSpPr>
        <p:sp>
          <p:nvSpPr>
            <p:cNvPr id="446" name="Rounded Rectangle 445"/>
            <p:cNvSpPr/>
            <p:nvPr/>
          </p:nvSpPr>
          <p:spPr>
            <a:xfrm>
              <a:off x="1066800" y="1295400"/>
              <a:ext cx="457200" cy="457200"/>
            </a:xfrm>
            <a:prstGeom prst="roundRect">
              <a:avLst/>
            </a:prstGeom>
            <a:solidFill>
              <a:srgbClr val="9BBB59">
                <a:lumMod val="75000"/>
              </a:srgbClr>
            </a:solidFill>
            <a:ln w="952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1066800" y="1371600"/>
              <a:ext cx="442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c23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448" name="Straight Connector 447"/>
            <p:cNvCxnSpPr/>
            <p:nvPr/>
          </p:nvCxnSpPr>
          <p:spPr>
            <a:xfrm flipV="1">
              <a:off x="1524000" y="1524001"/>
              <a:ext cx="179412" cy="1488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49" name="Oval 448"/>
            <p:cNvSpPr/>
            <p:nvPr/>
          </p:nvSpPr>
          <p:spPr>
            <a:xfrm>
              <a:off x="1703412" y="1447800"/>
              <a:ext cx="152400" cy="152400"/>
            </a:xfrm>
            <a:prstGeom prst="ellipse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828800" y="1447800"/>
              <a:ext cx="76200" cy="1524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51" name="Straight Connector 450"/>
          <p:cNvCxnSpPr/>
          <p:nvPr/>
        </p:nvCxnSpPr>
        <p:spPr>
          <a:xfrm>
            <a:off x="179512" y="6454080"/>
            <a:ext cx="792088" cy="0"/>
          </a:xfrm>
          <a:prstGeom prst="line">
            <a:avLst/>
          </a:prstGeom>
          <a:noFill/>
          <a:ln w="5715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4" name="TextBox 453"/>
          <p:cNvSpPr txBox="1"/>
          <p:nvPr/>
        </p:nvSpPr>
        <p:spPr>
          <a:xfrm>
            <a:off x="539552" y="6146303"/>
            <a:ext cx="186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Enterprise connectivity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5" name="Date Placeholder 4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456" name="Footer Placeholder 4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457" name="Slide Number Placeholder 4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  <p:sp>
        <p:nvSpPr>
          <p:cNvPr id="458" name="TextBox 457"/>
          <p:cNvSpPr txBox="1"/>
          <p:nvPr/>
        </p:nvSpPr>
        <p:spPr>
          <a:xfrm>
            <a:off x="6228184" y="5590981"/>
            <a:ext cx="2736304" cy="646331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_a</a:t>
            </a:r>
            <a:r>
              <a:rPr lang="en-US" dirty="0" smtClean="0"/>
              <a:t>( ea11, {invoke}, ea31 ).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_a</a:t>
            </a:r>
            <a:r>
              <a:rPr lang="en-US" dirty="0" smtClean="0"/>
              <a:t>( ea12, {invoke}, ea21 ).</a:t>
            </a:r>
            <a:endParaRPr lang="en-US" dirty="0"/>
          </a:p>
        </p:txBody>
      </p:sp>
      <p:sp>
        <p:nvSpPr>
          <p:cNvPr id="459" name="TextBox 458"/>
          <p:cNvSpPr txBox="1"/>
          <p:nvPr/>
        </p:nvSpPr>
        <p:spPr>
          <a:xfrm>
            <a:off x="7105742" y="4005064"/>
            <a:ext cx="107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 Policy</a:t>
            </a:r>
            <a:endParaRPr lang="en-US" dirty="0"/>
          </a:p>
        </p:txBody>
      </p:sp>
      <p:sp>
        <p:nvSpPr>
          <p:cNvPr id="460" name="TextBox 459"/>
          <p:cNvSpPr txBox="1"/>
          <p:nvPr/>
        </p:nvSpPr>
        <p:spPr>
          <a:xfrm>
            <a:off x="7128284" y="5219908"/>
            <a:ext cx="103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7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2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dirty="0" smtClean="0"/>
              <a:t>Cloud-of-Clouds policies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4366845"/>
            <a:ext cx="2257537" cy="646331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g_a</a:t>
            </a:r>
            <a:r>
              <a:rPr lang="en-US" dirty="0" smtClean="0"/>
              <a:t>( g1, {invoke}, g3 ).</a:t>
            </a:r>
          </a:p>
          <a:p>
            <a:r>
              <a:rPr lang="en-US" dirty="0" err="1" smtClean="0"/>
              <a:t>g_a</a:t>
            </a:r>
            <a:r>
              <a:rPr lang="en-US" dirty="0" smtClean="0"/>
              <a:t>( g1, {invoke}, g2 ).</a:t>
            </a:r>
            <a:endParaRPr lang="en-US" dirty="0"/>
          </a:p>
        </p:txBody>
      </p:sp>
      <p:sp>
        <p:nvSpPr>
          <p:cNvPr id="455" name="Date Placeholder 4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2019</a:t>
            </a:r>
            <a:endParaRPr lang="es-ES"/>
          </a:p>
        </p:txBody>
      </p:sp>
      <p:sp>
        <p:nvSpPr>
          <p:cNvPr id="456" name="Footer Placeholder 4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NGAC Security</a:t>
            </a:r>
            <a:endParaRPr lang="es-ES"/>
          </a:p>
        </p:txBody>
      </p:sp>
      <p:sp>
        <p:nvSpPr>
          <p:cNvPr id="457" name="Slide Number Placeholder 4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  <p:sp>
        <p:nvSpPr>
          <p:cNvPr id="458" name="TextBox 457"/>
          <p:cNvSpPr txBox="1"/>
          <p:nvPr/>
        </p:nvSpPr>
        <p:spPr>
          <a:xfrm>
            <a:off x="6228184" y="5590981"/>
            <a:ext cx="2736304" cy="646331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_a</a:t>
            </a:r>
            <a:r>
              <a:rPr lang="en-US" dirty="0" smtClean="0"/>
              <a:t>( ea11, {invoke}, ea31 ).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_a</a:t>
            </a:r>
            <a:r>
              <a:rPr lang="en-US" dirty="0" smtClean="0"/>
              <a:t>( ea12, {invoke}, ea21 ).</a:t>
            </a:r>
            <a:endParaRPr lang="en-US" dirty="0"/>
          </a:p>
        </p:txBody>
      </p:sp>
      <p:sp>
        <p:nvSpPr>
          <p:cNvPr id="459" name="TextBox 458"/>
          <p:cNvSpPr txBox="1"/>
          <p:nvPr/>
        </p:nvSpPr>
        <p:spPr>
          <a:xfrm>
            <a:off x="6372200" y="4005064"/>
            <a:ext cx="251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Gateway-Gateway Policy</a:t>
            </a:r>
            <a:endParaRPr lang="en-US" dirty="0"/>
          </a:p>
        </p:txBody>
      </p:sp>
      <p:sp>
        <p:nvSpPr>
          <p:cNvPr id="460" name="TextBox 459"/>
          <p:cNvSpPr txBox="1"/>
          <p:nvPr/>
        </p:nvSpPr>
        <p:spPr>
          <a:xfrm>
            <a:off x="6658117" y="521990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Cloud-Cloud Policy</a:t>
            </a:r>
            <a:endParaRPr lang="en-US" dirty="0"/>
          </a:p>
        </p:txBody>
      </p:sp>
      <p:pic>
        <p:nvPicPr>
          <p:cNvPr id="3" name="Picture 2" descr="Cloud-of-Cloud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0688"/>
            <a:ext cx="5392513" cy="3446683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5580112" y="764704"/>
            <a:ext cx="3541542" cy="3139321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policy</a:t>
            </a:r>
            <a:r>
              <a:rPr lang="en-US" dirty="0" smtClean="0"/>
              <a:t>(lc1_policy, , [</a:t>
            </a:r>
          </a:p>
          <a:p>
            <a:r>
              <a:rPr lang="en-US" dirty="0" smtClean="0"/>
              <a:t>. . .</a:t>
            </a:r>
          </a:p>
          <a:p>
            <a:r>
              <a:rPr lang="en-US" dirty="0" smtClean="0"/>
              <a:t>assign( c11, cgroup1 ),</a:t>
            </a:r>
          </a:p>
          <a:p>
            <a:r>
              <a:rPr lang="en-US" dirty="0" smtClean="0"/>
              <a:t>assign( c12, cgroup2 ),</a:t>
            </a:r>
          </a:p>
          <a:p>
            <a:r>
              <a:rPr lang="en-US" dirty="0" smtClean="0"/>
              <a:t>assign( p11, pgroup1 ),</a:t>
            </a:r>
          </a:p>
          <a:p>
            <a:r>
              <a:rPr lang="en-US" dirty="0" smtClean="0"/>
              <a:t>assign( p12, pgroup1 ),</a:t>
            </a:r>
          </a:p>
          <a:p>
            <a:r>
              <a:rPr lang="en-US" dirty="0" smtClean="0"/>
              <a:t>assign( p13, pgroup2 ),</a:t>
            </a:r>
          </a:p>
          <a:p>
            <a:r>
              <a:rPr lang="en-US" dirty="0" smtClean="0"/>
              <a:t>. . .</a:t>
            </a:r>
          </a:p>
          <a:p>
            <a:r>
              <a:rPr lang="en-US" dirty="0" err="1" smtClean="0"/>
              <a:t>assoc</a:t>
            </a:r>
            <a:r>
              <a:rPr lang="en-US" dirty="0" smtClean="0"/>
              <a:t>( cgroup1, {invoke}, pgroup1 ),</a:t>
            </a:r>
          </a:p>
          <a:p>
            <a:r>
              <a:rPr lang="en-US" dirty="0" err="1" smtClean="0"/>
              <a:t>assoc</a:t>
            </a:r>
            <a:r>
              <a:rPr lang="en-US" dirty="0" smtClean="0"/>
              <a:t>( cgroup2, {invoke}, pgroup2 ),</a:t>
            </a:r>
          </a:p>
          <a:p>
            <a:r>
              <a:rPr lang="en-US" dirty="0" smtClean="0"/>
              <a:t>. . . ] ).</a:t>
            </a:r>
          </a:p>
        </p:txBody>
      </p:sp>
    </p:spTree>
    <p:extLst>
      <p:ext uri="{BB962C8B-B14F-4D97-AF65-F5344CB8AC3E}">
        <p14:creationId xmlns:p14="http://schemas.microsoft.com/office/powerpoint/2010/main" val="367944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20721</TotalTime>
  <Words>1130</Words>
  <Application>Microsoft Macintosh PowerPoint</Application>
  <PresentationFormat>On-screen Show (4:3)</PresentationFormat>
  <Paragraphs>286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Vehicle Policy Part 1 Signals Access</vt:lpstr>
      <vt:lpstr>Vehicle Policy Part 2 Vehicle Ownership</vt:lpstr>
      <vt:lpstr>Notional “Combined” Vehicle Policy</vt:lpstr>
      <vt:lpstr>Example of Simple Role-Based Access Control (RBAC) Policy*</vt:lpstr>
      <vt:lpstr>Declarative Coding of Simple Role-Based Access Control (RBAC) Policy</vt:lpstr>
      <vt:lpstr>Example ‘Policy4’: ‘Privileged-Access’</vt:lpstr>
      <vt:lpstr>Example ‘Policy4’: ‘Privileged-Access’</vt:lpstr>
      <vt:lpstr>SoS Cloud-of-Clouds</vt:lpstr>
      <vt:lpstr>SoS Cloud-of-Clouds policies</vt:lpstr>
      <vt:lpstr>Web service protocol - succeed</vt:lpstr>
      <vt:lpstr>Web service protocol - fail</vt:lpstr>
    </vt:vector>
  </TitlesOfParts>
  <Manager/>
  <Company>The Open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data policy</dc:title>
  <dc:subject/>
  <dc:creator>Rance DeLong</dc:creator>
  <cp:keywords/>
  <dc:description/>
  <cp:lastModifiedBy>Rance DeLong</cp:lastModifiedBy>
  <cp:revision>360</cp:revision>
  <cp:lastPrinted>2014-11-04T10:49:52Z</cp:lastPrinted>
  <dcterms:created xsi:type="dcterms:W3CDTF">2014-10-20T13:57:42Z</dcterms:created>
  <dcterms:modified xsi:type="dcterms:W3CDTF">2019-07-27T17:35:57Z</dcterms:modified>
  <cp:category/>
</cp:coreProperties>
</file>