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60" r:id="rId9"/>
    <p:sldId id="259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54" autoAdjust="0"/>
  </p:normalViewPr>
  <p:slideViewPr>
    <p:cSldViewPr snapToGrid="0" snapToObjects="1">
      <p:cViewPr>
        <p:scale>
          <a:sx n="103" d="100"/>
          <a:sy n="103" d="100"/>
        </p:scale>
        <p:origin x="-179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AB0B-6E50-6747-B2E7-ED50C4552D9E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141F-DC23-F24E-BD00-C56564AB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Audience Ratings Differ from Critic Ratings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Wilson 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Predicted vs. Actual Rating Spread on both Training and Test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4" y="1403518"/>
            <a:ext cx="7622419" cy="5428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3171" y="1745543"/>
            <a:ext cx="364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 (red dots) are </a:t>
            </a:r>
            <a:r>
              <a:rPr lang="en-US" sz="2000" dirty="0" err="1" smtClean="0"/>
              <a:t>overfit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Test set (black dots) less well predicted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13171" y="2317850"/>
            <a:ext cx="6462770" cy="321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368595" y="258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R-squared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higher order features</a:t>
            </a:r>
          </a:p>
          <a:p>
            <a:r>
              <a:rPr lang="en-US" dirty="0" smtClean="0"/>
              <a:t>Remove insignificant predictors</a:t>
            </a:r>
          </a:p>
          <a:p>
            <a:r>
              <a:rPr lang="en-US" dirty="0" smtClean="0"/>
              <a:t>Add runtime and director as predictors</a:t>
            </a:r>
          </a:p>
          <a:p>
            <a:r>
              <a:rPr lang="en-US" dirty="0" smtClean="0"/>
              <a:t>Use </a:t>
            </a:r>
            <a:r>
              <a:rPr lang="en-US" dirty="0"/>
              <a:t>regularization to reduce </a:t>
            </a:r>
            <a:r>
              <a:rPr lang="en-US" dirty="0" err="1"/>
              <a:t>overfitting</a:t>
            </a:r>
            <a:endParaRPr lang="en-US" dirty="0"/>
          </a:p>
          <a:p>
            <a:r>
              <a:rPr lang="en-US" dirty="0" smtClean="0"/>
              <a:t>Normalize budget feature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8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370"/>
            <a:ext cx="8229600" cy="49877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Question: </a:t>
            </a:r>
          </a:p>
          <a:p>
            <a:pPr marL="457200" lvl="1" indent="0">
              <a:buNone/>
            </a:pPr>
            <a:r>
              <a:rPr lang="en-US" dirty="0" smtClean="0"/>
              <a:t>What explains the difference between a movie’s audience rating and critic rating?</a:t>
            </a:r>
          </a:p>
          <a:p>
            <a:endParaRPr lang="en-US" dirty="0"/>
          </a:p>
          <a:p>
            <a:r>
              <a:rPr lang="en-US" dirty="0" smtClean="0"/>
              <a:t>Data Source: </a:t>
            </a:r>
          </a:p>
          <a:p>
            <a:pPr marL="457200" lvl="1" indent="0">
              <a:buNone/>
            </a:pPr>
            <a:r>
              <a:rPr lang="en-US" dirty="0" smtClean="0"/>
              <a:t>Internet Movie Database (IMDB)</a:t>
            </a:r>
          </a:p>
          <a:p>
            <a:endParaRPr lang="en-US" dirty="0" smtClean="0"/>
          </a:p>
          <a:p>
            <a:r>
              <a:rPr lang="en-US" dirty="0" smtClean="0"/>
              <a:t>Universe of Movies: </a:t>
            </a:r>
          </a:p>
          <a:p>
            <a:pPr marL="457200" lvl="1" indent="0">
              <a:buNone/>
            </a:pPr>
            <a:r>
              <a:rPr lang="en-US" dirty="0" smtClean="0"/>
              <a:t>Movies released in 2013 and 2014 (~ 20,000 movies)</a:t>
            </a:r>
          </a:p>
          <a:p>
            <a:endParaRPr lang="en-US" dirty="0"/>
          </a:p>
          <a:p>
            <a:r>
              <a:rPr lang="en-US" dirty="0" smtClean="0"/>
              <a:t>Approach: </a:t>
            </a:r>
          </a:p>
          <a:p>
            <a:pPr marL="457200" lvl="1" indent="0">
              <a:buNone/>
            </a:pPr>
            <a:r>
              <a:rPr lang="en-US" dirty="0" smtClean="0"/>
              <a:t>Linear Regression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71" y="1600200"/>
            <a:ext cx="8447741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Response Variable:</a:t>
            </a:r>
          </a:p>
          <a:p>
            <a:pPr lvl="1"/>
            <a:r>
              <a:rPr lang="en-US" dirty="0" smtClean="0"/>
              <a:t>Rating Spread: User Rating minus </a:t>
            </a:r>
            <a:r>
              <a:rPr lang="en-US" dirty="0" err="1" smtClean="0"/>
              <a:t>Metacritic</a:t>
            </a:r>
            <a:r>
              <a:rPr lang="en-US" dirty="0" smtClean="0"/>
              <a:t> Rating</a:t>
            </a:r>
          </a:p>
          <a:p>
            <a:pPr lvl="2"/>
            <a:r>
              <a:rPr lang="en-US" dirty="0"/>
              <a:t>&gt;</a:t>
            </a:r>
            <a:r>
              <a:rPr lang="en-US" dirty="0" smtClean="0"/>
              <a:t> 0: 	Audience liked movie more than Critics</a:t>
            </a:r>
          </a:p>
          <a:p>
            <a:pPr lvl="2"/>
            <a:r>
              <a:rPr lang="en-US" dirty="0" smtClean="0"/>
              <a:t>&lt; 0</a:t>
            </a:r>
            <a:r>
              <a:rPr lang="en-US" dirty="0"/>
              <a:t>: </a:t>
            </a:r>
            <a:r>
              <a:rPr lang="en-US" dirty="0" smtClean="0"/>
              <a:t>	Critics liked </a:t>
            </a:r>
            <a:r>
              <a:rPr lang="en-US" dirty="0"/>
              <a:t>movie more than </a:t>
            </a:r>
            <a:r>
              <a:rPr lang="en-US" dirty="0" smtClean="0"/>
              <a:t>Audience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Predictors: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 smtClean="0"/>
              <a:t>MPAA Rating</a:t>
            </a:r>
          </a:p>
          <a:p>
            <a:pPr lvl="1"/>
            <a:r>
              <a:rPr lang="en-US" dirty="0" smtClean="0"/>
              <a:t>Genres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0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Analysis:</a:t>
            </a:r>
            <a:br>
              <a:rPr lang="en-US" dirty="0" smtClean="0"/>
            </a:br>
            <a:r>
              <a:rPr lang="en-US" dirty="0" smtClean="0"/>
              <a:t>Audience vs. Critic Rating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0" y="1384300"/>
            <a:ext cx="8128000" cy="5397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7218" y="1915958"/>
            <a:ext cx="378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Clear Relationship between Critic and Audience Rating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32650" y="2374037"/>
            <a:ext cx="7430335" cy="21366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Analysis:</a:t>
            </a:r>
            <a:br>
              <a:rPr lang="en-US" dirty="0" smtClean="0"/>
            </a:br>
            <a:r>
              <a:rPr lang="en-US" dirty="0" smtClean="0"/>
              <a:t>Audience vs. Critic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55738"/>
            <a:ext cx="5422900" cy="539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4400" y="2273904"/>
            <a:ext cx="314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Both distributions are relatively normal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152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Analysis:</a:t>
            </a:r>
            <a:br>
              <a:rPr lang="en-US" dirty="0" smtClean="0"/>
            </a:br>
            <a:r>
              <a:rPr lang="en-US" dirty="0" smtClean="0"/>
              <a:t>Budget vs. Audience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23" y="1248308"/>
            <a:ext cx="5295900" cy="552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5809" y="2577003"/>
            <a:ext cx="245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Budget has a long right tail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52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</a:t>
            </a:r>
            <a:br>
              <a:rPr lang="en-US" dirty="0" smtClean="0"/>
            </a:br>
            <a:r>
              <a:rPr lang="en-US" dirty="0" smtClean="0"/>
              <a:t>Budget vs. Rating Spread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" y="991809"/>
            <a:ext cx="8562374" cy="5947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8327" y="1299720"/>
            <a:ext cx="342293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dots above 0 -&gt; Audience generally rate movies better than critics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Higher Budget  = Lower Variance of spread (</a:t>
            </a:r>
            <a:r>
              <a:rPr lang="en-US" dirty="0" err="1" smtClean="0"/>
              <a:t>Heteroscedasticity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28095" y="4293812"/>
            <a:ext cx="6059720" cy="1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28947" y="1664413"/>
            <a:ext cx="4658868" cy="1676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7980" y="3920618"/>
            <a:ext cx="4769835" cy="1553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0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90" y="1479124"/>
            <a:ext cx="8229600" cy="555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Training Set</a:t>
            </a:r>
            <a:r>
              <a:rPr lang="en-US" dirty="0" smtClean="0"/>
              <a:t>: 	75</a:t>
            </a:r>
            <a:r>
              <a:rPr lang="en-US" dirty="0"/>
              <a:t>% </a:t>
            </a:r>
            <a:r>
              <a:rPr lang="en-US" dirty="0" smtClean="0"/>
              <a:t>of data points</a:t>
            </a:r>
          </a:p>
          <a:p>
            <a:pPr marL="0" indent="0">
              <a:buNone/>
            </a:pPr>
            <a:r>
              <a:rPr lang="en-US" b="1" dirty="0" smtClean="0"/>
              <a:t>Test Set</a:t>
            </a:r>
            <a:r>
              <a:rPr lang="en-US" dirty="0" smtClean="0"/>
              <a:t>: 		25% of data points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fitted coefficients </a:t>
            </a:r>
            <a:r>
              <a:rPr lang="en-US" dirty="0"/>
              <a:t>to </a:t>
            </a:r>
            <a:r>
              <a:rPr lang="en-US" dirty="0" smtClean="0"/>
              <a:t>predict difference in movie ratings on Test Set</a:t>
            </a:r>
          </a:p>
          <a:p>
            <a:r>
              <a:rPr lang="en-US" dirty="0" smtClean="0"/>
              <a:t>Two-fold Cross Validation</a:t>
            </a:r>
          </a:p>
          <a:p>
            <a:pPr marL="0" indent="0">
              <a:buNone/>
            </a:pPr>
            <a:r>
              <a:rPr lang="en-US" b="1" dirty="0" smtClean="0"/>
              <a:t>         							</a:t>
            </a:r>
            <a:r>
              <a:rPr lang="en-US" b="1" u="sng" dirty="0" smtClean="0"/>
              <a:t>Train</a:t>
            </a:r>
            <a:r>
              <a:rPr lang="en-US" b="1" dirty="0" smtClean="0"/>
              <a:t>			</a:t>
            </a:r>
            <a:r>
              <a:rPr lang="en-US" b="1" u="sng" dirty="0" smtClean="0"/>
              <a:t>Test</a:t>
            </a:r>
          </a:p>
          <a:p>
            <a:pPr marL="0" indent="0">
              <a:buNone/>
            </a:pPr>
            <a:r>
              <a:rPr lang="en-US" b="1" u="sng" dirty="0" smtClean="0"/>
              <a:t>RMSE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 smtClean="0"/>
              <a:t>	Cross Validation 1			2.98				3.04</a:t>
            </a:r>
          </a:p>
          <a:p>
            <a:pPr marL="0" indent="0">
              <a:buNone/>
            </a:pPr>
            <a:r>
              <a:rPr lang="en-US" dirty="0" smtClean="0"/>
              <a:t>   	Cross Validation 2			2.94 			3.18</a:t>
            </a:r>
          </a:p>
          <a:p>
            <a:pPr marL="0" indent="0">
              <a:buNone/>
            </a:pPr>
            <a:r>
              <a:rPr lang="en-US" b="1" u="sng" dirty="0" smtClean="0"/>
              <a:t>R-Squared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Cross Validation 1			15%				4%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Cross Validation 2			16%				3%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Cross Validation shows that R-squared is stable</a:t>
            </a:r>
          </a:p>
          <a:p>
            <a:r>
              <a:rPr lang="en-US" dirty="0" smtClean="0"/>
              <a:t>Test vs. Training results show that we over-fit the training data</a:t>
            </a:r>
          </a:p>
          <a:p>
            <a:r>
              <a:rPr lang="en-US" dirty="0"/>
              <a:t>M</a:t>
            </a:r>
            <a:r>
              <a:rPr lang="en-US" dirty="0" smtClean="0"/>
              <a:t>odel can explain out of sample rating differences by ~3%!!!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0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25"/>
            <a:ext cx="8229600" cy="5551714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Intercept: 16.99 -&gt; Confirms the fact that the audience rates movies better</a:t>
            </a:r>
          </a:p>
          <a:p>
            <a:r>
              <a:rPr lang="en-US" sz="2000" b="1" dirty="0" smtClean="0"/>
              <a:t>Coefficients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Critics liked Musicals and Biographies more than the audience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udience liked Music and Westerns more than critics</a:t>
            </a:r>
          </a:p>
          <a:p>
            <a:r>
              <a:rPr lang="en-US" sz="2000" dirty="0" smtClean="0"/>
              <a:t>Critics liked R rated movies more than the audience</a:t>
            </a:r>
          </a:p>
          <a:p>
            <a:r>
              <a:rPr lang="en-US" sz="2000" dirty="0" smtClean="0"/>
              <a:t>Budget surprisingly had little effect</a:t>
            </a:r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8" y="2062623"/>
            <a:ext cx="7019589" cy="26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234</Words>
  <Application>Microsoft Macintosh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Why Audience Ratings Differ from Critic Ratings</vt:lpstr>
      <vt:lpstr>Overview</vt:lpstr>
      <vt:lpstr>Data</vt:lpstr>
      <vt:lpstr>Exploratory Data Analysis: Audience vs. Critic Rating</vt:lpstr>
      <vt:lpstr>Exploratory Data Analysis: Audience vs. Critic Rating</vt:lpstr>
      <vt:lpstr>Exploratory Data Analysis: Budget vs. Audience Rating</vt:lpstr>
      <vt:lpstr>Exploratory Analysis: Budget vs. Rating Spread</vt:lpstr>
      <vt:lpstr>Model Results</vt:lpstr>
      <vt:lpstr>Model Estimation </vt:lpstr>
      <vt:lpstr>Predicted vs. Actual Rating Spread on both Training and Test data</vt:lpstr>
      <vt:lpstr>Ways to Improve R-squared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why the Audience Ratings Differs from the Critic Ratings</dc:title>
  <dc:creator>Wilson Kung</dc:creator>
  <cp:lastModifiedBy>Wilson Kung</cp:lastModifiedBy>
  <cp:revision>47</cp:revision>
  <dcterms:created xsi:type="dcterms:W3CDTF">2015-07-15T04:12:25Z</dcterms:created>
  <dcterms:modified xsi:type="dcterms:W3CDTF">2015-07-17T20:57:52Z</dcterms:modified>
</cp:coreProperties>
</file>